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AFA44F-EBD9-4FC2-87A9-2771CC9A647D}" type="datetimeFigureOut">
              <a:rPr lang="ru-RU" smtClean="0"/>
              <a:pPr/>
              <a:t>03.05.2011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B24895-24B0-4464-9A58-76D6A09F772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857364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Визначення сполук нітрогену у воді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Аналізатор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рідини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«ТОПАЗ-N»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topaz2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488" y="2428868"/>
            <a:ext cx="3267088" cy="36107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Крива хемілюмінесценції при аналізі загального азоту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. Кривая хемилюминесценции при анализе общего азот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071678"/>
            <a:ext cx="5429270" cy="3725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cap="all" dirty="0" smtClean="0"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indent="274320" algn="just" fontAlgn="t">
              <a:buNone/>
            </a:pPr>
            <a:r>
              <a:rPr lang="uk-UA" dirty="0" smtClean="0"/>
              <a:t>	</a:t>
            </a:r>
            <a:r>
              <a:rPr lang="uk-UA" sz="2900" dirty="0" smtClean="0"/>
              <a:t>Процеси, які відбуваються при біологічному очищенню стічних вод, вимагають постійного контролю параметрів, використовуваних для технологічних цілей, в тому числі вимірювання вмісту різних форм азоту в процесі їх трансформації. Традиційні методи вимірювань вмісту різних форм азоту не дають достовірної інформації і, як правило, не дозволяють отримувати необхідну інформацію досить швидко. </a:t>
            </a:r>
            <a:endParaRPr lang="ru-RU" sz="2900" dirty="0" smtClean="0"/>
          </a:p>
          <a:p>
            <a:pPr indent="274320" algn="just">
              <a:buNone/>
            </a:pPr>
            <a:r>
              <a:rPr lang="uk-UA" sz="2900" dirty="0" smtClean="0"/>
              <a:t>	Розроблені </a:t>
            </a:r>
            <a:r>
              <a:rPr lang="uk-UA" sz="2900" dirty="0" err="1" smtClean="0"/>
              <a:t>хіміко-аналітичні</a:t>
            </a:r>
            <a:r>
              <a:rPr lang="uk-UA" sz="2900" dirty="0" smtClean="0"/>
              <a:t> методи ( пристосовані до серійного випуску прилади, що реалізують ці методи) дозволяють вирішити проблеми оперативного отримання інформації та підвищення її достовірності в порівнянні з традиційними методами. Використовувані в сучасних приладах комп'ютерні технології дозволяють автоматизувати управління процесом вимірювання і розрахунок одержуваних даних, що знижує ймовірність помилок, пов'язаних з суб'єктивними факторами. </a:t>
            </a:r>
            <a:r>
              <a:rPr lang="ru-RU" sz="2900" dirty="0" smtClean="0"/>
              <a:t>У </a:t>
            </a:r>
            <a:r>
              <a:rPr lang="ru-RU" sz="2900" dirty="0" err="1" smtClean="0"/>
              <a:t>цьому</a:t>
            </a:r>
            <a:r>
              <a:rPr lang="ru-RU" sz="2900" dirty="0" smtClean="0"/>
              <a:t> </a:t>
            </a:r>
            <a:r>
              <a:rPr lang="ru-RU" sz="2900" dirty="0" err="1" smtClean="0"/>
              <a:t>випадку</a:t>
            </a:r>
            <a:r>
              <a:rPr lang="ru-RU" sz="2900" dirty="0" smtClean="0"/>
              <a:t> </a:t>
            </a:r>
            <a:r>
              <a:rPr lang="ru-RU" sz="2900" dirty="0" err="1" smtClean="0"/>
              <a:t>можливо</a:t>
            </a:r>
            <a:r>
              <a:rPr lang="ru-RU" sz="2900" dirty="0" smtClean="0"/>
              <a:t> </a:t>
            </a:r>
            <a:r>
              <a:rPr lang="ru-RU" sz="2900" dirty="0" err="1" smtClean="0"/>
              <a:t>архівування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збереження</a:t>
            </a:r>
            <a:r>
              <a:rPr lang="ru-RU" sz="2900" dirty="0" smtClean="0"/>
              <a:t> </a:t>
            </a:r>
            <a:r>
              <a:rPr lang="ru-RU" sz="2900" dirty="0" err="1" smtClean="0"/>
              <a:t>отриманої</a:t>
            </a:r>
            <a:r>
              <a:rPr lang="ru-RU" sz="2900" dirty="0" smtClean="0"/>
              <a:t> </a:t>
            </a:r>
            <a:r>
              <a:rPr lang="ru-RU" sz="2900" dirty="0" err="1" smtClean="0"/>
              <a:t>інформації</a:t>
            </a:r>
            <a:r>
              <a:rPr lang="ru-RU" sz="2900" dirty="0" smtClean="0"/>
              <a:t> в </a:t>
            </a:r>
            <a:r>
              <a:rPr lang="ru-RU" sz="2900" dirty="0" err="1" smtClean="0"/>
              <a:t>електронному</a:t>
            </a:r>
            <a:r>
              <a:rPr lang="ru-RU" sz="2900" dirty="0" smtClean="0"/>
              <a:t> </a:t>
            </a:r>
            <a:r>
              <a:rPr lang="ru-RU" sz="2900" dirty="0" err="1" smtClean="0"/>
              <a:t>вигляді</a:t>
            </a:r>
            <a:r>
              <a:rPr lang="ru-RU" sz="2900" dirty="0" smtClean="0"/>
              <a:t>.</a:t>
            </a:r>
          </a:p>
          <a:p>
            <a:pPr indent="274320" algn="just">
              <a:buNone/>
            </a:pP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89621025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7167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Дякую за увагу!!!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274320" algn="just" fontAlgn="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мінерального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азоту 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амонійного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нітратного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нітритного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азоту.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амонію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нітритів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звичайно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вказує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 той час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вмісту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нітратів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─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229600" cy="1143000"/>
          </a:xfrm>
        </p:spPr>
        <p:txBody>
          <a:bodyPr>
            <a:normAutofit fontScale="90000"/>
          </a:bodyPr>
          <a:lstStyle/>
          <a:p>
            <a:pPr algn="ctr" fontAlgn="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Таблиця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─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Концентація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амонію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водоймах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забрудненості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водойм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амонійного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азоту, мг/дм</a:t>
            </a:r>
            <a:r>
              <a:rPr lang="ru-RU" sz="28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/>
          </a:p>
          <a:p>
            <a:pPr fontAlgn="t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Безымян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3071810"/>
            <a:ext cx="6125430" cy="2219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Присутність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нітратних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іонів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водах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пов'язано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t"/>
            <a:r>
              <a:rPr lang="uk-UA" dirty="0" smtClean="0"/>
              <a:t>процесами нітрифікації амонійних іонів у присутності кисню під дією </a:t>
            </a:r>
            <a:r>
              <a:rPr lang="uk-UA" dirty="0" err="1" smtClean="0"/>
              <a:t>нітрифікуючих</a:t>
            </a:r>
            <a:r>
              <a:rPr lang="uk-UA" dirty="0" smtClean="0"/>
              <a:t> бактерій;</a:t>
            </a:r>
            <a:endParaRPr lang="ru-RU" dirty="0" smtClean="0"/>
          </a:p>
          <a:p>
            <a:pPr lvl="0" fontAlgn="t"/>
            <a:r>
              <a:rPr lang="uk-UA" dirty="0" smtClean="0"/>
              <a:t> атмосферними опадами, які поглинають утворюються при атмосферних електричних розрядах оксиди азоту (концентрація нітратів в атмосферних опадах досягає 0,9 - 1 мг / дм </a:t>
            </a:r>
            <a:r>
              <a:rPr lang="uk-UA" baseline="30000" dirty="0" smtClean="0"/>
              <a:t>3</a:t>
            </a:r>
            <a:r>
              <a:rPr lang="uk-UA" dirty="0" smtClean="0"/>
              <a:t>);</a:t>
            </a:r>
            <a:endParaRPr lang="ru-RU" dirty="0" smtClean="0"/>
          </a:p>
          <a:p>
            <a:pPr lvl="0" fontAlgn="t"/>
            <a:r>
              <a:rPr lang="uk-UA" dirty="0" smtClean="0"/>
              <a:t>промисловими і господарсько-побутовими стічними водами, особливо після біологічного очищення, коли концентрація досягає 50 мг/дм3; </a:t>
            </a:r>
            <a:endParaRPr lang="ru-RU" dirty="0" smtClean="0"/>
          </a:p>
          <a:p>
            <a:pPr lvl="0" fontAlgn="t"/>
            <a:r>
              <a:rPr lang="uk-UA" dirty="0" smtClean="0"/>
              <a:t>стоком із сільськогосподарських угідь і зі скидними водами з зрошуваних полів, на яких застосовуються азотні добрива.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cap="all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36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cap="all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3600" cap="all" dirty="0" smtClean="0">
                <a:latin typeface="Times New Roman" pitchFamily="18" charset="0"/>
                <a:cs typeface="Times New Roman" pitchFamily="18" charset="0"/>
              </a:rPr>
              <a:t> форм азоту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err="1" smtClean="0"/>
              <a:t>Капілярний</a:t>
            </a:r>
            <a:r>
              <a:rPr lang="ru-RU" b="1" dirty="0" smtClean="0"/>
              <a:t> </a:t>
            </a:r>
            <a:r>
              <a:rPr lang="ru-RU" b="1" dirty="0" err="1" smtClean="0"/>
              <a:t>електрофорез</a:t>
            </a:r>
            <a:endParaRPr lang="ru-RU" b="1" dirty="0" smtClean="0"/>
          </a:p>
          <a:p>
            <a:pPr fontAlgn="t"/>
            <a:r>
              <a:rPr lang="uk-UA" dirty="0" smtClean="0"/>
              <a:t>При використанні методу капілярного електрофорезу визначенням іона амонію не заважають вищевказані сполуки, так як перед детектуванням іон амонію відокремлюється від інших іонів і сполук у процесі міграції по капіляру, заповненим електролітом. Метод капілярного електрофорезу дозволяє визначати вміст іонів амонію у воді, не порушуючи рівноваги хімічних процесів, крім зсуву рівноваги процесу дисоціації </a:t>
            </a:r>
            <a:r>
              <a:rPr lang="uk-UA" dirty="0" err="1" smtClean="0"/>
              <a:t>акватованих</a:t>
            </a:r>
            <a:r>
              <a:rPr lang="uk-UA" dirty="0" smtClean="0"/>
              <a:t> молекул аміаку в бік утворення іонів амонію, оскільки за цією методикою використовуваний електроліт має значення </a:t>
            </a:r>
            <a:r>
              <a:rPr lang="uk-UA" dirty="0" err="1" smtClean="0"/>
              <a:t>рН</a:t>
            </a:r>
            <a:r>
              <a:rPr lang="uk-UA" dirty="0" smtClean="0"/>
              <a:t> = 4,0, що дозволяє визначати також і </a:t>
            </a:r>
            <a:r>
              <a:rPr lang="uk-UA" dirty="0" err="1" smtClean="0"/>
              <a:t>акватованих</a:t>
            </a:r>
            <a:r>
              <a:rPr lang="uk-UA" dirty="0" smtClean="0"/>
              <a:t> молекули аміаку.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/>
            <a:r>
              <a:rPr lang="ru-RU" dirty="0" smtClean="0"/>
              <a:t>NH</a:t>
            </a:r>
            <a:r>
              <a:rPr lang="uk-UA" baseline="-25000" dirty="0" smtClean="0"/>
              <a:t>4</a:t>
            </a:r>
            <a:r>
              <a:rPr lang="ru-RU" dirty="0" smtClean="0"/>
              <a:t>OH</a:t>
            </a:r>
            <a:r>
              <a:rPr lang="uk-UA" dirty="0" smtClean="0"/>
              <a:t> → </a:t>
            </a:r>
            <a:r>
              <a:rPr lang="ru-RU" dirty="0" smtClean="0"/>
              <a:t>NH</a:t>
            </a:r>
            <a:r>
              <a:rPr lang="uk-UA" baseline="-25000" dirty="0" smtClean="0"/>
              <a:t>4</a:t>
            </a:r>
            <a:r>
              <a:rPr lang="uk-UA" baseline="30000" dirty="0" smtClean="0"/>
              <a:t>+</a:t>
            </a:r>
            <a:r>
              <a:rPr lang="uk-UA" dirty="0" smtClean="0"/>
              <a:t> + </a:t>
            </a:r>
            <a:r>
              <a:rPr lang="ru-RU" dirty="0" smtClean="0"/>
              <a:t>OH</a:t>
            </a:r>
            <a:r>
              <a:rPr lang="uk-UA" baseline="30000" dirty="0" smtClean="0"/>
              <a:t>-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Граду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ювальна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площ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піків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масових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концентрацій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іона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амонію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amm1.gif (1590 bytes)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428868"/>
            <a:ext cx="3595702" cy="272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Фореграмма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води з певної водопровідної станції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www.novedu.ru/2001/amm8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2643182"/>
            <a:ext cx="4833958" cy="2343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Інструментальний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азоту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274320"/>
            <a:r>
              <a:rPr lang="ru-RU" dirty="0" smtClean="0"/>
              <a:t>           В основу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автоматизованого</a:t>
            </a:r>
            <a:r>
              <a:rPr lang="ru-RU" dirty="0" smtClean="0"/>
              <a:t> </a:t>
            </a:r>
            <a:r>
              <a:rPr lang="ru-RU" dirty="0" err="1" smtClean="0"/>
              <a:t>аналізатора</a:t>
            </a:r>
            <a:r>
              <a:rPr lang="ru-RU" dirty="0" smtClean="0"/>
              <a:t> </a:t>
            </a:r>
            <a:r>
              <a:rPr lang="ru-RU" dirty="0" err="1" smtClean="0"/>
              <a:t>загального</a:t>
            </a:r>
            <a:r>
              <a:rPr lang="ru-RU" dirty="0" smtClean="0"/>
              <a:t> азоту,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визначати</a:t>
            </a:r>
            <a:r>
              <a:rPr lang="ru-RU" dirty="0" smtClean="0"/>
              <a:t> в </a:t>
            </a:r>
            <a:r>
              <a:rPr lang="ru-RU" dirty="0" err="1" smtClean="0"/>
              <a:t>пробі</a:t>
            </a:r>
            <a:r>
              <a:rPr lang="ru-RU" dirty="0" smtClean="0"/>
              <a:t> </a:t>
            </a:r>
            <a:r>
              <a:rPr lang="ru-RU" dirty="0" err="1" smtClean="0"/>
              <a:t>валовий</a:t>
            </a:r>
            <a:r>
              <a:rPr lang="ru-RU" dirty="0" smtClean="0"/>
              <a:t>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форм азоту, </a:t>
            </a:r>
            <a:r>
              <a:rPr lang="ru-RU" dirty="0" err="1" smtClean="0"/>
              <a:t>покладено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термічного</a:t>
            </a:r>
            <a:r>
              <a:rPr lang="ru-RU" dirty="0" smtClean="0"/>
              <a:t> </a:t>
            </a:r>
            <a:r>
              <a:rPr lang="ru-RU" dirty="0" err="1" smtClean="0"/>
              <a:t>окислення</a:t>
            </a:r>
            <a:r>
              <a:rPr lang="ru-RU" dirty="0" smtClean="0"/>
              <a:t> </a:t>
            </a:r>
            <a:r>
              <a:rPr lang="ru-RU" dirty="0" err="1" smtClean="0"/>
              <a:t>органічних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неорганічних</a:t>
            </a:r>
            <a:r>
              <a:rPr lang="ru-RU" dirty="0" smtClean="0"/>
              <a:t> форм азоту на </a:t>
            </a:r>
            <a:r>
              <a:rPr lang="ru-RU" dirty="0" err="1" smtClean="0"/>
              <a:t>каталізаторі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переведення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у форму </a:t>
            </a:r>
            <a:r>
              <a:rPr lang="ru-RU" dirty="0" err="1" smtClean="0"/>
              <a:t>монооксиду</a:t>
            </a:r>
            <a:r>
              <a:rPr lang="ru-RU" dirty="0" smtClean="0"/>
              <a:t> азоту (NO). </a:t>
            </a:r>
            <a:r>
              <a:rPr lang="uk-UA" dirty="0" smtClean="0"/>
              <a:t>Ц</a:t>
            </a:r>
            <a:r>
              <a:rPr lang="ru-RU" dirty="0" smtClean="0"/>
              <a:t>ей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протікає</a:t>
            </a:r>
            <a:r>
              <a:rPr lang="ru-RU" dirty="0" smtClean="0"/>
              <a:t> в </a:t>
            </a:r>
            <a:r>
              <a:rPr lang="ru-RU" dirty="0" err="1" smtClean="0"/>
              <a:t>реакційній</a:t>
            </a:r>
            <a:r>
              <a:rPr lang="ru-RU" dirty="0" smtClean="0"/>
              <a:t> </a:t>
            </a:r>
            <a:r>
              <a:rPr lang="ru-RU" dirty="0" err="1" smtClean="0"/>
              <a:t>трубці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каталізатором</a:t>
            </a:r>
            <a:r>
              <a:rPr lang="ru-RU" dirty="0" smtClean="0"/>
              <a:t>, </a:t>
            </a:r>
            <a:r>
              <a:rPr lang="ru-RU" dirty="0" err="1" smtClean="0"/>
              <a:t>вміщеній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піч</a:t>
            </a:r>
            <a:r>
              <a:rPr lang="ru-RU" dirty="0" smtClean="0"/>
              <a:t>, </a:t>
            </a:r>
            <a:r>
              <a:rPr lang="ru-RU" dirty="0" err="1" smtClean="0"/>
              <a:t>нагріту</a:t>
            </a:r>
            <a:r>
              <a:rPr lang="ru-RU" dirty="0" smtClean="0"/>
              <a:t> до 800 ° C. Потоком </a:t>
            </a:r>
            <a:r>
              <a:rPr lang="ru-RU" dirty="0" err="1" smtClean="0"/>
              <a:t>повітря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окислення</a:t>
            </a:r>
            <a:r>
              <a:rPr lang="ru-RU" dirty="0" smtClean="0"/>
              <a:t> </a:t>
            </a:r>
            <a:r>
              <a:rPr lang="ru-RU" dirty="0" err="1" smtClean="0"/>
              <a:t>сполук</a:t>
            </a:r>
            <a:r>
              <a:rPr lang="ru-RU" dirty="0" smtClean="0"/>
              <a:t> азоту </a:t>
            </a:r>
            <a:r>
              <a:rPr lang="ru-RU" dirty="0" err="1" smtClean="0"/>
              <a:t>переносяться</a:t>
            </a:r>
            <a:r>
              <a:rPr lang="ru-RU" dirty="0" smtClean="0"/>
              <a:t> в </a:t>
            </a:r>
            <a:r>
              <a:rPr lang="ru-RU" dirty="0" err="1" smtClean="0"/>
              <a:t>патрон-осушувач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реактор блоку </a:t>
            </a:r>
            <a:r>
              <a:rPr lang="ru-RU" dirty="0" err="1" smtClean="0"/>
              <a:t>детектування</a:t>
            </a:r>
            <a:r>
              <a:rPr lang="ru-RU" dirty="0" smtClean="0"/>
              <a:t>. У </a:t>
            </a:r>
            <a:r>
              <a:rPr lang="ru-RU" dirty="0" err="1" smtClean="0"/>
              <a:t>реакторі</a:t>
            </a:r>
            <a:r>
              <a:rPr lang="ru-RU" dirty="0" smtClean="0"/>
              <a:t> </a:t>
            </a:r>
            <a:r>
              <a:rPr lang="ru-RU" dirty="0" err="1" smtClean="0"/>
              <a:t>монооксид</a:t>
            </a:r>
            <a:r>
              <a:rPr lang="ru-RU" dirty="0" smtClean="0"/>
              <a:t> азоту </a:t>
            </a:r>
            <a:r>
              <a:rPr lang="ru-RU" dirty="0" err="1" smtClean="0"/>
              <a:t>вступає</a:t>
            </a:r>
            <a:r>
              <a:rPr lang="ru-RU" dirty="0" smtClean="0"/>
              <a:t> у </a:t>
            </a:r>
            <a:r>
              <a:rPr lang="ru-RU" dirty="0" err="1" smtClean="0"/>
              <a:t>взаємодію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озоном,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хемілюмінесценція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3116"/>
            <a:ext cx="8229600" cy="1143000"/>
          </a:xfrm>
        </p:spPr>
        <p:txBody>
          <a:bodyPr>
            <a:normAutofit fontScale="90000"/>
          </a:bodyPr>
          <a:lstStyle/>
          <a:p>
            <a:pPr indent="274320" algn="ctr" fontAlgn="t"/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Процеси, які відбуваються в хемілюмінесцентний реакторі, можна уявити схематично: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4400" dirty="0" smtClean="0"/>
              <a:t>NO + О</a:t>
            </a:r>
            <a:r>
              <a:rPr lang="ru-RU" sz="4400" baseline="-25000" dirty="0" smtClean="0"/>
              <a:t>3</a:t>
            </a:r>
            <a:r>
              <a:rPr lang="ru-RU" sz="4400" dirty="0" smtClean="0"/>
              <a:t> =&gt; O</a:t>
            </a:r>
            <a:r>
              <a:rPr lang="ru-RU" sz="4400" baseline="-25000" dirty="0" smtClean="0"/>
              <a:t>2</a:t>
            </a:r>
            <a:r>
              <a:rPr lang="ru-RU" sz="4400" dirty="0" smtClean="0"/>
              <a:t> + NO</a:t>
            </a:r>
            <a:r>
              <a:rPr lang="ru-RU" sz="4400" baseline="-25000" dirty="0" smtClean="0"/>
              <a:t>2</a:t>
            </a:r>
            <a:r>
              <a:rPr lang="ru-RU" sz="4400" dirty="0" smtClean="0"/>
              <a:t> + </a:t>
            </a:r>
            <a:r>
              <a:rPr lang="ru-RU" sz="4400" dirty="0" err="1" smtClean="0"/>
              <a:t>hν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299</Words>
  <Application>Microsoft Office PowerPoint</Application>
  <PresentationFormat>Экран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   Визначення сполук нітрогену у воді </vt:lpstr>
      <vt:lpstr>Слайд 2</vt:lpstr>
      <vt:lpstr>Таблиця 1 ─ Концентація амонію у водоймах з різним ступенем забрудненості   </vt:lpstr>
      <vt:lpstr>Присутність нітратних іонів у природних водах пов'язано з: </vt:lpstr>
      <vt:lpstr>Методи визначення форм азоту</vt:lpstr>
      <vt:lpstr>Градуювальна залежність площ піків  від масових концентрацій іона амонію </vt:lpstr>
      <vt:lpstr>Фореграмма води з певної водопровідної станції</vt:lpstr>
      <vt:lpstr>Інструментальний метод визначення загального азоту </vt:lpstr>
      <vt:lpstr>Процеси, які відбуваються в хемілюмінесцентний реакторі, можна уявити схематично:  </vt:lpstr>
      <vt:lpstr>Аналізатор рідини «ТОПАЗ-N» </vt:lpstr>
      <vt:lpstr>Крива хемілюмінесценції при аналізі загального азоту</vt:lpstr>
      <vt:lpstr>Висновки </vt:lpstr>
      <vt:lpstr>Дякую за увагу!!!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Визначення сполук нітрогену у воді</dc:title>
  <dc:creator>й</dc:creator>
  <cp:lastModifiedBy>User</cp:lastModifiedBy>
  <cp:revision>9</cp:revision>
  <dcterms:created xsi:type="dcterms:W3CDTF">2011-03-11T18:45:21Z</dcterms:created>
  <dcterms:modified xsi:type="dcterms:W3CDTF">2011-05-03T14:46:38Z</dcterms:modified>
</cp:coreProperties>
</file>