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68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0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6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44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60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203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91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50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76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0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17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D2E1E-4874-4A82-A779-A28F9A99FDC1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71587-8A62-48E5-8FE0-E52694C7F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9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Gcy;&amp;iecy;&amp;ncy;&amp;iecy;&amp;tcy;&amp;icy;&amp;kcy;&amp;acy; &amp;rcy;&amp;acy;&amp;scy;&amp;tcy;&amp;iecy;&amp;ncy;&amp;icy;&amp;jcy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899" y="207707"/>
            <a:ext cx="3070751" cy="356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313" y="3706274"/>
            <a:ext cx="6483519" cy="1470025"/>
          </a:xfrm>
          <a:solidFill>
            <a:srgbClr val="00B0F0"/>
          </a:solidFill>
        </p:spPr>
        <p:txBody>
          <a:bodyPr/>
          <a:lstStyle/>
          <a:p>
            <a:r>
              <a:rPr lang="uk-UA" sz="6000" dirty="0"/>
              <a:t>рослин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268" y="2063851"/>
            <a:ext cx="8064896" cy="1464568"/>
          </a:xfrm>
          <a:solidFill>
            <a:srgbClr val="FFFF00"/>
          </a:solidFill>
        </p:spPr>
        <p:txBody>
          <a:bodyPr/>
          <a:lstStyle/>
          <a:p>
            <a:pPr lvl="1" algn="just"/>
            <a:r>
              <a:rPr lang="uk-UA" sz="6000" dirty="0">
                <a:solidFill>
                  <a:schemeClr val="tx1"/>
                </a:solidFill>
              </a:rPr>
              <a:t>Системи регуляції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17202" y="260648"/>
            <a:ext cx="3600400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Презентація  курсу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5589240"/>
            <a:ext cx="460851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Викладач: </a:t>
            </a:r>
          </a:p>
          <a:p>
            <a:pPr algn="ctr"/>
            <a:r>
              <a:rPr lang="uk-UA" dirty="0"/>
              <a:t>доц. </a:t>
            </a:r>
            <a:r>
              <a:rPr lang="uk-UA" dirty="0" err="1"/>
              <a:t>Войтович</a:t>
            </a:r>
            <a:r>
              <a:rPr lang="uk-UA" dirty="0"/>
              <a:t> Олена Миколаївна</a:t>
            </a:r>
            <a:endParaRPr lang="ru-RU" dirty="0"/>
          </a:p>
        </p:txBody>
      </p:sp>
      <p:pic>
        <p:nvPicPr>
          <p:cNvPr id="7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Gcy;&amp;iecy;&amp;ncy;&amp;iecy;&amp;tcy;&amp;icy;&amp;kcy;&amp;acy; &amp;rcy;&amp;acy;&amp;scy;&amp;tcy;&amp;iecy;&amp;ncy;&amp;icy;&amp;jcy;&quot;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00" t="25000" b="12234"/>
          <a:stretch/>
        </p:blipFill>
        <p:spPr bwMode="auto">
          <a:xfrm>
            <a:off x="179512" y="5518797"/>
            <a:ext cx="1837690" cy="1123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0" name="Picture 6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KHcy;&amp;rcy;&amp;ocy;&amp;mcy;&amp;ocy;&amp;scy;&amp;ocy;&amp;mcy;&amp;ycy; &amp;rcy;&amp;acy;&amp;scy;&amp;tcy;&amp;iecy;&amp;ncy;&amp;icy;&amp;jcy;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70" y="63374"/>
            <a:ext cx="1623487" cy="147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Картинки по запросу аденовирусы">
            <a:extLst>
              <a:ext uri="{FF2B5EF4-FFF2-40B4-BE49-F238E27FC236}">
                <a16:creationId xmlns:a16="http://schemas.microsoft.com/office/drawing/2014/main" id="{DF0D62D0-95DE-44A2-9CF1-EA5C7439B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305" y="5204792"/>
            <a:ext cx="1587212" cy="1464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8454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C6B94-7606-4481-A143-137266363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1143000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  <a:t>Як рослини відчувають внутрішні зміни та зовнішній вплив?</a:t>
            </a:r>
            <a:b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</a:br>
            <a:b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</a:br>
            <a: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  <a:t>Де і як вмикається генетична програма на адекватну відповідь?</a:t>
            </a:r>
            <a:b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</a:br>
            <a:b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</a:br>
            <a: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  <a:t>Як передається сигнал в клітині?</a:t>
            </a:r>
            <a:b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</a:br>
            <a:b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</a:br>
            <a: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  <a:t>Як «спілкуються» органи рослини?</a:t>
            </a:r>
            <a:b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</a:br>
            <a:b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</a:br>
            <a:r>
              <a:rPr lang="uk-UA" sz="2400" dirty="0">
                <a:solidFill>
                  <a:srgbClr val="C00000"/>
                </a:solidFill>
                <a:highlight>
                  <a:srgbClr val="FFFF00"/>
                </a:highlight>
              </a:rPr>
              <a:t>А чи можна цим скористатися?</a:t>
            </a:r>
            <a:endParaRPr lang="ru-UA" sz="2400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B068CE-8B69-437B-A563-86D7B7D10F9D}"/>
              </a:ext>
            </a:extLst>
          </p:cNvPr>
          <p:cNvSpPr txBox="1"/>
          <p:nvPr/>
        </p:nvSpPr>
        <p:spPr>
          <a:xfrm>
            <a:off x="4139952" y="5014917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Відповідь на ці  і багато інших </a:t>
            </a:r>
            <a:r>
              <a:rPr lang="uk-UA" dirty="0" err="1"/>
              <a:t>питаннь</a:t>
            </a:r>
            <a:r>
              <a:rPr lang="uk-UA" dirty="0"/>
              <a:t> отримаєте при вивченні курсу</a:t>
            </a:r>
            <a:endParaRPr lang="ru-UA" dirty="0"/>
          </a:p>
        </p:txBody>
      </p:sp>
      <p:pic>
        <p:nvPicPr>
          <p:cNvPr id="1026" name="Picture 2" descr="Поверхневий апарат клітини - online presentation">
            <a:extLst>
              <a:ext uri="{FF2B5EF4-FFF2-40B4-BE49-F238E27FC236}">
                <a16:creationId xmlns:a16="http://schemas.microsoft.com/office/drawing/2014/main" id="{10357338-FEB2-44D3-9F54-1299F2D308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6" t="11993" r="16667" b="24035"/>
          <a:stretch/>
        </p:blipFill>
        <p:spPr bwMode="auto">
          <a:xfrm>
            <a:off x="436103" y="4437112"/>
            <a:ext cx="2304256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Регулятори росту рослин: фітогормони та вітаміни – &quot;Візуалізація навчання&quot;">
            <a:extLst>
              <a:ext uri="{FF2B5EF4-FFF2-40B4-BE49-F238E27FC236}">
                <a16:creationId xmlns:a16="http://schemas.microsoft.com/office/drawing/2014/main" id="{D64D4814-CE79-4C92-9CC7-1258C5D8C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62524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315" name="Group 179"/>
          <p:cNvGrpSpPr>
            <a:grpSpLocks/>
          </p:cNvGrpSpPr>
          <p:nvPr/>
        </p:nvGrpSpPr>
        <p:grpSpPr bwMode="auto">
          <a:xfrm>
            <a:off x="140241" y="1738313"/>
            <a:ext cx="9003758" cy="4278312"/>
            <a:chOff x="57" y="468"/>
            <a:chExt cx="5703" cy="3322"/>
          </a:xfrm>
        </p:grpSpPr>
        <p:sp>
          <p:nvSpPr>
            <p:cNvPr id="91140" name="AutoShape 4"/>
            <p:cNvSpPr>
              <a:spLocks noChangeArrowheads="1"/>
            </p:cNvSpPr>
            <p:nvPr/>
          </p:nvSpPr>
          <p:spPr bwMode="auto">
            <a:xfrm>
              <a:off x="119" y="468"/>
              <a:ext cx="5513" cy="3314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41" name="AutoShape 5"/>
            <p:cNvSpPr>
              <a:spLocks noChangeArrowheads="1"/>
            </p:cNvSpPr>
            <p:nvPr/>
          </p:nvSpPr>
          <p:spPr bwMode="auto">
            <a:xfrm>
              <a:off x="430" y="760"/>
              <a:ext cx="4855" cy="2731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>
              <a:off x="1389" y="3501"/>
              <a:ext cx="138" cy="28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>
              <a:off x="2302" y="3510"/>
              <a:ext cx="138" cy="28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44" name="Rectangle 8"/>
            <p:cNvSpPr>
              <a:spLocks noChangeArrowheads="1"/>
            </p:cNvSpPr>
            <p:nvPr/>
          </p:nvSpPr>
          <p:spPr bwMode="auto">
            <a:xfrm>
              <a:off x="3289" y="3509"/>
              <a:ext cx="138" cy="28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45" name="Rectangle 9"/>
            <p:cNvSpPr>
              <a:spLocks noChangeArrowheads="1"/>
            </p:cNvSpPr>
            <p:nvPr/>
          </p:nvSpPr>
          <p:spPr bwMode="auto">
            <a:xfrm>
              <a:off x="4339" y="3508"/>
              <a:ext cx="138" cy="28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46" name="Rectangle 10"/>
            <p:cNvSpPr>
              <a:spLocks noChangeArrowheads="1"/>
            </p:cNvSpPr>
            <p:nvPr/>
          </p:nvSpPr>
          <p:spPr bwMode="auto">
            <a:xfrm>
              <a:off x="1351" y="478"/>
              <a:ext cx="138" cy="28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47" name="Rectangle 11"/>
            <p:cNvSpPr>
              <a:spLocks noChangeArrowheads="1"/>
            </p:cNvSpPr>
            <p:nvPr/>
          </p:nvSpPr>
          <p:spPr bwMode="auto">
            <a:xfrm>
              <a:off x="2310" y="477"/>
              <a:ext cx="138" cy="28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>
              <a:off x="3351" y="476"/>
              <a:ext cx="138" cy="28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49" name="Rectangle 13"/>
            <p:cNvSpPr>
              <a:spLocks noChangeArrowheads="1"/>
            </p:cNvSpPr>
            <p:nvPr/>
          </p:nvSpPr>
          <p:spPr bwMode="auto">
            <a:xfrm>
              <a:off x="4319" y="474"/>
              <a:ext cx="138" cy="28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50" name="Rectangle 14"/>
            <p:cNvSpPr>
              <a:spLocks noChangeArrowheads="1"/>
            </p:cNvSpPr>
            <p:nvPr/>
          </p:nvSpPr>
          <p:spPr bwMode="auto">
            <a:xfrm>
              <a:off x="906" y="731"/>
              <a:ext cx="105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ru-RU" sz="1600" b="1" dirty="0" err="1">
                  <a:solidFill>
                    <a:srgbClr val="1F1A17"/>
                  </a:solidFill>
                  <a:latin typeface="Times New Roman" pitchFamily="18" charset="0"/>
                </a:rPr>
                <a:t>аденилат-циклаз</a:t>
              </a:r>
              <a:r>
                <a:rPr lang="ru-RU" sz="1600" b="1" dirty="0" err="1">
                  <a:solidFill>
                    <a:srgbClr val="1F1A17"/>
                  </a:solidFill>
                  <a:latin typeface="Arial" pitchFamily="34" charset="0"/>
                </a:rPr>
                <a:t>а</a:t>
              </a:r>
              <a:endParaRPr lang="ru-RU" sz="1600" b="1" dirty="0">
                <a:solidFill>
                  <a:srgbClr val="1F1A17"/>
                </a:solidFill>
                <a:latin typeface="Arial" pitchFamily="34" charset="0"/>
              </a:endParaRPr>
            </a:p>
          </p:txBody>
        </p:sp>
        <p:sp>
          <p:nvSpPr>
            <p:cNvPr id="91151" name="Rectangle 15"/>
            <p:cNvSpPr>
              <a:spLocks noChangeArrowheads="1"/>
            </p:cNvSpPr>
            <p:nvPr/>
          </p:nvSpPr>
          <p:spPr bwMode="auto">
            <a:xfrm>
              <a:off x="2128" y="749"/>
              <a:ext cx="5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ККМАРК</a:t>
              </a:r>
            </a:p>
          </p:txBody>
        </p:sp>
        <p:sp>
          <p:nvSpPr>
            <p:cNvPr id="91152" name="Rectangle 16"/>
            <p:cNvSpPr>
              <a:spLocks noChangeArrowheads="1"/>
            </p:cNvSpPr>
            <p:nvPr/>
          </p:nvSpPr>
          <p:spPr bwMode="auto">
            <a:xfrm>
              <a:off x="2982" y="735"/>
              <a:ext cx="858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1600" b="1" dirty="0" err="1">
                  <a:solidFill>
                    <a:srgbClr val="1F1A17"/>
                  </a:solidFill>
                  <a:latin typeface="Times New Roman" pitchFamily="18" charset="0"/>
                </a:rPr>
                <a:t>фосфоліпаза</a:t>
              </a:r>
              <a:r>
                <a:rPr lang="ru-RU" sz="1600" b="1" dirty="0">
                  <a:solidFill>
                    <a:srgbClr val="1F1A17"/>
                  </a:solidFill>
                  <a:latin typeface="Times New Roman" pitchFamily="18" charset="0"/>
                </a:rPr>
                <a:t> D</a:t>
              </a:r>
              <a:endParaRPr lang="ru-RU" sz="1600" b="1" dirty="0">
                <a:latin typeface="Times New Roman" pitchFamily="18" charset="0"/>
              </a:endParaRPr>
            </a:p>
          </p:txBody>
        </p:sp>
        <p:sp>
          <p:nvSpPr>
            <p:cNvPr id="91153" name="Rectangle 17"/>
            <p:cNvSpPr>
              <a:spLocks noChangeArrowheads="1"/>
            </p:cNvSpPr>
            <p:nvPr/>
          </p:nvSpPr>
          <p:spPr bwMode="auto">
            <a:xfrm>
              <a:off x="3998" y="744"/>
              <a:ext cx="858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1600" b="1" dirty="0" err="1">
                  <a:solidFill>
                    <a:srgbClr val="1F1A17"/>
                  </a:solidFill>
                  <a:latin typeface="Times New Roman" pitchFamily="18" charset="0"/>
                </a:rPr>
                <a:t>фосфоліпаза</a:t>
              </a:r>
              <a:r>
                <a:rPr lang="ru-RU" sz="1600" b="1" dirty="0">
                  <a:solidFill>
                    <a:srgbClr val="1F1A17"/>
                  </a:solidFill>
                  <a:latin typeface="Times New Roman" pitchFamily="18" charset="0"/>
                </a:rPr>
                <a:t> С</a:t>
              </a:r>
              <a:endParaRPr lang="ru-RU" sz="1600" b="1" dirty="0">
                <a:latin typeface="Times New Roman" pitchFamily="18" charset="0"/>
              </a:endParaRPr>
            </a:p>
          </p:txBody>
        </p:sp>
        <p:sp>
          <p:nvSpPr>
            <p:cNvPr id="91154" name="Rectangle 18"/>
            <p:cNvSpPr>
              <a:spLocks noChangeArrowheads="1"/>
            </p:cNvSpPr>
            <p:nvPr/>
          </p:nvSpPr>
          <p:spPr bwMode="auto">
            <a:xfrm>
              <a:off x="1315" y="1430"/>
              <a:ext cx="1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</a:p>
          </p:txBody>
        </p:sp>
        <p:sp>
          <p:nvSpPr>
            <p:cNvPr id="91155" name="Line 19"/>
            <p:cNvSpPr>
              <a:spLocks noChangeShapeType="1"/>
            </p:cNvSpPr>
            <p:nvPr/>
          </p:nvSpPr>
          <p:spPr bwMode="auto">
            <a:xfrm>
              <a:off x="1407" y="909"/>
              <a:ext cx="0" cy="1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56" name="Line 20"/>
            <p:cNvSpPr>
              <a:spLocks noChangeShapeType="1"/>
            </p:cNvSpPr>
            <p:nvPr/>
          </p:nvSpPr>
          <p:spPr bwMode="auto">
            <a:xfrm>
              <a:off x="1407" y="1292"/>
              <a:ext cx="0" cy="1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57" name="Line 21"/>
            <p:cNvSpPr>
              <a:spLocks noChangeShapeType="1"/>
            </p:cNvSpPr>
            <p:nvPr/>
          </p:nvSpPr>
          <p:spPr bwMode="auto">
            <a:xfrm>
              <a:off x="1407" y="1542"/>
              <a:ext cx="0" cy="14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58" name="Rectangle 22"/>
            <p:cNvSpPr>
              <a:spLocks noChangeArrowheads="1"/>
            </p:cNvSpPr>
            <p:nvPr/>
          </p:nvSpPr>
          <p:spPr bwMode="auto">
            <a:xfrm>
              <a:off x="1161" y="1101"/>
              <a:ext cx="539" cy="16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8000" tIns="0" rIns="10800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цАМФ</a:t>
              </a:r>
            </a:p>
          </p:txBody>
        </p:sp>
        <p:sp>
          <p:nvSpPr>
            <p:cNvPr id="91159" name="Rectangle 23"/>
            <p:cNvSpPr>
              <a:spLocks noChangeArrowheads="1"/>
            </p:cNvSpPr>
            <p:nvPr/>
          </p:nvSpPr>
          <p:spPr bwMode="auto">
            <a:xfrm>
              <a:off x="2067" y="1095"/>
              <a:ext cx="573" cy="16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72000" tIns="0" rIns="72000" bIns="0">
              <a:spAutoFit/>
            </a:bodyPr>
            <a:lstStyle/>
            <a:p>
              <a:pPr algn="ctr">
                <a:spcBef>
                  <a:spcPct val="3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КМАРК</a:t>
              </a:r>
            </a:p>
          </p:txBody>
        </p:sp>
        <p:sp>
          <p:nvSpPr>
            <p:cNvPr id="91160" name="Rectangle 24"/>
            <p:cNvSpPr>
              <a:spLocks noChangeArrowheads="1"/>
            </p:cNvSpPr>
            <p:nvPr/>
          </p:nvSpPr>
          <p:spPr bwMode="auto">
            <a:xfrm>
              <a:off x="2176" y="1422"/>
              <a:ext cx="3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МАРК</a:t>
              </a:r>
            </a:p>
          </p:txBody>
        </p:sp>
        <p:sp>
          <p:nvSpPr>
            <p:cNvPr id="91161" name="Line 25"/>
            <p:cNvSpPr>
              <a:spLocks noChangeShapeType="1"/>
            </p:cNvSpPr>
            <p:nvPr/>
          </p:nvSpPr>
          <p:spPr bwMode="auto">
            <a:xfrm>
              <a:off x="2376" y="909"/>
              <a:ext cx="0" cy="1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62" name="Line 26"/>
            <p:cNvSpPr>
              <a:spLocks noChangeShapeType="1"/>
            </p:cNvSpPr>
            <p:nvPr/>
          </p:nvSpPr>
          <p:spPr bwMode="auto">
            <a:xfrm>
              <a:off x="2376" y="1292"/>
              <a:ext cx="0" cy="1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63" name="Line 27"/>
            <p:cNvSpPr>
              <a:spLocks noChangeShapeType="1"/>
            </p:cNvSpPr>
            <p:nvPr/>
          </p:nvSpPr>
          <p:spPr bwMode="auto">
            <a:xfrm>
              <a:off x="2376" y="1542"/>
              <a:ext cx="0" cy="14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64" name="Rectangle 28"/>
            <p:cNvSpPr>
              <a:spLocks noChangeArrowheads="1"/>
            </p:cNvSpPr>
            <p:nvPr/>
          </p:nvSpPr>
          <p:spPr bwMode="auto">
            <a:xfrm>
              <a:off x="3247" y="1082"/>
              <a:ext cx="345" cy="16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8000" tIns="0" rIns="10800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ФК</a:t>
              </a:r>
            </a:p>
          </p:txBody>
        </p:sp>
        <p:sp>
          <p:nvSpPr>
            <p:cNvPr id="91165" name="Rectangle 29"/>
            <p:cNvSpPr>
              <a:spLocks noChangeArrowheads="1"/>
            </p:cNvSpPr>
            <p:nvPr/>
          </p:nvSpPr>
          <p:spPr bwMode="auto">
            <a:xfrm>
              <a:off x="3284" y="1382"/>
              <a:ext cx="28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2000" tIns="0" rIns="72000" bIns="0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</a:p>
          </p:txBody>
        </p:sp>
        <p:sp>
          <p:nvSpPr>
            <p:cNvPr id="91166" name="Line 30"/>
            <p:cNvSpPr>
              <a:spLocks noChangeShapeType="1"/>
            </p:cNvSpPr>
            <p:nvPr/>
          </p:nvSpPr>
          <p:spPr bwMode="auto">
            <a:xfrm>
              <a:off x="3413" y="915"/>
              <a:ext cx="0" cy="1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67" name="Line 31"/>
            <p:cNvSpPr>
              <a:spLocks noChangeShapeType="1"/>
            </p:cNvSpPr>
            <p:nvPr/>
          </p:nvSpPr>
          <p:spPr bwMode="auto">
            <a:xfrm>
              <a:off x="3413" y="1261"/>
              <a:ext cx="0" cy="1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68" name="Line 32"/>
            <p:cNvSpPr>
              <a:spLocks noChangeShapeType="1"/>
            </p:cNvSpPr>
            <p:nvPr/>
          </p:nvSpPr>
          <p:spPr bwMode="auto">
            <a:xfrm>
              <a:off x="3413" y="1538"/>
              <a:ext cx="0" cy="14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69" name="Rectangle 33"/>
            <p:cNvSpPr>
              <a:spLocks noChangeArrowheads="1"/>
            </p:cNvSpPr>
            <p:nvPr/>
          </p:nvSpPr>
          <p:spPr bwMode="auto">
            <a:xfrm>
              <a:off x="3904" y="1005"/>
              <a:ext cx="25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ИФ</a:t>
              </a:r>
              <a:r>
                <a:rPr lang="en-US" sz="1600" b="1" baseline="-25000">
                  <a:solidFill>
                    <a:srgbClr val="1F1A17"/>
                  </a:solidFill>
                  <a:latin typeface="Times New Roman" pitchFamily="18" charset="0"/>
                </a:rPr>
                <a:t>3</a:t>
              </a:r>
              <a:endParaRPr lang="ru-RU" sz="1600" b="1" baseline="-25000">
                <a:solidFill>
                  <a:srgbClr val="1F1A17"/>
                </a:solidFill>
                <a:latin typeface="Times New Roman" pitchFamily="18" charset="0"/>
              </a:endParaRPr>
            </a:p>
          </p:txBody>
        </p:sp>
        <p:sp>
          <p:nvSpPr>
            <p:cNvPr id="91170" name="Rectangle 34"/>
            <p:cNvSpPr>
              <a:spLocks noChangeArrowheads="1"/>
            </p:cNvSpPr>
            <p:nvPr/>
          </p:nvSpPr>
          <p:spPr bwMode="auto">
            <a:xfrm>
              <a:off x="3907" y="1195"/>
              <a:ext cx="25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Са</a:t>
              </a:r>
              <a:r>
                <a:rPr lang="en-US" sz="1600" b="1" baseline="30000">
                  <a:solidFill>
                    <a:srgbClr val="1F1A17"/>
                  </a:solidFill>
                  <a:latin typeface="Times New Roman" pitchFamily="18" charset="0"/>
                </a:rPr>
                <a:t>2+</a:t>
              </a:r>
              <a:endParaRPr lang="ru-RU" sz="1600" b="1" baseline="30000">
                <a:solidFill>
                  <a:srgbClr val="1F1A17"/>
                </a:solidFill>
                <a:latin typeface="Times New Roman" pitchFamily="18" charset="0"/>
              </a:endParaRPr>
            </a:p>
          </p:txBody>
        </p:sp>
        <p:sp>
          <p:nvSpPr>
            <p:cNvPr id="91171" name="Rectangle 35"/>
            <p:cNvSpPr>
              <a:spLocks noChangeArrowheads="1"/>
            </p:cNvSpPr>
            <p:nvPr/>
          </p:nvSpPr>
          <p:spPr bwMode="auto">
            <a:xfrm>
              <a:off x="3879" y="1420"/>
              <a:ext cx="28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2000" tIns="0" rIns="72000" bIns="0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</a:p>
          </p:txBody>
        </p:sp>
        <p:sp>
          <p:nvSpPr>
            <p:cNvPr id="91172" name="Rectangle 36"/>
            <p:cNvSpPr>
              <a:spLocks noChangeArrowheads="1"/>
            </p:cNvSpPr>
            <p:nvPr/>
          </p:nvSpPr>
          <p:spPr bwMode="auto">
            <a:xfrm>
              <a:off x="4535" y="1364"/>
              <a:ext cx="28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2000" tIns="0" rIns="72000" bIns="0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</a:p>
          </p:txBody>
        </p:sp>
        <p:sp>
          <p:nvSpPr>
            <p:cNvPr id="91173" name="Rectangle 37"/>
            <p:cNvSpPr>
              <a:spLocks noChangeArrowheads="1"/>
            </p:cNvSpPr>
            <p:nvPr/>
          </p:nvSpPr>
          <p:spPr bwMode="auto">
            <a:xfrm>
              <a:off x="4441" y="1095"/>
              <a:ext cx="403" cy="16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8000" tIns="0" rIns="108000" bIns="0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ДАГ</a:t>
              </a:r>
            </a:p>
          </p:txBody>
        </p:sp>
        <p:sp>
          <p:nvSpPr>
            <p:cNvPr id="91174" name="Line 38"/>
            <p:cNvSpPr>
              <a:spLocks noChangeShapeType="1"/>
            </p:cNvSpPr>
            <p:nvPr/>
          </p:nvSpPr>
          <p:spPr bwMode="auto">
            <a:xfrm>
              <a:off x="4649" y="1522"/>
              <a:ext cx="8" cy="14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75" name="Line 39"/>
            <p:cNvSpPr>
              <a:spLocks noChangeShapeType="1"/>
            </p:cNvSpPr>
            <p:nvPr/>
          </p:nvSpPr>
          <p:spPr bwMode="auto">
            <a:xfrm>
              <a:off x="4648" y="1271"/>
              <a:ext cx="0" cy="12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76" name="Line 40"/>
            <p:cNvSpPr>
              <a:spLocks noChangeShapeType="1"/>
            </p:cNvSpPr>
            <p:nvPr/>
          </p:nvSpPr>
          <p:spPr bwMode="auto">
            <a:xfrm flipH="1">
              <a:off x="4022" y="925"/>
              <a:ext cx="173" cy="11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77" name="Line 41"/>
            <p:cNvSpPr>
              <a:spLocks noChangeShapeType="1"/>
            </p:cNvSpPr>
            <p:nvPr/>
          </p:nvSpPr>
          <p:spPr bwMode="auto">
            <a:xfrm>
              <a:off x="4438" y="915"/>
              <a:ext cx="192" cy="1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78" name="Line 42"/>
            <p:cNvSpPr>
              <a:spLocks noChangeShapeType="1"/>
            </p:cNvSpPr>
            <p:nvPr/>
          </p:nvSpPr>
          <p:spPr bwMode="auto">
            <a:xfrm>
              <a:off x="4012" y="1351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79" name="Line 43"/>
            <p:cNvSpPr>
              <a:spLocks noChangeShapeType="1"/>
            </p:cNvSpPr>
            <p:nvPr/>
          </p:nvSpPr>
          <p:spPr bwMode="auto">
            <a:xfrm>
              <a:off x="4012" y="1135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80" name="Line 44"/>
            <p:cNvSpPr>
              <a:spLocks noChangeShapeType="1"/>
            </p:cNvSpPr>
            <p:nvPr/>
          </p:nvSpPr>
          <p:spPr bwMode="auto">
            <a:xfrm>
              <a:off x="4012" y="1551"/>
              <a:ext cx="0" cy="9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81" name="Rectangle 45"/>
            <p:cNvSpPr>
              <a:spLocks noChangeArrowheads="1"/>
            </p:cNvSpPr>
            <p:nvPr/>
          </p:nvSpPr>
          <p:spPr bwMode="auto">
            <a:xfrm>
              <a:off x="1044" y="2316"/>
              <a:ext cx="1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182" name="Rectangle 46"/>
            <p:cNvSpPr>
              <a:spLocks noChangeArrowheads="1"/>
            </p:cNvSpPr>
            <p:nvPr/>
          </p:nvSpPr>
          <p:spPr bwMode="auto">
            <a:xfrm>
              <a:off x="1600" y="2316"/>
              <a:ext cx="1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183" name="Rectangle 47"/>
            <p:cNvSpPr>
              <a:spLocks noChangeArrowheads="1"/>
            </p:cNvSpPr>
            <p:nvPr/>
          </p:nvSpPr>
          <p:spPr bwMode="auto">
            <a:xfrm>
              <a:off x="1001" y="3125"/>
              <a:ext cx="3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ПЖК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184" name="Rectangle 48"/>
            <p:cNvSpPr>
              <a:spLocks noChangeArrowheads="1"/>
            </p:cNvSpPr>
            <p:nvPr/>
          </p:nvSpPr>
          <p:spPr bwMode="auto">
            <a:xfrm>
              <a:off x="1509" y="3125"/>
              <a:ext cx="29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ЛФС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185" name="Rectangle 49"/>
            <p:cNvSpPr>
              <a:spLocks noChangeArrowheads="1"/>
            </p:cNvSpPr>
            <p:nvPr/>
          </p:nvSpPr>
          <p:spPr bwMode="auto">
            <a:xfrm>
              <a:off x="645" y="2928"/>
              <a:ext cx="25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 i="1">
                  <a:solidFill>
                    <a:srgbClr val="1F1A17"/>
                  </a:solidFill>
                  <a:latin typeface="Times New Roman" pitchFamily="18" charset="0"/>
                </a:rPr>
                <a:t>ЛОГ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186" name="Rectangle 50"/>
            <p:cNvSpPr>
              <a:spLocks noChangeArrowheads="1"/>
            </p:cNvSpPr>
            <p:nvPr/>
          </p:nvSpPr>
          <p:spPr bwMode="auto">
            <a:xfrm>
              <a:off x="754" y="2692"/>
              <a:ext cx="717" cy="16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8000" tIns="0" rIns="10800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ФДК, ЖК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187" name="Rectangle 51"/>
            <p:cNvSpPr>
              <a:spLocks noChangeArrowheads="1"/>
            </p:cNvSpPr>
            <p:nvPr/>
          </p:nvSpPr>
          <p:spPr bwMode="auto">
            <a:xfrm>
              <a:off x="977" y="3342"/>
              <a:ext cx="901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 dirty="0" err="1">
                  <a:solidFill>
                    <a:srgbClr val="1F1A17"/>
                  </a:solidFill>
                  <a:latin typeface="Times New Roman" pitchFamily="18" charset="0"/>
                </a:rPr>
                <a:t>фосфоліпаза</a:t>
              </a:r>
              <a:r>
                <a:rPr lang="ru-RU" sz="1600" b="1" dirty="0">
                  <a:solidFill>
                    <a:srgbClr val="1F1A17"/>
                  </a:solidFill>
                  <a:latin typeface="Times New Roman" pitchFamily="18" charset="0"/>
                </a:rPr>
                <a:t> А</a:t>
              </a:r>
              <a:r>
                <a:rPr lang="ru-RU" sz="1600" b="1" baseline="-25000" dirty="0">
                  <a:solidFill>
                    <a:srgbClr val="1F1A17"/>
                  </a:solidFill>
                  <a:latin typeface="Times New Roman" pitchFamily="18" charset="0"/>
                </a:rPr>
                <a:t>2</a:t>
              </a:r>
              <a:endParaRPr lang="ru-RU" sz="1600" b="1" baseline="-25000" dirty="0">
                <a:latin typeface="Times New Roman" pitchFamily="18" charset="0"/>
              </a:endParaRPr>
            </a:p>
          </p:txBody>
        </p:sp>
        <p:sp>
          <p:nvSpPr>
            <p:cNvPr id="91188" name="Line 52"/>
            <p:cNvSpPr>
              <a:spLocks noChangeShapeType="1"/>
            </p:cNvSpPr>
            <p:nvPr/>
          </p:nvSpPr>
          <p:spPr bwMode="auto">
            <a:xfrm>
              <a:off x="1137" y="2242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89" name="Line 53"/>
            <p:cNvSpPr>
              <a:spLocks noChangeShapeType="1"/>
            </p:cNvSpPr>
            <p:nvPr/>
          </p:nvSpPr>
          <p:spPr bwMode="auto">
            <a:xfrm>
              <a:off x="1680" y="2233"/>
              <a:ext cx="0" cy="9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90" name="Line 54"/>
            <p:cNvSpPr>
              <a:spLocks noChangeShapeType="1"/>
            </p:cNvSpPr>
            <p:nvPr/>
          </p:nvSpPr>
          <p:spPr bwMode="auto">
            <a:xfrm>
              <a:off x="1137" y="2467"/>
              <a:ext cx="0" cy="20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91" name="Line 55"/>
            <p:cNvSpPr>
              <a:spLocks noChangeShapeType="1"/>
            </p:cNvSpPr>
            <p:nvPr/>
          </p:nvSpPr>
          <p:spPr bwMode="auto">
            <a:xfrm>
              <a:off x="1146" y="2865"/>
              <a:ext cx="0" cy="24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92" name="Line 56"/>
            <p:cNvSpPr>
              <a:spLocks noChangeShapeType="1"/>
            </p:cNvSpPr>
            <p:nvPr/>
          </p:nvSpPr>
          <p:spPr bwMode="auto">
            <a:xfrm>
              <a:off x="1680" y="2467"/>
              <a:ext cx="9" cy="65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93" name="Line 57"/>
            <p:cNvSpPr>
              <a:spLocks noChangeShapeType="1"/>
            </p:cNvSpPr>
            <p:nvPr/>
          </p:nvSpPr>
          <p:spPr bwMode="auto">
            <a:xfrm flipH="1">
              <a:off x="1461" y="3260"/>
              <a:ext cx="192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94" name="Line 58"/>
            <p:cNvSpPr>
              <a:spLocks noChangeShapeType="1"/>
            </p:cNvSpPr>
            <p:nvPr/>
          </p:nvSpPr>
          <p:spPr bwMode="auto">
            <a:xfrm>
              <a:off x="1143" y="3260"/>
              <a:ext cx="192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95" name="Line 59"/>
            <p:cNvSpPr>
              <a:spLocks noChangeShapeType="1"/>
            </p:cNvSpPr>
            <p:nvPr/>
          </p:nvSpPr>
          <p:spPr bwMode="auto">
            <a:xfrm>
              <a:off x="924" y="3013"/>
              <a:ext cx="19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96" name="Rectangle 60"/>
            <p:cNvSpPr>
              <a:spLocks noChangeArrowheads="1"/>
            </p:cNvSpPr>
            <p:nvPr/>
          </p:nvSpPr>
          <p:spPr bwMode="auto">
            <a:xfrm>
              <a:off x="3987" y="2279"/>
              <a:ext cx="1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197" name="Rectangle 61"/>
            <p:cNvSpPr>
              <a:spLocks noChangeArrowheads="1"/>
            </p:cNvSpPr>
            <p:nvPr/>
          </p:nvSpPr>
          <p:spPr bwMode="auto">
            <a:xfrm>
              <a:off x="4317" y="2279"/>
              <a:ext cx="1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198" name="Rectangle 62"/>
            <p:cNvSpPr>
              <a:spLocks noChangeArrowheads="1"/>
            </p:cNvSpPr>
            <p:nvPr/>
          </p:nvSpPr>
          <p:spPr bwMode="auto">
            <a:xfrm>
              <a:off x="4644" y="2971"/>
              <a:ext cx="3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МАРК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199" name="Rectangle 63"/>
            <p:cNvSpPr>
              <a:spLocks noChangeArrowheads="1"/>
            </p:cNvSpPr>
            <p:nvPr/>
          </p:nvSpPr>
          <p:spPr bwMode="auto">
            <a:xfrm>
              <a:off x="4280" y="3234"/>
              <a:ext cx="292" cy="16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8000" tIns="0" rIns="10800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Н</a:t>
              </a:r>
              <a:r>
                <a:rPr lang="ru-RU" sz="1600" b="1" baseline="30000">
                  <a:solidFill>
                    <a:srgbClr val="1F1A17"/>
                  </a:solidFill>
                  <a:latin typeface="Times New Roman" pitchFamily="18" charset="0"/>
                </a:rPr>
                <a:t>+</a:t>
              </a:r>
              <a:endParaRPr lang="ru-RU" sz="1600" b="1" baseline="30000">
                <a:latin typeface="Times New Roman" pitchFamily="18" charset="0"/>
              </a:endParaRPr>
            </a:p>
          </p:txBody>
        </p:sp>
        <p:sp>
          <p:nvSpPr>
            <p:cNvPr id="91200" name="Rectangle 64"/>
            <p:cNvSpPr>
              <a:spLocks noChangeArrowheads="1"/>
            </p:cNvSpPr>
            <p:nvPr/>
          </p:nvSpPr>
          <p:spPr bwMode="auto">
            <a:xfrm>
              <a:off x="3933" y="2999"/>
              <a:ext cx="2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ФЛД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01" name="Rectangle 65"/>
            <p:cNvSpPr>
              <a:spLocks noChangeArrowheads="1"/>
            </p:cNvSpPr>
            <p:nvPr/>
          </p:nvSpPr>
          <p:spPr bwMode="auto">
            <a:xfrm>
              <a:off x="4438" y="2766"/>
              <a:ext cx="6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?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02" name="Line 66"/>
            <p:cNvSpPr>
              <a:spLocks noChangeShapeType="1"/>
            </p:cNvSpPr>
            <p:nvPr/>
          </p:nvSpPr>
          <p:spPr bwMode="auto">
            <a:xfrm>
              <a:off x="4053" y="2205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03" name="Line 67"/>
            <p:cNvSpPr>
              <a:spLocks noChangeShapeType="1"/>
            </p:cNvSpPr>
            <p:nvPr/>
          </p:nvSpPr>
          <p:spPr bwMode="auto">
            <a:xfrm>
              <a:off x="4406" y="2205"/>
              <a:ext cx="0" cy="9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04" name="Line 68"/>
            <p:cNvSpPr>
              <a:spLocks noChangeShapeType="1"/>
            </p:cNvSpPr>
            <p:nvPr/>
          </p:nvSpPr>
          <p:spPr bwMode="auto">
            <a:xfrm>
              <a:off x="4851" y="2228"/>
              <a:ext cx="0" cy="71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05" name="Line 69"/>
            <p:cNvSpPr>
              <a:spLocks noChangeShapeType="1"/>
            </p:cNvSpPr>
            <p:nvPr/>
          </p:nvSpPr>
          <p:spPr bwMode="auto">
            <a:xfrm>
              <a:off x="4401" y="3390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06" name="Line 70"/>
            <p:cNvSpPr>
              <a:spLocks noChangeShapeType="1"/>
            </p:cNvSpPr>
            <p:nvPr/>
          </p:nvSpPr>
          <p:spPr bwMode="auto">
            <a:xfrm>
              <a:off x="4062" y="2420"/>
              <a:ext cx="0" cy="59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07" name="Line 71"/>
            <p:cNvSpPr>
              <a:spLocks noChangeShapeType="1"/>
            </p:cNvSpPr>
            <p:nvPr/>
          </p:nvSpPr>
          <p:spPr bwMode="auto">
            <a:xfrm>
              <a:off x="4410" y="2429"/>
              <a:ext cx="0" cy="78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08" name="Line 72"/>
            <p:cNvSpPr>
              <a:spLocks noChangeShapeType="1"/>
            </p:cNvSpPr>
            <p:nvPr/>
          </p:nvSpPr>
          <p:spPr bwMode="auto">
            <a:xfrm>
              <a:off x="4167" y="3161"/>
              <a:ext cx="240" cy="5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209" name="Line 73"/>
            <p:cNvSpPr>
              <a:spLocks noChangeShapeType="1"/>
            </p:cNvSpPr>
            <p:nvPr/>
          </p:nvSpPr>
          <p:spPr bwMode="auto">
            <a:xfrm flipH="1">
              <a:off x="4431" y="3134"/>
              <a:ext cx="377" cy="7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210" name="Rectangle 74"/>
            <p:cNvSpPr>
              <a:spLocks noChangeArrowheads="1"/>
            </p:cNvSpPr>
            <p:nvPr/>
          </p:nvSpPr>
          <p:spPr bwMode="auto">
            <a:xfrm>
              <a:off x="2309" y="3121"/>
              <a:ext cx="1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О</a:t>
              </a:r>
              <a:r>
                <a:rPr lang="ru-RU" sz="1600" b="1" baseline="30000">
                  <a:solidFill>
                    <a:srgbClr val="1F1A17"/>
                  </a:solidFill>
                  <a:latin typeface="Times New Roman" pitchFamily="18" charset="0"/>
                </a:rPr>
                <a:t>-</a:t>
              </a:r>
              <a:r>
                <a:rPr lang="ru-RU" sz="1600" b="1" baseline="-25000">
                  <a:solidFill>
                    <a:srgbClr val="1F1A17"/>
                  </a:solidFill>
                  <a:latin typeface="Times New Roman" pitchFamily="18" charset="0"/>
                </a:rPr>
                <a:t>2</a:t>
              </a:r>
              <a:endParaRPr lang="ru-RU" sz="1600" b="1" baseline="30000">
                <a:latin typeface="Times New Roman" pitchFamily="18" charset="0"/>
              </a:endParaRPr>
            </a:p>
          </p:txBody>
        </p:sp>
        <p:sp>
          <p:nvSpPr>
            <p:cNvPr id="91211" name="Rectangle 75"/>
            <p:cNvSpPr>
              <a:spLocks noChangeArrowheads="1"/>
            </p:cNvSpPr>
            <p:nvPr/>
          </p:nvSpPr>
          <p:spPr bwMode="auto">
            <a:xfrm>
              <a:off x="2448" y="3120"/>
              <a:ext cx="11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400">
                  <a:solidFill>
                    <a:srgbClr val="1F1A17"/>
                  </a:solidFill>
                  <a:latin typeface="Arial" pitchFamily="34" charset="0"/>
                </a:rPr>
                <a:t>-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91212" name="Rectangle 76"/>
            <p:cNvSpPr>
              <a:spLocks noChangeArrowheads="1"/>
            </p:cNvSpPr>
            <p:nvPr/>
          </p:nvSpPr>
          <p:spPr bwMode="auto">
            <a:xfrm>
              <a:off x="1848" y="3008"/>
              <a:ext cx="28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СОД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13" name="Rectangle 77"/>
            <p:cNvSpPr>
              <a:spLocks noChangeArrowheads="1"/>
            </p:cNvSpPr>
            <p:nvPr/>
          </p:nvSpPr>
          <p:spPr bwMode="auto">
            <a:xfrm>
              <a:off x="2145" y="2862"/>
              <a:ext cx="430" cy="16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8000" tIns="0" rIns="10800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Н</a:t>
              </a:r>
              <a:r>
                <a:rPr lang="ru-RU" sz="1600" b="1" baseline="-25000">
                  <a:solidFill>
                    <a:srgbClr val="1F1A17"/>
                  </a:solidFill>
                  <a:latin typeface="Times New Roman" pitchFamily="18" charset="0"/>
                </a:rPr>
                <a:t>2</a:t>
              </a:r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О</a:t>
              </a:r>
              <a:r>
                <a:rPr lang="ru-RU" sz="1600" b="1" baseline="-25000">
                  <a:solidFill>
                    <a:srgbClr val="1F1A17"/>
                  </a:solidFill>
                  <a:latin typeface="Times New Roman" pitchFamily="18" charset="0"/>
                </a:rPr>
                <a:t>2</a:t>
              </a:r>
              <a:endParaRPr lang="ru-RU" sz="1600" b="1" baseline="-25000">
                <a:latin typeface="Times New Roman" pitchFamily="18" charset="0"/>
              </a:endParaRPr>
            </a:p>
          </p:txBody>
        </p:sp>
        <p:sp>
          <p:nvSpPr>
            <p:cNvPr id="91214" name="Rectangle 78"/>
            <p:cNvSpPr>
              <a:spLocks noChangeArrowheads="1"/>
            </p:cNvSpPr>
            <p:nvPr/>
          </p:nvSpPr>
          <p:spPr bwMode="auto">
            <a:xfrm>
              <a:off x="2041" y="2304"/>
              <a:ext cx="1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15" name="Rectangle 79"/>
            <p:cNvSpPr>
              <a:spLocks noChangeArrowheads="1"/>
            </p:cNvSpPr>
            <p:nvPr/>
          </p:nvSpPr>
          <p:spPr bwMode="auto">
            <a:xfrm>
              <a:off x="2551" y="2296"/>
              <a:ext cx="1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16" name="Rectangle 80"/>
            <p:cNvSpPr>
              <a:spLocks noChangeArrowheads="1"/>
            </p:cNvSpPr>
            <p:nvPr/>
          </p:nvSpPr>
          <p:spPr bwMode="auto">
            <a:xfrm>
              <a:off x="2477" y="2556"/>
              <a:ext cx="327" cy="16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8000" tIns="0" rIns="10800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СК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17" name="Rectangle 81"/>
            <p:cNvSpPr>
              <a:spLocks noChangeArrowheads="1"/>
            </p:cNvSpPr>
            <p:nvPr/>
          </p:nvSpPr>
          <p:spPr bwMode="auto">
            <a:xfrm>
              <a:off x="1948" y="3342"/>
              <a:ext cx="104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НАДФН-оксидаза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18" name="Line 82"/>
            <p:cNvSpPr>
              <a:spLocks noChangeShapeType="1"/>
            </p:cNvSpPr>
            <p:nvPr/>
          </p:nvSpPr>
          <p:spPr bwMode="auto">
            <a:xfrm>
              <a:off x="2125" y="2220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19" name="Line 83"/>
            <p:cNvSpPr>
              <a:spLocks noChangeShapeType="1"/>
            </p:cNvSpPr>
            <p:nvPr/>
          </p:nvSpPr>
          <p:spPr bwMode="auto">
            <a:xfrm>
              <a:off x="2637" y="2223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20" name="Line 84"/>
            <p:cNvSpPr>
              <a:spLocks noChangeShapeType="1"/>
            </p:cNvSpPr>
            <p:nvPr/>
          </p:nvSpPr>
          <p:spPr bwMode="auto">
            <a:xfrm>
              <a:off x="2637" y="2440"/>
              <a:ext cx="0" cy="9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21" name="Line 85"/>
            <p:cNvSpPr>
              <a:spLocks noChangeShapeType="1"/>
            </p:cNvSpPr>
            <p:nvPr/>
          </p:nvSpPr>
          <p:spPr bwMode="auto">
            <a:xfrm>
              <a:off x="2359" y="3273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22" name="Line 86"/>
            <p:cNvSpPr>
              <a:spLocks noChangeShapeType="1"/>
            </p:cNvSpPr>
            <p:nvPr/>
          </p:nvSpPr>
          <p:spPr bwMode="auto">
            <a:xfrm>
              <a:off x="2361" y="3047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23" name="Line 87"/>
            <p:cNvSpPr>
              <a:spLocks noChangeShapeType="1"/>
            </p:cNvSpPr>
            <p:nvPr/>
          </p:nvSpPr>
          <p:spPr bwMode="auto">
            <a:xfrm>
              <a:off x="2145" y="3097"/>
              <a:ext cx="19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224" name="Line 88"/>
            <p:cNvSpPr>
              <a:spLocks noChangeShapeType="1"/>
            </p:cNvSpPr>
            <p:nvPr/>
          </p:nvSpPr>
          <p:spPr bwMode="auto">
            <a:xfrm flipH="1">
              <a:off x="2448" y="2744"/>
              <a:ext cx="180" cy="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225" name="Line 89"/>
            <p:cNvSpPr>
              <a:spLocks noChangeShapeType="1"/>
            </p:cNvSpPr>
            <p:nvPr/>
          </p:nvSpPr>
          <p:spPr bwMode="auto">
            <a:xfrm>
              <a:off x="2130" y="2496"/>
              <a:ext cx="192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226" name="Rectangle 90"/>
            <p:cNvSpPr>
              <a:spLocks noChangeArrowheads="1"/>
            </p:cNvSpPr>
            <p:nvPr/>
          </p:nvSpPr>
          <p:spPr bwMode="auto">
            <a:xfrm>
              <a:off x="3078" y="2282"/>
              <a:ext cx="1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27" name="Rectangle 91"/>
            <p:cNvSpPr>
              <a:spLocks noChangeArrowheads="1"/>
            </p:cNvSpPr>
            <p:nvPr/>
          </p:nvSpPr>
          <p:spPr bwMode="auto">
            <a:xfrm>
              <a:off x="3631" y="2289"/>
              <a:ext cx="1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ПК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28" name="Rectangle 92"/>
            <p:cNvSpPr>
              <a:spLocks noChangeArrowheads="1"/>
            </p:cNvSpPr>
            <p:nvPr/>
          </p:nvSpPr>
          <p:spPr bwMode="auto">
            <a:xfrm>
              <a:off x="3540" y="2582"/>
              <a:ext cx="327" cy="16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8000" tIns="0" rIns="10800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СК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29" name="Rectangle 93"/>
            <p:cNvSpPr>
              <a:spLocks noChangeArrowheads="1"/>
            </p:cNvSpPr>
            <p:nvPr/>
          </p:nvSpPr>
          <p:spPr bwMode="auto">
            <a:xfrm>
              <a:off x="3069" y="3341"/>
              <a:ext cx="6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NO-синтаза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30" name="Rectangle 94"/>
            <p:cNvSpPr>
              <a:spLocks noChangeArrowheads="1"/>
            </p:cNvSpPr>
            <p:nvPr/>
          </p:nvSpPr>
          <p:spPr bwMode="auto">
            <a:xfrm>
              <a:off x="2972" y="2508"/>
              <a:ext cx="392" cy="16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8000" tIns="0" rIns="10800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Са</a:t>
              </a:r>
              <a:r>
                <a:rPr lang="ru-RU" sz="1600" b="1" baseline="30000">
                  <a:solidFill>
                    <a:srgbClr val="1F1A17"/>
                  </a:solidFill>
                  <a:latin typeface="Times New Roman" pitchFamily="18" charset="0"/>
                </a:rPr>
                <a:t>2+</a:t>
              </a:r>
              <a:endParaRPr lang="ru-RU" sz="1600" b="1" baseline="30000">
                <a:latin typeface="Times New Roman" pitchFamily="18" charset="0"/>
              </a:endParaRPr>
            </a:p>
          </p:txBody>
        </p:sp>
        <p:sp>
          <p:nvSpPr>
            <p:cNvPr id="91231" name="Rectangle 95"/>
            <p:cNvSpPr>
              <a:spLocks noChangeArrowheads="1"/>
            </p:cNvSpPr>
            <p:nvPr/>
          </p:nvSpPr>
          <p:spPr bwMode="auto">
            <a:xfrm>
              <a:off x="3283" y="3161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NO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32" name="Rectangle 96"/>
            <p:cNvSpPr>
              <a:spLocks noChangeArrowheads="1"/>
            </p:cNvSpPr>
            <p:nvPr/>
          </p:nvSpPr>
          <p:spPr bwMode="auto">
            <a:xfrm>
              <a:off x="3192" y="2935"/>
              <a:ext cx="38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цГМФ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33" name="Rectangle 97"/>
            <p:cNvSpPr>
              <a:spLocks noChangeArrowheads="1"/>
            </p:cNvSpPr>
            <p:nvPr/>
          </p:nvSpPr>
          <p:spPr bwMode="auto">
            <a:xfrm>
              <a:off x="2913" y="2734"/>
              <a:ext cx="5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цАДФриб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34" name="Line 98"/>
            <p:cNvSpPr>
              <a:spLocks noChangeShapeType="1"/>
            </p:cNvSpPr>
            <p:nvPr/>
          </p:nvSpPr>
          <p:spPr bwMode="auto">
            <a:xfrm>
              <a:off x="3166" y="2205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35" name="Line 99"/>
            <p:cNvSpPr>
              <a:spLocks noChangeShapeType="1"/>
            </p:cNvSpPr>
            <p:nvPr/>
          </p:nvSpPr>
          <p:spPr bwMode="auto">
            <a:xfrm>
              <a:off x="3706" y="2214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36" name="Line 100"/>
            <p:cNvSpPr>
              <a:spLocks noChangeShapeType="1"/>
            </p:cNvSpPr>
            <p:nvPr/>
          </p:nvSpPr>
          <p:spPr bwMode="auto">
            <a:xfrm>
              <a:off x="3360" y="3285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37" name="Line 101"/>
            <p:cNvSpPr>
              <a:spLocks noChangeShapeType="1"/>
            </p:cNvSpPr>
            <p:nvPr/>
          </p:nvSpPr>
          <p:spPr bwMode="auto">
            <a:xfrm>
              <a:off x="3360" y="3088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38" name="Line 102"/>
            <p:cNvSpPr>
              <a:spLocks noChangeShapeType="1"/>
            </p:cNvSpPr>
            <p:nvPr/>
          </p:nvSpPr>
          <p:spPr bwMode="auto">
            <a:xfrm>
              <a:off x="3165" y="2400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39" name="Line 103"/>
            <p:cNvSpPr>
              <a:spLocks noChangeShapeType="1"/>
            </p:cNvSpPr>
            <p:nvPr/>
          </p:nvSpPr>
          <p:spPr bwMode="auto">
            <a:xfrm>
              <a:off x="3696" y="2436"/>
              <a:ext cx="9" cy="1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40" name="Line 104"/>
            <p:cNvSpPr>
              <a:spLocks noChangeShapeType="1"/>
            </p:cNvSpPr>
            <p:nvPr/>
          </p:nvSpPr>
          <p:spPr bwMode="auto">
            <a:xfrm>
              <a:off x="3168" y="2673"/>
              <a:ext cx="0" cy="9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 type="triangle" w="sm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41" name="Line 105"/>
            <p:cNvSpPr>
              <a:spLocks noChangeShapeType="1"/>
            </p:cNvSpPr>
            <p:nvPr/>
          </p:nvSpPr>
          <p:spPr bwMode="auto">
            <a:xfrm>
              <a:off x="3168" y="2898"/>
              <a:ext cx="192" cy="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242" name="Line 106"/>
            <p:cNvSpPr>
              <a:spLocks noChangeShapeType="1"/>
            </p:cNvSpPr>
            <p:nvPr/>
          </p:nvSpPr>
          <p:spPr bwMode="auto">
            <a:xfrm flipH="1">
              <a:off x="3387" y="2792"/>
              <a:ext cx="327" cy="16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244" name="Text Box 108"/>
            <p:cNvSpPr txBox="1">
              <a:spLocks noChangeArrowheads="1"/>
            </p:cNvSpPr>
            <p:nvPr/>
          </p:nvSpPr>
          <p:spPr bwMode="auto">
            <a:xfrm>
              <a:off x="667" y="1825"/>
              <a:ext cx="43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b="1"/>
            </a:p>
          </p:txBody>
        </p:sp>
        <p:sp>
          <p:nvSpPr>
            <p:cNvPr id="91245" name="Text Box 109"/>
            <p:cNvSpPr txBox="1">
              <a:spLocks noChangeArrowheads="1"/>
            </p:cNvSpPr>
            <p:nvPr/>
          </p:nvSpPr>
          <p:spPr bwMode="auto">
            <a:xfrm>
              <a:off x="623" y="1805"/>
              <a:ext cx="4470" cy="27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ru-RU" sz="2800" b="1">
                  <a:solidFill>
                    <a:srgbClr val="CC0000"/>
                  </a:solidFill>
                  <a:latin typeface="Times New Roman" pitchFamily="18" charset="0"/>
                </a:rPr>
                <a:t>г е н о м</a:t>
              </a:r>
            </a:p>
          </p:txBody>
        </p:sp>
        <p:sp>
          <p:nvSpPr>
            <p:cNvPr id="91246" name="Rectangle 110"/>
            <p:cNvSpPr>
              <a:spLocks noChangeArrowheads="1"/>
            </p:cNvSpPr>
            <p:nvPr/>
          </p:nvSpPr>
          <p:spPr bwMode="auto">
            <a:xfrm>
              <a:off x="1237" y="1688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47" name="Rectangle 111"/>
            <p:cNvSpPr>
              <a:spLocks noChangeArrowheads="1"/>
            </p:cNvSpPr>
            <p:nvPr/>
          </p:nvSpPr>
          <p:spPr bwMode="auto">
            <a:xfrm>
              <a:off x="3832" y="1676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48" name="Rectangle 112"/>
            <p:cNvSpPr>
              <a:spLocks noChangeArrowheads="1"/>
            </p:cNvSpPr>
            <p:nvPr/>
          </p:nvSpPr>
          <p:spPr bwMode="auto">
            <a:xfrm>
              <a:off x="4508" y="1675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49" name="Rectangle 113"/>
            <p:cNvSpPr>
              <a:spLocks noChangeArrowheads="1"/>
            </p:cNvSpPr>
            <p:nvPr/>
          </p:nvSpPr>
          <p:spPr bwMode="auto">
            <a:xfrm>
              <a:off x="3229" y="1678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50" name="Rectangle 114"/>
            <p:cNvSpPr>
              <a:spLocks noChangeArrowheads="1"/>
            </p:cNvSpPr>
            <p:nvPr/>
          </p:nvSpPr>
          <p:spPr bwMode="auto">
            <a:xfrm>
              <a:off x="2169" y="1687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51" name="Rectangle 115"/>
            <p:cNvSpPr>
              <a:spLocks noChangeArrowheads="1"/>
            </p:cNvSpPr>
            <p:nvPr/>
          </p:nvSpPr>
          <p:spPr bwMode="auto">
            <a:xfrm>
              <a:off x="970" y="2081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52" name="Rectangle 116"/>
            <p:cNvSpPr>
              <a:spLocks noChangeArrowheads="1"/>
            </p:cNvSpPr>
            <p:nvPr/>
          </p:nvSpPr>
          <p:spPr bwMode="auto">
            <a:xfrm>
              <a:off x="1502" y="2081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53" name="Rectangle 117"/>
            <p:cNvSpPr>
              <a:spLocks noChangeArrowheads="1"/>
            </p:cNvSpPr>
            <p:nvPr/>
          </p:nvSpPr>
          <p:spPr bwMode="auto">
            <a:xfrm>
              <a:off x="1940" y="2072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54" name="Rectangle 118"/>
            <p:cNvSpPr>
              <a:spLocks noChangeArrowheads="1"/>
            </p:cNvSpPr>
            <p:nvPr/>
          </p:nvSpPr>
          <p:spPr bwMode="auto">
            <a:xfrm>
              <a:off x="2452" y="2081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55" name="Rectangle 119"/>
            <p:cNvSpPr>
              <a:spLocks noChangeArrowheads="1"/>
            </p:cNvSpPr>
            <p:nvPr/>
          </p:nvSpPr>
          <p:spPr bwMode="auto">
            <a:xfrm>
              <a:off x="2991" y="2072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56" name="Rectangle 120"/>
            <p:cNvSpPr>
              <a:spLocks noChangeArrowheads="1"/>
            </p:cNvSpPr>
            <p:nvPr/>
          </p:nvSpPr>
          <p:spPr bwMode="auto">
            <a:xfrm>
              <a:off x="3486" y="2072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57" name="Rectangle 121"/>
            <p:cNvSpPr>
              <a:spLocks noChangeArrowheads="1"/>
            </p:cNvSpPr>
            <p:nvPr/>
          </p:nvSpPr>
          <p:spPr bwMode="auto">
            <a:xfrm>
              <a:off x="3880" y="2071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58" name="Rectangle 122"/>
            <p:cNvSpPr>
              <a:spLocks noChangeArrowheads="1"/>
            </p:cNvSpPr>
            <p:nvPr/>
          </p:nvSpPr>
          <p:spPr bwMode="auto">
            <a:xfrm>
              <a:off x="4271" y="2071"/>
              <a:ext cx="389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59" name="Rectangle 123"/>
            <p:cNvSpPr>
              <a:spLocks noChangeArrowheads="1"/>
            </p:cNvSpPr>
            <p:nvPr/>
          </p:nvSpPr>
          <p:spPr bwMode="auto">
            <a:xfrm>
              <a:off x="4663" y="2071"/>
              <a:ext cx="417" cy="1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7200" bIns="720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ФРТ</a:t>
              </a:r>
            </a:p>
          </p:txBody>
        </p:sp>
        <p:sp>
          <p:nvSpPr>
            <p:cNvPr id="91261" name="Rectangle 125"/>
            <p:cNvSpPr>
              <a:spLocks noChangeArrowheads="1"/>
            </p:cNvSpPr>
            <p:nvPr/>
          </p:nvSpPr>
          <p:spPr bwMode="auto">
            <a:xfrm>
              <a:off x="141" y="1886"/>
              <a:ext cx="35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мРНК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62" name="Rectangle 126"/>
            <p:cNvSpPr>
              <a:spLocks noChangeArrowheads="1"/>
            </p:cNvSpPr>
            <p:nvPr/>
          </p:nvSpPr>
          <p:spPr bwMode="auto">
            <a:xfrm>
              <a:off x="57" y="2218"/>
              <a:ext cx="600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ru-RU" sz="1600" b="1" dirty="0" err="1">
                  <a:solidFill>
                    <a:srgbClr val="CC0066"/>
                  </a:solidFill>
                  <a:latin typeface="Times New Roman" pitchFamily="18" charset="0"/>
                </a:rPr>
                <a:t>Відповідь</a:t>
              </a:r>
              <a:r>
                <a:rPr lang="ru-RU" sz="1600" b="1" dirty="0">
                  <a:solidFill>
                    <a:srgbClr val="CC0066"/>
                  </a:solidFill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sz="1600" b="1" dirty="0" err="1">
                  <a:solidFill>
                    <a:srgbClr val="CC0066"/>
                  </a:solidFill>
                  <a:latin typeface="Times New Roman" pitchFamily="18" charset="0"/>
                </a:rPr>
                <a:t>клітини</a:t>
              </a:r>
              <a:endParaRPr lang="ru-RU" sz="1600" b="1" dirty="0">
                <a:solidFill>
                  <a:srgbClr val="CC0066"/>
                </a:solidFill>
                <a:latin typeface="Times New Roman" pitchFamily="18" charset="0"/>
              </a:endParaRPr>
            </a:p>
          </p:txBody>
        </p:sp>
        <p:sp>
          <p:nvSpPr>
            <p:cNvPr id="91263" name="Line 127"/>
            <p:cNvSpPr>
              <a:spLocks noChangeShapeType="1"/>
            </p:cNvSpPr>
            <p:nvPr/>
          </p:nvSpPr>
          <p:spPr bwMode="auto">
            <a:xfrm>
              <a:off x="348" y="2089"/>
              <a:ext cx="0" cy="1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64" name="Line 128"/>
            <p:cNvSpPr>
              <a:spLocks noChangeShapeType="1"/>
            </p:cNvSpPr>
            <p:nvPr/>
          </p:nvSpPr>
          <p:spPr bwMode="auto">
            <a:xfrm flipH="1">
              <a:off x="474" y="1963"/>
              <a:ext cx="1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71" name="Rectangle 135"/>
            <p:cNvSpPr>
              <a:spLocks noChangeArrowheads="1"/>
            </p:cNvSpPr>
            <p:nvPr/>
          </p:nvSpPr>
          <p:spPr bwMode="auto">
            <a:xfrm>
              <a:off x="5247" y="1839"/>
              <a:ext cx="35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1600" b="1">
                  <a:solidFill>
                    <a:srgbClr val="1F1A17"/>
                  </a:solidFill>
                  <a:latin typeface="Times New Roman" pitchFamily="18" charset="0"/>
                </a:rPr>
                <a:t>мРНК</a:t>
              </a:r>
              <a:endParaRPr lang="ru-RU" sz="1600" b="1">
                <a:latin typeface="Times New Roman" pitchFamily="18" charset="0"/>
              </a:endParaRPr>
            </a:p>
          </p:txBody>
        </p:sp>
        <p:sp>
          <p:nvSpPr>
            <p:cNvPr id="91272" name="Rectangle 136"/>
            <p:cNvSpPr>
              <a:spLocks noChangeArrowheads="1"/>
            </p:cNvSpPr>
            <p:nvPr/>
          </p:nvSpPr>
          <p:spPr bwMode="auto">
            <a:xfrm>
              <a:off x="5090" y="2134"/>
              <a:ext cx="600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ru-RU" sz="1600" b="1" dirty="0" err="1">
                  <a:solidFill>
                    <a:srgbClr val="CC0066"/>
                  </a:solidFill>
                  <a:latin typeface="Times New Roman" pitchFamily="18" charset="0"/>
                </a:rPr>
                <a:t>Відповідь</a:t>
              </a:r>
              <a:r>
                <a:rPr lang="ru-RU" sz="1600" b="1" dirty="0">
                  <a:solidFill>
                    <a:srgbClr val="CC0066"/>
                  </a:solidFill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sz="1600" b="1" dirty="0" err="1">
                  <a:solidFill>
                    <a:srgbClr val="CC0066"/>
                  </a:solidFill>
                  <a:latin typeface="Times New Roman" pitchFamily="18" charset="0"/>
                </a:rPr>
                <a:t>клітини</a:t>
              </a:r>
              <a:endParaRPr lang="ru-RU" sz="1600" b="1" dirty="0">
                <a:solidFill>
                  <a:srgbClr val="CC0066"/>
                </a:solidFill>
                <a:latin typeface="Times New Roman" pitchFamily="18" charset="0"/>
              </a:endParaRPr>
            </a:p>
            <a:p>
              <a:pPr algn="ctr"/>
              <a:endParaRPr lang="ru-RU" sz="1600" b="1" dirty="0">
                <a:solidFill>
                  <a:srgbClr val="CC0066"/>
                </a:solidFill>
                <a:latin typeface="Times New Roman" pitchFamily="18" charset="0"/>
              </a:endParaRPr>
            </a:p>
          </p:txBody>
        </p:sp>
        <p:sp>
          <p:nvSpPr>
            <p:cNvPr id="91273" name="Line 137"/>
            <p:cNvSpPr>
              <a:spLocks noChangeShapeType="1"/>
            </p:cNvSpPr>
            <p:nvPr/>
          </p:nvSpPr>
          <p:spPr bwMode="auto">
            <a:xfrm>
              <a:off x="5400" y="2011"/>
              <a:ext cx="0" cy="15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74" name="Line 138"/>
            <p:cNvSpPr>
              <a:spLocks noChangeShapeType="1"/>
            </p:cNvSpPr>
            <p:nvPr/>
          </p:nvSpPr>
          <p:spPr bwMode="auto">
            <a:xfrm flipV="1">
              <a:off x="5115" y="1909"/>
              <a:ext cx="96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275" name="Line 139"/>
            <p:cNvSpPr>
              <a:spLocks noChangeShapeType="1"/>
            </p:cNvSpPr>
            <p:nvPr/>
          </p:nvSpPr>
          <p:spPr bwMode="auto">
            <a:xfrm flipV="1">
              <a:off x="5545" y="2294"/>
              <a:ext cx="215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91311" name="Group 175"/>
          <p:cNvGrpSpPr>
            <a:grpSpLocks/>
          </p:cNvGrpSpPr>
          <p:nvPr/>
        </p:nvGrpSpPr>
        <p:grpSpPr bwMode="auto">
          <a:xfrm>
            <a:off x="1559540" y="1236261"/>
            <a:ext cx="1408112" cy="596899"/>
            <a:chOff x="960" y="64"/>
            <a:chExt cx="887" cy="376"/>
          </a:xfrm>
        </p:grpSpPr>
        <p:sp>
          <p:nvSpPr>
            <p:cNvPr id="91288" name="Text Box 152"/>
            <p:cNvSpPr txBox="1">
              <a:spLocks noChangeArrowheads="1"/>
            </p:cNvSpPr>
            <p:nvPr/>
          </p:nvSpPr>
          <p:spPr bwMode="auto">
            <a:xfrm>
              <a:off x="960" y="64"/>
              <a:ext cx="88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t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dirty="0">
                  <a:solidFill>
                    <a:srgbClr val="660066"/>
                  </a:solidFill>
                  <a:latin typeface="Times New Roman" pitchFamily="18" charset="0"/>
                </a:rPr>
                <a:t>сигнал</a:t>
              </a:r>
            </a:p>
          </p:txBody>
        </p:sp>
        <p:sp>
          <p:nvSpPr>
            <p:cNvPr id="91296" name="Line 160"/>
            <p:cNvSpPr>
              <a:spLocks noChangeShapeType="1"/>
            </p:cNvSpPr>
            <p:nvPr/>
          </p:nvSpPr>
          <p:spPr bwMode="auto">
            <a:xfrm>
              <a:off x="1401" y="260"/>
              <a:ext cx="6" cy="1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312" name="Group 176"/>
          <p:cNvGrpSpPr>
            <a:grpSpLocks/>
          </p:cNvGrpSpPr>
          <p:nvPr/>
        </p:nvGrpSpPr>
        <p:grpSpPr bwMode="auto">
          <a:xfrm>
            <a:off x="3197840" y="1266423"/>
            <a:ext cx="1277938" cy="568325"/>
            <a:chOff x="1992" y="83"/>
            <a:chExt cx="805" cy="358"/>
          </a:xfrm>
        </p:grpSpPr>
        <p:sp>
          <p:nvSpPr>
            <p:cNvPr id="91289" name="Text Box 153"/>
            <p:cNvSpPr txBox="1">
              <a:spLocks noChangeArrowheads="1"/>
            </p:cNvSpPr>
            <p:nvPr/>
          </p:nvSpPr>
          <p:spPr bwMode="auto">
            <a:xfrm>
              <a:off x="1992" y="83"/>
              <a:ext cx="8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>
                  <a:solidFill>
                    <a:srgbClr val="660066"/>
                  </a:solidFill>
                  <a:latin typeface="Times New Roman" pitchFamily="18" charset="0"/>
                </a:rPr>
                <a:t>сигнал</a:t>
              </a:r>
            </a:p>
          </p:txBody>
        </p:sp>
        <p:sp>
          <p:nvSpPr>
            <p:cNvPr id="91298" name="Line 162"/>
            <p:cNvSpPr>
              <a:spLocks noChangeShapeType="1"/>
            </p:cNvSpPr>
            <p:nvPr/>
          </p:nvSpPr>
          <p:spPr bwMode="auto">
            <a:xfrm>
              <a:off x="2356" y="261"/>
              <a:ext cx="6" cy="1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313" name="Group 177"/>
          <p:cNvGrpSpPr>
            <a:grpSpLocks/>
          </p:cNvGrpSpPr>
          <p:nvPr/>
        </p:nvGrpSpPr>
        <p:grpSpPr bwMode="auto">
          <a:xfrm>
            <a:off x="4853603" y="1248960"/>
            <a:ext cx="1277937" cy="601663"/>
            <a:chOff x="3035" y="72"/>
            <a:chExt cx="805" cy="379"/>
          </a:xfrm>
        </p:grpSpPr>
        <p:sp>
          <p:nvSpPr>
            <p:cNvPr id="91290" name="Text Box 154"/>
            <p:cNvSpPr txBox="1">
              <a:spLocks noChangeArrowheads="1"/>
            </p:cNvSpPr>
            <p:nvPr/>
          </p:nvSpPr>
          <p:spPr bwMode="auto">
            <a:xfrm>
              <a:off x="3035" y="72"/>
              <a:ext cx="8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>
                  <a:solidFill>
                    <a:srgbClr val="660066"/>
                  </a:solidFill>
                  <a:latin typeface="Times New Roman" pitchFamily="18" charset="0"/>
                </a:rPr>
                <a:t>сигнал</a:t>
              </a:r>
            </a:p>
          </p:txBody>
        </p:sp>
        <p:sp>
          <p:nvSpPr>
            <p:cNvPr id="91299" name="Line 163"/>
            <p:cNvSpPr>
              <a:spLocks noChangeShapeType="1"/>
            </p:cNvSpPr>
            <p:nvPr/>
          </p:nvSpPr>
          <p:spPr bwMode="auto">
            <a:xfrm>
              <a:off x="3410" y="272"/>
              <a:ext cx="6" cy="17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314" name="Group 178"/>
          <p:cNvGrpSpPr>
            <a:grpSpLocks/>
          </p:cNvGrpSpPr>
          <p:nvPr/>
        </p:nvGrpSpPr>
        <p:grpSpPr bwMode="auto">
          <a:xfrm>
            <a:off x="6379190" y="1248960"/>
            <a:ext cx="1277938" cy="600075"/>
            <a:chOff x="3996" y="72"/>
            <a:chExt cx="805" cy="378"/>
          </a:xfrm>
        </p:grpSpPr>
        <p:sp>
          <p:nvSpPr>
            <p:cNvPr id="91291" name="Text Box 155"/>
            <p:cNvSpPr txBox="1">
              <a:spLocks noChangeArrowheads="1"/>
            </p:cNvSpPr>
            <p:nvPr/>
          </p:nvSpPr>
          <p:spPr bwMode="auto">
            <a:xfrm>
              <a:off x="3996" y="72"/>
              <a:ext cx="8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>
                  <a:solidFill>
                    <a:srgbClr val="660066"/>
                  </a:solidFill>
                  <a:latin typeface="Times New Roman" pitchFamily="18" charset="0"/>
                </a:rPr>
                <a:t>сигнал</a:t>
              </a:r>
            </a:p>
          </p:txBody>
        </p:sp>
        <p:sp>
          <p:nvSpPr>
            <p:cNvPr id="91300" name="Line 164"/>
            <p:cNvSpPr>
              <a:spLocks noChangeShapeType="1"/>
            </p:cNvSpPr>
            <p:nvPr/>
          </p:nvSpPr>
          <p:spPr bwMode="auto">
            <a:xfrm>
              <a:off x="4378" y="271"/>
              <a:ext cx="6" cy="17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307" name="Group 171"/>
          <p:cNvGrpSpPr>
            <a:grpSpLocks/>
          </p:cNvGrpSpPr>
          <p:nvPr/>
        </p:nvGrpSpPr>
        <p:grpSpPr bwMode="auto">
          <a:xfrm>
            <a:off x="1646238" y="6065838"/>
            <a:ext cx="1277937" cy="552450"/>
            <a:chOff x="1037" y="3821"/>
            <a:chExt cx="805" cy="348"/>
          </a:xfrm>
        </p:grpSpPr>
        <p:sp>
          <p:nvSpPr>
            <p:cNvPr id="91295" name="Text Box 159"/>
            <p:cNvSpPr txBox="1">
              <a:spLocks noChangeArrowheads="1"/>
            </p:cNvSpPr>
            <p:nvPr/>
          </p:nvSpPr>
          <p:spPr bwMode="auto">
            <a:xfrm>
              <a:off x="1037" y="3977"/>
              <a:ext cx="8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>
                  <a:solidFill>
                    <a:srgbClr val="660066"/>
                  </a:solidFill>
                  <a:latin typeface="Times New Roman" pitchFamily="18" charset="0"/>
                </a:rPr>
                <a:t>сигнал</a:t>
              </a:r>
            </a:p>
          </p:txBody>
        </p:sp>
        <p:sp>
          <p:nvSpPr>
            <p:cNvPr id="91301" name="Line 165"/>
            <p:cNvSpPr>
              <a:spLocks noChangeShapeType="1"/>
            </p:cNvSpPr>
            <p:nvPr/>
          </p:nvSpPr>
          <p:spPr bwMode="auto">
            <a:xfrm flipV="1">
              <a:off x="1453" y="3821"/>
              <a:ext cx="6" cy="17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308" name="Group 172"/>
          <p:cNvGrpSpPr>
            <a:grpSpLocks/>
          </p:cNvGrpSpPr>
          <p:nvPr/>
        </p:nvGrpSpPr>
        <p:grpSpPr bwMode="auto">
          <a:xfrm>
            <a:off x="3084513" y="6064250"/>
            <a:ext cx="1277937" cy="555625"/>
            <a:chOff x="1943" y="3820"/>
            <a:chExt cx="805" cy="350"/>
          </a:xfrm>
        </p:grpSpPr>
        <p:sp>
          <p:nvSpPr>
            <p:cNvPr id="91294" name="Text Box 158"/>
            <p:cNvSpPr txBox="1">
              <a:spLocks noChangeArrowheads="1"/>
            </p:cNvSpPr>
            <p:nvPr/>
          </p:nvSpPr>
          <p:spPr bwMode="auto">
            <a:xfrm>
              <a:off x="1943" y="3978"/>
              <a:ext cx="8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>
                  <a:solidFill>
                    <a:srgbClr val="660066"/>
                  </a:solidFill>
                  <a:latin typeface="Times New Roman" pitchFamily="18" charset="0"/>
                </a:rPr>
                <a:t>сигнал</a:t>
              </a:r>
            </a:p>
          </p:txBody>
        </p:sp>
        <p:sp>
          <p:nvSpPr>
            <p:cNvPr id="91302" name="Line 166"/>
            <p:cNvSpPr>
              <a:spLocks noChangeShapeType="1"/>
            </p:cNvSpPr>
            <p:nvPr/>
          </p:nvSpPr>
          <p:spPr bwMode="auto">
            <a:xfrm flipV="1">
              <a:off x="2357" y="3820"/>
              <a:ext cx="6" cy="17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309" name="Group 173"/>
          <p:cNvGrpSpPr>
            <a:grpSpLocks/>
          </p:cNvGrpSpPr>
          <p:nvPr/>
        </p:nvGrpSpPr>
        <p:grpSpPr bwMode="auto">
          <a:xfrm>
            <a:off x="4710113" y="6076950"/>
            <a:ext cx="1277937" cy="558800"/>
            <a:chOff x="2967" y="3828"/>
            <a:chExt cx="805" cy="352"/>
          </a:xfrm>
        </p:grpSpPr>
        <p:sp>
          <p:nvSpPr>
            <p:cNvPr id="91293" name="Text Box 157"/>
            <p:cNvSpPr txBox="1">
              <a:spLocks noChangeArrowheads="1"/>
            </p:cNvSpPr>
            <p:nvPr/>
          </p:nvSpPr>
          <p:spPr bwMode="auto">
            <a:xfrm>
              <a:off x="2967" y="3988"/>
              <a:ext cx="8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>
                  <a:solidFill>
                    <a:srgbClr val="660066"/>
                  </a:solidFill>
                  <a:latin typeface="Times New Roman" pitchFamily="18" charset="0"/>
                </a:rPr>
                <a:t>сигнал</a:t>
              </a:r>
            </a:p>
          </p:txBody>
        </p:sp>
        <p:sp>
          <p:nvSpPr>
            <p:cNvPr id="91303" name="Line 167"/>
            <p:cNvSpPr>
              <a:spLocks noChangeShapeType="1"/>
            </p:cNvSpPr>
            <p:nvPr/>
          </p:nvSpPr>
          <p:spPr bwMode="auto">
            <a:xfrm flipV="1">
              <a:off x="3352" y="3828"/>
              <a:ext cx="6" cy="17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310" name="Group 174"/>
          <p:cNvGrpSpPr>
            <a:grpSpLocks/>
          </p:cNvGrpSpPr>
          <p:nvPr/>
        </p:nvGrpSpPr>
        <p:grpSpPr bwMode="auto">
          <a:xfrm>
            <a:off x="6415088" y="6075363"/>
            <a:ext cx="1277937" cy="546100"/>
            <a:chOff x="4041" y="3827"/>
            <a:chExt cx="805" cy="344"/>
          </a:xfrm>
        </p:grpSpPr>
        <p:sp>
          <p:nvSpPr>
            <p:cNvPr id="91292" name="Text Box 156"/>
            <p:cNvSpPr txBox="1">
              <a:spLocks noChangeArrowheads="1"/>
            </p:cNvSpPr>
            <p:nvPr/>
          </p:nvSpPr>
          <p:spPr bwMode="auto">
            <a:xfrm>
              <a:off x="4041" y="3979"/>
              <a:ext cx="8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>
                  <a:solidFill>
                    <a:srgbClr val="660066"/>
                  </a:solidFill>
                  <a:latin typeface="Times New Roman" pitchFamily="18" charset="0"/>
                </a:rPr>
                <a:t>сигнал</a:t>
              </a:r>
            </a:p>
          </p:txBody>
        </p:sp>
        <p:sp>
          <p:nvSpPr>
            <p:cNvPr id="91304" name="Line 168"/>
            <p:cNvSpPr>
              <a:spLocks noChangeShapeType="1"/>
            </p:cNvSpPr>
            <p:nvPr/>
          </p:nvSpPr>
          <p:spPr bwMode="auto">
            <a:xfrm flipV="1">
              <a:off x="4402" y="3827"/>
              <a:ext cx="6" cy="17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5" name="Текст 2"/>
          <p:cNvSpPr txBox="1">
            <a:spLocks/>
          </p:cNvSpPr>
          <p:nvPr/>
        </p:nvSpPr>
        <p:spPr>
          <a:xfrm>
            <a:off x="599394" y="96832"/>
            <a:ext cx="7964080" cy="11521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/>
              <a:t>Для того, щоб «включити» певний ген, клітина має ввімкнути ланцюг передачі сигналу – сигнальну систему -  від сприйняття рецептором до  перепрограмування геному.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9982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9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9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9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9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9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9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9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ІТОГОРМОНИ">
            <a:extLst>
              <a:ext uri="{FF2B5EF4-FFF2-40B4-BE49-F238E27FC236}">
                <a16:creationId xmlns:a16="http://schemas.microsoft.com/office/drawing/2014/main" id="{0508AA11-A76C-4EB4-B676-E8D4D46DC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3168352" cy="371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EAE28AD-D717-4DB9-8E66-D0569B5D3E9E}"/>
              </a:ext>
            </a:extLst>
          </p:cNvPr>
          <p:cNvSpPr txBox="1"/>
          <p:nvPr/>
        </p:nvSpPr>
        <p:spPr>
          <a:xfrm>
            <a:off x="683568" y="332656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7030A0"/>
                </a:solidFill>
                <a:highlight>
                  <a:srgbClr val="00FFFF"/>
                </a:highlight>
              </a:rPr>
              <a:t>Фітогормони – це сама біохімічна досконалість</a:t>
            </a:r>
            <a:r>
              <a:rPr lang="uk-UA" sz="2400" dirty="0">
                <a:solidFill>
                  <a:srgbClr val="00B050"/>
                </a:solidFill>
                <a:highlight>
                  <a:srgbClr val="00FFFF"/>
                </a:highlight>
              </a:rPr>
              <a:t>!</a:t>
            </a:r>
            <a:endParaRPr lang="ru-UA" sz="2400" dirty="0">
              <a:solidFill>
                <a:srgbClr val="00B050"/>
              </a:solidFill>
              <a:highlight>
                <a:srgbClr val="00FFFF"/>
              </a:highlight>
            </a:endParaRPr>
          </a:p>
        </p:txBody>
      </p:sp>
      <p:pic>
        <p:nvPicPr>
          <p:cNvPr id="2052" name="Picture 4" descr="Фитогормоны - гормоны растений - презентация онлайн">
            <a:extLst>
              <a:ext uri="{FF2B5EF4-FFF2-40B4-BE49-F238E27FC236}">
                <a16:creationId xmlns:a16="http://schemas.microsoft.com/office/drawing/2014/main" id="{2219D50D-6D02-4424-AA06-8E38DD39A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151" y="1124744"/>
            <a:ext cx="3966849" cy="297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88D55A-71FD-4124-B133-689C53291E88}"/>
              </a:ext>
            </a:extLst>
          </p:cNvPr>
          <p:cNvSpPr txBox="1"/>
          <p:nvPr/>
        </p:nvSpPr>
        <p:spPr>
          <a:xfrm>
            <a:off x="683568" y="5231736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FF0000"/>
                </a:solidFill>
                <a:highlight>
                  <a:srgbClr val="FFFF00"/>
                </a:highlight>
              </a:rPr>
              <a:t>Можна  дослідити, зрозуміти та навіть використати їх</a:t>
            </a:r>
            <a:endParaRPr lang="ru-UA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F4CDE7-3215-4020-91F9-375D7B92986D}"/>
              </a:ext>
            </a:extLst>
          </p:cNvPr>
          <p:cNvSpPr txBox="1"/>
          <p:nvPr/>
        </p:nvSpPr>
        <p:spPr>
          <a:xfrm>
            <a:off x="4860032" y="6168107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>
                <a:solidFill>
                  <a:srgbClr val="FFC000"/>
                </a:solidFill>
              </a:rPr>
              <a:t>Вони такі ж як і тваринні гормони?</a:t>
            </a:r>
            <a:endParaRPr lang="ru-UA" i="1" dirty="0">
              <a:solidFill>
                <a:srgbClr val="FFC000"/>
              </a:solidFill>
            </a:endParaRPr>
          </a:p>
        </p:txBody>
      </p:sp>
      <p:pic>
        <p:nvPicPr>
          <p:cNvPr id="2054" name="Picture 6" descr="УДК 576">
            <a:extLst>
              <a:ext uri="{FF2B5EF4-FFF2-40B4-BE49-F238E27FC236}">
                <a16:creationId xmlns:a16="http://schemas.microsoft.com/office/drawing/2014/main" id="{C8F8D9FF-228E-4661-A8DD-0616FD26F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203036"/>
            <a:ext cx="22193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62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3259C1F-9A84-4693-BC30-6A424A5910C9}"/>
              </a:ext>
            </a:extLst>
          </p:cNvPr>
          <p:cNvSpPr/>
          <p:nvPr/>
        </p:nvSpPr>
        <p:spPr>
          <a:xfrm>
            <a:off x="719572" y="332656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У разі успішного завершення курсу ви </a:t>
            </a:r>
            <a:r>
              <a:rPr lang="uk-UA" b="1" u="sng" dirty="0">
                <a:latin typeface="Times New Roman" panose="02020603050405020304" pitchFamily="18" charset="0"/>
                <a:ea typeface="MS Mincho" panose="02020609040205080304" pitchFamily="49" charset="-128"/>
              </a:rPr>
              <a:t>зможете</a:t>
            </a:r>
            <a:r>
              <a:rPr lang="uk-UA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</a:p>
          <a:p>
            <a:pPr>
              <a:spcAft>
                <a:spcPts val="0"/>
              </a:spcAft>
            </a:pPr>
            <a:endParaRPr lang="ru-UA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визначати роль окремих сигнальних систем у функціонуванні єдиної сигнальної системи рослинної клітини при різних видах стресу;</a:t>
            </a:r>
            <a:endParaRPr lang="ru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аналізувати основні регулюючі механізми окремих етапів морфогенезу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vivo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та 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vitro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запропонувати методи ефективного регулювання гомеостазу рослинного організму за умов певного впливу;</a:t>
            </a:r>
            <a:endParaRPr lang="ru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прогнозувати можливості штучного застосування фітогормонів для отримання потрібних фізіологічних ефектів  у науковій та сільськогосподарській  практиці.</a:t>
            </a:r>
            <a:endParaRPr lang="ru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 descr="Особливості морфогенезу картоплі при дії фітогормонів ін вітро: Морфогенез  рослин картоплі під впливом фітогормонів в умовах ін вітро">
            <a:extLst>
              <a:ext uri="{FF2B5EF4-FFF2-40B4-BE49-F238E27FC236}">
                <a16:creationId xmlns:a16="http://schemas.microsoft.com/office/drawing/2014/main" id="{AD0F5243-3BC1-423F-9224-082D4C3DD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369" y="4157710"/>
            <a:ext cx="3140619" cy="235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Гіберелін інструкція із застосування фітогормону для винограду">
            <a:extLst>
              <a:ext uri="{FF2B5EF4-FFF2-40B4-BE49-F238E27FC236}">
                <a16:creationId xmlns:a16="http://schemas.microsoft.com/office/drawing/2014/main" id="{5D9C0086-22CC-4707-9F7D-19F360B2F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23228"/>
            <a:ext cx="3579093" cy="225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584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E4CC7-7BA6-416A-A2C6-27C25CCAC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1880" y="836712"/>
            <a:ext cx="5277272" cy="3960440"/>
          </a:xfrm>
        </p:spPr>
        <p:txBody>
          <a:bodyPr>
            <a:noAutofit/>
          </a:bodyPr>
          <a:lstStyle/>
          <a:p>
            <a:r>
              <a:rPr lang="uk-UA" sz="2400" dirty="0"/>
              <a:t>Викладач курсу –</a:t>
            </a:r>
            <a:br>
              <a:rPr lang="uk-UA" sz="2400" dirty="0"/>
            </a:br>
            <a:r>
              <a:rPr lang="uk-UA" sz="2400" dirty="0"/>
              <a:t> </a:t>
            </a:r>
            <a:r>
              <a:rPr lang="uk-UA" sz="2400" dirty="0" err="1"/>
              <a:t>к.б.н</a:t>
            </a:r>
            <a:r>
              <a:rPr lang="uk-UA" sz="2400" dirty="0"/>
              <a:t>., доцент кафедри генетики та рослинних ресурсів </a:t>
            </a:r>
            <a:br>
              <a:rPr lang="uk-UA" sz="2400" dirty="0"/>
            </a:br>
            <a:r>
              <a:rPr lang="uk-UA" sz="2400" dirty="0">
                <a:solidFill>
                  <a:srgbClr val="7030A0"/>
                </a:solidFill>
                <a:highlight>
                  <a:srgbClr val="00FFFF"/>
                </a:highlight>
              </a:rPr>
              <a:t>Войтович Олена Миколаївна</a:t>
            </a:r>
            <a:br>
              <a:rPr lang="uk-UA" sz="2400" dirty="0">
                <a:solidFill>
                  <a:srgbClr val="7030A0"/>
                </a:solidFill>
                <a:highlight>
                  <a:srgbClr val="00FFFF"/>
                </a:highlight>
              </a:rPr>
            </a:br>
            <a:br>
              <a:rPr lang="uk-UA" sz="2400" dirty="0">
                <a:solidFill>
                  <a:srgbClr val="7030A0"/>
                </a:solidFill>
                <a:highlight>
                  <a:srgbClr val="00FFFF"/>
                </a:highlight>
              </a:rPr>
            </a:br>
            <a:r>
              <a:rPr lang="uk-UA" sz="2400" dirty="0"/>
              <a:t>допоможе вам доторкнутися до надзвичайного світу, де всі фізіолого-біохімічні процеси рослин є результатом генетичного програмування та підтримуються мереживом  взаємозв'язків</a:t>
            </a:r>
            <a:endParaRPr lang="ru-UA" sz="24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253E51C-4D7B-4CAB-BBD4-14117B4EB3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48" y="692696"/>
            <a:ext cx="2555047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136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238</Words>
  <Application>Microsoft Office PowerPoint</Application>
  <PresentationFormat>Экран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рослин</vt:lpstr>
      <vt:lpstr>Як рослини відчувають внутрішні зміни та зовнішній вплив?  Де і як вмикається генетична програма на адекватну відповідь?  Як передається сигнал в клітині?  Як «спілкуються» органи рослини?  А чи можна цим скористатися?</vt:lpstr>
      <vt:lpstr>Презентация PowerPoint</vt:lpstr>
      <vt:lpstr>Презентация PowerPoint</vt:lpstr>
      <vt:lpstr>Презентация PowerPoint</vt:lpstr>
      <vt:lpstr>Викладач курсу –  к.б.н., доцент кафедри генетики та рослинних ресурсів  Войтович Олена Миколаївна  допоможе вам доторкнутися до надзвичайного світу, де всі фізіолого-біохімічні процеси рослин є результатом генетичного програмування та підтримуються мереживом  взаємозв'язків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        Генотип       Геном      Генофонд</dc:title>
  <dc:creator>александр</dc:creator>
  <cp:lastModifiedBy>helenVoit@gmail.com</cp:lastModifiedBy>
  <cp:revision>36</cp:revision>
  <dcterms:created xsi:type="dcterms:W3CDTF">2016-12-17T19:28:48Z</dcterms:created>
  <dcterms:modified xsi:type="dcterms:W3CDTF">2020-09-07T14:17:20Z</dcterms:modified>
</cp:coreProperties>
</file>