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</p:sldIdLst>
  <p:sldSz cx="9144000" cy="5143500" type="screen16x9"/>
  <p:notesSz cx="9144000" cy="51435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0" d="100"/>
          <a:sy n="140" d="100"/>
        </p:scale>
        <p:origin x="708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11/10/2025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11/10/2025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11/10/2025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3981" y="5143489"/>
                </a:moveTo>
                <a:lnTo>
                  <a:pt x="0" y="5143489"/>
                </a:lnTo>
                <a:lnTo>
                  <a:pt x="0" y="0"/>
                </a:lnTo>
                <a:lnTo>
                  <a:pt x="9143981" y="0"/>
                </a:lnTo>
                <a:lnTo>
                  <a:pt x="9143981" y="5143489"/>
                </a:lnTo>
                <a:close/>
              </a:path>
            </a:pathLst>
          </a:custGeom>
          <a:solidFill>
            <a:srgbClr val="ACAC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62899" y="296845"/>
            <a:ext cx="8818200" cy="3911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87449" y="832537"/>
            <a:ext cx="8497570" cy="10833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41539" y="533060"/>
            <a:ext cx="3458210" cy="4006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450" b="0" spc="-10" dirty="0">
                <a:solidFill>
                  <a:srgbClr val="212121"/>
                </a:solidFill>
                <a:latin typeface="Arial"/>
                <a:cs typeface="Arial"/>
              </a:rPr>
              <a:t>ПРЕЗЕНТАЦІЯ</a:t>
            </a:r>
            <a:r>
              <a:rPr sz="2450" b="0" spc="-4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50" b="0" dirty="0">
                <a:solidFill>
                  <a:srgbClr val="212121"/>
                </a:solidFill>
                <a:latin typeface="Arial"/>
                <a:cs typeface="Arial"/>
              </a:rPr>
              <a:t>З</a:t>
            </a:r>
            <a:r>
              <a:rPr sz="2450" b="0" spc="-3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50" b="0" spc="-20" dirty="0">
                <a:solidFill>
                  <a:srgbClr val="212121"/>
                </a:solidFill>
                <a:latin typeface="Arial"/>
                <a:cs typeface="Arial"/>
              </a:rPr>
              <a:t>ТЕМИ</a:t>
            </a:r>
            <a:endParaRPr sz="245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72730" y="933160"/>
            <a:ext cx="7999095" cy="539750"/>
          </a:xfrm>
          <a:prstGeom prst="rect">
            <a:avLst/>
          </a:prstGeom>
          <a:solidFill>
            <a:srgbClr val="851F0B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100"/>
              </a:lnSpc>
            </a:pPr>
            <a:r>
              <a:rPr sz="3500" b="1" i="1" dirty="0">
                <a:solidFill>
                  <a:srgbClr val="F4CCCC"/>
                </a:solidFill>
                <a:latin typeface="Arial"/>
                <a:cs typeface="Arial"/>
              </a:rPr>
              <a:t>“Поняття</a:t>
            </a:r>
            <a:r>
              <a:rPr sz="3500" b="1" i="1" spc="210" dirty="0">
                <a:solidFill>
                  <a:srgbClr val="F4CCCC"/>
                </a:solidFill>
                <a:latin typeface="Arial"/>
                <a:cs typeface="Arial"/>
              </a:rPr>
              <a:t> </a:t>
            </a:r>
            <a:r>
              <a:rPr sz="3500" b="1" i="1" dirty="0">
                <a:solidFill>
                  <a:srgbClr val="F4CCCC"/>
                </a:solidFill>
                <a:latin typeface="Arial"/>
                <a:cs typeface="Arial"/>
              </a:rPr>
              <a:t>та</a:t>
            </a:r>
            <a:r>
              <a:rPr sz="3500" b="1" i="1" spc="215" dirty="0">
                <a:solidFill>
                  <a:srgbClr val="F4CCCC"/>
                </a:solidFill>
                <a:latin typeface="Arial"/>
                <a:cs typeface="Arial"/>
              </a:rPr>
              <a:t> </a:t>
            </a:r>
            <a:r>
              <a:rPr sz="3500" b="1" i="1" dirty="0">
                <a:solidFill>
                  <a:srgbClr val="F4CCCC"/>
                </a:solidFill>
                <a:latin typeface="Arial"/>
                <a:cs typeface="Arial"/>
              </a:rPr>
              <a:t>міжнародно-</a:t>
            </a:r>
            <a:r>
              <a:rPr sz="3500" b="1" i="1" spc="-10" dirty="0">
                <a:solidFill>
                  <a:srgbClr val="F4CCCC"/>
                </a:solidFill>
                <a:latin typeface="Arial"/>
                <a:cs typeface="Arial"/>
              </a:rPr>
              <a:t>правове</a:t>
            </a:r>
            <a:endParaRPr sz="35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19871" y="1472655"/>
            <a:ext cx="8304530" cy="539750"/>
          </a:xfrm>
          <a:prstGeom prst="rect">
            <a:avLst/>
          </a:prstGeom>
          <a:solidFill>
            <a:srgbClr val="851F0B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100"/>
              </a:lnSpc>
            </a:pPr>
            <a:r>
              <a:rPr sz="3500" b="1" i="1" dirty="0">
                <a:solidFill>
                  <a:srgbClr val="F4CCCC"/>
                </a:solidFill>
                <a:latin typeface="Arial"/>
                <a:cs typeface="Arial"/>
              </a:rPr>
              <a:t>регулювання</a:t>
            </a:r>
            <a:r>
              <a:rPr sz="3500" b="1" i="1" spc="95" dirty="0">
                <a:solidFill>
                  <a:srgbClr val="F4CCCC"/>
                </a:solidFill>
                <a:latin typeface="Arial"/>
                <a:cs typeface="Arial"/>
              </a:rPr>
              <a:t> </a:t>
            </a:r>
            <a:r>
              <a:rPr sz="3500" b="1" i="1" dirty="0">
                <a:solidFill>
                  <a:srgbClr val="F4CCCC"/>
                </a:solidFill>
                <a:latin typeface="Arial"/>
                <a:cs typeface="Arial"/>
              </a:rPr>
              <a:t>ведення</a:t>
            </a:r>
            <a:r>
              <a:rPr sz="3500" b="1" i="1" spc="95" dirty="0">
                <a:solidFill>
                  <a:srgbClr val="F4CCCC"/>
                </a:solidFill>
                <a:latin typeface="Arial"/>
                <a:cs typeface="Arial"/>
              </a:rPr>
              <a:t> </a:t>
            </a:r>
            <a:r>
              <a:rPr sz="3500" b="1" i="1" dirty="0">
                <a:solidFill>
                  <a:srgbClr val="F4CCCC"/>
                </a:solidFill>
                <a:latin typeface="Arial"/>
                <a:cs typeface="Arial"/>
              </a:rPr>
              <a:t>та</a:t>
            </a:r>
            <a:r>
              <a:rPr sz="3500" b="1" i="1" spc="100" dirty="0">
                <a:solidFill>
                  <a:srgbClr val="F4CCCC"/>
                </a:solidFill>
                <a:latin typeface="Arial"/>
                <a:cs typeface="Arial"/>
              </a:rPr>
              <a:t> </a:t>
            </a:r>
            <a:r>
              <a:rPr sz="3500" b="1" i="1" spc="-10" dirty="0">
                <a:solidFill>
                  <a:srgbClr val="F4CCCC"/>
                </a:solidFill>
                <a:latin typeface="Arial"/>
                <a:cs typeface="Arial"/>
              </a:rPr>
              <a:t>закінчення</a:t>
            </a:r>
            <a:endParaRPr sz="35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036653" y="2012149"/>
            <a:ext cx="5083810" cy="539750"/>
          </a:xfrm>
          <a:prstGeom prst="rect">
            <a:avLst/>
          </a:prstGeom>
          <a:solidFill>
            <a:srgbClr val="851F0B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100"/>
              </a:lnSpc>
            </a:pPr>
            <a:r>
              <a:rPr sz="3500" b="1" i="1" dirty="0">
                <a:solidFill>
                  <a:srgbClr val="F4CCCC"/>
                </a:solidFill>
                <a:latin typeface="Arial"/>
                <a:cs typeface="Arial"/>
              </a:rPr>
              <a:t>збройних</a:t>
            </a:r>
            <a:r>
              <a:rPr sz="3500" b="1" i="1" spc="90" dirty="0">
                <a:solidFill>
                  <a:srgbClr val="F4CCCC"/>
                </a:solidFill>
                <a:latin typeface="Arial"/>
                <a:cs typeface="Arial"/>
              </a:rPr>
              <a:t> </a:t>
            </a:r>
            <a:r>
              <a:rPr sz="3500" b="1" i="1" spc="-10" dirty="0">
                <a:solidFill>
                  <a:srgbClr val="F4CCCC"/>
                </a:solidFill>
                <a:latin typeface="Arial"/>
                <a:cs typeface="Arial"/>
              </a:rPr>
              <a:t>конфліктів”</a:t>
            </a:r>
            <a:endParaRPr sz="350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38400" y="2637381"/>
            <a:ext cx="4009791" cy="250611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0774" y="28388"/>
            <a:ext cx="471487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dirty="0"/>
              <a:t>Неміжнародний</a:t>
            </a:r>
            <a:r>
              <a:rPr sz="2100" spc="-110" dirty="0"/>
              <a:t> </a:t>
            </a:r>
            <a:r>
              <a:rPr sz="2100" dirty="0"/>
              <a:t>збройний</a:t>
            </a:r>
            <a:r>
              <a:rPr sz="2100" spc="-110" dirty="0"/>
              <a:t> </a:t>
            </a:r>
            <a:r>
              <a:rPr sz="2100" spc="-10" dirty="0"/>
              <a:t>конфлікт</a:t>
            </a:r>
            <a:endParaRPr sz="2100"/>
          </a:p>
        </p:txBody>
      </p:sp>
      <p:sp>
        <p:nvSpPr>
          <p:cNvPr id="3" name="object 3"/>
          <p:cNvSpPr txBox="1"/>
          <p:nvPr/>
        </p:nvSpPr>
        <p:spPr>
          <a:xfrm>
            <a:off x="130774" y="505671"/>
            <a:ext cx="8828405" cy="2743200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/>
          <a:p>
            <a:pPr marL="12700" marR="5080">
              <a:lnSpc>
                <a:spcPct val="115100"/>
              </a:lnSpc>
              <a:spcBef>
                <a:spcPts val="145"/>
              </a:spcBef>
            </a:pPr>
            <a:r>
              <a:rPr sz="1700" b="1" i="1" spc="-10" dirty="0">
                <a:solidFill>
                  <a:srgbClr val="970000"/>
                </a:solidFill>
                <a:latin typeface="Arial"/>
                <a:cs typeface="Arial"/>
              </a:rPr>
              <a:t>Неміжнародний</a:t>
            </a:r>
            <a:r>
              <a:rPr sz="1700" b="1" i="1" spc="-70" dirty="0">
                <a:solidFill>
                  <a:srgbClr val="970000"/>
                </a:solidFill>
                <a:latin typeface="Arial"/>
                <a:cs typeface="Arial"/>
              </a:rPr>
              <a:t> </a:t>
            </a:r>
            <a:r>
              <a:rPr sz="1700" b="1" i="1" dirty="0">
                <a:solidFill>
                  <a:srgbClr val="970000"/>
                </a:solidFill>
                <a:latin typeface="Arial"/>
                <a:cs typeface="Arial"/>
              </a:rPr>
              <a:t>збройний</a:t>
            </a:r>
            <a:r>
              <a:rPr sz="1700" b="1" i="1" spc="-70" dirty="0">
                <a:solidFill>
                  <a:srgbClr val="970000"/>
                </a:solidFill>
                <a:latin typeface="Arial"/>
                <a:cs typeface="Arial"/>
              </a:rPr>
              <a:t> </a:t>
            </a:r>
            <a:r>
              <a:rPr sz="1700" b="1" i="1" dirty="0">
                <a:solidFill>
                  <a:srgbClr val="970000"/>
                </a:solidFill>
                <a:latin typeface="Arial"/>
                <a:cs typeface="Arial"/>
              </a:rPr>
              <a:t>конфлікт</a:t>
            </a:r>
            <a:r>
              <a:rPr sz="1700" b="1" i="1" spc="-50" dirty="0">
                <a:solidFill>
                  <a:srgbClr val="970000"/>
                </a:solidFill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—</a:t>
            </a:r>
            <a:r>
              <a:rPr sz="1500" spc="-55" dirty="0">
                <a:latin typeface="Arial"/>
                <a:cs typeface="Arial"/>
              </a:rPr>
              <a:t> </a:t>
            </a:r>
            <a:r>
              <a:rPr sz="1500" b="1" i="1" dirty="0">
                <a:latin typeface="Arial"/>
                <a:cs typeface="Arial"/>
              </a:rPr>
              <a:t>це</a:t>
            </a:r>
            <a:r>
              <a:rPr sz="1500" b="1" i="1" spc="-60" dirty="0">
                <a:latin typeface="Arial"/>
                <a:cs typeface="Arial"/>
              </a:rPr>
              <a:t> </a:t>
            </a:r>
            <a:r>
              <a:rPr sz="1500" b="1" i="1" dirty="0">
                <a:latin typeface="Arial"/>
                <a:cs typeface="Arial"/>
              </a:rPr>
              <a:t>збройне</a:t>
            </a:r>
            <a:r>
              <a:rPr sz="1500" b="1" i="1" spc="-60" dirty="0">
                <a:latin typeface="Arial"/>
                <a:cs typeface="Arial"/>
              </a:rPr>
              <a:t> </a:t>
            </a:r>
            <a:r>
              <a:rPr sz="1500" b="1" i="1" dirty="0">
                <a:latin typeface="Arial"/>
                <a:cs typeface="Arial"/>
              </a:rPr>
              <a:t>протистояння,</a:t>
            </a:r>
            <a:r>
              <a:rPr sz="1500" b="1" i="1" spc="-60" dirty="0">
                <a:latin typeface="Arial"/>
                <a:cs typeface="Arial"/>
              </a:rPr>
              <a:t> </a:t>
            </a:r>
            <a:r>
              <a:rPr sz="1500" b="1" i="1" dirty="0">
                <a:latin typeface="Arial"/>
                <a:cs typeface="Arial"/>
              </a:rPr>
              <a:t>яке</a:t>
            </a:r>
            <a:r>
              <a:rPr sz="1500" b="1" i="1" spc="-60" dirty="0">
                <a:latin typeface="Arial"/>
                <a:cs typeface="Arial"/>
              </a:rPr>
              <a:t> </a:t>
            </a:r>
            <a:r>
              <a:rPr sz="1500" b="1" i="1" spc="-10" dirty="0">
                <a:latin typeface="Arial"/>
                <a:cs typeface="Arial"/>
              </a:rPr>
              <a:t>відбувається </a:t>
            </a:r>
            <a:r>
              <a:rPr sz="1500" b="1" i="1" dirty="0">
                <a:latin typeface="Arial"/>
                <a:cs typeface="Arial"/>
              </a:rPr>
              <a:t>всередині</a:t>
            </a:r>
            <a:r>
              <a:rPr sz="1500" b="1" i="1" spc="-40" dirty="0">
                <a:latin typeface="Arial"/>
                <a:cs typeface="Arial"/>
              </a:rPr>
              <a:t> </a:t>
            </a:r>
            <a:r>
              <a:rPr sz="1500" b="1" i="1" dirty="0">
                <a:latin typeface="Arial"/>
                <a:cs typeface="Arial"/>
              </a:rPr>
              <a:t>однієї</a:t>
            </a:r>
            <a:r>
              <a:rPr sz="1500" b="1" i="1" spc="-40" dirty="0">
                <a:latin typeface="Arial"/>
                <a:cs typeface="Arial"/>
              </a:rPr>
              <a:t> </a:t>
            </a:r>
            <a:r>
              <a:rPr sz="1500" b="1" i="1" dirty="0">
                <a:latin typeface="Arial"/>
                <a:cs typeface="Arial"/>
              </a:rPr>
              <a:t>держави</a:t>
            </a:r>
            <a:r>
              <a:rPr sz="1500" b="1" i="1" spc="-40" dirty="0">
                <a:latin typeface="Arial"/>
                <a:cs typeface="Arial"/>
              </a:rPr>
              <a:t> </a:t>
            </a:r>
            <a:r>
              <a:rPr sz="1500" b="1" i="1" dirty="0">
                <a:latin typeface="Arial"/>
                <a:cs typeface="Arial"/>
              </a:rPr>
              <a:t>між</a:t>
            </a:r>
            <a:r>
              <a:rPr sz="1500" b="1" i="1" spc="-40" dirty="0">
                <a:latin typeface="Arial"/>
                <a:cs typeface="Arial"/>
              </a:rPr>
              <a:t> </a:t>
            </a:r>
            <a:r>
              <a:rPr sz="1500" b="1" i="1" dirty="0">
                <a:latin typeface="Arial"/>
                <a:cs typeface="Arial"/>
              </a:rPr>
              <a:t>її</a:t>
            </a:r>
            <a:r>
              <a:rPr sz="1500" b="1" i="1" spc="-40" dirty="0">
                <a:latin typeface="Arial"/>
                <a:cs typeface="Arial"/>
              </a:rPr>
              <a:t> </a:t>
            </a:r>
            <a:r>
              <a:rPr sz="1500" b="1" i="1" dirty="0">
                <a:latin typeface="Arial"/>
                <a:cs typeface="Arial"/>
              </a:rPr>
              <a:t>урядом</a:t>
            </a:r>
            <a:r>
              <a:rPr sz="1500" b="1" i="1" spc="-40" dirty="0">
                <a:latin typeface="Arial"/>
                <a:cs typeface="Arial"/>
              </a:rPr>
              <a:t> </a:t>
            </a:r>
            <a:r>
              <a:rPr sz="1500" b="1" i="1" dirty="0">
                <a:latin typeface="Arial"/>
                <a:cs typeface="Arial"/>
              </a:rPr>
              <a:t>та</a:t>
            </a:r>
            <a:r>
              <a:rPr sz="1500" b="1" i="1" spc="-40" dirty="0">
                <a:latin typeface="Arial"/>
                <a:cs typeface="Arial"/>
              </a:rPr>
              <a:t> </a:t>
            </a:r>
            <a:r>
              <a:rPr sz="1500" b="1" i="1" spc="-10" dirty="0">
                <a:latin typeface="Arial"/>
                <a:cs typeface="Arial"/>
              </a:rPr>
              <a:t>організованими</a:t>
            </a:r>
            <a:r>
              <a:rPr sz="1500" b="1" i="1" spc="-40" dirty="0">
                <a:latin typeface="Arial"/>
                <a:cs typeface="Arial"/>
              </a:rPr>
              <a:t> </a:t>
            </a:r>
            <a:r>
              <a:rPr sz="1500" b="1" i="1" dirty="0">
                <a:latin typeface="Arial"/>
                <a:cs typeface="Arial"/>
              </a:rPr>
              <a:t>збройними</a:t>
            </a:r>
            <a:r>
              <a:rPr sz="1500" b="1" i="1" spc="-40" dirty="0">
                <a:latin typeface="Arial"/>
                <a:cs typeface="Arial"/>
              </a:rPr>
              <a:t> </a:t>
            </a:r>
            <a:r>
              <a:rPr sz="1500" b="1" i="1" dirty="0">
                <a:latin typeface="Arial"/>
                <a:cs typeface="Arial"/>
              </a:rPr>
              <a:t>групами.</a:t>
            </a:r>
            <a:r>
              <a:rPr sz="1500" b="1" i="1" spc="30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Особливість полягає</a:t>
            </a:r>
            <a:r>
              <a:rPr sz="1500" spc="-4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в</a:t>
            </a:r>
            <a:r>
              <a:rPr sz="1500" spc="-45" dirty="0">
                <a:latin typeface="Arial"/>
                <a:cs typeface="Arial"/>
              </a:rPr>
              <a:t> </a:t>
            </a:r>
            <a:r>
              <a:rPr sz="1500" spc="-25" dirty="0">
                <a:latin typeface="Arial"/>
                <a:cs typeface="Arial"/>
              </a:rPr>
              <a:t>тому,</a:t>
            </a:r>
            <a:r>
              <a:rPr sz="1500" spc="-4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що</a:t>
            </a:r>
            <a:r>
              <a:rPr sz="1500" spc="-4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до</a:t>
            </a:r>
            <a:r>
              <a:rPr sz="1500" spc="-4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нього</a:t>
            </a:r>
            <a:r>
              <a:rPr sz="1500" spc="-45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застосовується</a:t>
            </a:r>
            <a:r>
              <a:rPr sz="1500" spc="-45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обмежений</a:t>
            </a:r>
            <a:r>
              <a:rPr sz="1500" spc="-4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набір</a:t>
            </a:r>
            <a:r>
              <a:rPr sz="1500" spc="-4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норм</a:t>
            </a:r>
            <a:r>
              <a:rPr sz="1500" spc="-45" dirty="0">
                <a:latin typeface="Arial"/>
                <a:cs typeface="Arial"/>
              </a:rPr>
              <a:t> </a:t>
            </a:r>
            <a:r>
              <a:rPr sz="1500" spc="-20" dirty="0">
                <a:latin typeface="Arial"/>
                <a:cs typeface="Arial"/>
              </a:rPr>
              <a:t>міжнародного</a:t>
            </a:r>
            <a:r>
              <a:rPr sz="1500" spc="-45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гуманітарного </a:t>
            </a:r>
            <a:r>
              <a:rPr sz="1500" dirty="0">
                <a:latin typeface="Arial"/>
                <a:cs typeface="Arial"/>
              </a:rPr>
              <a:t>права,</a:t>
            </a:r>
            <a:r>
              <a:rPr sz="1500" spc="-45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головним</a:t>
            </a:r>
            <a:r>
              <a:rPr sz="1500" spc="-4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чином</a:t>
            </a:r>
            <a:r>
              <a:rPr sz="1500" spc="-4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—</a:t>
            </a:r>
            <a:r>
              <a:rPr sz="1500" spc="-40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стаття</a:t>
            </a:r>
            <a:r>
              <a:rPr sz="1500" spc="-4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3</a:t>
            </a:r>
            <a:r>
              <a:rPr sz="1500" spc="-40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Женевських</a:t>
            </a:r>
            <a:r>
              <a:rPr sz="1500" spc="-40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конвенцій</a:t>
            </a:r>
            <a:r>
              <a:rPr sz="1500" spc="-4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та</a:t>
            </a:r>
            <a:r>
              <a:rPr sz="1500" spc="-40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Додатковий</a:t>
            </a:r>
            <a:r>
              <a:rPr sz="1500" spc="-45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протокол</a:t>
            </a:r>
            <a:r>
              <a:rPr sz="1500" spc="-4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ІІ</a:t>
            </a:r>
            <a:r>
              <a:rPr sz="1500" spc="-4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1977</a:t>
            </a:r>
            <a:r>
              <a:rPr sz="1500" spc="-45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року.</a:t>
            </a:r>
            <a:endParaRPr sz="1500">
              <a:latin typeface="Arial"/>
              <a:cs typeface="Arial"/>
            </a:endParaRPr>
          </a:p>
          <a:p>
            <a:pPr marL="12700" marR="480059">
              <a:lnSpc>
                <a:spcPct val="114999"/>
              </a:lnSpc>
              <a:spcBef>
                <a:spcPts val="1200"/>
              </a:spcBef>
            </a:pPr>
            <a:r>
              <a:rPr sz="1500" spc="-10" dirty="0">
                <a:solidFill>
                  <a:srgbClr val="CC0000"/>
                </a:solidFill>
                <a:latin typeface="Arial"/>
                <a:cs typeface="Arial"/>
              </a:rPr>
              <a:t>Такі</a:t>
            </a:r>
            <a:r>
              <a:rPr sz="1500" spc="-45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CC0000"/>
                </a:solidFill>
                <a:latin typeface="Arial"/>
                <a:cs typeface="Arial"/>
              </a:rPr>
              <a:t>конфлікти</a:t>
            </a:r>
            <a:r>
              <a:rPr sz="1500" spc="-45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CC0000"/>
                </a:solidFill>
                <a:latin typeface="Arial"/>
                <a:cs typeface="Arial"/>
              </a:rPr>
              <a:t>можуть</a:t>
            </a:r>
            <a:r>
              <a:rPr sz="1500" spc="-45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500" spc="-20" dirty="0">
                <a:solidFill>
                  <a:srgbClr val="CC0000"/>
                </a:solidFill>
                <a:latin typeface="Arial"/>
                <a:cs typeface="Arial"/>
              </a:rPr>
              <a:t>набувати</a:t>
            </a:r>
            <a:r>
              <a:rPr sz="1500" spc="-45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CC0000"/>
                </a:solidFill>
                <a:latin typeface="Arial"/>
                <a:cs typeface="Arial"/>
              </a:rPr>
              <a:t>форми</a:t>
            </a:r>
            <a:r>
              <a:rPr sz="1500" spc="-45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CC0000"/>
                </a:solidFill>
                <a:latin typeface="Arial"/>
                <a:cs typeface="Arial"/>
              </a:rPr>
              <a:t>громадянських</a:t>
            </a:r>
            <a:r>
              <a:rPr sz="1500" spc="-45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CC0000"/>
                </a:solidFill>
                <a:latin typeface="Arial"/>
                <a:cs typeface="Arial"/>
              </a:rPr>
              <a:t>війн,</a:t>
            </a:r>
            <a:r>
              <a:rPr sz="1500" spc="-4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CC0000"/>
                </a:solidFill>
                <a:latin typeface="Arial"/>
                <a:cs typeface="Arial"/>
              </a:rPr>
              <a:t>антиурядових</a:t>
            </a:r>
            <a:r>
              <a:rPr sz="1500" spc="-45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CC0000"/>
                </a:solidFill>
                <a:latin typeface="Arial"/>
                <a:cs typeface="Arial"/>
              </a:rPr>
              <a:t>повстань, сепаратистських</a:t>
            </a:r>
            <a:r>
              <a:rPr sz="1500" spc="-8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CC0000"/>
                </a:solidFill>
                <a:latin typeface="Arial"/>
                <a:cs typeface="Arial"/>
              </a:rPr>
              <a:t>рухів.</a:t>
            </a:r>
            <a:r>
              <a:rPr sz="1500" spc="-65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CC0000"/>
                </a:solidFill>
                <a:latin typeface="Arial"/>
                <a:cs typeface="Arial"/>
              </a:rPr>
              <a:t>Вони</a:t>
            </a:r>
            <a:r>
              <a:rPr sz="1500" spc="-7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CC0000"/>
                </a:solidFill>
                <a:latin typeface="Arial"/>
                <a:cs typeface="Arial"/>
              </a:rPr>
              <a:t>становлять</a:t>
            </a:r>
            <a:r>
              <a:rPr sz="1500" spc="-65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CC0000"/>
                </a:solidFill>
                <a:latin typeface="Arial"/>
                <a:cs typeface="Arial"/>
              </a:rPr>
              <a:t>особливу</a:t>
            </a:r>
            <a:r>
              <a:rPr sz="1500" spc="-65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CC0000"/>
                </a:solidFill>
                <a:latin typeface="Arial"/>
                <a:cs typeface="Arial"/>
              </a:rPr>
              <a:t>загрозу</a:t>
            </a:r>
            <a:r>
              <a:rPr sz="1500" spc="-7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CC0000"/>
                </a:solidFill>
                <a:latin typeface="Arial"/>
                <a:cs typeface="Arial"/>
              </a:rPr>
              <a:t>через</a:t>
            </a:r>
            <a:r>
              <a:rPr sz="1500" spc="-65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CC0000"/>
                </a:solidFill>
                <a:latin typeface="Arial"/>
                <a:cs typeface="Arial"/>
              </a:rPr>
              <a:t>участь</a:t>
            </a:r>
            <a:r>
              <a:rPr sz="1500" spc="-7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CC0000"/>
                </a:solidFill>
                <a:latin typeface="Arial"/>
                <a:cs typeface="Arial"/>
              </a:rPr>
              <a:t>недержавних</a:t>
            </a:r>
            <a:r>
              <a:rPr sz="1500" spc="-65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CC0000"/>
                </a:solidFill>
                <a:latin typeface="Arial"/>
                <a:cs typeface="Arial"/>
              </a:rPr>
              <a:t>акторів</a:t>
            </a:r>
            <a:r>
              <a:rPr sz="1500" spc="-65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500" spc="-50" dirty="0">
                <a:solidFill>
                  <a:srgbClr val="CC0000"/>
                </a:solidFill>
                <a:latin typeface="Arial"/>
                <a:cs typeface="Arial"/>
              </a:rPr>
              <a:t>і </a:t>
            </a:r>
            <a:r>
              <a:rPr sz="1500" spc="-10" dirty="0">
                <a:solidFill>
                  <a:srgbClr val="CC0000"/>
                </a:solidFill>
                <a:latin typeface="Arial"/>
                <a:cs typeface="Arial"/>
              </a:rPr>
              <a:t>труднощі</a:t>
            </a:r>
            <a:r>
              <a:rPr sz="1500" spc="-6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CC0000"/>
                </a:solidFill>
                <a:latin typeface="Arial"/>
                <a:cs typeface="Arial"/>
              </a:rPr>
              <a:t>контролю</a:t>
            </a:r>
            <a:r>
              <a:rPr sz="1500" spc="-55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CC0000"/>
                </a:solidFill>
                <a:latin typeface="Arial"/>
                <a:cs typeface="Arial"/>
              </a:rPr>
              <a:t>за</a:t>
            </a:r>
            <a:r>
              <a:rPr sz="1500" spc="-55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CC0000"/>
                </a:solidFill>
                <a:latin typeface="Arial"/>
                <a:cs typeface="Arial"/>
              </a:rPr>
              <a:t>дотриманням</a:t>
            </a:r>
            <a:r>
              <a:rPr sz="1500" spc="-55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CC0000"/>
                </a:solidFill>
                <a:latin typeface="Arial"/>
                <a:cs typeface="Arial"/>
              </a:rPr>
              <a:t>гуманітарних</a:t>
            </a:r>
            <a:r>
              <a:rPr sz="1500" spc="-55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CC0000"/>
                </a:solidFill>
                <a:latin typeface="Arial"/>
                <a:cs typeface="Arial"/>
              </a:rPr>
              <a:t>правил.</a:t>
            </a:r>
            <a:endParaRPr sz="1500">
              <a:latin typeface="Arial"/>
              <a:cs typeface="Arial"/>
            </a:endParaRPr>
          </a:p>
          <a:p>
            <a:pPr marL="12700" marR="48895">
              <a:lnSpc>
                <a:spcPct val="114999"/>
              </a:lnSpc>
              <a:spcBef>
                <a:spcPts val="1200"/>
              </a:spcBef>
            </a:pPr>
            <a:r>
              <a:rPr sz="1500" i="1" spc="-10" dirty="0">
                <a:latin typeface="Arial"/>
                <a:cs typeface="Arial"/>
              </a:rPr>
              <a:t>Прикладами</a:t>
            </a:r>
            <a:r>
              <a:rPr sz="1500" i="1" spc="-45" dirty="0">
                <a:latin typeface="Arial"/>
                <a:cs typeface="Arial"/>
              </a:rPr>
              <a:t> </a:t>
            </a:r>
            <a:r>
              <a:rPr sz="1500" i="1" dirty="0">
                <a:latin typeface="Arial"/>
                <a:cs typeface="Arial"/>
              </a:rPr>
              <a:t>є</a:t>
            </a:r>
            <a:r>
              <a:rPr sz="1500" i="1" spc="-40" dirty="0">
                <a:latin typeface="Arial"/>
                <a:cs typeface="Arial"/>
              </a:rPr>
              <a:t> </a:t>
            </a:r>
            <a:r>
              <a:rPr sz="1500" i="1" spc="-10" dirty="0">
                <a:latin typeface="Arial"/>
                <a:cs typeface="Arial"/>
              </a:rPr>
              <a:t>громадянська</a:t>
            </a:r>
            <a:r>
              <a:rPr sz="1500" i="1" spc="-40" dirty="0">
                <a:latin typeface="Arial"/>
                <a:cs typeface="Arial"/>
              </a:rPr>
              <a:t> </a:t>
            </a:r>
            <a:r>
              <a:rPr sz="1500" i="1" dirty="0">
                <a:latin typeface="Arial"/>
                <a:cs typeface="Arial"/>
              </a:rPr>
              <a:t>війна</a:t>
            </a:r>
            <a:r>
              <a:rPr sz="1500" i="1" spc="-45" dirty="0">
                <a:latin typeface="Arial"/>
                <a:cs typeface="Arial"/>
              </a:rPr>
              <a:t> </a:t>
            </a:r>
            <a:r>
              <a:rPr sz="1500" i="1" dirty="0">
                <a:latin typeface="Arial"/>
                <a:cs typeface="Arial"/>
              </a:rPr>
              <a:t>в</a:t>
            </a:r>
            <a:r>
              <a:rPr sz="1500" i="1" spc="-40" dirty="0">
                <a:latin typeface="Arial"/>
                <a:cs typeface="Arial"/>
              </a:rPr>
              <a:t> </a:t>
            </a:r>
            <a:r>
              <a:rPr sz="1500" i="1" dirty="0">
                <a:latin typeface="Arial"/>
                <a:cs typeface="Arial"/>
              </a:rPr>
              <a:t>Сирії,</a:t>
            </a:r>
            <a:r>
              <a:rPr sz="1500" i="1" spc="-40" dirty="0">
                <a:latin typeface="Arial"/>
                <a:cs typeface="Arial"/>
              </a:rPr>
              <a:t> </a:t>
            </a:r>
            <a:r>
              <a:rPr sz="1500" i="1" spc="-10" dirty="0">
                <a:latin typeface="Arial"/>
                <a:cs typeface="Arial"/>
              </a:rPr>
              <a:t>конфлікт</a:t>
            </a:r>
            <a:r>
              <a:rPr sz="1500" i="1" spc="-45" dirty="0">
                <a:latin typeface="Arial"/>
                <a:cs typeface="Arial"/>
              </a:rPr>
              <a:t> </a:t>
            </a:r>
            <a:r>
              <a:rPr sz="1500" i="1" dirty="0">
                <a:latin typeface="Arial"/>
                <a:cs typeface="Arial"/>
              </a:rPr>
              <a:t>у</a:t>
            </a:r>
            <a:r>
              <a:rPr sz="1500" i="1" spc="-40" dirty="0">
                <a:latin typeface="Arial"/>
                <a:cs typeface="Arial"/>
              </a:rPr>
              <a:t> </a:t>
            </a:r>
            <a:r>
              <a:rPr sz="1500" i="1" dirty="0">
                <a:latin typeface="Arial"/>
                <a:cs typeface="Arial"/>
              </a:rPr>
              <a:t>Руанді</a:t>
            </a:r>
            <a:r>
              <a:rPr sz="1500" i="1" spc="-40" dirty="0">
                <a:latin typeface="Arial"/>
                <a:cs typeface="Arial"/>
              </a:rPr>
              <a:t> </a:t>
            </a:r>
            <a:r>
              <a:rPr sz="1500" i="1" dirty="0">
                <a:latin typeface="Arial"/>
                <a:cs typeface="Arial"/>
              </a:rPr>
              <a:t>1994</a:t>
            </a:r>
            <a:r>
              <a:rPr sz="1500" i="1" spc="-40" dirty="0">
                <a:latin typeface="Arial"/>
                <a:cs typeface="Arial"/>
              </a:rPr>
              <a:t> </a:t>
            </a:r>
            <a:r>
              <a:rPr sz="1500" i="1" spc="-10" dirty="0">
                <a:latin typeface="Arial"/>
                <a:cs typeface="Arial"/>
              </a:rPr>
              <a:t>року,</a:t>
            </a:r>
            <a:r>
              <a:rPr sz="1500" i="1" spc="-45" dirty="0">
                <a:latin typeface="Arial"/>
                <a:cs typeface="Arial"/>
              </a:rPr>
              <a:t> </a:t>
            </a:r>
            <a:r>
              <a:rPr sz="1500" i="1" dirty="0">
                <a:latin typeface="Arial"/>
                <a:cs typeface="Arial"/>
              </a:rPr>
              <a:t>війна</a:t>
            </a:r>
            <a:r>
              <a:rPr sz="1500" i="1" spc="-40" dirty="0">
                <a:latin typeface="Arial"/>
                <a:cs typeface="Arial"/>
              </a:rPr>
              <a:t> </a:t>
            </a:r>
            <a:r>
              <a:rPr sz="1500" i="1" dirty="0">
                <a:latin typeface="Arial"/>
                <a:cs typeface="Arial"/>
              </a:rPr>
              <a:t>в</a:t>
            </a:r>
            <a:r>
              <a:rPr sz="1500" i="1" spc="-40" dirty="0">
                <a:latin typeface="Arial"/>
                <a:cs typeface="Arial"/>
              </a:rPr>
              <a:t> </a:t>
            </a:r>
            <a:r>
              <a:rPr sz="1500" i="1" spc="-10" dirty="0">
                <a:latin typeface="Arial"/>
                <a:cs typeface="Arial"/>
              </a:rPr>
              <a:t>Афганістані</a:t>
            </a:r>
            <a:r>
              <a:rPr sz="1500" i="1" spc="-45" dirty="0">
                <a:latin typeface="Arial"/>
                <a:cs typeface="Arial"/>
              </a:rPr>
              <a:t> </a:t>
            </a:r>
            <a:r>
              <a:rPr sz="1500" i="1" spc="-10" dirty="0">
                <a:latin typeface="Arial"/>
                <a:cs typeface="Arial"/>
              </a:rPr>
              <a:t>після </a:t>
            </a:r>
            <a:r>
              <a:rPr sz="1500" i="1" dirty="0">
                <a:latin typeface="Arial"/>
                <a:cs typeface="Arial"/>
              </a:rPr>
              <a:t>2001</a:t>
            </a:r>
            <a:r>
              <a:rPr sz="1500" i="1" spc="-55" dirty="0">
                <a:latin typeface="Arial"/>
                <a:cs typeface="Arial"/>
              </a:rPr>
              <a:t> </a:t>
            </a:r>
            <a:r>
              <a:rPr sz="1500" i="1" spc="-10" dirty="0">
                <a:latin typeface="Arial"/>
                <a:cs typeface="Arial"/>
              </a:rPr>
              <a:t>року.</a:t>
            </a:r>
            <a:endParaRPr sz="15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38547" y="3315793"/>
            <a:ext cx="4266888" cy="168524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924" y="109273"/>
            <a:ext cx="6522084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Сторони</a:t>
            </a:r>
            <a:r>
              <a:rPr spc="-70" dirty="0"/>
              <a:t> </a:t>
            </a:r>
            <a:r>
              <a:rPr dirty="0"/>
              <a:t>у</a:t>
            </a:r>
            <a:r>
              <a:rPr spc="-70" dirty="0"/>
              <a:t> </a:t>
            </a:r>
            <a:r>
              <a:rPr spc="-20" dirty="0"/>
              <a:t>міжнародному</a:t>
            </a:r>
            <a:r>
              <a:rPr spc="-65" dirty="0"/>
              <a:t> </a:t>
            </a:r>
            <a:r>
              <a:rPr spc="-20" dirty="0"/>
              <a:t>збройному</a:t>
            </a:r>
            <a:r>
              <a:rPr spc="-70" dirty="0"/>
              <a:t> </a:t>
            </a:r>
            <a:r>
              <a:rPr spc="-10" dirty="0"/>
              <a:t>конфлікті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65624" y="671119"/>
            <a:ext cx="6548120" cy="243840"/>
          </a:xfrm>
          <a:prstGeom prst="rect">
            <a:avLst/>
          </a:prstGeom>
          <a:solidFill>
            <a:srgbClr val="FFF2CC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855"/>
              </a:lnSpc>
            </a:pPr>
            <a:r>
              <a:rPr sz="1600" b="1" i="1" dirty="0">
                <a:solidFill>
                  <a:srgbClr val="7E6000"/>
                </a:solidFill>
                <a:latin typeface="Arial"/>
                <a:cs typeface="Arial"/>
              </a:rPr>
              <a:t>Учасниками</a:t>
            </a:r>
            <a:r>
              <a:rPr sz="1600" b="1" i="1" spc="-65" dirty="0">
                <a:solidFill>
                  <a:srgbClr val="7E6000"/>
                </a:solidFill>
                <a:latin typeface="Arial"/>
                <a:cs typeface="Arial"/>
              </a:rPr>
              <a:t> </a:t>
            </a:r>
            <a:r>
              <a:rPr sz="1600" b="1" i="1" dirty="0">
                <a:solidFill>
                  <a:srgbClr val="7E6000"/>
                </a:solidFill>
                <a:latin typeface="Arial"/>
                <a:cs typeface="Arial"/>
              </a:rPr>
              <a:t>міжнародного</a:t>
            </a:r>
            <a:r>
              <a:rPr sz="1600" b="1" i="1" spc="-60" dirty="0">
                <a:solidFill>
                  <a:srgbClr val="7E6000"/>
                </a:solidFill>
                <a:latin typeface="Arial"/>
                <a:cs typeface="Arial"/>
              </a:rPr>
              <a:t> </a:t>
            </a:r>
            <a:r>
              <a:rPr sz="1600" b="1" i="1" spc="-10" dirty="0">
                <a:solidFill>
                  <a:srgbClr val="7E6000"/>
                </a:solidFill>
                <a:latin typeface="Arial"/>
                <a:cs typeface="Arial"/>
              </a:rPr>
              <a:t>конфлікту</a:t>
            </a:r>
            <a:r>
              <a:rPr sz="1600" b="1" i="1" spc="-60" dirty="0">
                <a:solidFill>
                  <a:srgbClr val="7E6000"/>
                </a:solidFill>
                <a:latin typeface="Arial"/>
                <a:cs typeface="Arial"/>
              </a:rPr>
              <a:t> </a:t>
            </a:r>
            <a:r>
              <a:rPr sz="1600" b="1" i="1" dirty="0">
                <a:solidFill>
                  <a:srgbClr val="7E6000"/>
                </a:solidFill>
                <a:latin typeface="Arial"/>
                <a:cs typeface="Arial"/>
              </a:rPr>
              <a:t>визнаються</a:t>
            </a:r>
            <a:r>
              <a:rPr sz="1600" b="1" i="1" spc="-60" dirty="0">
                <a:solidFill>
                  <a:srgbClr val="7E6000"/>
                </a:solidFill>
                <a:latin typeface="Arial"/>
                <a:cs typeface="Arial"/>
              </a:rPr>
              <a:t> </a:t>
            </a:r>
            <a:r>
              <a:rPr sz="1600" b="1" i="1" dirty="0">
                <a:solidFill>
                  <a:srgbClr val="7E6000"/>
                </a:solidFill>
                <a:latin typeface="Arial"/>
                <a:cs typeface="Arial"/>
              </a:rPr>
              <a:t>держави,</a:t>
            </a:r>
            <a:r>
              <a:rPr sz="1600" b="1" i="1" spc="-60" dirty="0">
                <a:solidFill>
                  <a:srgbClr val="7E6000"/>
                </a:solidFill>
                <a:latin typeface="Arial"/>
                <a:cs typeface="Arial"/>
              </a:rPr>
              <a:t> </a:t>
            </a:r>
            <a:r>
              <a:rPr sz="1600" b="1" i="1" spc="-25" dirty="0">
                <a:solidFill>
                  <a:srgbClr val="7E6000"/>
                </a:solidFill>
                <a:latin typeface="Arial"/>
                <a:cs typeface="Arial"/>
              </a:rPr>
              <a:t>які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5624" y="951535"/>
            <a:ext cx="5967730" cy="243840"/>
          </a:xfrm>
          <a:prstGeom prst="rect">
            <a:avLst/>
          </a:prstGeom>
          <a:solidFill>
            <a:srgbClr val="FFF2CC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855"/>
              </a:lnSpc>
            </a:pPr>
            <a:r>
              <a:rPr sz="1600" b="1" i="1" spc="-10" dirty="0">
                <a:solidFill>
                  <a:srgbClr val="7E6000"/>
                </a:solidFill>
                <a:latin typeface="Arial"/>
                <a:cs typeface="Arial"/>
              </a:rPr>
              <a:t>застосовують</a:t>
            </a:r>
            <a:r>
              <a:rPr sz="1600" b="1" i="1" spc="-50" dirty="0">
                <a:solidFill>
                  <a:srgbClr val="7E6000"/>
                </a:solidFill>
                <a:latin typeface="Arial"/>
                <a:cs typeface="Arial"/>
              </a:rPr>
              <a:t> </a:t>
            </a:r>
            <a:r>
              <a:rPr sz="1600" b="1" i="1" dirty="0">
                <a:solidFill>
                  <a:srgbClr val="7E6000"/>
                </a:solidFill>
                <a:latin typeface="Arial"/>
                <a:cs typeface="Arial"/>
              </a:rPr>
              <a:t>збройну</a:t>
            </a:r>
            <a:r>
              <a:rPr sz="1600" b="1" i="1" spc="-50" dirty="0">
                <a:solidFill>
                  <a:srgbClr val="7E6000"/>
                </a:solidFill>
                <a:latin typeface="Arial"/>
                <a:cs typeface="Arial"/>
              </a:rPr>
              <a:t> </a:t>
            </a:r>
            <a:r>
              <a:rPr sz="1600" b="1" i="1" dirty="0">
                <a:solidFill>
                  <a:srgbClr val="7E6000"/>
                </a:solidFill>
                <a:latin typeface="Arial"/>
                <a:cs typeface="Arial"/>
              </a:rPr>
              <a:t>силу</a:t>
            </a:r>
            <a:r>
              <a:rPr sz="1600" b="1" i="1" spc="-45" dirty="0">
                <a:solidFill>
                  <a:srgbClr val="7E6000"/>
                </a:solidFill>
                <a:latin typeface="Arial"/>
                <a:cs typeface="Arial"/>
              </a:rPr>
              <a:t> </a:t>
            </a:r>
            <a:r>
              <a:rPr sz="1600" b="1" i="1" dirty="0">
                <a:solidFill>
                  <a:srgbClr val="7E6000"/>
                </a:solidFill>
                <a:latin typeface="Arial"/>
                <a:cs typeface="Arial"/>
              </a:rPr>
              <a:t>одна</a:t>
            </a:r>
            <a:r>
              <a:rPr sz="1600" b="1" i="1" spc="-50" dirty="0">
                <a:solidFill>
                  <a:srgbClr val="7E6000"/>
                </a:solidFill>
                <a:latin typeface="Arial"/>
                <a:cs typeface="Arial"/>
              </a:rPr>
              <a:t> </a:t>
            </a:r>
            <a:r>
              <a:rPr sz="1600" b="1" i="1" dirty="0">
                <a:solidFill>
                  <a:srgbClr val="7E6000"/>
                </a:solidFill>
                <a:latin typeface="Arial"/>
                <a:cs typeface="Arial"/>
              </a:rPr>
              <a:t>проти</a:t>
            </a:r>
            <a:r>
              <a:rPr sz="1600" b="1" i="1" spc="-50" dirty="0">
                <a:solidFill>
                  <a:srgbClr val="7E6000"/>
                </a:solidFill>
                <a:latin typeface="Arial"/>
                <a:cs typeface="Arial"/>
              </a:rPr>
              <a:t> </a:t>
            </a:r>
            <a:r>
              <a:rPr sz="1600" b="1" i="1" dirty="0">
                <a:solidFill>
                  <a:srgbClr val="7E6000"/>
                </a:solidFill>
                <a:latin typeface="Arial"/>
                <a:cs typeface="Arial"/>
              </a:rPr>
              <a:t>одної.</a:t>
            </a:r>
            <a:r>
              <a:rPr sz="1600" b="1" i="1" spc="-45" dirty="0">
                <a:solidFill>
                  <a:srgbClr val="7E6000"/>
                </a:solidFill>
                <a:latin typeface="Arial"/>
                <a:cs typeface="Arial"/>
              </a:rPr>
              <a:t> </a:t>
            </a:r>
            <a:r>
              <a:rPr sz="1600" b="1" i="1" spc="-10" dirty="0">
                <a:solidFill>
                  <a:srgbClr val="7E6000"/>
                </a:solidFill>
                <a:latin typeface="Arial"/>
                <a:cs typeface="Arial"/>
              </a:rPr>
              <a:t>Водночас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65624" y="1231949"/>
            <a:ext cx="4532630" cy="243840"/>
          </a:xfrm>
          <a:prstGeom prst="rect">
            <a:avLst/>
          </a:prstGeom>
          <a:solidFill>
            <a:srgbClr val="FFF2CC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855"/>
              </a:lnSpc>
            </a:pPr>
            <a:r>
              <a:rPr sz="1600" b="1" i="1" dirty="0">
                <a:solidFill>
                  <a:srgbClr val="7E6000"/>
                </a:solidFill>
                <a:latin typeface="Arial"/>
                <a:cs typeface="Arial"/>
              </a:rPr>
              <a:t>сторонами</a:t>
            </a:r>
            <a:r>
              <a:rPr sz="1600" b="1" i="1" spc="-45" dirty="0">
                <a:solidFill>
                  <a:srgbClr val="7E6000"/>
                </a:solidFill>
                <a:latin typeface="Arial"/>
                <a:cs typeface="Arial"/>
              </a:rPr>
              <a:t> </a:t>
            </a:r>
            <a:r>
              <a:rPr sz="1600" b="1" i="1" dirty="0">
                <a:solidFill>
                  <a:srgbClr val="7E6000"/>
                </a:solidFill>
                <a:latin typeface="Arial"/>
                <a:cs typeface="Arial"/>
              </a:rPr>
              <a:t>можуть</a:t>
            </a:r>
            <a:r>
              <a:rPr sz="1600" b="1" i="1" spc="-40" dirty="0">
                <a:solidFill>
                  <a:srgbClr val="7E6000"/>
                </a:solidFill>
                <a:latin typeface="Arial"/>
                <a:cs typeface="Arial"/>
              </a:rPr>
              <a:t> </a:t>
            </a:r>
            <a:r>
              <a:rPr sz="1600" b="1" i="1" dirty="0">
                <a:solidFill>
                  <a:srgbClr val="7E6000"/>
                </a:solidFill>
                <a:latin typeface="Arial"/>
                <a:cs typeface="Arial"/>
              </a:rPr>
              <a:t>бути</a:t>
            </a:r>
            <a:r>
              <a:rPr sz="1600" b="1" i="1" spc="-45" dirty="0">
                <a:solidFill>
                  <a:srgbClr val="7E6000"/>
                </a:solidFill>
                <a:latin typeface="Arial"/>
                <a:cs typeface="Arial"/>
              </a:rPr>
              <a:t> </a:t>
            </a:r>
            <a:r>
              <a:rPr sz="1600" b="1" i="1" dirty="0">
                <a:solidFill>
                  <a:srgbClr val="7E6000"/>
                </a:solidFill>
                <a:latin typeface="Arial"/>
                <a:cs typeface="Arial"/>
              </a:rPr>
              <a:t>й</a:t>
            </a:r>
            <a:r>
              <a:rPr sz="1600" b="1" i="1" spc="-40" dirty="0">
                <a:solidFill>
                  <a:srgbClr val="7E6000"/>
                </a:solidFill>
                <a:latin typeface="Arial"/>
                <a:cs typeface="Arial"/>
              </a:rPr>
              <a:t> </a:t>
            </a:r>
            <a:r>
              <a:rPr sz="1600" b="1" i="1" dirty="0">
                <a:solidFill>
                  <a:srgbClr val="7E6000"/>
                </a:solidFill>
                <a:latin typeface="Arial"/>
                <a:cs typeface="Arial"/>
              </a:rPr>
              <a:t>коаліції</a:t>
            </a:r>
            <a:r>
              <a:rPr sz="1600" b="1" i="1" spc="-45" dirty="0">
                <a:solidFill>
                  <a:srgbClr val="7E6000"/>
                </a:solidFill>
                <a:latin typeface="Arial"/>
                <a:cs typeface="Arial"/>
              </a:rPr>
              <a:t> </a:t>
            </a:r>
            <a:r>
              <a:rPr sz="1600" b="1" i="1" spc="-10" dirty="0">
                <a:solidFill>
                  <a:srgbClr val="7E6000"/>
                </a:solidFill>
                <a:latin typeface="Arial"/>
                <a:cs typeface="Arial"/>
              </a:rPr>
              <a:t>держав.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2924" y="1643428"/>
            <a:ext cx="6408420" cy="3501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spc="-10" dirty="0">
                <a:solidFill>
                  <a:srgbClr val="851F0B"/>
                </a:solidFill>
                <a:latin typeface="Arial"/>
                <a:cs typeface="Arial"/>
              </a:rPr>
              <a:t>Правовий</a:t>
            </a:r>
            <a:r>
              <a:rPr sz="1700" b="1" spc="-60" dirty="0">
                <a:solidFill>
                  <a:srgbClr val="851F0B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851F0B"/>
                </a:solidFill>
                <a:latin typeface="Arial"/>
                <a:cs typeface="Arial"/>
              </a:rPr>
              <a:t>статус</a:t>
            </a:r>
            <a:r>
              <a:rPr sz="1700" b="1" spc="-60" dirty="0">
                <a:solidFill>
                  <a:srgbClr val="851F0B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851F0B"/>
                </a:solidFill>
                <a:latin typeface="Arial"/>
                <a:cs typeface="Arial"/>
              </a:rPr>
              <a:t>сторін</a:t>
            </a:r>
            <a:r>
              <a:rPr sz="1700" b="1" spc="-55" dirty="0">
                <a:solidFill>
                  <a:srgbClr val="851F0B"/>
                </a:solidFill>
                <a:latin typeface="Arial"/>
                <a:cs typeface="Arial"/>
              </a:rPr>
              <a:t> </a:t>
            </a:r>
            <a:r>
              <a:rPr sz="1700" b="1" spc="-20" dirty="0">
                <a:solidFill>
                  <a:srgbClr val="851F0B"/>
                </a:solidFill>
                <a:latin typeface="Arial"/>
                <a:cs typeface="Arial"/>
              </a:rPr>
              <a:t>зумовлює</a:t>
            </a:r>
            <a:r>
              <a:rPr sz="1700" b="1" spc="-60" dirty="0">
                <a:solidFill>
                  <a:srgbClr val="851F0B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851F0B"/>
                </a:solidFill>
                <a:latin typeface="Arial"/>
                <a:cs typeface="Arial"/>
              </a:rPr>
              <a:t>їхні</a:t>
            </a:r>
            <a:r>
              <a:rPr sz="1700" b="1" spc="-55" dirty="0">
                <a:solidFill>
                  <a:srgbClr val="851F0B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851F0B"/>
                </a:solidFill>
                <a:latin typeface="Arial"/>
                <a:cs typeface="Arial"/>
              </a:rPr>
              <a:t>права</a:t>
            </a:r>
            <a:r>
              <a:rPr sz="1700" b="1" spc="-60" dirty="0">
                <a:solidFill>
                  <a:srgbClr val="851F0B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851F0B"/>
                </a:solidFill>
                <a:latin typeface="Arial"/>
                <a:cs typeface="Arial"/>
              </a:rPr>
              <a:t>та</a:t>
            </a:r>
            <a:r>
              <a:rPr sz="1700" b="1" spc="-60" dirty="0">
                <a:solidFill>
                  <a:srgbClr val="851F0B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851F0B"/>
                </a:solidFill>
                <a:latin typeface="Arial"/>
                <a:cs typeface="Arial"/>
              </a:rPr>
              <a:t>обов’язки:</a:t>
            </a:r>
            <a:endParaRPr sz="1700">
              <a:latin typeface="Arial"/>
              <a:cs typeface="Arial"/>
            </a:endParaRPr>
          </a:p>
          <a:p>
            <a:pPr marL="469265" marR="850265" indent="-359410">
              <a:lnSpc>
                <a:spcPct val="114999"/>
              </a:lnSpc>
              <a:spcBef>
                <a:spcPts val="1200"/>
              </a:spcBef>
              <a:buChar char="●"/>
              <a:tabLst>
                <a:tab pos="469265" algn="l"/>
              </a:tabLst>
            </a:pPr>
            <a:r>
              <a:rPr sz="1700" b="1" spc="-20" dirty="0">
                <a:solidFill>
                  <a:srgbClr val="851F0B"/>
                </a:solidFill>
                <a:latin typeface="Arial"/>
                <a:cs typeface="Arial"/>
              </a:rPr>
              <a:t>забезпечувати</a:t>
            </a:r>
            <a:r>
              <a:rPr sz="1700" b="1" spc="-70" dirty="0">
                <a:solidFill>
                  <a:srgbClr val="851F0B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851F0B"/>
                </a:solidFill>
                <a:latin typeface="Arial"/>
                <a:cs typeface="Arial"/>
              </a:rPr>
              <a:t>гуманітарний</a:t>
            </a:r>
            <a:r>
              <a:rPr sz="1700" b="1" spc="-70" dirty="0">
                <a:solidFill>
                  <a:srgbClr val="851F0B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851F0B"/>
                </a:solidFill>
                <a:latin typeface="Arial"/>
                <a:cs typeface="Arial"/>
              </a:rPr>
              <a:t>захист</a:t>
            </a:r>
            <a:r>
              <a:rPr sz="1700" b="1" spc="-70" dirty="0">
                <a:solidFill>
                  <a:srgbClr val="851F0B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851F0B"/>
                </a:solidFill>
                <a:latin typeface="Arial"/>
                <a:cs typeface="Arial"/>
              </a:rPr>
              <a:t>цивільного населення;</a:t>
            </a:r>
            <a:endParaRPr sz="1700">
              <a:latin typeface="Arial"/>
              <a:cs typeface="Arial"/>
            </a:endParaRPr>
          </a:p>
          <a:p>
            <a:pPr marL="469265" marR="1901189" indent="-359410">
              <a:lnSpc>
                <a:spcPct val="114999"/>
              </a:lnSpc>
              <a:buChar char="●"/>
              <a:tabLst>
                <a:tab pos="469265" algn="l"/>
              </a:tabLst>
            </a:pPr>
            <a:r>
              <a:rPr sz="1700" b="1" spc="-20" dirty="0">
                <a:solidFill>
                  <a:srgbClr val="851F0B"/>
                </a:solidFill>
                <a:latin typeface="Arial"/>
                <a:cs typeface="Arial"/>
              </a:rPr>
              <a:t>дотримуватися</a:t>
            </a:r>
            <a:r>
              <a:rPr sz="1700" b="1" spc="-45" dirty="0">
                <a:solidFill>
                  <a:srgbClr val="851F0B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851F0B"/>
                </a:solidFill>
                <a:latin typeface="Arial"/>
                <a:cs typeface="Arial"/>
              </a:rPr>
              <a:t>правил</a:t>
            </a:r>
            <a:r>
              <a:rPr sz="1700" b="1" spc="-45" dirty="0">
                <a:solidFill>
                  <a:srgbClr val="851F0B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851F0B"/>
                </a:solidFill>
                <a:latin typeface="Arial"/>
                <a:cs typeface="Arial"/>
              </a:rPr>
              <a:t>поводження</a:t>
            </a:r>
            <a:r>
              <a:rPr sz="1700" b="1" spc="-40" dirty="0">
                <a:solidFill>
                  <a:srgbClr val="851F0B"/>
                </a:solidFill>
                <a:latin typeface="Arial"/>
                <a:cs typeface="Arial"/>
              </a:rPr>
              <a:t> </a:t>
            </a:r>
            <a:r>
              <a:rPr sz="1700" b="1" spc="-50" dirty="0">
                <a:solidFill>
                  <a:srgbClr val="851F0B"/>
                </a:solidFill>
                <a:latin typeface="Arial"/>
                <a:cs typeface="Arial"/>
              </a:rPr>
              <a:t>з </a:t>
            </a:r>
            <a:r>
              <a:rPr sz="1700" b="1" spc="-10" dirty="0">
                <a:solidFill>
                  <a:srgbClr val="851F0B"/>
                </a:solidFill>
                <a:latin typeface="Arial"/>
                <a:cs typeface="Arial"/>
              </a:rPr>
              <a:t>військовополоненими;</a:t>
            </a:r>
            <a:endParaRPr sz="1700">
              <a:latin typeface="Arial"/>
              <a:cs typeface="Arial"/>
            </a:endParaRPr>
          </a:p>
          <a:p>
            <a:pPr marL="469265" indent="-358775">
              <a:lnSpc>
                <a:spcPct val="100000"/>
              </a:lnSpc>
              <a:spcBef>
                <a:spcPts val="305"/>
              </a:spcBef>
              <a:buChar char="●"/>
              <a:tabLst>
                <a:tab pos="469265" algn="l"/>
              </a:tabLst>
            </a:pPr>
            <a:r>
              <a:rPr sz="1700" b="1" dirty="0">
                <a:solidFill>
                  <a:srgbClr val="851F0B"/>
                </a:solidFill>
                <a:latin typeface="Arial"/>
                <a:cs typeface="Arial"/>
              </a:rPr>
              <a:t>не</a:t>
            </a:r>
            <a:r>
              <a:rPr sz="1700" b="1" spc="-50" dirty="0">
                <a:solidFill>
                  <a:srgbClr val="851F0B"/>
                </a:solidFill>
                <a:latin typeface="Arial"/>
                <a:cs typeface="Arial"/>
              </a:rPr>
              <a:t> </a:t>
            </a:r>
            <a:r>
              <a:rPr sz="1700" b="1" spc="-20" dirty="0">
                <a:solidFill>
                  <a:srgbClr val="851F0B"/>
                </a:solidFill>
                <a:latin typeface="Arial"/>
                <a:cs typeface="Arial"/>
              </a:rPr>
              <a:t>застосовувати</a:t>
            </a:r>
            <a:r>
              <a:rPr sz="1700" b="1" spc="-50" dirty="0">
                <a:solidFill>
                  <a:srgbClr val="851F0B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851F0B"/>
                </a:solidFill>
                <a:latin typeface="Arial"/>
                <a:cs typeface="Arial"/>
              </a:rPr>
              <a:t>заборонені</a:t>
            </a:r>
            <a:r>
              <a:rPr sz="1700" b="1" spc="-50" dirty="0">
                <a:solidFill>
                  <a:srgbClr val="851F0B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851F0B"/>
                </a:solidFill>
                <a:latin typeface="Arial"/>
                <a:cs typeface="Arial"/>
              </a:rPr>
              <a:t>види</a:t>
            </a:r>
            <a:r>
              <a:rPr sz="1700" b="1" spc="-50" dirty="0">
                <a:solidFill>
                  <a:srgbClr val="851F0B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851F0B"/>
                </a:solidFill>
                <a:latin typeface="Arial"/>
                <a:cs typeface="Arial"/>
              </a:rPr>
              <a:t>озброєнь;</a:t>
            </a:r>
            <a:endParaRPr sz="1700">
              <a:latin typeface="Arial"/>
              <a:cs typeface="Arial"/>
            </a:endParaRPr>
          </a:p>
          <a:p>
            <a:pPr marL="469265" indent="-358775">
              <a:lnSpc>
                <a:spcPct val="100000"/>
              </a:lnSpc>
              <a:spcBef>
                <a:spcPts val="305"/>
              </a:spcBef>
              <a:buChar char="●"/>
              <a:tabLst>
                <a:tab pos="469265" algn="l"/>
              </a:tabLst>
            </a:pPr>
            <a:r>
              <a:rPr sz="1700" b="1" dirty="0">
                <a:solidFill>
                  <a:srgbClr val="851F0B"/>
                </a:solidFill>
                <a:latin typeface="Arial"/>
                <a:cs typeface="Arial"/>
              </a:rPr>
              <a:t>не</a:t>
            </a:r>
            <a:r>
              <a:rPr sz="1700" b="1" spc="-60" dirty="0">
                <a:solidFill>
                  <a:srgbClr val="851F0B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851F0B"/>
                </a:solidFill>
                <a:latin typeface="Arial"/>
                <a:cs typeface="Arial"/>
              </a:rPr>
              <a:t>порушувати</a:t>
            </a:r>
            <a:r>
              <a:rPr sz="1700" b="1" spc="-60" dirty="0">
                <a:solidFill>
                  <a:srgbClr val="851F0B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851F0B"/>
                </a:solidFill>
                <a:latin typeface="Arial"/>
                <a:cs typeface="Arial"/>
              </a:rPr>
              <a:t>суверенітет</a:t>
            </a:r>
            <a:r>
              <a:rPr sz="1700" b="1" spc="-55" dirty="0">
                <a:solidFill>
                  <a:srgbClr val="851F0B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851F0B"/>
                </a:solidFill>
                <a:latin typeface="Arial"/>
                <a:cs typeface="Arial"/>
              </a:rPr>
              <a:t>нейтральних</a:t>
            </a:r>
            <a:r>
              <a:rPr sz="1700" b="1" spc="-60" dirty="0">
                <a:solidFill>
                  <a:srgbClr val="851F0B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851F0B"/>
                </a:solidFill>
                <a:latin typeface="Arial"/>
                <a:cs typeface="Arial"/>
              </a:rPr>
              <a:t>держав.</a:t>
            </a:r>
            <a:endParaRPr sz="1700">
              <a:latin typeface="Arial"/>
              <a:cs typeface="Arial"/>
            </a:endParaRPr>
          </a:p>
          <a:p>
            <a:pPr marL="12700" marR="5080">
              <a:lnSpc>
                <a:spcPct val="114999"/>
              </a:lnSpc>
              <a:spcBef>
                <a:spcPts val="1220"/>
              </a:spcBef>
            </a:pPr>
            <a:r>
              <a:rPr sz="1600" dirty="0">
                <a:latin typeface="Arial"/>
                <a:cs typeface="Arial"/>
              </a:rPr>
              <a:t>Крім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того,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сторони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конфлікту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несуть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міжнародно-</a:t>
            </a:r>
            <a:r>
              <a:rPr sz="1600" spc="-10" dirty="0">
                <a:latin typeface="Arial"/>
                <a:cs typeface="Arial"/>
              </a:rPr>
              <a:t>правову відповідальність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за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воєнні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злочини.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Саме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тому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питання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визначення учасників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конфлікту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є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ключовим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для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подальшого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розслідування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та </a:t>
            </a:r>
            <a:r>
              <a:rPr sz="1600" spc="-10" dirty="0">
                <a:latin typeface="Arial"/>
                <a:cs typeface="Arial"/>
              </a:rPr>
              <a:t>притягнення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до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відповідальності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у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міжнародних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судах.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22513" y="1895146"/>
            <a:ext cx="3136018" cy="165879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Недержавні</a:t>
            </a:r>
            <a:r>
              <a:rPr sz="2400" spc="-85" dirty="0"/>
              <a:t> </a:t>
            </a:r>
            <a:r>
              <a:rPr sz="2400" dirty="0"/>
              <a:t>актори</a:t>
            </a:r>
            <a:r>
              <a:rPr sz="2400" spc="-80" dirty="0"/>
              <a:t> </a:t>
            </a:r>
            <a:r>
              <a:rPr sz="2400" dirty="0"/>
              <a:t>як</a:t>
            </a:r>
            <a:r>
              <a:rPr sz="2400" spc="-80" dirty="0"/>
              <a:t> </a:t>
            </a:r>
            <a:r>
              <a:rPr sz="2400" dirty="0"/>
              <a:t>сторони</a:t>
            </a:r>
            <a:r>
              <a:rPr sz="2400" spc="-80" dirty="0"/>
              <a:t> </a:t>
            </a:r>
            <a:r>
              <a:rPr sz="2400" spc="-10" dirty="0"/>
              <a:t>конфлікту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142924" y="854538"/>
            <a:ext cx="8411210" cy="6565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Останні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десятиліття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характеризуються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зростанням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ролі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недержавних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акторів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50" dirty="0">
                <a:latin typeface="Arial"/>
                <a:cs typeface="Arial"/>
              </a:rPr>
              <a:t>у </a:t>
            </a:r>
            <a:r>
              <a:rPr sz="1800" dirty="0">
                <a:latin typeface="Arial"/>
                <a:cs typeface="Arial"/>
              </a:rPr>
              <a:t>збройних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конфліктах.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Це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можуть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бути: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30867" y="1700864"/>
            <a:ext cx="3796029" cy="304800"/>
          </a:xfrm>
          <a:prstGeom prst="rect">
            <a:avLst/>
          </a:prstGeom>
          <a:solidFill>
            <a:srgbClr val="CC0000"/>
          </a:solidFill>
        </p:spPr>
        <p:txBody>
          <a:bodyPr vert="horz" wrap="square" lIns="0" tIns="0" rIns="0" bIns="0" rtlCol="0">
            <a:spAutoFit/>
          </a:bodyPr>
          <a:lstStyle/>
          <a:p>
            <a:pPr marL="381635" indent="-382270">
              <a:lnSpc>
                <a:spcPts val="2320"/>
              </a:lnSpc>
              <a:buChar char="●"/>
              <a:tabLst>
                <a:tab pos="381635" algn="l"/>
              </a:tabLst>
            </a:pPr>
            <a:r>
              <a:rPr sz="2000" b="1" spc="-10" dirty="0">
                <a:latin typeface="Arial"/>
                <a:cs typeface="Arial"/>
              </a:rPr>
              <a:t>збройні</a:t>
            </a:r>
            <a:r>
              <a:rPr sz="2000" b="1" spc="-114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повстанські</a:t>
            </a:r>
            <a:r>
              <a:rPr sz="2000" b="1" spc="-110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групи;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0867" y="2051383"/>
            <a:ext cx="3560445" cy="304800"/>
          </a:xfrm>
          <a:prstGeom prst="rect">
            <a:avLst/>
          </a:prstGeom>
          <a:solidFill>
            <a:srgbClr val="CC0000"/>
          </a:solidFill>
        </p:spPr>
        <p:txBody>
          <a:bodyPr vert="horz" wrap="square" lIns="0" tIns="0" rIns="0" bIns="0" rtlCol="0">
            <a:spAutoFit/>
          </a:bodyPr>
          <a:lstStyle/>
          <a:p>
            <a:pPr marL="381635" indent="-382270">
              <a:lnSpc>
                <a:spcPts val="2320"/>
              </a:lnSpc>
              <a:buChar char="●"/>
              <a:tabLst>
                <a:tab pos="381635" algn="l"/>
              </a:tabLst>
            </a:pPr>
            <a:r>
              <a:rPr sz="2000" b="1" dirty="0">
                <a:latin typeface="Arial"/>
                <a:cs typeface="Arial"/>
              </a:rPr>
              <a:t>терористичні</a:t>
            </a:r>
            <a:r>
              <a:rPr sz="2000" b="1" spc="-60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організації;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0867" y="2401903"/>
            <a:ext cx="3938904" cy="304800"/>
          </a:xfrm>
          <a:prstGeom prst="rect">
            <a:avLst/>
          </a:prstGeom>
          <a:solidFill>
            <a:srgbClr val="CC0000"/>
          </a:solidFill>
        </p:spPr>
        <p:txBody>
          <a:bodyPr vert="horz" wrap="square" lIns="0" tIns="0" rIns="0" bIns="0" rtlCol="0">
            <a:spAutoFit/>
          </a:bodyPr>
          <a:lstStyle/>
          <a:p>
            <a:pPr marL="381635" indent="-382270">
              <a:lnSpc>
                <a:spcPts val="2320"/>
              </a:lnSpc>
              <a:buChar char="●"/>
              <a:tabLst>
                <a:tab pos="381635" algn="l"/>
              </a:tabLst>
            </a:pPr>
            <a:r>
              <a:rPr sz="2000" b="1" dirty="0">
                <a:latin typeface="Arial"/>
                <a:cs typeface="Arial"/>
              </a:rPr>
              <a:t>приватні</a:t>
            </a:r>
            <a:r>
              <a:rPr sz="2000" b="1" spc="-7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військові</a:t>
            </a:r>
            <a:r>
              <a:rPr sz="2000" b="1" spc="-65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компанії.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2924" y="2841830"/>
            <a:ext cx="8790940" cy="2070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0"/>
              </a:spcBef>
            </a:pPr>
            <a:r>
              <a:rPr sz="1800" dirty="0">
                <a:solidFill>
                  <a:srgbClr val="660000"/>
                </a:solidFill>
                <a:latin typeface="Arial"/>
                <a:cs typeface="Arial"/>
              </a:rPr>
              <a:t>Міжнародне</a:t>
            </a:r>
            <a:r>
              <a:rPr sz="1800" spc="-50" dirty="0">
                <a:solidFill>
                  <a:srgbClr val="66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660000"/>
                </a:solidFill>
                <a:latin typeface="Arial"/>
                <a:cs typeface="Arial"/>
              </a:rPr>
              <a:t>право</a:t>
            </a:r>
            <a:r>
              <a:rPr sz="1800" spc="-50" dirty="0">
                <a:solidFill>
                  <a:srgbClr val="66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660000"/>
                </a:solidFill>
                <a:latin typeface="Arial"/>
                <a:cs typeface="Arial"/>
              </a:rPr>
              <a:t>не</a:t>
            </a:r>
            <a:r>
              <a:rPr sz="1800" spc="-50" dirty="0">
                <a:solidFill>
                  <a:srgbClr val="66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660000"/>
                </a:solidFill>
                <a:latin typeface="Arial"/>
                <a:cs typeface="Arial"/>
              </a:rPr>
              <a:t>завжди</a:t>
            </a:r>
            <a:r>
              <a:rPr sz="1800" spc="-50" dirty="0">
                <a:solidFill>
                  <a:srgbClr val="66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660000"/>
                </a:solidFill>
                <a:latin typeface="Arial"/>
                <a:cs typeface="Arial"/>
              </a:rPr>
              <a:t>визнає</a:t>
            </a:r>
            <a:r>
              <a:rPr sz="1800" spc="-50" dirty="0">
                <a:solidFill>
                  <a:srgbClr val="66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660000"/>
                </a:solidFill>
                <a:latin typeface="Arial"/>
                <a:cs typeface="Arial"/>
              </a:rPr>
              <a:t>їх</a:t>
            </a:r>
            <a:r>
              <a:rPr sz="1800" spc="-50" dirty="0">
                <a:solidFill>
                  <a:srgbClr val="66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660000"/>
                </a:solidFill>
                <a:latin typeface="Arial"/>
                <a:cs typeface="Arial"/>
              </a:rPr>
              <a:t>«сторонами»</a:t>
            </a:r>
            <a:r>
              <a:rPr sz="1800" spc="-50" dirty="0">
                <a:solidFill>
                  <a:srgbClr val="66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660000"/>
                </a:solidFill>
                <a:latin typeface="Arial"/>
                <a:cs typeface="Arial"/>
              </a:rPr>
              <a:t>у</a:t>
            </a:r>
            <a:r>
              <a:rPr sz="1800" spc="-50" dirty="0">
                <a:solidFill>
                  <a:srgbClr val="66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660000"/>
                </a:solidFill>
                <a:latin typeface="Arial"/>
                <a:cs typeface="Arial"/>
              </a:rPr>
              <a:t>класичному</a:t>
            </a:r>
            <a:r>
              <a:rPr sz="1800" spc="-50" dirty="0">
                <a:solidFill>
                  <a:srgbClr val="66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660000"/>
                </a:solidFill>
                <a:latin typeface="Arial"/>
                <a:cs typeface="Arial"/>
              </a:rPr>
              <a:t>сенсі,</a:t>
            </a:r>
            <a:r>
              <a:rPr sz="1800" spc="-45" dirty="0">
                <a:solidFill>
                  <a:srgbClr val="660000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660000"/>
                </a:solidFill>
                <a:latin typeface="Arial"/>
                <a:cs typeface="Arial"/>
              </a:rPr>
              <a:t>однак </a:t>
            </a:r>
            <a:r>
              <a:rPr sz="1800" dirty="0">
                <a:solidFill>
                  <a:srgbClr val="660000"/>
                </a:solidFill>
                <a:latin typeface="Arial"/>
                <a:cs typeface="Arial"/>
              </a:rPr>
              <a:t>вони</a:t>
            </a:r>
            <a:r>
              <a:rPr sz="1800" spc="-50" dirty="0">
                <a:solidFill>
                  <a:srgbClr val="66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660000"/>
                </a:solidFill>
                <a:latin typeface="Arial"/>
                <a:cs typeface="Arial"/>
              </a:rPr>
              <a:t>підпадають</a:t>
            </a:r>
            <a:r>
              <a:rPr sz="1800" spc="-45" dirty="0">
                <a:solidFill>
                  <a:srgbClr val="66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660000"/>
                </a:solidFill>
                <a:latin typeface="Arial"/>
                <a:cs typeface="Arial"/>
              </a:rPr>
              <a:t>під</a:t>
            </a:r>
            <a:r>
              <a:rPr sz="1800" spc="-45" dirty="0">
                <a:solidFill>
                  <a:srgbClr val="66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660000"/>
                </a:solidFill>
                <a:latin typeface="Arial"/>
                <a:cs typeface="Arial"/>
              </a:rPr>
              <a:t>дію</a:t>
            </a:r>
            <a:r>
              <a:rPr sz="1800" spc="-45" dirty="0">
                <a:solidFill>
                  <a:srgbClr val="66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660000"/>
                </a:solidFill>
                <a:latin typeface="Arial"/>
                <a:cs typeface="Arial"/>
              </a:rPr>
              <a:t>гуманітарних</a:t>
            </a:r>
            <a:r>
              <a:rPr sz="1800" spc="-50" dirty="0">
                <a:solidFill>
                  <a:srgbClr val="66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660000"/>
                </a:solidFill>
                <a:latin typeface="Arial"/>
                <a:cs typeface="Arial"/>
              </a:rPr>
              <a:t>норм.</a:t>
            </a:r>
            <a:r>
              <a:rPr sz="1800" spc="-45" dirty="0">
                <a:solidFill>
                  <a:srgbClr val="66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660000"/>
                </a:solidFill>
                <a:latin typeface="Arial"/>
                <a:cs typeface="Arial"/>
              </a:rPr>
              <a:t>Наприклад,</a:t>
            </a:r>
            <a:r>
              <a:rPr sz="1800" spc="-45" dirty="0">
                <a:solidFill>
                  <a:srgbClr val="66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660000"/>
                </a:solidFill>
                <a:latin typeface="Arial"/>
                <a:cs typeface="Arial"/>
              </a:rPr>
              <a:t>«Ісламська</a:t>
            </a:r>
            <a:r>
              <a:rPr sz="1800" spc="-45" dirty="0">
                <a:solidFill>
                  <a:srgbClr val="66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660000"/>
                </a:solidFill>
                <a:latin typeface="Arial"/>
                <a:cs typeface="Arial"/>
              </a:rPr>
              <a:t>держава»</a:t>
            </a:r>
            <a:r>
              <a:rPr sz="1800" spc="-45" dirty="0">
                <a:solidFill>
                  <a:srgbClr val="660000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660000"/>
                </a:solidFill>
                <a:latin typeface="Arial"/>
                <a:cs typeface="Arial"/>
              </a:rPr>
              <a:t>або </a:t>
            </a:r>
            <a:r>
              <a:rPr sz="1800" spc="-10" dirty="0">
                <a:solidFill>
                  <a:srgbClr val="660000"/>
                </a:solidFill>
                <a:latin typeface="Arial"/>
                <a:cs typeface="Arial"/>
              </a:rPr>
              <a:t>угруповання</a:t>
            </a:r>
            <a:r>
              <a:rPr sz="1800" spc="-75" dirty="0">
                <a:solidFill>
                  <a:srgbClr val="660000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660000"/>
                </a:solidFill>
                <a:latin typeface="Arial"/>
                <a:cs typeface="Arial"/>
              </a:rPr>
              <a:t>«Талібан»</a:t>
            </a:r>
            <a:r>
              <a:rPr sz="1800" spc="-75" dirty="0">
                <a:solidFill>
                  <a:srgbClr val="66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660000"/>
                </a:solidFill>
                <a:latin typeface="Arial"/>
                <a:cs typeface="Arial"/>
              </a:rPr>
              <a:t>не</a:t>
            </a:r>
            <a:r>
              <a:rPr sz="1800" spc="-75" dirty="0">
                <a:solidFill>
                  <a:srgbClr val="66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660000"/>
                </a:solidFill>
                <a:latin typeface="Arial"/>
                <a:cs typeface="Arial"/>
              </a:rPr>
              <a:t>мають</a:t>
            </a:r>
            <a:r>
              <a:rPr sz="1800" spc="-75" dirty="0">
                <a:solidFill>
                  <a:srgbClr val="660000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660000"/>
                </a:solidFill>
                <a:latin typeface="Arial"/>
                <a:cs typeface="Arial"/>
              </a:rPr>
              <a:t>державного</a:t>
            </a:r>
            <a:r>
              <a:rPr sz="1800" spc="-75" dirty="0">
                <a:solidFill>
                  <a:srgbClr val="660000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660000"/>
                </a:solidFill>
                <a:latin typeface="Arial"/>
                <a:cs typeface="Arial"/>
              </a:rPr>
              <a:t>статусу,</a:t>
            </a:r>
            <a:r>
              <a:rPr sz="1800" spc="-75" dirty="0">
                <a:solidFill>
                  <a:srgbClr val="66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660000"/>
                </a:solidFill>
                <a:latin typeface="Arial"/>
                <a:cs typeface="Arial"/>
              </a:rPr>
              <a:t>проте</a:t>
            </a:r>
            <a:r>
              <a:rPr sz="1800" spc="-75" dirty="0">
                <a:solidFill>
                  <a:srgbClr val="660000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660000"/>
                </a:solidFill>
                <a:latin typeface="Arial"/>
                <a:cs typeface="Arial"/>
              </a:rPr>
              <a:t>несуть відповідальність</a:t>
            </a:r>
            <a:r>
              <a:rPr sz="1800" spc="-45" dirty="0">
                <a:solidFill>
                  <a:srgbClr val="66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660000"/>
                </a:solidFill>
                <a:latin typeface="Arial"/>
                <a:cs typeface="Arial"/>
              </a:rPr>
              <a:t>за</a:t>
            </a:r>
            <a:r>
              <a:rPr sz="1800" spc="-45" dirty="0">
                <a:solidFill>
                  <a:srgbClr val="66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660000"/>
                </a:solidFill>
                <a:latin typeface="Arial"/>
                <a:cs typeface="Arial"/>
              </a:rPr>
              <a:t>масові</a:t>
            </a:r>
            <a:r>
              <a:rPr sz="1800" spc="-40" dirty="0">
                <a:solidFill>
                  <a:srgbClr val="660000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660000"/>
                </a:solidFill>
                <a:latin typeface="Arial"/>
                <a:cs typeface="Arial"/>
              </a:rPr>
              <a:t>порушення</a:t>
            </a:r>
            <a:r>
              <a:rPr sz="1800" spc="-45" dirty="0">
                <a:solidFill>
                  <a:srgbClr val="660000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660000"/>
                </a:solidFill>
                <a:latin typeface="Arial"/>
                <a:cs typeface="Arial"/>
              </a:rPr>
              <a:t>міжнародного</a:t>
            </a:r>
            <a:r>
              <a:rPr sz="1800" spc="-45" dirty="0">
                <a:solidFill>
                  <a:srgbClr val="660000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660000"/>
                </a:solidFill>
                <a:latin typeface="Arial"/>
                <a:cs typeface="Arial"/>
              </a:rPr>
              <a:t>гуманітарного</a:t>
            </a:r>
            <a:r>
              <a:rPr sz="1800" spc="-40" dirty="0">
                <a:solidFill>
                  <a:srgbClr val="660000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660000"/>
                </a:solidFill>
                <a:latin typeface="Arial"/>
                <a:cs typeface="Arial"/>
              </a:rPr>
              <a:t>права.</a:t>
            </a:r>
            <a:endParaRPr sz="1800">
              <a:latin typeface="Arial"/>
              <a:cs typeface="Arial"/>
            </a:endParaRPr>
          </a:p>
          <a:p>
            <a:pPr marL="12700" marR="15875">
              <a:lnSpc>
                <a:spcPct val="114999"/>
              </a:lnSpc>
              <a:spcBef>
                <a:spcPts val="1200"/>
              </a:spcBef>
            </a:pPr>
            <a:r>
              <a:rPr sz="1800" dirty="0">
                <a:latin typeface="Arial"/>
                <a:cs typeface="Arial"/>
              </a:rPr>
              <a:t>Такі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актори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ускладнюють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регулювання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конфліктів,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оскільки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часто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не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визнають </a:t>
            </a:r>
            <a:r>
              <a:rPr sz="1800" dirty="0">
                <a:latin typeface="Arial"/>
                <a:cs typeface="Arial"/>
              </a:rPr>
              <a:t>міжнародних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зобов’язань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і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діють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поза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рамками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класичних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дипломатичних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каналів.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94441" y="1319972"/>
            <a:ext cx="1987295" cy="1490496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41837" y="1319972"/>
            <a:ext cx="2297095" cy="149049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3799" y="111986"/>
            <a:ext cx="394652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Визнання</a:t>
            </a:r>
            <a:r>
              <a:rPr spc="-50" dirty="0"/>
              <a:t> </a:t>
            </a:r>
            <a:r>
              <a:rPr dirty="0"/>
              <a:t>сторін</a:t>
            </a:r>
            <a:r>
              <a:rPr spc="-50" dirty="0"/>
              <a:t> </a:t>
            </a:r>
            <a:r>
              <a:rPr dirty="0"/>
              <a:t>у</a:t>
            </a:r>
            <a:r>
              <a:rPr spc="-50" dirty="0"/>
              <a:t> </a:t>
            </a:r>
            <a:r>
              <a:rPr spc="-10" dirty="0"/>
              <a:t>конфлікті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63799" y="616425"/>
            <a:ext cx="8637905" cy="2573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0"/>
              </a:spcBef>
            </a:pPr>
            <a:r>
              <a:rPr sz="1600" i="1" dirty="0">
                <a:latin typeface="Arial"/>
                <a:cs typeface="Arial"/>
              </a:rPr>
              <a:t>У</a:t>
            </a:r>
            <a:r>
              <a:rPr sz="1600" i="1" spc="-40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міжнародному</a:t>
            </a:r>
            <a:r>
              <a:rPr sz="1600" i="1" spc="-40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праві</a:t>
            </a:r>
            <a:r>
              <a:rPr sz="1600" i="1" spc="-35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важливим</a:t>
            </a:r>
            <a:r>
              <a:rPr sz="1600" i="1" spc="-40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є</a:t>
            </a:r>
            <a:r>
              <a:rPr sz="1600" i="1" spc="-40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питання</a:t>
            </a:r>
            <a:r>
              <a:rPr sz="1600" i="1" spc="-35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визнання</a:t>
            </a:r>
            <a:r>
              <a:rPr sz="1600" i="1" spc="-40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сторін</a:t>
            </a:r>
            <a:r>
              <a:rPr sz="1600" i="1" spc="-40" dirty="0">
                <a:latin typeface="Arial"/>
                <a:cs typeface="Arial"/>
              </a:rPr>
              <a:t> </a:t>
            </a:r>
            <a:r>
              <a:rPr sz="1600" i="1" spc="-20" dirty="0">
                <a:latin typeface="Arial"/>
                <a:cs typeface="Arial"/>
              </a:rPr>
              <a:t>конфлікту.</a:t>
            </a:r>
            <a:r>
              <a:rPr sz="1600" i="1" spc="-35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Якщо</a:t>
            </a:r>
            <a:r>
              <a:rPr sz="1600" i="1" spc="-40" dirty="0">
                <a:latin typeface="Arial"/>
                <a:cs typeface="Arial"/>
              </a:rPr>
              <a:t> </a:t>
            </a:r>
            <a:r>
              <a:rPr sz="1600" i="1" spc="-20" dirty="0">
                <a:latin typeface="Arial"/>
                <a:cs typeface="Arial"/>
              </a:rPr>
              <a:t>одна </a:t>
            </a:r>
            <a:r>
              <a:rPr sz="1600" i="1" dirty="0">
                <a:latin typeface="Arial"/>
                <a:cs typeface="Arial"/>
              </a:rPr>
              <a:t>держава</a:t>
            </a:r>
            <a:r>
              <a:rPr sz="1600" i="1" spc="-40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офіційно</a:t>
            </a:r>
            <a:r>
              <a:rPr sz="1600" i="1" spc="-35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визнає</a:t>
            </a:r>
            <a:r>
              <a:rPr sz="1600" i="1" spc="-35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іншу</a:t>
            </a:r>
            <a:r>
              <a:rPr sz="1600" i="1" spc="-35" dirty="0">
                <a:latin typeface="Arial"/>
                <a:cs typeface="Arial"/>
              </a:rPr>
              <a:t> </a:t>
            </a:r>
            <a:r>
              <a:rPr sz="1600" i="1" spc="-20" dirty="0">
                <a:latin typeface="Arial"/>
                <a:cs typeface="Arial"/>
              </a:rPr>
              <a:t>державою-</a:t>
            </a:r>
            <a:r>
              <a:rPr sz="1600" i="1" dirty="0">
                <a:latin typeface="Arial"/>
                <a:cs typeface="Arial"/>
              </a:rPr>
              <a:t>учасником,</a:t>
            </a:r>
            <a:r>
              <a:rPr sz="1600" i="1" spc="-35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це</a:t>
            </a:r>
            <a:r>
              <a:rPr sz="1600" i="1" spc="-40" dirty="0">
                <a:latin typeface="Arial"/>
                <a:cs typeface="Arial"/>
              </a:rPr>
              <a:t> </a:t>
            </a:r>
            <a:r>
              <a:rPr sz="1600" i="1" spc="-10" dirty="0">
                <a:latin typeface="Arial"/>
                <a:cs typeface="Arial"/>
              </a:rPr>
              <a:t>означає</a:t>
            </a:r>
            <a:r>
              <a:rPr sz="1600" i="1" spc="-35" dirty="0">
                <a:latin typeface="Arial"/>
                <a:cs typeface="Arial"/>
              </a:rPr>
              <a:t> </a:t>
            </a:r>
            <a:r>
              <a:rPr sz="1600" i="1" spc="-10" dirty="0">
                <a:latin typeface="Arial"/>
                <a:cs typeface="Arial"/>
              </a:rPr>
              <a:t>застосування</a:t>
            </a:r>
            <a:r>
              <a:rPr sz="1600" i="1" spc="-35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до</a:t>
            </a:r>
            <a:r>
              <a:rPr sz="1600" i="1" spc="-35" dirty="0">
                <a:latin typeface="Arial"/>
                <a:cs typeface="Arial"/>
              </a:rPr>
              <a:t> </a:t>
            </a:r>
            <a:r>
              <a:rPr sz="1600" i="1" spc="-10" dirty="0">
                <a:latin typeface="Arial"/>
                <a:cs typeface="Arial"/>
              </a:rPr>
              <a:t>відносин </a:t>
            </a:r>
            <a:r>
              <a:rPr sz="1600" i="1" dirty="0">
                <a:latin typeface="Arial"/>
                <a:cs typeface="Arial"/>
              </a:rPr>
              <a:t>повного</a:t>
            </a:r>
            <a:r>
              <a:rPr sz="1600" i="1" spc="-65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комплексу</a:t>
            </a:r>
            <a:r>
              <a:rPr sz="1600" i="1" spc="-65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міжнародного</a:t>
            </a:r>
            <a:r>
              <a:rPr sz="1600" i="1" spc="-65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права</a:t>
            </a:r>
            <a:r>
              <a:rPr sz="1600" i="1" spc="-65" dirty="0">
                <a:latin typeface="Arial"/>
                <a:cs typeface="Arial"/>
              </a:rPr>
              <a:t> </a:t>
            </a:r>
            <a:r>
              <a:rPr sz="1600" i="1" spc="-10" dirty="0">
                <a:latin typeface="Arial"/>
                <a:cs typeface="Arial"/>
              </a:rPr>
              <a:t>війни.</a:t>
            </a:r>
            <a:endParaRPr sz="1600">
              <a:latin typeface="Arial"/>
              <a:cs typeface="Arial"/>
            </a:endParaRPr>
          </a:p>
          <a:p>
            <a:pPr marL="12700" marR="50800">
              <a:lnSpc>
                <a:spcPct val="114999"/>
              </a:lnSpc>
              <a:spcBef>
                <a:spcPts val="1200"/>
              </a:spcBef>
            </a:pPr>
            <a:r>
              <a:rPr sz="1600" i="1" dirty="0">
                <a:latin typeface="Arial"/>
                <a:cs typeface="Arial"/>
              </a:rPr>
              <a:t>У</a:t>
            </a:r>
            <a:r>
              <a:rPr sz="1600" i="1" spc="-50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випадку</a:t>
            </a:r>
            <a:r>
              <a:rPr sz="1600" i="1" spc="-45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неміжнародних</a:t>
            </a:r>
            <a:r>
              <a:rPr sz="1600" i="1" spc="-45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конфліктів,</a:t>
            </a:r>
            <a:r>
              <a:rPr sz="1600" i="1" spc="-45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визнання</a:t>
            </a:r>
            <a:r>
              <a:rPr sz="1600" i="1" spc="-45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збройної</a:t>
            </a:r>
            <a:r>
              <a:rPr sz="1600" i="1" spc="-45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групи</a:t>
            </a:r>
            <a:r>
              <a:rPr sz="1600" i="1" spc="-45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як</a:t>
            </a:r>
            <a:r>
              <a:rPr sz="1600" i="1" spc="-50" dirty="0">
                <a:latin typeface="Arial"/>
                <a:cs typeface="Arial"/>
              </a:rPr>
              <a:t> </a:t>
            </a:r>
            <a:r>
              <a:rPr sz="1600" i="1" spc="-10" dirty="0">
                <a:latin typeface="Arial"/>
                <a:cs typeface="Arial"/>
              </a:rPr>
              <a:t>воюючої</a:t>
            </a:r>
            <a:r>
              <a:rPr sz="1600" i="1" spc="-45" dirty="0">
                <a:latin typeface="Arial"/>
                <a:cs typeface="Arial"/>
              </a:rPr>
              <a:t> </a:t>
            </a:r>
            <a:r>
              <a:rPr sz="1600" i="1" spc="-10" dirty="0">
                <a:latin typeface="Arial"/>
                <a:cs typeface="Arial"/>
              </a:rPr>
              <a:t>сторони означає</a:t>
            </a:r>
            <a:r>
              <a:rPr sz="1600" i="1" spc="-45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підвищення</a:t>
            </a:r>
            <a:r>
              <a:rPr sz="1600" i="1" spc="-45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її</a:t>
            </a:r>
            <a:r>
              <a:rPr sz="1600" i="1" spc="-40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міжнародного</a:t>
            </a:r>
            <a:r>
              <a:rPr sz="1600" i="1" spc="-45" dirty="0">
                <a:latin typeface="Arial"/>
                <a:cs typeface="Arial"/>
              </a:rPr>
              <a:t> </a:t>
            </a:r>
            <a:r>
              <a:rPr sz="1600" i="1" spc="-25" dirty="0">
                <a:latin typeface="Arial"/>
                <a:cs typeface="Arial"/>
              </a:rPr>
              <a:t>статусу.</a:t>
            </a:r>
            <a:r>
              <a:rPr sz="1600" i="1" spc="-40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Це</a:t>
            </a:r>
            <a:r>
              <a:rPr sz="1600" i="1" spc="-45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може</a:t>
            </a:r>
            <a:r>
              <a:rPr sz="1600" i="1" spc="-40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надати</a:t>
            </a:r>
            <a:r>
              <a:rPr sz="1600" i="1" spc="-45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їй</a:t>
            </a:r>
            <a:r>
              <a:rPr sz="1600" i="1" spc="-40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доступ</a:t>
            </a:r>
            <a:r>
              <a:rPr sz="1600" i="1" spc="-45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до</a:t>
            </a:r>
            <a:r>
              <a:rPr sz="1600" i="1" spc="-40" dirty="0">
                <a:latin typeface="Arial"/>
                <a:cs typeface="Arial"/>
              </a:rPr>
              <a:t> </a:t>
            </a:r>
            <a:r>
              <a:rPr sz="1600" i="1" spc="-10" dirty="0">
                <a:latin typeface="Arial"/>
                <a:cs typeface="Arial"/>
              </a:rPr>
              <a:t>міжнародних </a:t>
            </a:r>
            <a:r>
              <a:rPr sz="1600" i="1" dirty="0">
                <a:latin typeface="Arial"/>
                <a:cs typeface="Arial"/>
              </a:rPr>
              <a:t>переговорів,</a:t>
            </a:r>
            <a:r>
              <a:rPr sz="1600" i="1" spc="-55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але</a:t>
            </a:r>
            <a:r>
              <a:rPr sz="1600" i="1" spc="-50" dirty="0">
                <a:latin typeface="Arial"/>
                <a:cs typeface="Arial"/>
              </a:rPr>
              <a:t> </a:t>
            </a:r>
            <a:r>
              <a:rPr sz="1600" i="1" spc="-10" dirty="0">
                <a:latin typeface="Arial"/>
                <a:cs typeface="Arial"/>
              </a:rPr>
              <a:t>водночас</a:t>
            </a:r>
            <a:r>
              <a:rPr sz="1600" i="1" spc="-50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покладає</a:t>
            </a:r>
            <a:r>
              <a:rPr sz="1600" i="1" spc="-50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обов’язки</a:t>
            </a:r>
            <a:r>
              <a:rPr sz="1600" i="1" spc="-50" dirty="0">
                <a:latin typeface="Arial"/>
                <a:cs typeface="Arial"/>
              </a:rPr>
              <a:t> </a:t>
            </a:r>
            <a:r>
              <a:rPr sz="1600" i="1" spc="-10" dirty="0">
                <a:latin typeface="Arial"/>
                <a:cs typeface="Arial"/>
              </a:rPr>
              <a:t>дотримуватися</a:t>
            </a:r>
            <a:r>
              <a:rPr sz="1600" i="1" spc="-50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гуманітарних</a:t>
            </a:r>
            <a:r>
              <a:rPr sz="1600" i="1" spc="-50" dirty="0">
                <a:latin typeface="Arial"/>
                <a:cs typeface="Arial"/>
              </a:rPr>
              <a:t> </a:t>
            </a:r>
            <a:r>
              <a:rPr sz="1600" i="1" spc="-10" dirty="0">
                <a:latin typeface="Arial"/>
                <a:cs typeface="Arial"/>
              </a:rPr>
              <a:t>правил.</a:t>
            </a:r>
            <a:endParaRPr sz="1600">
              <a:latin typeface="Arial"/>
              <a:cs typeface="Arial"/>
            </a:endParaRPr>
          </a:p>
          <a:p>
            <a:pPr marL="12700" marR="819150">
              <a:lnSpc>
                <a:spcPct val="114999"/>
              </a:lnSpc>
              <a:spcBef>
                <a:spcPts val="1200"/>
              </a:spcBef>
            </a:pPr>
            <a:r>
              <a:rPr sz="1600" i="1" dirty="0">
                <a:latin typeface="Arial"/>
                <a:cs typeface="Arial"/>
              </a:rPr>
              <a:t>Таким</a:t>
            </a:r>
            <a:r>
              <a:rPr sz="1600" i="1" spc="-45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чином,</a:t>
            </a:r>
            <a:r>
              <a:rPr sz="1600" i="1" spc="-45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визнання</a:t>
            </a:r>
            <a:r>
              <a:rPr sz="1600" i="1" spc="-45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сторін</a:t>
            </a:r>
            <a:r>
              <a:rPr sz="1600" i="1" spc="-40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—</a:t>
            </a:r>
            <a:r>
              <a:rPr sz="1600" i="1" spc="-45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це</a:t>
            </a:r>
            <a:r>
              <a:rPr sz="1600" i="1" spc="-45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інструмент,</a:t>
            </a:r>
            <a:r>
              <a:rPr sz="1600" i="1" spc="-45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який</a:t>
            </a:r>
            <a:r>
              <a:rPr sz="1600" i="1" spc="-40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впливає</a:t>
            </a:r>
            <a:r>
              <a:rPr sz="1600" i="1" spc="-45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на</a:t>
            </a:r>
            <a:r>
              <a:rPr sz="1600" i="1" spc="-45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хід</a:t>
            </a:r>
            <a:r>
              <a:rPr sz="1600" i="1" spc="-45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конфлікту</a:t>
            </a:r>
            <a:r>
              <a:rPr sz="1600" i="1" spc="-40" dirty="0">
                <a:latin typeface="Arial"/>
                <a:cs typeface="Arial"/>
              </a:rPr>
              <a:t> </a:t>
            </a:r>
            <a:r>
              <a:rPr sz="1600" i="1" spc="-50" dirty="0">
                <a:latin typeface="Arial"/>
                <a:cs typeface="Arial"/>
              </a:rPr>
              <a:t>і </a:t>
            </a:r>
            <a:r>
              <a:rPr sz="1600" i="1" dirty="0">
                <a:latin typeface="Arial"/>
                <a:cs typeface="Arial"/>
              </a:rPr>
              <a:t>майбутнє</a:t>
            </a:r>
            <a:r>
              <a:rPr sz="1600" i="1" spc="-50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мирне</a:t>
            </a:r>
            <a:r>
              <a:rPr sz="1600" i="1" spc="-45" dirty="0">
                <a:latin typeface="Arial"/>
                <a:cs typeface="Arial"/>
              </a:rPr>
              <a:t> </a:t>
            </a:r>
            <a:r>
              <a:rPr sz="1600" i="1" spc="-10" dirty="0">
                <a:latin typeface="Arial"/>
                <a:cs typeface="Arial"/>
              </a:rPr>
              <a:t>врегулювання.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50117" y="3088818"/>
            <a:ext cx="3800742" cy="1957771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924" y="252039"/>
            <a:ext cx="6263005" cy="762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0"/>
              </a:spcBef>
            </a:pPr>
            <a:r>
              <a:rPr sz="2100" dirty="0"/>
              <a:t>Відмінності</a:t>
            </a:r>
            <a:r>
              <a:rPr sz="2100" spc="-50" dirty="0"/>
              <a:t> </a:t>
            </a:r>
            <a:r>
              <a:rPr sz="2100" dirty="0"/>
              <a:t>між</a:t>
            </a:r>
            <a:r>
              <a:rPr sz="2100" spc="-45" dirty="0"/>
              <a:t> </a:t>
            </a:r>
            <a:r>
              <a:rPr sz="2100" dirty="0"/>
              <a:t>міжнародним</a:t>
            </a:r>
            <a:r>
              <a:rPr sz="2100" spc="-45" dirty="0"/>
              <a:t> </a:t>
            </a:r>
            <a:r>
              <a:rPr sz="2100" dirty="0"/>
              <a:t>і</a:t>
            </a:r>
            <a:r>
              <a:rPr sz="2100" spc="-50" dirty="0"/>
              <a:t> </a:t>
            </a:r>
            <a:r>
              <a:rPr sz="2100" spc="-10" dirty="0"/>
              <a:t>неміжнародним конфліктом</a:t>
            </a:r>
            <a:endParaRPr sz="2100"/>
          </a:p>
        </p:txBody>
      </p:sp>
      <p:sp>
        <p:nvSpPr>
          <p:cNvPr id="3" name="object 3"/>
          <p:cNvSpPr txBox="1"/>
          <p:nvPr/>
        </p:nvSpPr>
        <p:spPr>
          <a:xfrm>
            <a:off x="152924" y="1191583"/>
            <a:ext cx="6181090" cy="37134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20" dirty="0">
                <a:latin typeface="Arial"/>
                <a:cs typeface="Arial"/>
              </a:rPr>
              <a:t>Головні</a:t>
            </a:r>
            <a:r>
              <a:rPr sz="1500" spc="-35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відмінності</a:t>
            </a:r>
            <a:r>
              <a:rPr sz="1500" spc="-35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такі:</a:t>
            </a:r>
            <a:endParaRPr sz="1500">
              <a:latin typeface="Arial"/>
              <a:cs typeface="Arial"/>
            </a:endParaRPr>
          </a:p>
          <a:p>
            <a:pPr marL="469265" marR="1240790" indent="-344170">
              <a:lnSpc>
                <a:spcPct val="114999"/>
              </a:lnSpc>
              <a:spcBef>
                <a:spcPts val="1200"/>
              </a:spcBef>
              <a:buFont typeface="Arial"/>
              <a:buChar char="●"/>
              <a:tabLst>
                <a:tab pos="469265" algn="l"/>
              </a:tabLst>
            </a:pPr>
            <a:r>
              <a:rPr sz="1500" b="1" dirty="0">
                <a:solidFill>
                  <a:srgbClr val="660000"/>
                </a:solidFill>
                <a:latin typeface="Arial"/>
                <a:cs typeface="Arial"/>
              </a:rPr>
              <a:t>Сторони</a:t>
            </a:r>
            <a:r>
              <a:rPr sz="1500" dirty="0">
                <a:solidFill>
                  <a:srgbClr val="660000"/>
                </a:solidFill>
                <a:latin typeface="Arial"/>
                <a:cs typeface="Arial"/>
              </a:rPr>
              <a:t>:</a:t>
            </a:r>
            <a:r>
              <a:rPr sz="1500" spc="-45" dirty="0">
                <a:solidFill>
                  <a:srgbClr val="660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660000"/>
                </a:solidFill>
                <a:latin typeface="Arial"/>
                <a:cs typeface="Arial"/>
              </a:rPr>
              <a:t>у</a:t>
            </a:r>
            <a:r>
              <a:rPr sz="1500" spc="-40" dirty="0">
                <a:solidFill>
                  <a:srgbClr val="660000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660000"/>
                </a:solidFill>
                <a:latin typeface="Arial"/>
                <a:cs typeface="Arial"/>
              </a:rPr>
              <a:t>міжнародному</a:t>
            </a:r>
            <a:r>
              <a:rPr sz="1500" spc="-40" dirty="0">
                <a:solidFill>
                  <a:srgbClr val="660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660000"/>
                </a:solidFill>
                <a:latin typeface="Arial"/>
                <a:cs typeface="Arial"/>
              </a:rPr>
              <a:t>конфлікті</a:t>
            </a:r>
            <a:r>
              <a:rPr sz="1500" spc="-40" dirty="0">
                <a:solidFill>
                  <a:srgbClr val="660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660000"/>
                </a:solidFill>
                <a:latin typeface="Arial"/>
                <a:cs typeface="Arial"/>
              </a:rPr>
              <a:t>—</a:t>
            </a:r>
            <a:r>
              <a:rPr sz="1500" spc="-40" dirty="0">
                <a:solidFill>
                  <a:srgbClr val="660000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660000"/>
                </a:solidFill>
                <a:latin typeface="Arial"/>
                <a:cs typeface="Arial"/>
              </a:rPr>
              <a:t>держави,</a:t>
            </a:r>
            <a:r>
              <a:rPr sz="1500" spc="-40" dirty="0">
                <a:solidFill>
                  <a:srgbClr val="660000"/>
                </a:solidFill>
                <a:latin typeface="Arial"/>
                <a:cs typeface="Arial"/>
              </a:rPr>
              <a:t> </a:t>
            </a:r>
            <a:r>
              <a:rPr sz="1500" spc="-50" dirty="0">
                <a:solidFill>
                  <a:srgbClr val="660000"/>
                </a:solidFill>
                <a:latin typeface="Arial"/>
                <a:cs typeface="Arial"/>
              </a:rPr>
              <a:t>у </a:t>
            </a:r>
            <a:r>
              <a:rPr sz="1500" spc="-10" dirty="0">
                <a:solidFill>
                  <a:srgbClr val="660000"/>
                </a:solidFill>
                <a:latin typeface="Arial"/>
                <a:cs typeface="Arial"/>
              </a:rPr>
              <a:t>неміжнародному</a:t>
            </a:r>
            <a:r>
              <a:rPr sz="1500" spc="-55" dirty="0">
                <a:solidFill>
                  <a:srgbClr val="660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660000"/>
                </a:solidFill>
                <a:latin typeface="Arial"/>
                <a:cs typeface="Arial"/>
              </a:rPr>
              <a:t>—</a:t>
            </a:r>
            <a:r>
              <a:rPr sz="1500" spc="-45" dirty="0">
                <a:solidFill>
                  <a:srgbClr val="660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660000"/>
                </a:solidFill>
                <a:latin typeface="Arial"/>
                <a:cs typeface="Arial"/>
              </a:rPr>
              <a:t>уряд</a:t>
            </a:r>
            <a:r>
              <a:rPr sz="1500" spc="-45" dirty="0">
                <a:solidFill>
                  <a:srgbClr val="660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660000"/>
                </a:solidFill>
                <a:latin typeface="Arial"/>
                <a:cs typeface="Arial"/>
              </a:rPr>
              <a:t>і</a:t>
            </a:r>
            <a:r>
              <a:rPr sz="1500" spc="-45" dirty="0">
                <a:solidFill>
                  <a:srgbClr val="660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660000"/>
                </a:solidFill>
                <a:latin typeface="Arial"/>
                <a:cs typeface="Arial"/>
              </a:rPr>
              <a:t>збройні</a:t>
            </a:r>
            <a:r>
              <a:rPr sz="1500" spc="-40" dirty="0">
                <a:solidFill>
                  <a:srgbClr val="660000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660000"/>
                </a:solidFill>
                <a:latin typeface="Arial"/>
                <a:cs typeface="Arial"/>
              </a:rPr>
              <a:t>групи.</a:t>
            </a:r>
            <a:endParaRPr sz="1500">
              <a:latin typeface="Arial"/>
              <a:cs typeface="Arial"/>
            </a:endParaRPr>
          </a:p>
          <a:p>
            <a:pPr marL="469265" marR="206375" indent="-344170">
              <a:lnSpc>
                <a:spcPct val="114999"/>
              </a:lnSpc>
              <a:buFont typeface="Arial"/>
              <a:buChar char="●"/>
              <a:tabLst>
                <a:tab pos="469265" algn="l"/>
              </a:tabLst>
            </a:pPr>
            <a:r>
              <a:rPr sz="1500" b="1" dirty="0">
                <a:solidFill>
                  <a:srgbClr val="660000"/>
                </a:solidFill>
                <a:latin typeface="Arial"/>
                <a:cs typeface="Arial"/>
              </a:rPr>
              <a:t>Норми</a:t>
            </a:r>
            <a:r>
              <a:rPr sz="1500" b="1" spc="-45" dirty="0">
                <a:solidFill>
                  <a:srgbClr val="66000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660000"/>
                </a:solidFill>
                <a:latin typeface="Arial"/>
                <a:cs typeface="Arial"/>
              </a:rPr>
              <a:t>права</a:t>
            </a:r>
            <a:r>
              <a:rPr sz="1500" dirty="0">
                <a:solidFill>
                  <a:srgbClr val="660000"/>
                </a:solidFill>
                <a:latin typeface="Arial"/>
                <a:cs typeface="Arial"/>
              </a:rPr>
              <a:t>:</a:t>
            </a:r>
            <a:r>
              <a:rPr sz="1500" spc="-45" dirty="0">
                <a:solidFill>
                  <a:srgbClr val="660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660000"/>
                </a:solidFill>
                <a:latin typeface="Arial"/>
                <a:cs typeface="Arial"/>
              </a:rPr>
              <a:t>у</a:t>
            </a:r>
            <a:r>
              <a:rPr sz="1500" spc="-45" dirty="0">
                <a:solidFill>
                  <a:srgbClr val="660000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660000"/>
                </a:solidFill>
                <a:latin typeface="Arial"/>
                <a:cs typeface="Arial"/>
              </a:rPr>
              <a:t>міжнародному</a:t>
            </a:r>
            <a:r>
              <a:rPr sz="1500" spc="-40" dirty="0">
                <a:solidFill>
                  <a:srgbClr val="660000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660000"/>
                </a:solidFill>
                <a:latin typeface="Arial"/>
                <a:cs typeface="Arial"/>
              </a:rPr>
              <a:t>застосовується</a:t>
            </a:r>
            <a:r>
              <a:rPr sz="1500" spc="-45" dirty="0">
                <a:solidFill>
                  <a:srgbClr val="660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660000"/>
                </a:solidFill>
                <a:latin typeface="Arial"/>
                <a:cs typeface="Arial"/>
              </a:rPr>
              <a:t>весь</a:t>
            </a:r>
            <a:r>
              <a:rPr sz="1500" spc="-45" dirty="0">
                <a:solidFill>
                  <a:srgbClr val="660000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660000"/>
                </a:solidFill>
                <a:latin typeface="Arial"/>
                <a:cs typeface="Arial"/>
              </a:rPr>
              <a:t>комплекс Женевських</a:t>
            </a:r>
            <a:r>
              <a:rPr sz="1500" spc="-30" dirty="0">
                <a:solidFill>
                  <a:srgbClr val="660000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660000"/>
                </a:solidFill>
                <a:latin typeface="Arial"/>
                <a:cs typeface="Arial"/>
              </a:rPr>
              <a:t>конвенцій,</a:t>
            </a:r>
            <a:r>
              <a:rPr sz="1500" spc="-25" dirty="0">
                <a:solidFill>
                  <a:srgbClr val="660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660000"/>
                </a:solidFill>
                <a:latin typeface="Arial"/>
                <a:cs typeface="Arial"/>
              </a:rPr>
              <a:t>у</a:t>
            </a:r>
            <a:r>
              <a:rPr sz="1500" spc="-25" dirty="0">
                <a:solidFill>
                  <a:srgbClr val="660000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660000"/>
                </a:solidFill>
                <a:latin typeface="Arial"/>
                <a:cs typeface="Arial"/>
              </a:rPr>
              <a:t>неміжнародному</a:t>
            </a:r>
            <a:r>
              <a:rPr sz="1500" spc="-25" dirty="0">
                <a:solidFill>
                  <a:srgbClr val="660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660000"/>
                </a:solidFill>
                <a:latin typeface="Arial"/>
                <a:cs typeface="Arial"/>
              </a:rPr>
              <a:t>—</a:t>
            </a:r>
            <a:r>
              <a:rPr sz="1500" spc="-30" dirty="0">
                <a:solidFill>
                  <a:srgbClr val="660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660000"/>
                </a:solidFill>
                <a:latin typeface="Arial"/>
                <a:cs typeface="Arial"/>
              </a:rPr>
              <a:t>лише</a:t>
            </a:r>
            <a:r>
              <a:rPr sz="1500" spc="-25" dirty="0">
                <a:solidFill>
                  <a:srgbClr val="660000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660000"/>
                </a:solidFill>
                <a:latin typeface="Arial"/>
                <a:cs typeface="Arial"/>
              </a:rPr>
              <a:t>стаття</a:t>
            </a:r>
            <a:r>
              <a:rPr sz="1500" spc="-25" dirty="0">
                <a:solidFill>
                  <a:srgbClr val="660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660000"/>
                </a:solidFill>
                <a:latin typeface="Arial"/>
                <a:cs typeface="Arial"/>
              </a:rPr>
              <a:t>3</a:t>
            </a:r>
            <a:r>
              <a:rPr sz="1500" spc="-25" dirty="0">
                <a:solidFill>
                  <a:srgbClr val="660000"/>
                </a:solidFill>
                <a:latin typeface="Arial"/>
                <a:cs typeface="Arial"/>
              </a:rPr>
              <a:t> </a:t>
            </a:r>
            <a:r>
              <a:rPr sz="1500" spc="-50" dirty="0">
                <a:solidFill>
                  <a:srgbClr val="660000"/>
                </a:solidFill>
                <a:latin typeface="Arial"/>
                <a:cs typeface="Arial"/>
              </a:rPr>
              <a:t>і </a:t>
            </a:r>
            <a:r>
              <a:rPr sz="1500" spc="-10" dirty="0">
                <a:solidFill>
                  <a:srgbClr val="660000"/>
                </a:solidFill>
                <a:latin typeface="Arial"/>
                <a:cs typeface="Arial"/>
              </a:rPr>
              <a:t>Протокол</a:t>
            </a:r>
            <a:r>
              <a:rPr sz="1500" spc="-75" dirty="0">
                <a:solidFill>
                  <a:srgbClr val="660000"/>
                </a:solidFill>
                <a:latin typeface="Arial"/>
                <a:cs typeface="Arial"/>
              </a:rPr>
              <a:t> </a:t>
            </a:r>
            <a:r>
              <a:rPr sz="1500" spc="-25" dirty="0">
                <a:solidFill>
                  <a:srgbClr val="660000"/>
                </a:solidFill>
                <a:latin typeface="Arial"/>
                <a:cs typeface="Arial"/>
              </a:rPr>
              <a:t>ІІ.</a:t>
            </a:r>
            <a:endParaRPr sz="1500">
              <a:latin typeface="Arial"/>
              <a:cs typeface="Arial"/>
            </a:endParaRPr>
          </a:p>
          <a:p>
            <a:pPr marL="469265" marR="147955" indent="-344170">
              <a:lnSpc>
                <a:spcPct val="114999"/>
              </a:lnSpc>
              <a:buFont typeface="Arial"/>
              <a:buChar char="●"/>
              <a:tabLst>
                <a:tab pos="469265" algn="l"/>
              </a:tabLst>
            </a:pPr>
            <a:r>
              <a:rPr sz="1500" b="1" dirty="0">
                <a:solidFill>
                  <a:srgbClr val="660000"/>
                </a:solidFill>
                <a:latin typeface="Arial"/>
                <a:cs typeface="Arial"/>
              </a:rPr>
              <a:t>Визнання</a:t>
            </a:r>
            <a:r>
              <a:rPr sz="1500" dirty="0">
                <a:solidFill>
                  <a:srgbClr val="660000"/>
                </a:solidFill>
                <a:latin typeface="Arial"/>
                <a:cs typeface="Arial"/>
              </a:rPr>
              <a:t>:</a:t>
            </a:r>
            <a:r>
              <a:rPr sz="1500" spc="-45" dirty="0">
                <a:solidFill>
                  <a:srgbClr val="660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660000"/>
                </a:solidFill>
                <a:latin typeface="Arial"/>
                <a:cs typeface="Arial"/>
              </a:rPr>
              <a:t>у</a:t>
            </a:r>
            <a:r>
              <a:rPr sz="1500" spc="-45" dirty="0">
                <a:solidFill>
                  <a:srgbClr val="660000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660000"/>
                </a:solidFill>
                <a:latin typeface="Arial"/>
                <a:cs typeface="Arial"/>
              </a:rPr>
              <a:t>міжнародному</a:t>
            </a:r>
            <a:r>
              <a:rPr sz="1500" spc="-45" dirty="0">
                <a:solidFill>
                  <a:srgbClr val="660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660000"/>
                </a:solidFill>
                <a:latin typeface="Arial"/>
                <a:cs typeface="Arial"/>
              </a:rPr>
              <a:t>немає</a:t>
            </a:r>
            <a:r>
              <a:rPr sz="1500" spc="-45" dirty="0">
                <a:solidFill>
                  <a:srgbClr val="660000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660000"/>
                </a:solidFill>
                <a:latin typeface="Arial"/>
                <a:cs typeface="Arial"/>
              </a:rPr>
              <a:t>потреби</a:t>
            </a:r>
            <a:r>
              <a:rPr sz="1500" spc="-40" dirty="0">
                <a:solidFill>
                  <a:srgbClr val="660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660000"/>
                </a:solidFill>
                <a:latin typeface="Arial"/>
                <a:cs typeface="Arial"/>
              </a:rPr>
              <a:t>у</a:t>
            </a:r>
            <a:r>
              <a:rPr sz="1500" spc="-45" dirty="0">
                <a:solidFill>
                  <a:srgbClr val="660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660000"/>
                </a:solidFill>
                <a:latin typeface="Arial"/>
                <a:cs typeface="Arial"/>
              </a:rPr>
              <a:t>визнанні</a:t>
            </a:r>
            <a:r>
              <a:rPr sz="1500" spc="-45" dirty="0">
                <a:solidFill>
                  <a:srgbClr val="660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660000"/>
                </a:solidFill>
                <a:latin typeface="Arial"/>
                <a:cs typeface="Arial"/>
              </a:rPr>
              <a:t>сторін,</a:t>
            </a:r>
            <a:r>
              <a:rPr sz="1500" spc="-45" dirty="0">
                <a:solidFill>
                  <a:srgbClr val="660000"/>
                </a:solidFill>
                <a:latin typeface="Arial"/>
                <a:cs typeface="Arial"/>
              </a:rPr>
              <a:t> </a:t>
            </a:r>
            <a:r>
              <a:rPr sz="1500" spc="-50" dirty="0">
                <a:solidFill>
                  <a:srgbClr val="660000"/>
                </a:solidFill>
                <a:latin typeface="Arial"/>
                <a:cs typeface="Arial"/>
              </a:rPr>
              <a:t>у </a:t>
            </a:r>
            <a:r>
              <a:rPr sz="1500" spc="-10" dirty="0">
                <a:solidFill>
                  <a:srgbClr val="660000"/>
                </a:solidFill>
                <a:latin typeface="Arial"/>
                <a:cs typeface="Arial"/>
              </a:rPr>
              <a:t>неміжнародному</a:t>
            </a:r>
            <a:r>
              <a:rPr sz="1500" spc="-40" dirty="0">
                <a:solidFill>
                  <a:srgbClr val="660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660000"/>
                </a:solidFill>
                <a:latin typeface="Arial"/>
                <a:cs typeface="Arial"/>
              </a:rPr>
              <a:t>—</a:t>
            </a:r>
            <a:r>
              <a:rPr sz="1500" spc="-40" dirty="0">
                <a:solidFill>
                  <a:srgbClr val="660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660000"/>
                </a:solidFill>
                <a:latin typeface="Arial"/>
                <a:cs typeface="Arial"/>
              </a:rPr>
              <a:t>визнання</a:t>
            </a:r>
            <a:r>
              <a:rPr sz="1500" spc="-40" dirty="0">
                <a:solidFill>
                  <a:srgbClr val="660000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660000"/>
                </a:solidFill>
                <a:latin typeface="Arial"/>
                <a:cs typeface="Arial"/>
              </a:rPr>
              <a:t>впливає</a:t>
            </a:r>
            <a:r>
              <a:rPr sz="1500" spc="-40" dirty="0">
                <a:solidFill>
                  <a:srgbClr val="660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660000"/>
                </a:solidFill>
                <a:latin typeface="Arial"/>
                <a:cs typeface="Arial"/>
              </a:rPr>
              <a:t>на</a:t>
            </a:r>
            <a:r>
              <a:rPr sz="1500" spc="-40" dirty="0">
                <a:solidFill>
                  <a:srgbClr val="660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660000"/>
                </a:solidFill>
                <a:latin typeface="Arial"/>
                <a:cs typeface="Arial"/>
              </a:rPr>
              <a:t>статус</a:t>
            </a:r>
            <a:r>
              <a:rPr sz="1500" spc="-40" dirty="0">
                <a:solidFill>
                  <a:srgbClr val="660000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660000"/>
                </a:solidFill>
                <a:latin typeface="Arial"/>
                <a:cs typeface="Arial"/>
              </a:rPr>
              <a:t>груп.</a:t>
            </a:r>
            <a:endParaRPr sz="1500">
              <a:latin typeface="Arial"/>
              <a:cs typeface="Arial"/>
            </a:endParaRPr>
          </a:p>
          <a:p>
            <a:pPr marL="469265" marR="5080" indent="-344170">
              <a:lnSpc>
                <a:spcPct val="114999"/>
              </a:lnSpc>
              <a:buFont typeface="Arial"/>
              <a:buChar char="●"/>
              <a:tabLst>
                <a:tab pos="469265" algn="l"/>
              </a:tabLst>
            </a:pPr>
            <a:r>
              <a:rPr sz="1500" b="1" dirty="0">
                <a:solidFill>
                  <a:srgbClr val="660000"/>
                </a:solidFill>
                <a:latin typeface="Arial"/>
                <a:cs typeface="Arial"/>
              </a:rPr>
              <a:t>Масштаби</a:t>
            </a:r>
            <a:r>
              <a:rPr sz="1500" b="1" spc="-85" dirty="0">
                <a:solidFill>
                  <a:srgbClr val="66000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660000"/>
                </a:solidFill>
                <a:latin typeface="Arial"/>
                <a:cs typeface="Arial"/>
              </a:rPr>
              <a:t>регулювання</a:t>
            </a:r>
            <a:r>
              <a:rPr sz="1500" dirty="0">
                <a:solidFill>
                  <a:srgbClr val="660000"/>
                </a:solidFill>
                <a:latin typeface="Arial"/>
                <a:cs typeface="Arial"/>
              </a:rPr>
              <a:t>:</a:t>
            </a:r>
            <a:r>
              <a:rPr sz="1500" spc="-80" dirty="0">
                <a:solidFill>
                  <a:srgbClr val="660000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660000"/>
                </a:solidFill>
                <a:latin typeface="Arial"/>
                <a:cs typeface="Arial"/>
              </a:rPr>
              <a:t>міжнародний</a:t>
            </a:r>
            <a:r>
              <a:rPr sz="1500" spc="-80" dirty="0">
                <a:solidFill>
                  <a:srgbClr val="660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660000"/>
                </a:solidFill>
                <a:latin typeface="Arial"/>
                <a:cs typeface="Arial"/>
              </a:rPr>
              <a:t>конфлікт</a:t>
            </a:r>
            <a:r>
              <a:rPr sz="1500" spc="-80" dirty="0">
                <a:solidFill>
                  <a:srgbClr val="660000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660000"/>
                </a:solidFill>
                <a:latin typeface="Arial"/>
                <a:cs typeface="Arial"/>
              </a:rPr>
              <a:t>охоплює </a:t>
            </a:r>
            <a:r>
              <a:rPr sz="1500" dirty="0">
                <a:solidFill>
                  <a:srgbClr val="660000"/>
                </a:solidFill>
                <a:latin typeface="Arial"/>
                <a:cs typeface="Arial"/>
              </a:rPr>
              <a:t>ширший</a:t>
            </a:r>
            <a:r>
              <a:rPr sz="1500" spc="-55" dirty="0">
                <a:solidFill>
                  <a:srgbClr val="660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660000"/>
                </a:solidFill>
                <a:latin typeface="Arial"/>
                <a:cs typeface="Arial"/>
              </a:rPr>
              <a:t>спектр</a:t>
            </a:r>
            <a:r>
              <a:rPr sz="1500" spc="-55" dirty="0">
                <a:solidFill>
                  <a:srgbClr val="660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660000"/>
                </a:solidFill>
                <a:latin typeface="Arial"/>
                <a:cs typeface="Arial"/>
              </a:rPr>
              <a:t>питань,</a:t>
            </a:r>
            <a:r>
              <a:rPr sz="1500" spc="-50" dirty="0">
                <a:solidFill>
                  <a:srgbClr val="660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660000"/>
                </a:solidFill>
                <a:latin typeface="Arial"/>
                <a:cs typeface="Arial"/>
              </a:rPr>
              <a:t>тоді</a:t>
            </a:r>
            <a:r>
              <a:rPr sz="1500" spc="-55" dirty="0">
                <a:solidFill>
                  <a:srgbClr val="660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660000"/>
                </a:solidFill>
                <a:latin typeface="Arial"/>
                <a:cs typeface="Arial"/>
              </a:rPr>
              <a:t>як</a:t>
            </a:r>
            <a:r>
              <a:rPr sz="1500" spc="-50" dirty="0">
                <a:solidFill>
                  <a:srgbClr val="660000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660000"/>
                </a:solidFill>
                <a:latin typeface="Arial"/>
                <a:cs typeface="Arial"/>
              </a:rPr>
              <a:t>неміжнародний</a:t>
            </a:r>
            <a:r>
              <a:rPr sz="1500" spc="-55" dirty="0">
                <a:solidFill>
                  <a:srgbClr val="660000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660000"/>
                </a:solidFill>
                <a:latin typeface="Arial"/>
                <a:cs typeface="Arial"/>
              </a:rPr>
              <a:t>обмежений</a:t>
            </a:r>
            <a:r>
              <a:rPr sz="1500" spc="-50" dirty="0">
                <a:solidFill>
                  <a:srgbClr val="660000"/>
                </a:solidFill>
                <a:latin typeface="Arial"/>
                <a:cs typeface="Arial"/>
              </a:rPr>
              <a:t> </a:t>
            </a:r>
            <a:r>
              <a:rPr sz="1500" spc="-20" dirty="0">
                <a:solidFill>
                  <a:srgbClr val="660000"/>
                </a:solidFill>
                <a:latin typeface="Arial"/>
                <a:cs typeface="Arial"/>
              </a:rPr>
              <a:t>лише </a:t>
            </a:r>
            <a:r>
              <a:rPr sz="1500" spc="-10" dirty="0">
                <a:solidFill>
                  <a:srgbClr val="660000"/>
                </a:solidFill>
                <a:latin typeface="Arial"/>
                <a:cs typeface="Arial"/>
              </a:rPr>
              <a:t>базовими</a:t>
            </a:r>
            <a:r>
              <a:rPr sz="1500" spc="-65" dirty="0">
                <a:solidFill>
                  <a:srgbClr val="660000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660000"/>
                </a:solidFill>
                <a:latin typeface="Arial"/>
                <a:cs typeface="Arial"/>
              </a:rPr>
              <a:t>гуманітарними</a:t>
            </a:r>
            <a:r>
              <a:rPr sz="1500" spc="-60" dirty="0">
                <a:solidFill>
                  <a:srgbClr val="660000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660000"/>
                </a:solidFill>
                <a:latin typeface="Arial"/>
                <a:cs typeface="Arial"/>
              </a:rPr>
              <a:t>нормами.</a:t>
            </a:r>
            <a:endParaRPr sz="1500">
              <a:latin typeface="Arial"/>
              <a:cs typeface="Arial"/>
            </a:endParaRPr>
          </a:p>
          <a:p>
            <a:pPr marL="12700" marR="648335">
              <a:lnSpc>
                <a:spcPct val="114999"/>
              </a:lnSpc>
              <a:spcBef>
                <a:spcPts val="1200"/>
              </a:spcBef>
            </a:pPr>
            <a:r>
              <a:rPr sz="1500" dirty="0">
                <a:latin typeface="Arial"/>
                <a:cs typeface="Arial"/>
              </a:rPr>
              <a:t>Ці</a:t>
            </a:r>
            <a:r>
              <a:rPr sz="1500" spc="-40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відмінності</a:t>
            </a:r>
            <a:r>
              <a:rPr sz="1500" spc="-35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визначають</a:t>
            </a:r>
            <a:r>
              <a:rPr sz="1500" spc="-35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характер</a:t>
            </a:r>
            <a:r>
              <a:rPr sz="1500" spc="-35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відповідальності</a:t>
            </a:r>
            <a:r>
              <a:rPr sz="1500" spc="-3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за</a:t>
            </a:r>
            <a:r>
              <a:rPr sz="1500" spc="-35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воєнні </a:t>
            </a:r>
            <a:r>
              <a:rPr sz="1500" dirty="0">
                <a:latin typeface="Arial"/>
                <a:cs typeface="Arial"/>
              </a:rPr>
              <a:t>злочини</a:t>
            </a:r>
            <a:r>
              <a:rPr sz="1500" spc="-7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та</a:t>
            </a:r>
            <a:r>
              <a:rPr sz="1500" spc="-70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механізми</a:t>
            </a:r>
            <a:r>
              <a:rPr sz="1500" spc="-70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врегулювання.</a:t>
            </a:r>
            <a:endParaRPr sz="15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51561" y="1468697"/>
            <a:ext cx="2257145" cy="228599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3024" y="36514"/>
            <a:ext cx="485648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Приклади</a:t>
            </a:r>
            <a:r>
              <a:rPr spc="-95" dirty="0"/>
              <a:t> </a:t>
            </a:r>
            <a:r>
              <a:rPr spc="-10" dirty="0"/>
              <a:t>міжнародних</a:t>
            </a:r>
            <a:r>
              <a:rPr spc="-90" dirty="0"/>
              <a:t> </a:t>
            </a:r>
            <a:r>
              <a:rPr spc="-10" dirty="0"/>
              <a:t>конфліктів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3024" y="577533"/>
            <a:ext cx="8849360" cy="2537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latin typeface="Arial"/>
                <a:cs typeface="Arial"/>
              </a:rPr>
              <a:t>До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найбільш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відомих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прикладів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міжнародних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збройних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конфліктів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належать:</a:t>
            </a:r>
            <a:endParaRPr sz="1600">
              <a:latin typeface="Arial"/>
              <a:cs typeface="Arial"/>
            </a:endParaRPr>
          </a:p>
          <a:p>
            <a:pPr marL="469265" indent="-351155">
              <a:lnSpc>
                <a:spcPct val="100000"/>
              </a:lnSpc>
              <a:spcBef>
                <a:spcPts val="1485"/>
              </a:spcBef>
              <a:buChar char="●"/>
              <a:tabLst>
                <a:tab pos="469265" algn="l"/>
              </a:tabLst>
            </a:pPr>
            <a:r>
              <a:rPr sz="1600" dirty="0">
                <a:latin typeface="Arial"/>
                <a:cs typeface="Arial"/>
              </a:rPr>
              <a:t>Друга</a:t>
            </a:r>
            <a:r>
              <a:rPr sz="1600" spc="-7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світова</a:t>
            </a:r>
            <a:r>
              <a:rPr sz="1600" spc="-7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війна</a:t>
            </a:r>
            <a:r>
              <a:rPr sz="1600" spc="-7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(1939–1945);</a:t>
            </a:r>
            <a:endParaRPr sz="1600">
              <a:latin typeface="Arial"/>
              <a:cs typeface="Arial"/>
            </a:endParaRPr>
          </a:p>
          <a:p>
            <a:pPr marL="469265" indent="-351155">
              <a:lnSpc>
                <a:spcPct val="100000"/>
              </a:lnSpc>
              <a:spcBef>
                <a:spcPts val="290"/>
              </a:spcBef>
              <a:buChar char="●"/>
              <a:tabLst>
                <a:tab pos="469265" algn="l"/>
              </a:tabLst>
            </a:pPr>
            <a:r>
              <a:rPr sz="1600" dirty="0">
                <a:latin typeface="Arial"/>
                <a:cs typeface="Arial"/>
              </a:rPr>
              <a:t>Корейська</a:t>
            </a:r>
            <a:r>
              <a:rPr sz="1600" spc="-7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війна</a:t>
            </a:r>
            <a:r>
              <a:rPr sz="1600" spc="-7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(1950–1953);</a:t>
            </a:r>
            <a:endParaRPr sz="1600">
              <a:latin typeface="Arial"/>
              <a:cs typeface="Arial"/>
            </a:endParaRPr>
          </a:p>
          <a:p>
            <a:pPr marL="469265" indent="-351155">
              <a:lnSpc>
                <a:spcPct val="100000"/>
              </a:lnSpc>
              <a:spcBef>
                <a:spcPts val="285"/>
              </a:spcBef>
              <a:buChar char="●"/>
              <a:tabLst>
                <a:tab pos="469265" algn="l"/>
              </a:tabLst>
            </a:pPr>
            <a:r>
              <a:rPr sz="1600" spc="-10" dirty="0">
                <a:latin typeface="Arial"/>
                <a:cs typeface="Arial"/>
              </a:rPr>
              <a:t>Арабо-</a:t>
            </a:r>
            <a:r>
              <a:rPr sz="1600" dirty="0">
                <a:latin typeface="Arial"/>
                <a:cs typeface="Arial"/>
              </a:rPr>
              <a:t>ізраїльські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війни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(1948–1973);</a:t>
            </a:r>
            <a:endParaRPr sz="1600">
              <a:latin typeface="Arial"/>
              <a:cs typeface="Arial"/>
            </a:endParaRPr>
          </a:p>
          <a:p>
            <a:pPr marL="469265" indent="-351155">
              <a:lnSpc>
                <a:spcPct val="100000"/>
              </a:lnSpc>
              <a:spcBef>
                <a:spcPts val="290"/>
              </a:spcBef>
              <a:buChar char="●"/>
              <a:tabLst>
                <a:tab pos="469265" algn="l"/>
              </a:tabLst>
            </a:pPr>
            <a:r>
              <a:rPr sz="1600" dirty="0">
                <a:latin typeface="Arial"/>
                <a:cs typeface="Arial"/>
              </a:rPr>
              <a:t>Війна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в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Перській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затоці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(1991);</a:t>
            </a:r>
            <a:endParaRPr sz="1600">
              <a:latin typeface="Arial"/>
              <a:cs typeface="Arial"/>
            </a:endParaRPr>
          </a:p>
          <a:p>
            <a:pPr marL="469265" indent="-351155">
              <a:lnSpc>
                <a:spcPct val="100000"/>
              </a:lnSpc>
              <a:spcBef>
                <a:spcPts val="290"/>
              </a:spcBef>
              <a:buChar char="●"/>
              <a:tabLst>
                <a:tab pos="469265" algn="l"/>
              </a:tabLst>
            </a:pPr>
            <a:r>
              <a:rPr sz="1600" spc="-25" dirty="0">
                <a:latin typeface="Arial"/>
                <a:cs typeface="Arial"/>
              </a:rPr>
              <a:t>Російсько-</a:t>
            </a:r>
            <a:r>
              <a:rPr sz="1600" dirty="0">
                <a:latin typeface="Arial"/>
                <a:cs typeface="Arial"/>
              </a:rPr>
              <a:t>українська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війна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(2014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—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дотепер).</a:t>
            </a:r>
            <a:endParaRPr sz="1600">
              <a:latin typeface="Arial"/>
              <a:cs typeface="Arial"/>
            </a:endParaRPr>
          </a:p>
          <a:p>
            <a:pPr marL="12700" marR="5080">
              <a:lnSpc>
                <a:spcPct val="114999"/>
              </a:lnSpc>
              <a:spcBef>
                <a:spcPts val="1200"/>
              </a:spcBef>
            </a:pPr>
            <a:r>
              <a:rPr sz="1600" dirty="0">
                <a:latin typeface="Arial"/>
                <a:cs typeface="Arial"/>
              </a:rPr>
              <a:t>Кожен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із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цих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конфліктів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підтвердив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необхідність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дотримання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міжнародних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норм,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адже </a:t>
            </a:r>
            <a:r>
              <a:rPr sz="1600" dirty="0">
                <a:latin typeface="Arial"/>
                <a:cs typeface="Arial"/>
              </a:rPr>
              <a:t>масштабні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порушення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призводили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до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геноцидів,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масових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жертв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серед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цивільних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і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руйнувань.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16043" y="3405693"/>
            <a:ext cx="2856394" cy="1483971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9899" y="3405693"/>
            <a:ext cx="2856394" cy="1518071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132187" y="3388643"/>
            <a:ext cx="2856394" cy="1518071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3024" y="-4023"/>
            <a:ext cx="5410835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dirty="0"/>
              <a:t>Приклади</a:t>
            </a:r>
            <a:r>
              <a:rPr sz="2300" spc="-80" dirty="0"/>
              <a:t> </a:t>
            </a:r>
            <a:r>
              <a:rPr sz="2300" dirty="0"/>
              <a:t>неміжнародних</a:t>
            </a:r>
            <a:r>
              <a:rPr sz="2300" spc="-65" dirty="0"/>
              <a:t> </a:t>
            </a:r>
            <a:r>
              <a:rPr sz="2300" spc="-10" dirty="0"/>
              <a:t>конфліктів</a:t>
            </a:r>
            <a:endParaRPr sz="2300"/>
          </a:p>
        </p:txBody>
      </p:sp>
      <p:sp>
        <p:nvSpPr>
          <p:cNvPr id="3" name="object 3"/>
          <p:cNvSpPr txBox="1"/>
          <p:nvPr/>
        </p:nvSpPr>
        <p:spPr>
          <a:xfrm>
            <a:off x="73024" y="554523"/>
            <a:ext cx="8136890" cy="2377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dirty="0">
                <a:latin typeface="Arial"/>
                <a:cs typeface="Arial"/>
              </a:rPr>
              <a:t>Серед</a:t>
            </a:r>
            <a:r>
              <a:rPr sz="1700" spc="-8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прикладів</a:t>
            </a:r>
            <a:r>
              <a:rPr sz="1700" spc="-7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неміжнародних</a:t>
            </a:r>
            <a:r>
              <a:rPr sz="1700" spc="-7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конфліктів</a:t>
            </a:r>
            <a:r>
              <a:rPr sz="1700" spc="-7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можна</a:t>
            </a:r>
            <a:r>
              <a:rPr sz="1700" spc="-7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назвати:</a:t>
            </a:r>
            <a:endParaRPr sz="1700">
              <a:latin typeface="Arial"/>
              <a:cs typeface="Arial"/>
            </a:endParaRPr>
          </a:p>
          <a:p>
            <a:pPr marL="469265" indent="-358775">
              <a:lnSpc>
                <a:spcPct val="100000"/>
              </a:lnSpc>
              <a:spcBef>
                <a:spcPts val="1505"/>
              </a:spcBef>
              <a:buChar char="●"/>
              <a:tabLst>
                <a:tab pos="469265" algn="l"/>
              </a:tabLst>
            </a:pPr>
            <a:r>
              <a:rPr sz="1700" spc="-20" dirty="0">
                <a:latin typeface="Arial"/>
                <a:cs typeface="Arial"/>
              </a:rPr>
              <a:t>Громадянську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війну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в</a:t>
            </a:r>
            <a:r>
              <a:rPr sz="1700" spc="-2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Іспанії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(1936–1939);</a:t>
            </a:r>
            <a:endParaRPr sz="1700">
              <a:latin typeface="Arial"/>
              <a:cs typeface="Arial"/>
            </a:endParaRPr>
          </a:p>
          <a:p>
            <a:pPr marL="469265" indent="-358775">
              <a:lnSpc>
                <a:spcPct val="100000"/>
              </a:lnSpc>
              <a:spcBef>
                <a:spcPts val="305"/>
              </a:spcBef>
              <a:buChar char="●"/>
              <a:tabLst>
                <a:tab pos="469265" algn="l"/>
              </a:tabLst>
            </a:pPr>
            <a:r>
              <a:rPr sz="1700" dirty="0">
                <a:latin typeface="Arial"/>
                <a:cs typeface="Arial"/>
              </a:rPr>
              <a:t>Конфлікт</a:t>
            </a:r>
            <a:r>
              <a:rPr sz="1700" spc="-5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у</a:t>
            </a:r>
            <a:r>
              <a:rPr sz="1700" spc="-5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Руанді</a:t>
            </a:r>
            <a:r>
              <a:rPr sz="1700" spc="-5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(1994);</a:t>
            </a:r>
            <a:endParaRPr sz="1700">
              <a:latin typeface="Arial"/>
              <a:cs typeface="Arial"/>
            </a:endParaRPr>
          </a:p>
          <a:p>
            <a:pPr marL="469265" indent="-358775">
              <a:lnSpc>
                <a:spcPct val="100000"/>
              </a:lnSpc>
              <a:spcBef>
                <a:spcPts val="305"/>
              </a:spcBef>
              <a:buChar char="●"/>
              <a:tabLst>
                <a:tab pos="469265" algn="l"/>
              </a:tabLst>
            </a:pPr>
            <a:r>
              <a:rPr sz="1700" spc="-20" dirty="0">
                <a:latin typeface="Arial"/>
                <a:cs typeface="Arial"/>
              </a:rPr>
              <a:t>Громадянську</a:t>
            </a:r>
            <a:r>
              <a:rPr sz="1700" spc="-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війну</a:t>
            </a:r>
            <a:r>
              <a:rPr sz="1700" spc="-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в </a:t>
            </a:r>
            <a:r>
              <a:rPr sz="1700" spc="-10" dirty="0">
                <a:latin typeface="Arial"/>
                <a:cs typeface="Arial"/>
              </a:rPr>
              <a:t>Сирії;</a:t>
            </a:r>
            <a:endParaRPr sz="1700">
              <a:latin typeface="Arial"/>
              <a:cs typeface="Arial"/>
            </a:endParaRPr>
          </a:p>
          <a:p>
            <a:pPr marL="469265" indent="-358775">
              <a:lnSpc>
                <a:spcPct val="100000"/>
              </a:lnSpc>
              <a:spcBef>
                <a:spcPts val="305"/>
              </a:spcBef>
              <a:buChar char="●"/>
              <a:tabLst>
                <a:tab pos="469265" algn="l"/>
              </a:tabLst>
            </a:pPr>
            <a:r>
              <a:rPr sz="1700" dirty="0">
                <a:latin typeface="Arial"/>
                <a:cs typeface="Arial"/>
              </a:rPr>
              <a:t>Конфлікт</a:t>
            </a:r>
            <a:r>
              <a:rPr sz="1700" spc="-6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у</a:t>
            </a:r>
            <a:r>
              <a:rPr sz="1700" spc="-6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Судані</a:t>
            </a:r>
            <a:r>
              <a:rPr sz="1700" spc="-6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та</a:t>
            </a:r>
            <a:r>
              <a:rPr sz="1700" spc="-6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Південному</a:t>
            </a:r>
            <a:r>
              <a:rPr sz="1700" spc="-6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Судані.</a:t>
            </a:r>
            <a:endParaRPr sz="1700">
              <a:latin typeface="Arial"/>
              <a:cs typeface="Arial"/>
            </a:endParaRPr>
          </a:p>
          <a:p>
            <a:pPr marL="12700" marR="5080">
              <a:lnSpc>
                <a:spcPct val="114999"/>
              </a:lnSpc>
              <a:spcBef>
                <a:spcPts val="1200"/>
              </a:spcBef>
            </a:pPr>
            <a:r>
              <a:rPr sz="1700" dirty="0">
                <a:latin typeface="Arial"/>
                <a:cs typeface="Arial"/>
              </a:rPr>
              <a:t>Ці</a:t>
            </a:r>
            <a:r>
              <a:rPr sz="1700" spc="-5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війни</a:t>
            </a:r>
            <a:r>
              <a:rPr sz="1700" spc="-50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доводять,</a:t>
            </a:r>
            <a:r>
              <a:rPr sz="1700" spc="-4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що</a:t>
            </a:r>
            <a:r>
              <a:rPr sz="1700" spc="-5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внутрішні</a:t>
            </a:r>
            <a:r>
              <a:rPr sz="1700" spc="-50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протистояння</a:t>
            </a:r>
            <a:r>
              <a:rPr sz="1700" spc="-4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можуть</a:t>
            </a:r>
            <a:r>
              <a:rPr sz="1700" spc="-5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мати</a:t>
            </a:r>
            <a:r>
              <a:rPr sz="1700" spc="-50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міжнародні</a:t>
            </a:r>
            <a:r>
              <a:rPr sz="1700" spc="-4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наслідки: втручання</a:t>
            </a:r>
            <a:r>
              <a:rPr sz="1700" spc="-5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сусідніх</a:t>
            </a:r>
            <a:r>
              <a:rPr sz="1700" spc="-5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держав,</a:t>
            </a:r>
            <a:r>
              <a:rPr sz="1700" spc="-5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масові</a:t>
            </a:r>
            <a:r>
              <a:rPr sz="1700" spc="-5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потоки</a:t>
            </a:r>
            <a:r>
              <a:rPr sz="1700" spc="-5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біженців,</a:t>
            </a:r>
            <a:r>
              <a:rPr sz="1700" spc="-5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глибокі</a:t>
            </a:r>
            <a:r>
              <a:rPr sz="1700" spc="-5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гуманітарні</a:t>
            </a:r>
            <a:r>
              <a:rPr sz="1700" spc="-5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кризи.</a:t>
            </a:r>
            <a:endParaRPr sz="17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8074" y="3170493"/>
            <a:ext cx="2381245" cy="1724021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96194" y="3170493"/>
            <a:ext cx="3017018" cy="1724021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900113" y="3187748"/>
            <a:ext cx="3016993" cy="1689516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924" y="566229"/>
            <a:ext cx="52660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Проміжні</a:t>
            </a:r>
            <a:r>
              <a:rPr sz="2400" spc="-70" dirty="0"/>
              <a:t> </a:t>
            </a:r>
            <a:r>
              <a:rPr sz="2400" dirty="0"/>
              <a:t>висновки</a:t>
            </a:r>
            <a:r>
              <a:rPr sz="2400" spc="-60" dirty="0"/>
              <a:t> </a:t>
            </a:r>
            <a:r>
              <a:rPr sz="2400" dirty="0"/>
              <a:t>першого</a:t>
            </a:r>
            <a:r>
              <a:rPr sz="2400" spc="-55" dirty="0"/>
              <a:t> </a:t>
            </a:r>
            <a:r>
              <a:rPr sz="2400" spc="-10" dirty="0"/>
              <a:t>блоку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152924" y="1142297"/>
            <a:ext cx="6584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Arial"/>
                <a:cs typeface="Arial"/>
              </a:rPr>
              <a:t>Отже,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99295" y="1164141"/>
            <a:ext cx="7892415" cy="274320"/>
          </a:xfrm>
          <a:prstGeom prst="rect">
            <a:avLst/>
          </a:prstGeom>
          <a:solidFill>
            <a:srgbClr val="CFE1F2"/>
          </a:solidFill>
        </p:spPr>
        <p:txBody>
          <a:bodyPr vert="horz" wrap="square" lIns="0" tIns="0" rIns="0" bIns="0" rtlCol="0">
            <a:spAutoFit/>
          </a:bodyPr>
          <a:lstStyle/>
          <a:p>
            <a:pPr marL="62865">
              <a:lnSpc>
                <a:spcPts val="2090"/>
              </a:lnSpc>
            </a:pPr>
            <a:r>
              <a:rPr sz="1800" dirty="0">
                <a:solidFill>
                  <a:srgbClr val="0B5293"/>
                </a:solidFill>
                <a:latin typeface="Arial"/>
                <a:cs typeface="Arial"/>
              </a:rPr>
              <a:t>збройний</a:t>
            </a:r>
            <a:r>
              <a:rPr sz="1800" spc="-60" dirty="0">
                <a:solidFill>
                  <a:srgbClr val="0B529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B5293"/>
                </a:solidFill>
                <a:latin typeface="Arial"/>
                <a:cs typeface="Arial"/>
              </a:rPr>
              <a:t>конфлікт</a:t>
            </a:r>
            <a:r>
              <a:rPr sz="1800" spc="-55" dirty="0">
                <a:solidFill>
                  <a:srgbClr val="0B529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B5293"/>
                </a:solidFill>
                <a:latin typeface="Arial"/>
                <a:cs typeface="Arial"/>
              </a:rPr>
              <a:t>у</a:t>
            </a:r>
            <a:r>
              <a:rPr sz="1800" spc="-55" dirty="0">
                <a:solidFill>
                  <a:srgbClr val="0B529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B5293"/>
                </a:solidFill>
                <a:latin typeface="Arial"/>
                <a:cs typeface="Arial"/>
              </a:rPr>
              <a:t>міжнародному</a:t>
            </a:r>
            <a:r>
              <a:rPr sz="1800" spc="-60" dirty="0">
                <a:solidFill>
                  <a:srgbClr val="0B529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B5293"/>
                </a:solidFill>
                <a:latin typeface="Arial"/>
                <a:cs typeface="Arial"/>
              </a:rPr>
              <a:t>праві</a:t>
            </a:r>
            <a:r>
              <a:rPr sz="1800" spc="-55" dirty="0">
                <a:solidFill>
                  <a:srgbClr val="0B529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B5293"/>
                </a:solidFill>
                <a:latin typeface="Arial"/>
                <a:cs typeface="Arial"/>
              </a:rPr>
              <a:t>—</a:t>
            </a:r>
            <a:r>
              <a:rPr sz="1800" spc="-55" dirty="0">
                <a:solidFill>
                  <a:srgbClr val="0B529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B5293"/>
                </a:solidFill>
                <a:latin typeface="Arial"/>
                <a:cs typeface="Arial"/>
              </a:rPr>
              <a:t>це</a:t>
            </a:r>
            <a:r>
              <a:rPr sz="1800" spc="-60" dirty="0">
                <a:solidFill>
                  <a:srgbClr val="0B529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B5293"/>
                </a:solidFill>
                <a:latin typeface="Arial"/>
                <a:cs typeface="Arial"/>
              </a:rPr>
              <a:t>ширше</a:t>
            </a:r>
            <a:r>
              <a:rPr sz="1800" spc="-55" dirty="0">
                <a:solidFill>
                  <a:srgbClr val="0B529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B5293"/>
                </a:solidFill>
                <a:latin typeface="Arial"/>
                <a:cs typeface="Arial"/>
              </a:rPr>
              <a:t>поняття,</a:t>
            </a:r>
            <a:r>
              <a:rPr sz="1800" spc="-55" dirty="0">
                <a:solidFill>
                  <a:srgbClr val="0B529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B5293"/>
                </a:solidFill>
                <a:latin typeface="Arial"/>
                <a:cs typeface="Arial"/>
              </a:rPr>
              <a:t>ніж</a:t>
            </a:r>
            <a:r>
              <a:rPr sz="1800" spc="-60" dirty="0">
                <a:solidFill>
                  <a:srgbClr val="0B5293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B5293"/>
                </a:solidFill>
                <a:latin typeface="Arial"/>
                <a:cs typeface="Arial"/>
              </a:rPr>
              <a:t>війна,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65624" y="1479608"/>
            <a:ext cx="8757285" cy="274320"/>
          </a:xfrm>
          <a:prstGeom prst="rect">
            <a:avLst/>
          </a:prstGeom>
          <a:solidFill>
            <a:srgbClr val="CFE1F2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90"/>
              </a:lnSpc>
            </a:pPr>
            <a:r>
              <a:rPr sz="1800" dirty="0">
                <a:solidFill>
                  <a:srgbClr val="0B5293"/>
                </a:solidFill>
                <a:latin typeface="Arial"/>
                <a:cs typeface="Arial"/>
              </a:rPr>
              <a:t>яке</a:t>
            </a:r>
            <a:r>
              <a:rPr sz="1800" spc="-35" dirty="0">
                <a:solidFill>
                  <a:srgbClr val="0B529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B5293"/>
                </a:solidFill>
                <a:latin typeface="Arial"/>
                <a:cs typeface="Arial"/>
              </a:rPr>
              <a:t>охоплює</a:t>
            </a:r>
            <a:r>
              <a:rPr sz="1800" spc="-35" dirty="0">
                <a:solidFill>
                  <a:srgbClr val="0B5293"/>
                </a:solidFill>
                <a:latin typeface="Arial"/>
                <a:cs typeface="Arial"/>
              </a:rPr>
              <a:t> </a:t>
            </a:r>
            <a:r>
              <a:rPr sz="1800" spc="-30" dirty="0">
                <a:solidFill>
                  <a:srgbClr val="0B5293"/>
                </a:solidFill>
                <a:latin typeface="Arial"/>
                <a:cs typeface="Arial"/>
              </a:rPr>
              <a:t>будь-</a:t>
            </a:r>
            <a:r>
              <a:rPr sz="1800" dirty="0">
                <a:solidFill>
                  <a:srgbClr val="0B5293"/>
                </a:solidFill>
                <a:latin typeface="Arial"/>
                <a:cs typeface="Arial"/>
              </a:rPr>
              <a:t>яке</a:t>
            </a:r>
            <a:r>
              <a:rPr sz="1800" spc="-35" dirty="0">
                <a:solidFill>
                  <a:srgbClr val="0B5293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B5293"/>
                </a:solidFill>
                <a:latin typeface="Arial"/>
                <a:cs typeface="Arial"/>
              </a:rPr>
              <a:t>застосування</a:t>
            </a:r>
            <a:r>
              <a:rPr sz="1800" spc="-35" dirty="0">
                <a:solidFill>
                  <a:srgbClr val="0B529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B5293"/>
                </a:solidFill>
                <a:latin typeface="Arial"/>
                <a:cs typeface="Arial"/>
              </a:rPr>
              <a:t>сили</a:t>
            </a:r>
            <a:r>
              <a:rPr sz="1800" spc="-35" dirty="0">
                <a:solidFill>
                  <a:srgbClr val="0B529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B5293"/>
                </a:solidFill>
                <a:latin typeface="Arial"/>
                <a:cs typeface="Arial"/>
              </a:rPr>
              <a:t>між</a:t>
            </a:r>
            <a:r>
              <a:rPr sz="1800" spc="-35" dirty="0">
                <a:solidFill>
                  <a:srgbClr val="0B5293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B5293"/>
                </a:solidFill>
                <a:latin typeface="Arial"/>
                <a:cs typeface="Arial"/>
              </a:rPr>
              <a:t>організованими</a:t>
            </a:r>
            <a:r>
              <a:rPr sz="1800" spc="-35" dirty="0">
                <a:solidFill>
                  <a:srgbClr val="0B529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B5293"/>
                </a:solidFill>
                <a:latin typeface="Arial"/>
                <a:cs typeface="Arial"/>
              </a:rPr>
              <a:t>суб’єктами.</a:t>
            </a:r>
            <a:r>
              <a:rPr sz="1800" spc="-35" dirty="0">
                <a:solidFill>
                  <a:srgbClr val="0B529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B5293"/>
                </a:solidFill>
                <a:latin typeface="Arial"/>
                <a:cs typeface="Arial"/>
              </a:rPr>
              <a:t>Поділ</a:t>
            </a:r>
            <a:r>
              <a:rPr sz="1800" spc="-35" dirty="0">
                <a:solidFill>
                  <a:srgbClr val="0B5293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0B5293"/>
                </a:solidFill>
                <a:latin typeface="Arial"/>
                <a:cs typeface="Arial"/>
              </a:rPr>
              <a:t>на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65624" y="1795076"/>
            <a:ext cx="8395970" cy="274320"/>
          </a:xfrm>
          <a:prstGeom prst="rect">
            <a:avLst/>
          </a:prstGeom>
          <a:solidFill>
            <a:srgbClr val="CFE1F2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90"/>
              </a:lnSpc>
            </a:pPr>
            <a:r>
              <a:rPr sz="1800" dirty="0">
                <a:solidFill>
                  <a:srgbClr val="0B5293"/>
                </a:solidFill>
                <a:latin typeface="Arial"/>
                <a:cs typeface="Arial"/>
              </a:rPr>
              <a:t>міжнародні</a:t>
            </a:r>
            <a:r>
              <a:rPr sz="1800" spc="-65" dirty="0">
                <a:solidFill>
                  <a:srgbClr val="0B529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B5293"/>
                </a:solidFill>
                <a:latin typeface="Arial"/>
                <a:cs typeface="Arial"/>
              </a:rPr>
              <a:t>та</a:t>
            </a:r>
            <a:r>
              <a:rPr sz="1800" spc="-60" dirty="0">
                <a:solidFill>
                  <a:srgbClr val="0B5293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B5293"/>
                </a:solidFill>
                <a:latin typeface="Arial"/>
                <a:cs typeface="Arial"/>
              </a:rPr>
              <a:t>неміжнародні</a:t>
            </a:r>
            <a:r>
              <a:rPr sz="1800" spc="-60" dirty="0">
                <a:solidFill>
                  <a:srgbClr val="0B529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B5293"/>
                </a:solidFill>
                <a:latin typeface="Arial"/>
                <a:cs typeface="Arial"/>
              </a:rPr>
              <a:t>конфлікти</a:t>
            </a:r>
            <a:r>
              <a:rPr sz="1800" spc="-65" dirty="0">
                <a:solidFill>
                  <a:srgbClr val="0B5293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B5293"/>
                </a:solidFill>
                <a:latin typeface="Arial"/>
                <a:cs typeface="Arial"/>
              </a:rPr>
              <a:t>дозволяє</a:t>
            </a:r>
            <a:r>
              <a:rPr sz="1800" spc="-60" dirty="0">
                <a:solidFill>
                  <a:srgbClr val="0B5293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B5293"/>
                </a:solidFill>
                <a:latin typeface="Arial"/>
                <a:cs typeface="Arial"/>
              </a:rPr>
              <a:t>визначити</a:t>
            </a:r>
            <a:r>
              <a:rPr sz="1800" spc="-65" dirty="0">
                <a:solidFill>
                  <a:srgbClr val="0B529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B5293"/>
                </a:solidFill>
                <a:latin typeface="Arial"/>
                <a:cs typeface="Arial"/>
              </a:rPr>
              <a:t>обсяг</a:t>
            </a:r>
            <a:r>
              <a:rPr sz="1800" spc="-60" dirty="0">
                <a:solidFill>
                  <a:srgbClr val="0B5293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B5293"/>
                </a:solidFill>
                <a:latin typeface="Arial"/>
                <a:cs typeface="Arial"/>
              </a:rPr>
              <a:t>застосування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65624" y="2110543"/>
            <a:ext cx="2045970" cy="274320"/>
          </a:xfrm>
          <a:prstGeom prst="rect">
            <a:avLst/>
          </a:prstGeom>
          <a:solidFill>
            <a:srgbClr val="CFE1F2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90"/>
              </a:lnSpc>
            </a:pPr>
            <a:r>
              <a:rPr sz="1800" dirty="0">
                <a:solidFill>
                  <a:srgbClr val="0B5293"/>
                </a:solidFill>
                <a:latin typeface="Arial"/>
                <a:cs typeface="Arial"/>
              </a:rPr>
              <a:t>гуманітарних</a:t>
            </a:r>
            <a:r>
              <a:rPr sz="1800" spc="-110" dirty="0">
                <a:solidFill>
                  <a:srgbClr val="0B5293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B5293"/>
                </a:solidFill>
                <a:latin typeface="Arial"/>
                <a:cs typeface="Arial"/>
              </a:rPr>
              <a:t>норм.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52924" y="2515418"/>
            <a:ext cx="8587105" cy="2070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0"/>
              </a:spcBef>
            </a:pPr>
            <a:r>
              <a:rPr sz="1800" b="1" spc="-10" dirty="0">
                <a:latin typeface="Arial"/>
                <a:cs typeface="Arial"/>
              </a:rPr>
              <a:t>Сторони</a:t>
            </a:r>
            <a:r>
              <a:rPr sz="1800" b="1" spc="-60" dirty="0">
                <a:latin typeface="Arial"/>
                <a:cs typeface="Arial"/>
              </a:rPr>
              <a:t> </a:t>
            </a:r>
            <a:r>
              <a:rPr sz="1800" b="1" spc="-20" dirty="0">
                <a:latin typeface="Arial"/>
                <a:cs typeface="Arial"/>
              </a:rPr>
              <a:t>конфлікту,</a:t>
            </a:r>
            <a:r>
              <a:rPr sz="1800" b="1" spc="-6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незалежно</a:t>
            </a:r>
            <a:r>
              <a:rPr sz="1800" b="1" spc="-5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від</a:t>
            </a:r>
            <a:r>
              <a:rPr sz="1800" b="1" spc="-6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їхнього</a:t>
            </a:r>
            <a:r>
              <a:rPr sz="1800" b="1" spc="-55" dirty="0">
                <a:latin typeface="Arial"/>
                <a:cs typeface="Arial"/>
              </a:rPr>
              <a:t> </a:t>
            </a:r>
            <a:r>
              <a:rPr sz="1800" b="1" spc="-20" dirty="0">
                <a:latin typeface="Arial"/>
                <a:cs typeface="Arial"/>
              </a:rPr>
              <a:t>статусу,</a:t>
            </a:r>
            <a:r>
              <a:rPr sz="1800" b="1" spc="-6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зобов’язані </a:t>
            </a:r>
            <a:r>
              <a:rPr sz="1800" b="1" spc="-20" dirty="0">
                <a:latin typeface="Arial"/>
                <a:cs typeface="Arial"/>
              </a:rPr>
              <a:t>дотримуватися</a:t>
            </a:r>
            <a:r>
              <a:rPr sz="1800" b="1" spc="-7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міжнародного</a:t>
            </a:r>
            <a:r>
              <a:rPr sz="1800" b="1" spc="-7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гуманітарного</a:t>
            </a:r>
            <a:r>
              <a:rPr sz="1800" b="1" spc="-7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права.</a:t>
            </a:r>
            <a:r>
              <a:rPr sz="1800" b="1" spc="-7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Недержавні</a:t>
            </a:r>
            <a:r>
              <a:rPr sz="1800" b="1" spc="-7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актори </a:t>
            </a:r>
            <a:r>
              <a:rPr sz="1800" b="1" dirty="0">
                <a:latin typeface="Arial"/>
                <a:cs typeface="Arial"/>
              </a:rPr>
              <a:t>ускладнюють</a:t>
            </a:r>
            <a:r>
              <a:rPr sz="1800" b="1" spc="-6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ситуацію,</a:t>
            </a:r>
            <a:r>
              <a:rPr sz="1800" b="1" spc="-6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але</a:t>
            </a:r>
            <a:r>
              <a:rPr sz="1800" b="1" spc="-6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й</a:t>
            </a:r>
            <a:r>
              <a:rPr sz="1800" b="1" spc="-6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вони</a:t>
            </a:r>
            <a:r>
              <a:rPr sz="1800" b="1" spc="-6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несуть</a:t>
            </a:r>
            <a:r>
              <a:rPr sz="1800" b="1" spc="-6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відповідальність</a:t>
            </a:r>
            <a:r>
              <a:rPr sz="1800" b="1" spc="-6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за</a:t>
            </a:r>
            <a:r>
              <a:rPr sz="1800" b="1" spc="-6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порушення.</a:t>
            </a:r>
            <a:endParaRPr sz="1800">
              <a:latin typeface="Arial"/>
              <a:cs typeface="Arial"/>
            </a:endParaRPr>
          </a:p>
          <a:p>
            <a:pPr marL="12700" marR="270510">
              <a:lnSpc>
                <a:spcPct val="114999"/>
              </a:lnSpc>
              <a:spcBef>
                <a:spcPts val="1200"/>
              </a:spcBef>
            </a:pPr>
            <a:r>
              <a:rPr sz="1800" i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Таким</a:t>
            </a:r>
            <a:r>
              <a:rPr sz="1800" i="1" u="heavy" spc="-7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i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чином,</a:t>
            </a:r>
            <a:r>
              <a:rPr sz="1800" i="1" u="heavy" spc="-6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i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перший</a:t>
            </a:r>
            <a:r>
              <a:rPr sz="1800" i="1" u="heavy" spc="-6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i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блок</a:t>
            </a:r>
            <a:r>
              <a:rPr sz="1800" i="1" u="heavy" spc="-6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i="1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показує:</a:t>
            </a:r>
            <a:r>
              <a:rPr sz="1800" i="1" u="heavy" spc="-6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i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для</a:t>
            </a:r>
            <a:r>
              <a:rPr sz="1800" i="1" u="heavy" spc="-6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i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ефективного</a:t>
            </a:r>
            <a:r>
              <a:rPr sz="1800" i="1" u="heavy" spc="-6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i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регулювання</a:t>
            </a:r>
            <a:r>
              <a:rPr sz="1800" i="1" u="heavy" spc="-6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i="1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збройних</a:t>
            </a:r>
            <a:r>
              <a:rPr sz="1800" i="1" spc="-10" dirty="0">
                <a:latin typeface="Arial"/>
                <a:cs typeface="Arial"/>
              </a:rPr>
              <a:t> </a:t>
            </a:r>
            <a:r>
              <a:rPr sz="1800" i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конфліктів</a:t>
            </a:r>
            <a:r>
              <a:rPr sz="1800" i="1" u="heavy" spc="-6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i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потрібна</a:t>
            </a:r>
            <a:r>
              <a:rPr sz="1800" i="1" u="heavy" spc="-6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i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чітка</a:t>
            </a:r>
            <a:r>
              <a:rPr sz="1800" i="1" u="heavy" spc="-6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i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система</a:t>
            </a:r>
            <a:r>
              <a:rPr sz="1800" i="1" u="heavy" spc="-6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i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класифікації,</a:t>
            </a:r>
            <a:r>
              <a:rPr sz="1800" i="1" u="heavy" spc="-6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i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визнання</a:t>
            </a:r>
            <a:r>
              <a:rPr sz="1800" i="1" u="heavy" spc="-6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i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сторін</a:t>
            </a:r>
            <a:r>
              <a:rPr sz="1800" i="1" u="heavy" spc="-6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i="1" u="heavy" spc="-5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і</a:t>
            </a:r>
            <a:r>
              <a:rPr sz="1800" i="1" spc="-50" dirty="0">
                <a:latin typeface="Arial"/>
                <a:cs typeface="Arial"/>
              </a:rPr>
              <a:t> </a:t>
            </a:r>
            <a:r>
              <a:rPr sz="1800" i="1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застосування</a:t>
            </a:r>
            <a:r>
              <a:rPr sz="1800" i="1" u="heavy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i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міжнародних</a:t>
            </a:r>
            <a:r>
              <a:rPr sz="1800" i="1" u="heavy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i="1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стандартів.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2949" y="384188"/>
            <a:ext cx="3956050" cy="31369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850" dirty="0"/>
              <a:t>Поняття</a:t>
            </a:r>
            <a:r>
              <a:rPr sz="1850" spc="130" dirty="0"/>
              <a:t> </a:t>
            </a:r>
            <a:r>
              <a:rPr sz="1850" dirty="0"/>
              <a:t>гуманітарної</a:t>
            </a:r>
            <a:r>
              <a:rPr sz="1850" spc="130" dirty="0"/>
              <a:t> </a:t>
            </a:r>
            <a:r>
              <a:rPr sz="1850" spc="-10" dirty="0"/>
              <a:t>інтервенції</a:t>
            </a:r>
            <a:endParaRPr sz="1850"/>
          </a:p>
        </p:txBody>
      </p:sp>
      <p:sp>
        <p:nvSpPr>
          <p:cNvPr id="3" name="object 3"/>
          <p:cNvSpPr txBox="1"/>
          <p:nvPr/>
        </p:nvSpPr>
        <p:spPr>
          <a:xfrm>
            <a:off x="122949" y="869097"/>
            <a:ext cx="3014980" cy="27559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600" b="1" dirty="0">
                <a:solidFill>
                  <a:srgbClr val="970000"/>
                </a:solidFill>
                <a:latin typeface="Arial"/>
                <a:cs typeface="Arial"/>
              </a:rPr>
              <a:t>Гуманітарна</a:t>
            </a:r>
            <a:r>
              <a:rPr sz="1600" b="1" spc="55" dirty="0">
                <a:solidFill>
                  <a:srgbClr val="97000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970000"/>
                </a:solidFill>
                <a:latin typeface="Arial"/>
                <a:cs typeface="Arial"/>
              </a:rPr>
              <a:t>інтервенція</a:t>
            </a:r>
            <a:r>
              <a:rPr sz="1600" b="1" spc="75" dirty="0">
                <a:solidFill>
                  <a:srgbClr val="970000"/>
                </a:solidFill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—</a:t>
            </a:r>
            <a:r>
              <a:rPr sz="1350" spc="40" dirty="0">
                <a:latin typeface="Arial"/>
                <a:cs typeface="Arial"/>
              </a:rPr>
              <a:t> </a:t>
            </a:r>
            <a:r>
              <a:rPr sz="1350" spc="-25" dirty="0">
                <a:latin typeface="Arial"/>
                <a:cs typeface="Arial"/>
              </a:rPr>
              <a:t>це</a:t>
            </a:r>
            <a:endParaRPr sz="13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172728" y="890130"/>
            <a:ext cx="2592070" cy="250190"/>
          </a:xfrm>
          <a:prstGeom prst="rect">
            <a:avLst/>
          </a:prstGeom>
          <a:solidFill>
            <a:srgbClr val="F4CCCC"/>
          </a:solidFill>
        </p:spPr>
        <p:txBody>
          <a:bodyPr vert="horz" wrap="square" lIns="0" tIns="285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25"/>
              </a:spcBef>
            </a:pPr>
            <a:r>
              <a:rPr sz="1350" b="1" i="1" spc="-10" dirty="0">
                <a:solidFill>
                  <a:srgbClr val="660000"/>
                </a:solidFill>
                <a:latin typeface="Arial"/>
                <a:cs typeface="Arial"/>
              </a:rPr>
              <a:t>застосування</a:t>
            </a:r>
            <a:r>
              <a:rPr sz="1350" b="1" i="1" spc="-20" dirty="0">
                <a:solidFill>
                  <a:srgbClr val="660000"/>
                </a:solidFill>
                <a:latin typeface="Arial"/>
                <a:cs typeface="Arial"/>
              </a:rPr>
              <a:t> </a:t>
            </a:r>
            <a:r>
              <a:rPr sz="1350" b="1" i="1" dirty="0">
                <a:solidFill>
                  <a:srgbClr val="660000"/>
                </a:solidFill>
                <a:latin typeface="Arial"/>
                <a:cs typeface="Arial"/>
              </a:rPr>
              <a:t>сили</a:t>
            </a:r>
            <a:r>
              <a:rPr sz="1350" b="1" i="1" spc="-10" dirty="0">
                <a:solidFill>
                  <a:srgbClr val="660000"/>
                </a:solidFill>
                <a:latin typeface="Arial"/>
                <a:cs typeface="Arial"/>
              </a:rPr>
              <a:t> </a:t>
            </a:r>
            <a:r>
              <a:rPr sz="1350" b="1" i="1" dirty="0">
                <a:solidFill>
                  <a:srgbClr val="660000"/>
                </a:solidFill>
                <a:latin typeface="Arial"/>
                <a:cs typeface="Arial"/>
              </a:rPr>
              <a:t>однією</a:t>
            </a:r>
            <a:r>
              <a:rPr sz="1350" b="1" i="1" spc="-10" dirty="0">
                <a:solidFill>
                  <a:srgbClr val="660000"/>
                </a:solidFill>
                <a:latin typeface="Arial"/>
                <a:cs typeface="Arial"/>
              </a:rPr>
              <a:t> </a:t>
            </a:r>
            <a:r>
              <a:rPr sz="1350" b="1" i="1" spc="-25" dirty="0">
                <a:solidFill>
                  <a:srgbClr val="660000"/>
                </a:solidFill>
                <a:latin typeface="Arial"/>
                <a:cs typeface="Arial"/>
              </a:rPr>
              <a:t>чи</a:t>
            </a:r>
            <a:endParaRPr sz="13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5649" y="1177554"/>
            <a:ext cx="6083300" cy="205740"/>
          </a:xfrm>
          <a:prstGeom prst="rect">
            <a:avLst/>
          </a:prstGeom>
          <a:solidFill>
            <a:srgbClr val="F4CCCC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65"/>
              </a:lnSpc>
            </a:pPr>
            <a:r>
              <a:rPr sz="1350" b="1" i="1" spc="-10" dirty="0">
                <a:solidFill>
                  <a:srgbClr val="660000"/>
                </a:solidFill>
                <a:latin typeface="Arial"/>
                <a:cs typeface="Arial"/>
              </a:rPr>
              <a:t>кількома</a:t>
            </a:r>
            <a:r>
              <a:rPr sz="1350" b="1" i="1" spc="-25" dirty="0">
                <a:solidFill>
                  <a:srgbClr val="660000"/>
                </a:solidFill>
                <a:latin typeface="Arial"/>
                <a:cs typeface="Arial"/>
              </a:rPr>
              <a:t> </a:t>
            </a:r>
            <a:r>
              <a:rPr sz="1350" b="1" i="1" spc="-10" dirty="0">
                <a:solidFill>
                  <a:srgbClr val="660000"/>
                </a:solidFill>
                <a:latin typeface="Arial"/>
                <a:cs typeface="Arial"/>
              </a:rPr>
              <a:t>державами</a:t>
            </a:r>
            <a:r>
              <a:rPr sz="1350" b="1" i="1" spc="-20" dirty="0">
                <a:solidFill>
                  <a:srgbClr val="660000"/>
                </a:solidFill>
                <a:latin typeface="Arial"/>
                <a:cs typeface="Arial"/>
              </a:rPr>
              <a:t> </a:t>
            </a:r>
            <a:r>
              <a:rPr sz="1350" b="1" i="1" dirty="0">
                <a:solidFill>
                  <a:srgbClr val="660000"/>
                </a:solidFill>
                <a:latin typeface="Arial"/>
                <a:cs typeface="Arial"/>
              </a:rPr>
              <a:t>на</a:t>
            </a:r>
            <a:r>
              <a:rPr sz="1350" b="1" i="1" spc="-25" dirty="0">
                <a:solidFill>
                  <a:srgbClr val="660000"/>
                </a:solidFill>
                <a:latin typeface="Arial"/>
                <a:cs typeface="Arial"/>
              </a:rPr>
              <a:t> </a:t>
            </a:r>
            <a:r>
              <a:rPr sz="1350" b="1" i="1" spc="-10" dirty="0">
                <a:solidFill>
                  <a:srgbClr val="660000"/>
                </a:solidFill>
                <a:latin typeface="Arial"/>
                <a:cs typeface="Arial"/>
              </a:rPr>
              <a:t>території</a:t>
            </a:r>
            <a:r>
              <a:rPr sz="1350" b="1" i="1" spc="-20" dirty="0">
                <a:solidFill>
                  <a:srgbClr val="660000"/>
                </a:solidFill>
                <a:latin typeface="Arial"/>
                <a:cs typeface="Arial"/>
              </a:rPr>
              <a:t> </a:t>
            </a:r>
            <a:r>
              <a:rPr sz="1350" b="1" i="1" dirty="0">
                <a:solidFill>
                  <a:srgbClr val="660000"/>
                </a:solidFill>
                <a:latin typeface="Arial"/>
                <a:cs typeface="Arial"/>
              </a:rPr>
              <a:t>іншої</a:t>
            </a:r>
            <a:r>
              <a:rPr sz="1350" b="1" i="1" spc="-25" dirty="0">
                <a:solidFill>
                  <a:srgbClr val="660000"/>
                </a:solidFill>
                <a:latin typeface="Arial"/>
                <a:cs typeface="Arial"/>
              </a:rPr>
              <a:t> </a:t>
            </a:r>
            <a:r>
              <a:rPr sz="1350" b="1" i="1" dirty="0">
                <a:solidFill>
                  <a:srgbClr val="660000"/>
                </a:solidFill>
                <a:latin typeface="Arial"/>
                <a:cs typeface="Arial"/>
              </a:rPr>
              <a:t>держави</a:t>
            </a:r>
            <a:r>
              <a:rPr sz="1350" b="1" i="1" spc="-20" dirty="0">
                <a:solidFill>
                  <a:srgbClr val="660000"/>
                </a:solidFill>
                <a:latin typeface="Arial"/>
                <a:cs typeface="Arial"/>
              </a:rPr>
              <a:t> </a:t>
            </a:r>
            <a:r>
              <a:rPr sz="1350" b="1" i="1" dirty="0">
                <a:solidFill>
                  <a:srgbClr val="660000"/>
                </a:solidFill>
                <a:latin typeface="Arial"/>
                <a:cs typeface="Arial"/>
              </a:rPr>
              <a:t>без</a:t>
            </a:r>
            <a:r>
              <a:rPr sz="1350" b="1" i="1" spc="-25" dirty="0">
                <a:solidFill>
                  <a:srgbClr val="660000"/>
                </a:solidFill>
                <a:latin typeface="Arial"/>
                <a:cs typeface="Arial"/>
              </a:rPr>
              <a:t> </a:t>
            </a:r>
            <a:r>
              <a:rPr sz="1350" b="1" i="1" dirty="0">
                <a:solidFill>
                  <a:srgbClr val="660000"/>
                </a:solidFill>
                <a:latin typeface="Arial"/>
                <a:cs typeface="Arial"/>
              </a:rPr>
              <a:t>її</a:t>
            </a:r>
            <a:r>
              <a:rPr sz="1350" b="1" i="1" spc="-20" dirty="0">
                <a:solidFill>
                  <a:srgbClr val="660000"/>
                </a:solidFill>
                <a:latin typeface="Arial"/>
                <a:cs typeface="Arial"/>
              </a:rPr>
              <a:t> </a:t>
            </a:r>
            <a:r>
              <a:rPr sz="1350" b="1" i="1" spc="-10" dirty="0">
                <a:solidFill>
                  <a:srgbClr val="660000"/>
                </a:solidFill>
                <a:latin typeface="Arial"/>
                <a:cs typeface="Arial"/>
              </a:rPr>
              <a:t>згоди</a:t>
            </a:r>
            <a:r>
              <a:rPr sz="1350" b="1" i="1" spc="-20" dirty="0">
                <a:solidFill>
                  <a:srgbClr val="660000"/>
                </a:solidFill>
                <a:latin typeface="Arial"/>
                <a:cs typeface="Arial"/>
              </a:rPr>
              <a:t> </a:t>
            </a:r>
            <a:r>
              <a:rPr sz="1350" b="1" i="1" dirty="0">
                <a:solidFill>
                  <a:srgbClr val="660000"/>
                </a:solidFill>
                <a:latin typeface="Arial"/>
                <a:cs typeface="Arial"/>
              </a:rPr>
              <a:t>з</a:t>
            </a:r>
            <a:r>
              <a:rPr sz="1350" b="1" i="1" spc="-25" dirty="0">
                <a:solidFill>
                  <a:srgbClr val="660000"/>
                </a:solidFill>
                <a:latin typeface="Arial"/>
                <a:cs typeface="Arial"/>
              </a:rPr>
              <a:t> </a:t>
            </a:r>
            <a:r>
              <a:rPr sz="1350" b="1" i="1" spc="-10" dirty="0">
                <a:solidFill>
                  <a:srgbClr val="660000"/>
                </a:solidFill>
                <a:latin typeface="Arial"/>
                <a:cs typeface="Arial"/>
              </a:rPr>
              <a:t>метою</a:t>
            </a:r>
            <a:endParaRPr sz="13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5649" y="1414154"/>
            <a:ext cx="6032500" cy="205740"/>
          </a:xfrm>
          <a:prstGeom prst="rect">
            <a:avLst/>
          </a:prstGeom>
          <a:solidFill>
            <a:srgbClr val="F4CCCC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65"/>
              </a:lnSpc>
            </a:pPr>
            <a:r>
              <a:rPr sz="1350" b="1" i="1" spc="-10" dirty="0">
                <a:solidFill>
                  <a:srgbClr val="660000"/>
                </a:solidFill>
                <a:latin typeface="Arial"/>
                <a:cs typeface="Arial"/>
              </a:rPr>
              <a:t>запобігти</a:t>
            </a:r>
            <a:r>
              <a:rPr sz="1350" b="1" i="1" spc="-35" dirty="0">
                <a:solidFill>
                  <a:srgbClr val="660000"/>
                </a:solidFill>
                <a:latin typeface="Arial"/>
                <a:cs typeface="Arial"/>
              </a:rPr>
              <a:t> </a:t>
            </a:r>
            <a:r>
              <a:rPr sz="1350" b="1" i="1" dirty="0">
                <a:solidFill>
                  <a:srgbClr val="660000"/>
                </a:solidFill>
                <a:latin typeface="Arial"/>
                <a:cs typeface="Arial"/>
              </a:rPr>
              <a:t>масовим</a:t>
            </a:r>
            <a:r>
              <a:rPr sz="1350" b="1" i="1" spc="-35" dirty="0">
                <a:solidFill>
                  <a:srgbClr val="660000"/>
                </a:solidFill>
                <a:latin typeface="Arial"/>
                <a:cs typeface="Arial"/>
              </a:rPr>
              <a:t> </a:t>
            </a:r>
            <a:r>
              <a:rPr sz="1350" b="1" i="1" spc="-10" dirty="0">
                <a:solidFill>
                  <a:srgbClr val="660000"/>
                </a:solidFill>
                <a:latin typeface="Arial"/>
                <a:cs typeface="Arial"/>
              </a:rPr>
              <a:t>порушенням</a:t>
            </a:r>
            <a:r>
              <a:rPr sz="1350" b="1" i="1" spc="-35" dirty="0">
                <a:solidFill>
                  <a:srgbClr val="660000"/>
                </a:solidFill>
                <a:latin typeface="Arial"/>
                <a:cs typeface="Arial"/>
              </a:rPr>
              <a:t> </a:t>
            </a:r>
            <a:r>
              <a:rPr sz="1350" b="1" i="1" dirty="0">
                <a:solidFill>
                  <a:srgbClr val="660000"/>
                </a:solidFill>
                <a:latin typeface="Arial"/>
                <a:cs typeface="Arial"/>
              </a:rPr>
              <a:t>прав</a:t>
            </a:r>
            <a:r>
              <a:rPr sz="1350" b="1" i="1" spc="-35" dirty="0">
                <a:solidFill>
                  <a:srgbClr val="660000"/>
                </a:solidFill>
                <a:latin typeface="Arial"/>
                <a:cs typeface="Arial"/>
              </a:rPr>
              <a:t> </a:t>
            </a:r>
            <a:r>
              <a:rPr sz="1350" b="1" i="1" dirty="0">
                <a:solidFill>
                  <a:srgbClr val="660000"/>
                </a:solidFill>
                <a:latin typeface="Arial"/>
                <a:cs typeface="Arial"/>
              </a:rPr>
              <a:t>людини,</a:t>
            </a:r>
            <a:r>
              <a:rPr sz="1350" b="1" i="1" spc="-30" dirty="0">
                <a:solidFill>
                  <a:srgbClr val="660000"/>
                </a:solidFill>
                <a:latin typeface="Arial"/>
                <a:cs typeface="Arial"/>
              </a:rPr>
              <a:t> </a:t>
            </a:r>
            <a:r>
              <a:rPr sz="1350" b="1" i="1" spc="-10" dirty="0">
                <a:solidFill>
                  <a:srgbClr val="660000"/>
                </a:solidFill>
                <a:latin typeface="Arial"/>
                <a:cs typeface="Arial"/>
              </a:rPr>
              <a:t>геноциду</a:t>
            </a:r>
            <a:r>
              <a:rPr sz="1350" b="1" i="1" spc="-35" dirty="0">
                <a:solidFill>
                  <a:srgbClr val="660000"/>
                </a:solidFill>
                <a:latin typeface="Arial"/>
                <a:cs typeface="Arial"/>
              </a:rPr>
              <a:t> </a:t>
            </a:r>
            <a:r>
              <a:rPr sz="1350" b="1" i="1" dirty="0">
                <a:solidFill>
                  <a:srgbClr val="660000"/>
                </a:solidFill>
                <a:latin typeface="Arial"/>
                <a:cs typeface="Arial"/>
              </a:rPr>
              <a:t>чи</a:t>
            </a:r>
            <a:r>
              <a:rPr sz="1350" b="1" i="1" spc="-35" dirty="0">
                <a:solidFill>
                  <a:srgbClr val="660000"/>
                </a:solidFill>
                <a:latin typeface="Arial"/>
                <a:cs typeface="Arial"/>
              </a:rPr>
              <a:t> </a:t>
            </a:r>
            <a:r>
              <a:rPr sz="1350" b="1" i="1" spc="-10" dirty="0">
                <a:solidFill>
                  <a:srgbClr val="660000"/>
                </a:solidFill>
                <a:latin typeface="Arial"/>
                <a:cs typeface="Arial"/>
              </a:rPr>
              <a:t>злочинам</a:t>
            </a:r>
            <a:endParaRPr sz="13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5649" y="1650755"/>
            <a:ext cx="6064885" cy="205740"/>
          </a:xfrm>
          <a:prstGeom prst="rect">
            <a:avLst/>
          </a:prstGeom>
          <a:solidFill>
            <a:srgbClr val="F4CCCC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65"/>
              </a:lnSpc>
            </a:pPr>
            <a:r>
              <a:rPr sz="1350" b="1" i="1" dirty="0">
                <a:solidFill>
                  <a:srgbClr val="660000"/>
                </a:solidFill>
                <a:latin typeface="Arial"/>
                <a:cs typeface="Arial"/>
              </a:rPr>
              <a:t>проти</a:t>
            </a:r>
            <a:r>
              <a:rPr sz="1350" b="1" i="1" spc="-35" dirty="0">
                <a:solidFill>
                  <a:srgbClr val="660000"/>
                </a:solidFill>
                <a:latin typeface="Arial"/>
                <a:cs typeface="Arial"/>
              </a:rPr>
              <a:t> </a:t>
            </a:r>
            <a:r>
              <a:rPr sz="1350" b="1" i="1" spc="-10" dirty="0">
                <a:solidFill>
                  <a:srgbClr val="660000"/>
                </a:solidFill>
                <a:latin typeface="Arial"/>
                <a:cs typeface="Arial"/>
              </a:rPr>
              <a:t>людяності.</a:t>
            </a:r>
            <a:r>
              <a:rPr sz="1350" b="1" i="1" spc="-35" dirty="0">
                <a:solidFill>
                  <a:srgbClr val="660000"/>
                </a:solidFill>
                <a:latin typeface="Arial"/>
                <a:cs typeface="Arial"/>
              </a:rPr>
              <a:t> </a:t>
            </a:r>
            <a:r>
              <a:rPr sz="1350" b="1" i="1" dirty="0">
                <a:solidFill>
                  <a:srgbClr val="660000"/>
                </a:solidFill>
                <a:latin typeface="Arial"/>
                <a:cs typeface="Arial"/>
              </a:rPr>
              <a:t>Ця</a:t>
            </a:r>
            <a:r>
              <a:rPr sz="1350" b="1" i="1" spc="-35" dirty="0">
                <a:solidFill>
                  <a:srgbClr val="660000"/>
                </a:solidFill>
                <a:latin typeface="Arial"/>
                <a:cs typeface="Arial"/>
              </a:rPr>
              <a:t> </a:t>
            </a:r>
            <a:r>
              <a:rPr sz="1350" b="1" i="1" spc="-10" dirty="0">
                <a:solidFill>
                  <a:srgbClr val="660000"/>
                </a:solidFill>
                <a:latin typeface="Arial"/>
                <a:cs typeface="Arial"/>
              </a:rPr>
              <a:t>концепція</a:t>
            </a:r>
            <a:r>
              <a:rPr sz="1350" b="1" i="1" spc="-35" dirty="0">
                <a:solidFill>
                  <a:srgbClr val="660000"/>
                </a:solidFill>
                <a:latin typeface="Arial"/>
                <a:cs typeface="Arial"/>
              </a:rPr>
              <a:t> </a:t>
            </a:r>
            <a:r>
              <a:rPr sz="1350" b="1" i="1" dirty="0">
                <a:solidFill>
                  <a:srgbClr val="660000"/>
                </a:solidFill>
                <a:latin typeface="Arial"/>
                <a:cs typeface="Arial"/>
              </a:rPr>
              <a:t>виникла</a:t>
            </a:r>
            <a:r>
              <a:rPr sz="1350" b="1" i="1" spc="-35" dirty="0">
                <a:solidFill>
                  <a:srgbClr val="660000"/>
                </a:solidFill>
                <a:latin typeface="Arial"/>
                <a:cs typeface="Arial"/>
              </a:rPr>
              <a:t> </a:t>
            </a:r>
            <a:r>
              <a:rPr sz="1350" b="1" i="1" dirty="0">
                <a:solidFill>
                  <a:srgbClr val="660000"/>
                </a:solidFill>
                <a:latin typeface="Arial"/>
                <a:cs typeface="Arial"/>
              </a:rPr>
              <a:t>у</a:t>
            </a:r>
            <a:r>
              <a:rPr sz="1350" b="1" i="1" spc="-30" dirty="0">
                <a:solidFill>
                  <a:srgbClr val="660000"/>
                </a:solidFill>
                <a:latin typeface="Arial"/>
                <a:cs typeface="Arial"/>
              </a:rPr>
              <a:t> </a:t>
            </a:r>
            <a:r>
              <a:rPr sz="1350" b="1" i="1" dirty="0">
                <a:solidFill>
                  <a:srgbClr val="660000"/>
                </a:solidFill>
                <a:latin typeface="Arial"/>
                <a:cs typeface="Arial"/>
              </a:rPr>
              <a:t>ХХ</a:t>
            </a:r>
            <a:r>
              <a:rPr sz="1350" b="1" i="1" spc="-35" dirty="0">
                <a:solidFill>
                  <a:srgbClr val="660000"/>
                </a:solidFill>
                <a:latin typeface="Arial"/>
                <a:cs typeface="Arial"/>
              </a:rPr>
              <a:t> </a:t>
            </a:r>
            <a:r>
              <a:rPr sz="1350" b="1" i="1" dirty="0">
                <a:solidFill>
                  <a:srgbClr val="660000"/>
                </a:solidFill>
                <a:latin typeface="Arial"/>
                <a:cs typeface="Arial"/>
              </a:rPr>
              <a:t>столітті</a:t>
            </a:r>
            <a:r>
              <a:rPr sz="1350" b="1" i="1" spc="-35" dirty="0">
                <a:solidFill>
                  <a:srgbClr val="660000"/>
                </a:solidFill>
                <a:latin typeface="Arial"/>
                <a:cs typeface="Arial"/>
              </a:rPr>
              <a:t> </a:t>
            </a:r>
            <a:r>
              <a:rPr sz="1350" b="1" i="1" dirty="0">
                <a:solidFill>
                  <a:srgbClr val="660000"/>
                </a:solidFill>
                <a:latin typeface="Arial"/>
                <a:cs typeface="Arial"/>
              </a:rPr>
              <a:t>як</a:t>
            </a:r>
            <a:r>
              <a:rPr sz="1350" b="1" i="1" spc="-35" dirty="0">
                <a:solidFill>
                  <a:srgbClr val="660000"/>
                </a:solidFill>
                <a:latin typeface="Arial"/>
                <a:cs typeface="Arial"/>
              </a:rPr>
              <a:t> </a:t>
            </a:r>
            <a:r>
              <a:rPr sz="1350" b="1" i="1" dirty="0">
                <a:solidFill>
                  <a:srgbClr val="660000"/>
                </a:solidFill>
                <a:latin typeface="Arial"/>
                <a:cs typeface="Arial"/>
              </a:rPr>
              <a:t>реакція</a:t>
            </a:r>
            <a:r>
              <a:rPr sz="1350" b="1" i="1" spc="-35" dirty="0">
                <a:solidFill>
                  <a:srgbClr val="660000"/>
                </a:solidFill>
                <a:latin typeface="Arial"/>
                <a:cs typeface="Arial"/>
              </a:rPr>
              <a:t> </a:t>
            </a:r>
            <a:r>
              <a:rPr sz="1350" b="1" i="1" spc="-25" dirty="0">
                <a:solidFill>
                  <a:srgbClr val="660000"/>
                </a:solidFill>
                <a:latin typeface="Arial"/>
                <a:cs typeface="Arial"/>
              </a:rPr>
              <a:t>на</a:t>
            </a:r>
            <a:endParaRPr sz="13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5649" y="1887355"/>
            <a:ext cx="5450840" cy="205740"/>
          </a:xfrm>
          <a:prstGeom prst="rect">
            <a:avLst/>
          </a:prstGeom>
          <a:solidFill>
            <a:srgbClr val="F4CCCC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65"/>
              </a:lnSpc>
            </a:pPr>
            <a:r>
              <a:rPr sz="1350" b="1" i="1" spc="-10" dirty="0">
                <a:solidFill>
                  <a:srgbClr val="660000"/>
                </a:solidFill>
                <a:latin typeface="Arial"/>
                <a:cs typeface="Arial"/>
              </a:rPr>
              <a:t>трагедії,</a:t>
            </a:r>
            <a:r>
              <a:rPr sz="1350" b="1" i="1" spc="-20" dirty="0">
                <a:solidFill>
                  <a:srgbClr val="660000"/>
                </a:solidFill>
                <a:latin typeface="Arial"/>
                <a:cs typeface="Arial"/>
              </a:rPr>
              <a:t> </a:t>
            </a:r>
            <a:r>
              <a:rPr sz="1350" b="1" i="1" dirty="0">
                <a:solidFill>
                  <a:srgbClr val="660000"/>
                </a:solidFill>
                <a:latin typeface="Arial"/>
                <a:cs typeface="Arial"/>
              </a:rPr>
              <a:t>які</a:t>
            </a:r>
            <a:r>
              <a:rPr sz="1350" b="1" i="1" spc="-15" dirty="0">
                <a:solidFill>
                  <a:srgbClr val="660000"/>
                </a:solidFill>
                <a:latin typeface="Arial"/>
                <a:cs typeface="Arial"/>
              </a:rPr>
              <a:t> </a:t>
            </a:r>
            <a:r>
              <a:rPr sz="1350" b="1" i="1" spc="-10" dirty="0">
                <a:solidFill>
                  <a:srgbClr val="660000"/>
                </a:solidFill>
                <a:latin typeface="Arial"/>
                <a:cs typeface="Arial"/>
              </a:rPr>
              <a:t>міжнародне</a:t>
            </a:r>
            <a:r>
              <a:rPr sz="1350" b="1" i="1" spc="-20" dirty="0">
                <a:solidFill>
                  <a:srgbClr val="660000"/>
                </a:solidFill>
                <a:latin typeface="Arial"/>
                <a:cs typeface="Arial"/>
              </a:rPr>
              <a:t> </a:t>
            </a:r>
            <a:r>
              <a:rPr sz="1350" b="1" i="1" spc="-10" dirty="0">
                <a:solidFill>
                  <a:srgbClr val="660000"/>
                </a:solidFill>
                <a:latin typeface="Arial"/>
                <a:cs typeface="Arial"/>
              </a:rPr>
              <a:t>співтовариство</a:t>
            </a:r>
            <a:r>
              <a:rPr sz="1350" b="1" i="1" spc="-15" dirty="0">
                <a:solidFill>
                  <a:srgbClr val="660000"/>
                </a:solidFill>
                <a:latin typeface="Arial"/>
                <a:cs typeface="Arial"/>
              </a:rPr>
              <a:t> </a:t>
            </a:r>
            <a:r>
              <a:rPr sz="1350" b="1" i="1" dirty="0">
                <a:solidFill>
                  <a:srgbClr val="660000"/>
                </a:solidFill>
                <a:latin typeface="Arial"/>
                <a:cs typeface="Arial"/>
              </a:rPr>
              <a:t>не</a:t>
            </a:r>
            <a:r>
              <a:rPr sz="1350" b="1" i="1" spc="-20" dirty="0">
                <a:solidFill>
                  <a:srgbClr val="660000"/>
                </a:solidFill>
                <a:latin typeface="Arial"/>
                <a:cs typeface="Arial"/>
              </a:rPr>
              <a:t> </a:t>
            </a:r>
            <a:r>
              <a:rPr sz="1350" b="1" i="1" spc="-10" dirty="0">
                <a:solidFill>
                  <a:srgbClr val="660000"/>
                </a:solidFill>
                <a:latin typeface="Arial"/>
                <a:cs typeface="Arial"/>
              </a:rPr>
              <a:t>змогло</a:t>
            </a:r>
            <a:r>
              <a:rPr sz="1350" b="1" i="1" spc="-15" dirty="0">
                <a:solidFill>
                  <a:srgbClr val="660000"/>
                </a:solidFill>
                <a:latin typeface="Arial"/>
                <a:cs typeface="Arial"/>
              </a:rPr>
              <a:t> </a:t>
            </a:r>
            <a:r>
              <a:rPr sz="1350" b="1" i="1" spc="-10" dirty="0">
                <a:solidFill>
                  <a:srgbClr val="660000"/>
                </a:solidFill>
                <a:latin typeface="Arial"/>
                <a:cs typeface="Arial"/>
              </a:rPr>
              <a:t>зупинити</a:t>
            </a:r>
            <a:endParaRPr sz="13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35649" y="2123956"/>
            <a:ext cx="2549525" cy="205740"/>
          </a:xfrm>
          <a:prstGeom prst="rect">
            <a:avLst/>
          </a:prstGeom>
          <a:solidFill>
            <a:srgbClr val="F4CCCC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65"/>
              </a:lnSpc>
            </a:pPr>
            <a:r>
              <a:rPr sz="1350" b="1" i="1" spc="-10" dirty="0">
                <a:solidFill>
                  <a:srgbClr val="660000"/>
                </a:solidFill>
                <a:latin typeface="Arial"/>
                <a:cs typeface="Arial"/>
              </a:rPr>
              <a:t>дипломатичними</a:t>
            </a:r>
            <a:r>
              <a:rPr sz="1350" b="1" i="1" spc="-75" dirty="0">
                <a:solidFill>
                  <a:srgbClr val="660000"/>
                </a:solidFill>
                <a:latin typeface="Arial"/>
                <a:cs typeface="Arial"/>
              </a:rPr>
              <a:t> </a:t>
            </a:r>
            <a:r>
              <a:rPr sz="1350" b="1" i="1" spc="-10" dirty="0">
                <a:solidFill>
                  <a:srgbClr val="660000"/>
                </a:solidFill>
                <a:latin typeface="Arial"/>
                <a:cs typeface="Arial"/>
              </a:rPr>
              <a:t>методами.</a:t>
            </a:r>
            <a:endParaRPr sz="13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2949" y="2462537"/>
            <a:ext cx="6369685" cy="2070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52400">
              <a:lnSpc>
                <a:spcPct val="114999"/>
              </a:lnSpc>
              <a:spcBef>
                <a:spcPts val="100"/>
              </a:spcBef>
            </a:pPr>
            <a:r>
              <a:rPr sz="1350" dirty="0">
                <a:latin typeface="Arial"/>
                <a:cs typeface="Arial"/>
              </a:rPr>
              <a:t>Важливим</a:t>
            </a:r>
            <a:r>
              <a:rPr sz="1350" spc="-30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прикладом</a:t>
            </a:r>
            <a:r>
              <a:rPr sz="1350" spc="-25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є</a:t>
            </a:r>
            <a:r>
              <a:rPr sz="1350" spc="-25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події</a:t>
            </a:r>
            <a:r>
              <a:rPr sz="1350" spc="-25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у</a:t>
            </a:r>
            <a:r>
              <a:rPr sz="1350" spc="-25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Косово</a:t>
            </a:r>
            <a:r>
              <a:rPr sz="1350" spc="-30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в</a:t>
            </a:r>
            <a:r>
              <a:rPr sz="1350" spc="-25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1999</a:t>
            </a:r>
            <a:r>
              <a:rPr sz="1350" spc="-25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році,</a:t>
            </a:r>
            <a:r>
              <a:rPr sz="1350" spc="-25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коли</a:t>
            </a:r>
            <a:r>
              <a:rPr sz="1350" spc="-25" dirty="0">
                <a:latin typeface="Arial"/>
                <a:cs typeface="Arial"/>
              </a:rPr>
              <a:t> </a:t>
            </a:r>
            <a:r>
              <a:rPr sz="1350" spc="-40" dirty="0">
                <a:latin typeface="Arial"/>
                <a:cs typeface="Arial"/>
              </a:rPr>
              <a:t>НАТО</a:t>
            </a:r>
            <a:r>
              <a:rPr sz="1350" spc="-30" dirty="0">
                <a:latin typeface="Arial"/>
                <a:cs typeface="Arial"/>
              </a:rPr>
              <a:t> </a:t>
            </a:r>
            <a:r>
              <a:rPr sz="1350" spc="-10" dirty="0">
                <a:latin typeface="Arial"/>
                <a:cs typeface="Arial"/>
              </a:rPr>
              <a:t>застосувало </a:t>
            </a:r>
            <a:r>
              <a:rPr sz="1350" dirty="0">
                <a:latin typeface="Arial"/>
                <a:cs typeface="Arial"/>
              </a:rPr>
              <a:t>силу</a:t>
            </a:r>
            <a:r>
              <a:rPr sz="1350" spc="-55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без</a:t>
            </a:r>
            <a:r>
              <a:rPr sz="1350" spc="-50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прямого</a:t>
            </a:r>
            <a:r>
              <a:rPr sz="1350" spc="-50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мандата</a:t>
            </a:r>
            <a:r>
              <a:rPr sz="1350" spc="-50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Ради</a:t>
            </a:r>
            <a:r>
              <a:rPr sz="1350" spc="-50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Безпеки</a:t>
            </a:r>
            <a:r>
              <a:rPr sz="1350" spc="-55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ООН,</a:t>
            </a:r>
            <a:r>
              <a:rPr sz="1350" spc="-50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аргументуючи</a:t>
            </a:r>
            <a:r>
              <a:rPr sz="1350" spc="-50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це</a:t>
            </a:r>
            <a:r>
              <a:rPr sz="1350" spc="-50" dirty="0">
                <a:latin typeface="Arial"/>
                <a:cs typeface="Arial"/>
              </a:rPr>
              <a:t> </a:t>
            </a:r>
            <a:r>
              <a:rPr sz="1350" spc="-10" dirty="0">
                <a:latin typeface="Arial"/>
                <a:cs typeface="Arial"/>
              </a:rPr>
              <a:t>необхідністю </a:t>
            </a:r>
            <a:r>
              <a:rPr sz="1350" dirty="0">
                <a:latin typeface="Arial"/>
                <a:cs typeface="Arial"/>
              </a:rPr>
              <a:t>зупинити</a:t>
            </a:r>
            <a:r>
              <a:rPr sz="1350" spc="-45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етнічні</a:t>
            </a:r>
            <a:r>
              <a:rPr sz="1350" spc="-40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чистки.</a:t>
            </a:r>
            <a:r>
              <a:rPr sz="1350" spc="-40" dirty="0">
                <a:latin typeface="Arial"/>
                <a:cs typeface="Arial"/>
              </a:rPr>
              <a:t> </a:t>
            </a:r>
            <a:r>
              <a:rPr sz="1350" spc="-10" dirty="0">
                <a:latin typeface="Arial"/>
                <a:cs typeface="Arial"/>
              </a:rPr>
              <a:t>Подібна</a:t>
            </a:r>
            <a:r>
              <a:rPr sz="1350" spc="-40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ситуація</a:t>
            </a:r>
            <a:r>
              <a:rPr sz="1350" spc="-40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була</a:t>
            </a:r>
            <a:r>
              <a:rPr sz="1350" spc="-45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під</a:t>
            </a:r>
            <a:r>
              <a:rPr sz="1350" spc="-40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час</a:t>
            </a:r>
            <a:r>
              <a:rPr sz="1350" spc="-40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громадянської</a:t>
            </a:r>
            <a:r>
              <a:rPr sz="1350" spc="-40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війни</a:t>
            </a:r>
            <a:r>
              <a:rPr sz="1350" spc="-40" dirty="0">
                <a:latin typeface="Arial"/>
                <a:cs typeface="Arial"/>
              </a:rPr>
              <a:t> </a:t>
            </a:r>
            <a:r>
              <a:rPr sz="1350" spc="-50" dirty="0">
                <a:latin typeface="Arial"/>
                <a:cs typeface="Arial"/>
              </a:rPr>
              <a:t>в </a:t>
            </a:r>
            <a:r>
              <a:rPr sz="1350" dirty="0">
                <a:latin typeface="Arial"/>
                <a:cs typeface="Arial"/>
              </a:rPr>
              <a:t>Лівії</a:t>
            </a:r>
            <a:r>
              <a:rPr sz="1350" spc="-40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у</a:t>
            </a:r>
            <a:r>
              <a:rPr sz="1350" spc="-35" dirty="0">
                <a:latin typeface="Arial"/>
                <a:cs typeface="Arial"/>
              </a:rPr>
              <a:t> </a:t>
            </a:r>
            <a:r>
              <a:rPr sz="1350" spc="-10" dirty="0">
                <a:latin typeface="Arial"/>
                <a:cs typeface="Arial"/>
              </a:rPr>
              <a:t>2011</a:t>
            </a:r>
            <a:r>
              <a:rPr sz="1350" spc="-35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році,</a:t>
            </a:r>
            <a:r>
              <a:rPr sz="1350" spc="-40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де</a:t>
            </a:r>
            <a:r>
              <a:rPr sz="1350" spc="-35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Рада</a:t>
            </a:r>
            <a:r>
              <a:rPr sz="1350" spc="-35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Безпеки</a:t>
            </a:r>
            <a:r>
              <a:rPr sz="1350" spc="-35" dirty="0">
                <a:latin typeface="Arial"/>
                <a:cs typeface="Arial"/>
              </a:rPr>
              <a:t> </a:t>
            </a:r>
            <a:r>
              <a:rPr sz="1350" spc="-10" dirty="0">
                <a:latin typeface="Arial"/>
                <a:cs typeface="Arial"/>
              </a:rPr>
              <a:t>санкціонувала</a:t>
            </a:r>
            <a:r>
              <a:rPr sz="1350" spc="-40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військову</a:t>
            </a:r>
            <a:r>
              <a:rPr sz="1350" spc="-35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операцію</a:t>
            </a:r>
            <a:r>
              <a:rPr sz="1350" spc="-35" dirty="0">
                <a:latin typeface="Arial"/>
                <a:cs typeface="Arial"/>
              </a:rPr>
              <a:t> </a:t>
            </a:r>
            <a:r>
              <a:rPr sz="1350" spc="-25" dirty="0">
                <a:latin typeface="Arial"/>
                <a:cs typeface="Arial"/>
              </a:rPr>
              <a:t>для </a:t>
            </a:r>
            <a:r>
              <a:rPr sz="1350" dirty="0">
                <a:latin typeface="Arial"/>
                <a:cs typeface="Arial"/>
              </a:rPr>
              <a:t>захисту</a:t>
            </a:r>
            <a:r>
              <a:rPr sz="1350" spc="-35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цивільного</a:t>
            </a:r>
            <a:r>
              <a:rPr sz="1350" spc="-35" dirty="0">
                <a:latin typeface="Arial"/>
                <a:cs typeface="Arial"/>
              </a:rPr>
              <a:t> </a:t>
            </a:r>
            <a:r>
              <a:rPr sz="1350" spc="-10" dirty="0">
                <a:latin typeface="Arial"/>
                <a:cs typeface="Arial"/>
              </a:rPr>
              <a:t>населення.</a:t>
            </a:r>
            <a:endParaRPr sz="1350">
              <a:latin typeface="Arial"/>
              <a:cs typeface="Arial"/>
            </a:endParaRPr>
          </a:p>
          <a:p>
            <a:pPr marL="12700" marR="5080">
              <a:lnSpc>
                <a:spcPct val="114999"/>
              </a:lnSpc>
              <a:spcBef>
                <a:spcPts val="1200"/>
              </a:spcBef>
            </a:pPr>
            <a:r>
              <a:rPr sz="1350" dirty="0">
                <a:latin typeface="Arial"/>
                <a:cs typeface="Arial"/>
              </a:rPr>
              <a:t>Однак</a:t>
            </a:r>
            <a:r>
              <a:rPr sz="1350" spc="-60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гуманітарна</a:t>
            </a:r>
            <a:r>
              <a:rPr sz="1350" spc="-60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інтервенція</a:t>
            </a:r>
            <a:r>
              <a:rPr sz="1350" spc="-60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викликає</a:t>
            </a:r>
            <a:r>
              <a:rPr sz="1350" spc="-60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серйозні</a:t>
            </a:r>
            <a:r>
              <a:rPr sz="1350" spc="-60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суперечки:</a:t>
            </a:r>
            <a:r>
              <a:rPr sz="1350" spc="-60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з</a:t>
            </a:r>
            <a:r>
              <a:rPr sz="1350" spc="-60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одного</a:t>
            </a:r>
            <a:r>
              <a:rPr sz="1350" spc="-60" dirty="0">
                <a:latin typeface="Arial"/>
                <a:cs typeface="Arial"/>
              </a:rPr>
              <a:t> </a:t>
            </a:r>
            <a:r>
              <a:rPr sz="1350" spc="-10" dirty="0">
                <a:latin typeface="Arial"/>
                <a:cs typeface="Arial"/>
              </a:rPr>
              <a:t>боку,</a:t>
            </a:r>
            <a:r>
              <a:rPr sz="1350" dirty="0">
                <a:latin typeface="Arial"/>
                <a:cs typeface="Arial"/>
              </a:rPr>
              <a:t> вона</a:t>
            </a:r>
            <a:r>
              <a:rPr sz="1350" spc="-50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може</a:t>
            </a:r>
            <a:r>
              <a:rPr sz="1350" spc="-50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врятувати</a:t>
            </a:r>
            <a:r>
              <a:rPr sz="1350" spc="-50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тисячі</a:t>
            </a:r>
            <a:r>
              <a:rPr sz="1350" spc="-50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життів,</a:t>
            </a:r>
            <a:r>
              <a:rPr sz="1350" spc="-50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з</a:t>
            </a:r>
            <a:r>
              <a:rPr sz="1350" spc="-50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іншого</a:t>
            </a:r>
            <a:r>
              <a:rPr sz="1350" spc="-50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—</a:t>
            </a:r>
            <a:r>
              <a:rPr sz="1350" spc="-50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порушує</a:t>
            </a:r>
            <a:r>
              <a:rPr sz="1350" spc="-50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принцип</a:t>
            </a:r>
            <a:r>
              <a:rPr sz="1350" spc="-50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невтручання</a:t>
            </a:r>
            <a:r>
              <a:rPr sz="1350" spc="-15" dirty="0">
                <a:latin typeface="Arial"/>
                <a:cs typeface="Arial"/>
              </a:rPr>
              <a:t> </a:t>
            </a:r>
            <a:r>
              <a:rPr sz="1350" spc="-50" dirty="0">
                <a:latin typeface="Arial"/>
                <a:cs typeface="Arial"/>
              </a:rPr>
              <a:t>у </a:t>
            </a:r>
            <a:r>
              <a:rPr sz="1350" spc="-10" dirty="0">
                <a:latin typeface="Arial"/>
                <a:cs typeface="Arial"/>
              </a:rPr>
              <a:t>внутрішні</a:t>
            </a:r>
            <a:r>
              <a:rPr sz="1350" spc="-25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справи</a:t>
            </a:r>
            <a:r>
              <a:rPr sz="1350" spc="-20" dirty="0">
                <a:latin typeface="Arial"/>
                <a:cs typeface="Arial"/>
              </a:rPr>
              <a:t> </a:t>
            </a:r>
            <a:r>
              <a:rPr sz="1350" spc="-10" dirty="0">
                <a:latin typeface="Arial"/>
                <a:cs typeface="Arial"/>
              </a:rPr>
              <a:t>держав.</a:t>
            </a:r>
            <a:endParaRPr sz="1350">
              <a:latin typeface="Arial"/>
              <a:cs typeface="Arial"/>
            </a:endParaRPr>
          </a:p>
        </p:txBody>
      </p:sp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61962" y="1659721"/>
            <a:ext cx="2736069" cy="1824046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Умови</a:t>
            </a:r>
            <a:r>
              <a:rPr spc="-105" dirty="0"/>
              <a:t> </a:t>
            </a:r>
            <a:r>
              <a:rPr spc="-10" dirty="0"/>
              <a:t>проведення</a:t>
            </a:r>
            <a:r>
              <a:rPr spc="-105" dirty="0"/>
              <a:t> </a:t>
            </a:r>
            <a:r>
              <a:rPr spc="-10" dirty="0"/>
              <a:t>гуманітарної</a:t>
            </a:r>
            <a:r>
              <a:rPr spc="-100" dirty="0"/>
              <a:t> </a:t>
            </a:r>
            <a:r>
              <a:rPr spc="-10" dirty="0"/>
              <a:t>інтервенції</a:t>
            </a:r>
          </a:p>
        </p:txBody>
      </p:sp>
      <p:sp>
        <p:nvSpPr>
          <p:cNvPr id="3" name="object 3"/>
          <p:cNvSpPr/>
          <p:nvPr/>
        </p:nvSpPr>
        <p:spPr>
          <a:xfrm>
            <a:off x="224790" y="1552231"/>
            <a:ext cx="8636635" cy="2207260"/>
          </a:xfrm>
          <a:custGeom>
            <a:avLst/>
            <a:gdLst/>
            <a:ahLst/>
            <a:cxnLst/>
            <a:rect l="l" t="t" r="r" b="b"/>
            <a:pathLst>
              <a:path w="8636635" h="2207260">
                <a:moveTo>
                  <a:pt x="2083028" y="560832"/>
                </a:moveTo>
                <a:lnTo>
                  <a:pt x="398030" y="560832"/>
                </a:lnTo>
                <a:lnTo>
                  <a:pt x="398030" y="804672"/>
                </a:lnTo>
                <a:lnTo>
                  <a:pt x="2083028" y="804672"/>
                </a:lnTo>
                <a:lnTo>
                  <a:pt x="2083028" y="560832"/>
                </a:lnTo>
                <a:close/>
              </a:path>
              <a:path w="8636635" h="2207260">
                <a:moveTo>
                  <a:pt x="3770338" y="1682483"/>
                </a:moveTo>
                <a:lnTo>
                  <a:pt x="398030" y="1682483"/>
                </a:lnTo>
                <a:lnTo>
                  <a:pt x="398030" y="1926323"/>
                </a:lnTo>
                <a:lnTo>
                  <a:pt x="3770338" y="1926323"/>
                </a:lnTo>
                <a:lnTo>
                  <a:pt x="3770338" y="1682483"/>
                </a:lnTo>
                <a:close/>
              </a:path>
              <a:path w="8636635" h="2207260">
                <a:moveTo>
                  <a:pt x="4242409" y="1962899"/>
                </a:moveTo>
                <a:lnTo>
                  <a:pt x="0" y="1962899"/>
                </a:lnTo>
                <a:lnTo>
                  <a:pt x="0" y="2206739"/>
                </a:lnTo>
                <a:lnTo>
                  <a:pt x="4242409" y="2206739"/>
                </a:lnTo>
                <a:lnTo>
                  <a:pt x="4242409" y="1962899"/>
                </a:lnTo>
                <a:close/>
              </a:path>
              <a:path w="8636635" h="2207260">
                <a:moveTo>
                  <a:pt x="4445152" y="1121664"/>
                </a:moveTo>
                <a:lnTo>
                  <a:pt x="398030" y="1121664"/>
                </a:lnTo>
                <a:lnTo>
                  <a:pt x="398030" y="1365504"/>
                </a:lnTo>
                <a:lnTo>
                  <a:pt x="4445152" y="1365504"/>
                </a:lnTo>
                <a:lnTo>
                  <a:pt x="4445152" y="1121664"/>
                </a:lnTo>
                <a:close/>
              </a:path>
              <a:path w="8636635" h="2207260">
                <a:moveTo>
                  <a:pt x="7901686" y="841248"/>
                </a:moveTo>
                <a:lnTo>
                  <a:pt x="0" y="841248"/>
                </a:lnTo>
                <a:lnTo>
                  <a:pt x="0" y="1085088"/>
                </a:lnTo>
                <a:lnTo>
                  <a:pt x="7901686" y="1085088"/>
                </a:lnTo>
                <a:lnTo>
                  <a:pt x="7901686" y="841248"/>
                </a:lnTo>
                <a:close/>
              </a:path>
              <a:path w="8636635" h="2207260">
                <a:moveTo>
                  <a:pt x="7917751" y="1402080"/>
                </a:moveTo>
                <a:lnTo>
                  <a:pt x="0" y="1402080"/>
                </a:lnTo>
                <a:lnTo>
                  <a:pt x="0" y="1645907"/>
                </a:lnTo>
                <a:lnTo>
                  <a:pt x="7917751" y="1645907"/>
                </a:lnTo>
                <a:lnTo>
                  <a:pt x="7917751" y="1402080"/>
                </a:lnTo>
                <a:close/>
              </a:path>
              <a:path w="8636635" h="2207260">
                <a:moveTo>
                  <a:pt x="8266722" y="280416"/>
                </a:moveTo>
                <a:lnTo>
                  <a:pt x="0" y="280416"/>
                </a:lnTo>
                <a:lnTo>
                  <a:pt x="0" y="524256"/>
                </a:lnTo>
                <a:lnTo>
                  <a:pt x="8266722" y="524256"/>
                </a:lnTo>
                <a:lnTo>
                  <a:pt x="8266722" y="280416"/>
                </a:lnTo>
                <a:close/>
              </a:path>
              <a:path w="8636635" h="2207260">
                <a:moveTo>
                  <a:pt x="8636406" y="0"/>
                </a:moveTo>
                <a:lnTo>
                  <a:pt x="0" y="0"/>
                </a:lnTo>
                <a:lnTo>
                  <a:pt x="0" y="243840"/>
                </a:lnTo>
                <a:lnTo>
                  <a:pt x="8636406" y="243840"/>
                </a:lnTo>
                <a:lnTo>
                  <a:pt x="8636406" y="0"/>
                </a:lnTo>
                <a:close/>
              </a:path>
            </a:pathLst>
          </a:custGeom>
          <a:solidFill>
            <a:srgbClr val="99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52924" y="781588"/>
            <a:ext cx="8717280" cy="3975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8419">
              <a:lnSpc>
                <a:spcPct val="114999"/>
              </a:lnSpc>
              <a:spcBef>
                <a:spcPts val="100"/>
              </a:spcBef>
            </a:pPr>
            <a:r>
              <a:rPr sz="1600" dirty="0">
                <a:latin typeface="Arial"/>
                <a:cs typeface="Arial"/>
              </a:rPr>
              <a:t>У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міжнародному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праві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чітко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не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визначені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умови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гуманітарної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інтервенції,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однак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вважається, </a:t>
            </a:r>
            <a:r>
              <a:rPr sz="1600" dirty="0">
                <a:latin typeface="Arial"/>
                <a:cs typeface="Arial"/>
              </a:rPr>
              <a:t>що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вона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може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бути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правомірною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за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наявності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таких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факторів:</a:t>
            </a:r>
            <a:endParaRPr sz="1600">
              <a:latin typeface="Arial"/>
              <a:cs typeface="Arial"/>
            </a:endParaRPr>
          </a:p>
          <a:p>
            <a:pPr marL="469265" indent="-397510">
              <a:lnSpc>
                <a:spcPct val="100000"/>
              </a:lnSpc>
              <a:spcBef>
                <a:spcPts val="1485"/>
              </a:spcBef>
              <a:buFont typeface="Arial"/>
              <a:buAutoNum type="arabicPeriod"/>
              <a:tabLst>
                <a:tab pos="469265" algn="l"/>
              </a:tabLst>
            </a:pPr>
            <a:r>
              <a:rPr sz="1600" b="1" dirty="0">
                <a:solidFill>
                  <a:srgbClr val="F4CCCC"/>
                </a:solidFill>
                <a:latin typeface="Arial"/>
                <a:cs typeface="Arial"/>
              </a:rPr>
              <a:t>Масові</a:t>
            </a:r>
            <a:r>
              <a:rPr sz="1600" b="1" spc="-55" dirty="0">
                <a:solidFill>
                  <a:srgbClr val="F4CCCC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4CCCC"/>
                </a:solidFill>
                <a:latin typeface="Arial"/>
                <a:cs typeface="Arial"/>
              </a:rPr>
              <a:t>порушення</a:t>
            </a:r>
            <a:r>
              <a:rPr sz="1600" b="1" spc="-50" dirty="0">
                <a:solidFill>
                  <a:srgbClr val="F4CCCC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4CCCC"/>
                </a:solidFill>
                <a:latin typeface="Arial"/>
                <a:cs typeface="Arial"/>
              </a:rPr>
              <a:t>прав</a:t>
            </a:r>
            <a:r>
              <a:rPr sz="1600" b="1" spc="-50" dirty="0">
                <a:solidFill>
                  <a:srgbClr val="F4CCCC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4CCCC"/>
                </a:solidFill>
                <a:latin typeface="Arial"/>
                <a:cs typeface="Arial"/>
              </a:rPr>
              <a:t>людини</a:t>
            </a:r>
            <a:r>
              <a:rPr sz="1600" b="1" spc="-30" dirty="0">
                <a:solidFill>
                  <a:srgbClr val="F4CCC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4CCCC"/>
                </a:solidFill>
                <a:latin typeface="Arial"/>
                <a:cs typeface="Arial"/>
              </a:rPr>
              <a:t>—</a:t>
            </a:r>
            <a:r>
              <a:rPr sz="1600" spc="-55" dirty="0">
                <a:solidFill>
                  <a:srgbClr val="F4CCC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4CCCC"/>
                </a:solidFill>
                <a:latin typeface="Arial"/>
                <a:cs typeface="Arial"/>
              </a:rPr>
              <a:t>наприклад,</a:t>
            </a:r>
            <a:r>
              <a:rPr sz="1600" spc="-50" dirty="0">
                <a:solidFill>
                  <a:srgbClr val="F4CCC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4CCCC"/>
                </a:solidFill>
                <a:latin typeface="Arial"/>
                <a:cs typeface="Arial"/>
              </a:rPr>
              <a:t>геноцид</a:t>
            </a:r>
            <a:r>
              <a:rPr sz="1600" spc="-50" dirty="0">
                <a:solidFill>
                  <a:srgbClr val="F4CCC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4CCCC"/>
                </a:solidFill>
                <a:latin typeface="Arial"/>
                <a:cs typeface="Arial"/>
              </a:rPr>
              <a:t>чи</a:t>
            </a:r>
            <a:r>
              <a:rPr sz="1600" spc="-55" dirty="0">
                <a:solidFill>
                  <a:srgbClr val="F4CCC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4CCCC"/>
                </a:solidFill>
                <a:latin typeface="Arial"/>
                <a:cs typeface="Arial"/>
              </a:rPr>
              <a:t>злочини</a:t>
            </a:r>
            <a:r>
              <a:rPr sz="1600" spc="-50" dirty="0">
                <a:solidFill>
                  <a:srgbClr val="F4CCC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4CCCC"/>
                </a:solidFill>
                <a:latin typeface="Arial"/>
                <a:cs typeface="Arial"/>
              </a:rPr>
              <a:t>проти</a:t>
            </a:r>
            <a:r>
              <a:rPr sz="1600" spc="-50" dirty="0">
                <a:solidFill>
                  <a:srgbClr val="F4CCC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4CCCC"/>
                </a:solidFill>
                <a:latin typeface="Arial"/>
                <a:cs typeface="Arial"/>
              </a:rPr>
              <a:t>людяності.</a:t>
            </a:r>
            <a:endParaRPr sz="1600">
              <a:latin typeface="Arial"/>
              <a:cs typeface="Arial"/>
            </a:endParaRPr>
          </a:p>
          <a:p>
            <a:pPr marL="469265" marR="374650" indent="-398145">
              <a:lnSpc>
                <a:spcPct val="114999"/>
              </a:lnSpc>
              <a:buFont typeface="Arial"/>
              <a:buAutoNum type="arabicPeriod"/>
              <a:tabLst>
                <a:tab pos="469265" algn="l"/>
              </a:tabLst>
            </a:pPr>
            <a:r>
              <a:rPr sz="1600" b="1" dirty="0">
                <a:solidFill>
                  <a:srgbClr val="F4CCCC"/>
                </a:solidFill>
                <a:latin typeface="Arial"/>
                <a:cs typeface="Arial"/>
              </a:rPr>
              <a:t>Вичерпаність</a:t>
            </a:r>
            <a:r>
              <a:rPr sz="1600" b="1" spc="-45" dirty="0">
                <a:solidFill>
                  <a:srgbClr val="F4CCCC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4CCCC"/>
                </a:solidFill>
                <a:latin typeface="Arial"/>
                <a:cs typeface="Arial"/>
              </a:rPr>
              <a:t>мирних</a:t>
            </a:r>
            <a:r>
              <a:rPr sz="1600" b="1" spc="-45" dirty="0">
                <a:solidFill>
                  <a:srgbClr val="F4CCCC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4CCCC"/>
                </a:solidFill>
                <a:latin typeface="Arial"/>
                <a:cs typeface="Arial"/>
              </a:rPr>
              <a:t>засобів</a:t>
            </a:r>
            <a:r>
              <a:rPr sz="1600" b="1" spc="-25" dirty="0">
                <a:solidFill>
                  <a:srgbClr val="F4CCC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4CCCC"/>
                </a:solidFill>
                <a:latin typeface="Arial"/>
                <a:cs typeface="Arial"/>
              </a:rPr>
              <a:t>—</a:t>
            </a:r>
            <a:r>
              <a:rPr sz="1600" spc="-40" dirty="0">
                <a:solidFill>
                  <a:srgbClr val="F4CCC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4CCCC"/>
                </a:solidFill>
                <a:latin typeface="Arial"/>
                <a:cs typeface="Arial"/>
              </a:rPr>
              <a:t>коли</a:t>
            </a:r>
            <a:r>
              <a:rPr sz="1600" spc="-45" dirty="0">
                <a:solidFill>
                  <a:srgbClr val="F4CCC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4CCCC"/>
                </a:solidFill>
                <a:latin typeface="Arial"/>
                <a:cs typeface="Arial"/>
              </a:rPr>
              <a:t>дипломатія,</a:t>
            </a:r>
            <a:r>
              <a:rPr sz="1600" spc="-45" dirty="0">
                <a:solidFill>
                  <a:srgbClr val="F4CCC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4CCCC"/>
                </a:solidFill>
                <a:latin typeface="Arial"/>
                <a:cs typeface="Arial"/>
              </a:rPr>
              <a:t>санкції</a:t>
            </a:r>
            <a:r>
              <a:rPr sz="1600" spc="-40" dirty="0">
                <a:solidFill>
                  <a:srgbClr val="F4CCC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4CCCC"/>
                </a:solidFill>
                <a:latin typeface="Arial"/>
                <a:cs typeface="Arial"/>
              </a:rPr>
              <a:t>чи</a:t>
            </a:r>
            <a:r>
              <a:rPr sz="1600" spc="-45" dirty="0">
                <a:solidFill>
                  <a:srgbClr val="F4CCC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4CCCC"/>
                </a:solidFill>
                <a:latin typeface="Arial"/>
                <a:cs typeface="Arial"/>
              </a:rPr>
              <a:t>інші</a:t>
            </a:r>
            <a:r>
              <a:rPr sz="1600" spc="-45" dirty="0">
                <a:solidFill>
                  <a:srgbClr val="F4CCC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4CCCC"/>
                </a:solidFill>
                <a:latin typeface="Arial"/>
                <a:cs typeface="Arial"/>
              </a:rPr>
              <a:t>форми</a:t>
            </a:r>
            <a:r>
              <a:rPr sz="1600" spc="-40" dirty="0">
                <a:solidFill>
                  <a:srgbClr val="F4CCC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4CCCC"/>
                </a:solidFill>
                <a:latin typeface="Arial"/>
                <a:cs typeface="Arial"/>
              </a:rPr>
              <a:t>тиску</a:t>
            </a:r>
            <a:r>
              <a:rPr sz="1600" spc="-45" dirty="0">
                <a:solidFill>
                  <a:srgbClr val="F4CCCC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F4CCCC"/>
                </a:solidFill>
                <a:latin typeface="Arial"/>
                <a:cs typeface="Arial"/>
              </a:rPr>
              <a:t>не </a:t>
            </a:r>
            <a:r>
              <a:rPr sz="1600" dirty="0">
                <a:solidFill>
                  <a:srgbClr val="F4CCCC"/>
                </a:solidFill>
                <a:latin typeface="Arial"/>
                <a:cs typeface="Arial"/>
              </a:rPr>
              <a:t>дають</a:t>
            </a:r>
            <a:r>
              <a:rPr sz="1600" spc="-95" dirty="0">
                <a:solidFill>
                  <a:srgbClr val="F4CCC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4CCCC"/>
                </a:solidFill>
                <a:latin typeface="Arial"/>
                <a:cs typeface="Arial"/>
              </a:rPr>
              <a:t>результату.</a:t>
            </a:r>
            <a:endParaRPr sz="1600">
              <a:latin typeface="Arial"/>
              <a:cs typeface="Arial"/>
            </a:endParaRPr>
          </a:p>
          <a:p>
            <a:pPr marL="469265" marR="738505" indent="-398145">
              <a:lnSpc>
                <a:spcPct val="114999"/>
              </a:lnSpc>
              <a:buFont typeface="Arial"/>
              <a:buAutoNum type="arabicPeriod"/>
              <a:tabLst>
                <a:tab pos="469265" algn="l"/>
              </a:tabLst>
            </a:pPr>
            <a:r>
              <a:rPr sz="1600" b="1" spc="-10" dirty="0">
                <a:solidFill>
                  <a:srgbClr val="F4CCCC"/>
                </a:solidFill>
                <a:latin typeface="Arial"/>
                <a:cs typeface="Arial"/>
              </a:rPr>
              <a:t>Пропорційність</a:t>
            </a:r>
            <a:r>
              <a:rPr sz="1600" b="1" spc="-35" dirty="0">
                <a:solidFill>
                  <a:srgbClr val="F4CCCC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4CCCC"/>
                </a:solidFill>
                <a:latin typeface="Arial"/>
                <a:cs typeface="Arial"/>
              </a:rPr>
              <a:t>дій</a:t>
            </a:r>
            <a:r>
              <a:rPr sz="1600" b="1" spc="-20" dirty="0">
                <a:solidFill>
                  <a:srgbClr val="F4CCC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4CCCC"/>
                </a:solidFill>
                <a:latin typeface="Arial"/>
                <a:cs typeface="Arial"/>
              </a:rPr>
              <a:t>—</a:t>
            </a:r>
            <a:r>
              <a:rPr sz="1600" spc="-35" dirty="0">
                <a:solidFill>
                  <a:srgbClr val="F4CCC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4CCCC"/>
                </a:solidFill>
                <a:latin typeface="Arial"/>
                <a:cs typeface="Arial"/>
              </a:rPr>
              <a:t>застосування</a:t>
            </a:r>
            <a:r>
              <a:rPr sz="1600" spc="-35" dirty="0">
                <a:solidFill>
                  <a:srgbClr val="F4CCC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4CCCC"/>
                </a:solidFill>
                <a:latin typeface="Arial"/>
                <a:cs typeface="Arial"/>
              </a:rPr>
              <a:t>сили</a:t>
            </a:r>
            <a:r>
              <a:rPr sz="1600" spc="-35" dirty="0">
                <a:solidFill>
                  <a:srgbClr val="F4CCC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4CCCC"/>
                </a:solidFill>
                <a:latin typeface="Arial"/>
                <a:cs typeface="Arial"/>
              </a:rPr>
              <a:t>має</a:t>
            </a:r>
            <a:r>
              <a:rPr sz="1600" spc="-35" dirty="0">
                <a:solidFill>
                  <a:srgbClr val="F4CCC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4CCCC"/>
                </a:solidFill>
                <a:latin typeface="Arial"/>
                <a:cs typeface="Arial"/>
              </a:rPr>
              <a:t>бути</a:t>
            </a:r>
            <a:r>
              <a:rPr sz="1600" spc="-35" dirty="0">
                <a:solidFill>
                  <a:srgbClr val="F4CCC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4CCCC"/>
                </a:solidFill>
                <a:latin typeface="Arial"/>
                <a:cs typeface="Arial"/>
              </a:rPr>
              <a:t>обмеженим</a:t>
            </a:r>
            <a:r>
              <a:rPr sz="1600" spc="-35" dirty="0">
                <a:solidFill>
                  <a:srgbClr val="F4CCC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4CCCC"/>
                </a:solidFill>
                <a:latin typeface="Arial"/>
                <a:cs typeface="Arial"/>
              </a:rPr>
              <a:t>і</a:t>
            </a:r>
            <a:r>
              <a:rPr sz="1600" spc="-35" dirty="0">
                <a:solidFill>
                  <a:srgbClr val="F4CCC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4CCCC"/>
                </a:solidFill>
                <a:latin typeface="Arial"/>
                <a:cs typeface="Arial"/>
              </a:rPr>
              <a:t>спрямованим виключно</a:t>
            </a:r>
            <a:r>
              <a:rPr sz="1600" spc="-45" dirty="0">
                <a:solidFill>
                  <a:srgbClr val="F4CCC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4CCCC"/>
                </a:solidFill>
                <a:latin typeface="Arial"/>
                <a:cs typeface="Arial"/>
              </a:rPr>
              <a:t>на</a:t>
            </a:r>
            <a:r>
              <a:rPr sz="1600" spc="-40" dirty="0">
                <a:solidFill>
                  <a:srgbClr val="F4CCC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4CCCC"/>
                </a:solidFill>
                <a:latin typeface="Arial"/>
                <a:cs typeface="Arial"/>
              </a:rPr>
              <a:t>захист</a:t>
            </a:r>
            <a:r>
              <a:rPr sz="1600" spc="-45" dirty="0">
                <a:solidFill>
                  <a:srgbClr val="F4CCC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4CCCC"/>
                </a:solidFill>
                <a:latin typeface="Arial"/>
                <a:cs typeface="Arial"/>
              </a:rPr>
              <a:t>цивільного</a:t>
            </a:r>
            <a:r>
              <a:rPr sz="1600" spc="-40" dirty="0">
                <a:solidFill>
                  <a:srgbClr val="F4CCC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4CCCC"/>
                </a:solidFill>
                <a:latin typeface="Arial"/>
                <a:cs typeface="Arial"/>
              </a:rPr>
              <a:t>населення.</a:t>
            </a:r>
            <a:endParaRPr sz="1600">
              <a:latin typeface="Arial"/>
              <a:cs typeface="Arial"/>
            </a:endParaRPr>
          </a:p>
          <a:p>
            <a:pPr marL="469265" marR="721995" indent="-398145">
              <a:lnSpc>
                <a:spcPct val="114999"/>
              </a:lnSpc>
              <a:buFont typeface="Arial"/>
              <a:buAutoNum type="arabicPeriod"/>
              <a:tabLst>
                <a:tab pos="469265" algn="l"/>
              </a:tabLst>
            </a:pPr>
            <a:r>
              <a:rPr sz="1600" b="1" spc="-10" dirty="0">
                <a:solidFill>
                  <a:srgbClr val="F4CCCC"/>
                </a:solidFill>
                <a:latin typeface="Arial"/>
                <a:cs typeface="Arial"/>
              </a:rPr>
              <a:t>Колективний</a:t>
            </a:r>
            <a:r>
              <a:rPr sz="1600" b="1" spc="-50" dirty="0">
                <a:solidFill>
                  <a:srgbClr val="F4CCCC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4CCCC"/>
                </a:solidFill>
                <a:latin typeface="Arial"/>
                <a:cs typeface="Arial"/>
              </a:rPr>
              <a:t>характер</a:t>
            </a:r>
            <a:r>
              <a:rPr sz="1600" b="1" spc="-30" dirty="0">
                <a:solidFill>
                  <a:srgbClr val="F4CCC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4CCCC"/>
                </a:solidFill>
                <a:latin typeface="Arial"/>
                <a:cs typeface="Arial"/>
              </a:rPr>
              <a:t>—</a:t>
            </a:r>
            <a:r>
              <a:rPr sz="1600" spc="-50" dirty="0">
                <a:solidFill>
                  <a:srgbClr val="F4CCC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4CCCC"/>
                </a:solidFill>
                <a:latin typeface="Arial"/>
                <a:cs typeface="Arial"/>
              </a:rPr>
              <a:t>бажано,</a:t>
            </a:r>
            <a:r>
              <a:rPr sz="1600" spc="-45" dirty="0">
                <a:solidFill>
                  <a:srgbClr val="F4CCC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4CCCC"/>
                </a:solidFill>
                <a:latin typeface="Arial"/>
                <a:cs typeface="Arial"/>
              </a:rPr>
              <a:t>щоб</a:t>
            </a:r>
            <a:r>
              <a:rPr sz="1600" spc="-50" dirty="0">
                <a:solidFill>
                  <a:srgbClr val="F4CCC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4CCCC"/>
                </a:solidFill>
                <a:latin typeface="Arial"/>
                <a:cs typeface="Arial"/>
              </a:rPr>
              <a:t>інтервенція</a:t>
            </a:r>
            <a:r>
              <a:rPr sz="1600" spc="-45" dirty="0">
                <a:solidFill>
                  <a:srgbClr val="F4CCC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4CCCC"/>
                </a:solidFill>
                <a:latin typeface="Arial"/>
                <a:cs typeface="Arial"/>
              </a:rPr>
              <a:t>проводилася</a:t>
            </a:r>
            <a:r>
              <a:rPr sz="1600" spc="-50" dirty="0">
                <a:solidFill>
                  <a:srgbClr val="F4CCC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4CCCC"/>
                </a:solidFill>
                <a:latin typeface="Arial"/>
                <a:cs typeface="Arial"/>
              </a:rPr>
              <a:t>міжнародною </a:t>
            </a:r>
            <a:r>
              <a:rPr sz="1600" dirty="0">
                <a:solidFill>
                  <a:srgbClr val="F4CCCC"/>
                </a:solidFill>
                <a:latin typeface="Arial"/>
                <a:cs typeface="Arial"/>
              </a:rPr>
              <a:t>коаліцією,</a:t>
            </a:r>
            <a:r>
              <a:rPr sz="1600" spc="-20" dirty="0">
                <a:solidFill>
                  <a:srgbClr val="F4CCC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4CCCC"/>
                </a:solidFill>
                <a:latin typeface="Arial"/>
                <a:cs typeface="Arial"/>
              </a:rPr>
              <a:t>а</a:t>
            </a:r>
            <a:r>
              <a:rPr sz="1600" spc="-15" dirty="0">
                <a:solidFill>
                  <a:srgbClr val="F4CCC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4CCCC"/>
                </a:solidFill>
                <a:latin typeface="Arial"/>
                <a:cs typeface="Arial"/>
              </a:rPr>
              <a:t>не</a:t>
            </a:r>
            <a:r>
              <a:rPr sz="1600" spc="-20" dirty="0">
                <a:solidFill>
                  <a:srgbClr val="F4CCC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4CCCC"/>
                </a:solidFill>
                <a:latin typeface="Arial"/>
                <a:cs typeface="Arial"/>
              </a:rPr>
              <a:t>окремою</a:t>
            </a:r>
            <a:r>
              <a:rPr sz="1600" spc="-15" dirty="0">
                <a:solidFill>
                  <a:srgbClr val="F4CCC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4CCCC"/>
                </a:solidFill>
                <a:latin typeface="Arial"/>
                <a:cs typeface="Arial"/>
              </a:rPr>
              <a:t>державою.</a:t>
            </a:r>
            <a:endParaRPr sz="1600">
              <a:latin typeface="Arial"/>
              <a:cs typeface="Arial"/>
            </a:endParaRPr>
          </a:p>
          <a:p>
            <a:pPr marL="469265" indent="-397510">
              <a:lnSpc>
                <a:spcPct val="100000"/>
              </a:lnSpc>
              <a:spcBef>
                <a:spcPts val="290"/>
              </a:spcBef>
              <a:buFont typeface="Arial"/>
              <a:buAutoNum type="arabicPeriod"/>
              <a:tabLst>
                <a:tab pos="469265" algn="l"/>
              </a:tabLst>
            </a:pPr>
            <a:r>
              <a:rPr sz="1600" b="1" dirty="0">
                <a:solidFill>
                  <a:srgbClr val="F4CCCC"/>
                </a:solidFill>
                <a:latin typeface="Arial"/>
                <a:cs typeface="Arial"/>
              </a:rPr>
              <a:t>Бажано</a:t>
            </a:r>
            <a:r>
              <a:rPr sz="1600" b="1" spc="-40" dirty="0">
                <a:solidFill>
                  <a:srgbClr val="F4CCCC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4CCCC"/>
                </a:solidFill>
                <a:latin typeface="Arial"/>
                <a:cs typeface="Arial"/>
              </a:rPr>
              <a:t>—</a:t>
            </a:r>
            <a:r>
              <a:rPr sz="1600" b="1" spc="-35" dirty="0">
                <a:solidFill>
                  <a:srgbClr val="F4CCCC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4CCCC"/>
                </a:solidFill>
                <a:latin typeface="Arial"/>
                <a:cs typeface="Arial"/>
              </a:rPr>
              <a:t>санкція</a:t>
            </a:r>
            <a:r>
              <a:rPr sz="1600" b="1" spc="-40" dirty="0">
                <a:solidFill>
                  <a:srgbClr val="F4CCCC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4CCCC"/>
                </a:solidFill>
                <a:latin typeface="Arial"/>
                <a:cs typeface="Arial"/>
              </a:rPr>
              <a:t>Ради</a:t>
            </a:r>
            <a:r>
              <a:rPr sz="1600" b="1" spc="-35" dirty="0">
                <a:solidFill>
                  <a:srgbClr val="F4CCCC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4CCCC"/>
                </a:solidFill>
                <a:latin typeface="Arial"/>
                <a:cs typeface="Arial"/>
              </a:rPr>
              <a:t>Безпеки</a:t>
            </a:r>
            <a:r>
              <a:rPr sz="1600" b="1" spc="-40" dirty="0">
                <a:solidFill>
                  <a:srgbClr val="F4CCCC"/>
                </a:solidFill>
                <a:latin typeface="Arial"/>
                <a:cs typeface="Arial"/>
              </a:rPr>
              <a:t> </a:t>
            </a:r>
            <a:r>
              <a:rPr sz="1600" b="1" spc="-20" dirty="0">
                <a:solidFill>
                  <a:srgbClr val="F4CCCC"/>
                </a:solidFill>
                <a:latin typeface="Arial"/>
                <a:cs typeface="Arial"/>
              </a:rPr>
              <a:t>ООН</a:t>
            </a:r>
            <a:r>
              <a:rPr sz="1600" spc="-20" dirty="0">
                <a:solidFill>
                  <a:srgbClr val="F4CCCC"/>
                </a:solidFill>
                <a:latin typeface="Arial"/>
                <a:cs typeface="Arial"/>
              </a:rPr>
              <a:t>.</a:t>
            </a:r>
            <a:endParaRPr sz="1600">
              <a:latin typeface="Arial"/>
              <a:cs typeface="Arial"/>
            </a:endParaRPr>
          </a:p>
          <a:p>
            <a:pPr marL="12700" marR="241300">
              <a:lnSpc>
                <a:spcPct val="114999"/>
              </a:lnSpc>
              <a:spcBef>
                <a:spcPts val="1200"/>
              </a:spcBef>
            </a:pPr>
            <a:r>
              <a:rPr sz="1600" dirty="0">
                <a:latin typeface="Arial"/>
                <a:cs typeface="Arial"/>
              </a:rPr>
              <a:t>У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практиці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часто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виникає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дилема: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чи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може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держава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діяти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без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санкції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ООН,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якщо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ситуація </a:t>
            </a:r>
            <a:r>
              <a:rPr sz="1600" dirty="0">
                <a:latin typeface="Arial"/>
                <a:cs typeface="Arial"/>
              </a:rPr>
              <a:t>вимагає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негайного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втручання?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Це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питання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й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досі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є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предметом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дискусій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у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міжнародному праві.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86200" y="57150"/>
            <a:ext cx="1043305" cy="4673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00" b="0" spc="-20" dirty="0">
                <a:solidFill>
                  <a:srgbClr val="FFFFFF"/>
                </a:solidFill>
                <a:latin typeface="Arial"/>
                <a:cs typeface="Arial"/>
              </a:rPr>
              <a:t>ПЛАН</a:t>
            </a:r>
            <a:endParaRPr sz="29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2874" y="885136"/>
            <a:ext cx="6529070" cy="392928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07010" indent="196215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208915" algn="l"/>
              </a:tabLst>
            </a:pPr>
            <a:r>
              <a:rPr sz="1400" b="1" i="1" spc="-10" dirty="0">
                <a:solidFill>
                  <a:schemeClr val="tx1"/>
                </a:solidFill>
                <a:latin typeface="Arial"/>
                <a:cs typeface="Arial"/>
              </a:rPr>
              <a:t>Поняття</a:t>
            </a:r>
            <a:r>
              <a:rPr sz="1400" b="1" i="1" spc="-5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400" b="1" i="1" dirty="0">
                <a:solidFill>
                  <a:schemeClr val="tx1"/>
                </a:solidFill>
                <a:latin typeface="Arial"/>
                <a:cs typeface="Arial"/>
              </a:rPr>
              <a:t>збройного</a:t>
            </a:r>
            <a:r>
              <a:rPr sz="1400" b="1" i="1" spc="-4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400" b="1" i="1" spc="-20" dirty="0">
                <a:solidFill>
                  <a:schemeClr val="tx1"/>
                </a:solidFill>
                <a:latin typeface="Arial"/>
                <a:cs typeface="Arial"/>
              </a:rPr>
              <a:t>конфлікту.</a:t>
            </a:r>
            <a:r>
              <a:rPr sz="1400" b="1" i="1" spc="-4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400" b="1" i="1" dirty="0">
                <a:solidFill>
                  <a:schemeClr val="tx1"/>
                </a:solidFill>
                <a:latin typeface="Arial"/>
                <a:cs typeface="Arial"/>
              </a:rPr>
              <a:t>Збройні</a:t>
            </a:r>
            <a:r>
              <a:rPr sz="1400" b="1" i="1" spc="-5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400" b="1" i="1" spc="-10" dirty="0">
                <a:solidFill>
                  <a:schemeClr val="tx1"/>
                </a:solidFill>
                <a:latin typeface="Arial"/>
                <a:cs typeface="Arial"/>
              </a:rPr>
              <a:t>конфлікти</a:t>
            </a:r>
            <a:r>
              <a:rPr sz="1400" b="1" i="1" spc="-4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400" b="1" i="1" dirty="0">
                <a:solidFill>
                  <a:schemeClr val="tx1"/>
                </a:solidFill>
                <a:latin typeface="Arial"/>
                <a:cs typeface="Arial"/>
              </a:rPr>
              <a:t>міжнародного</a:t>
            </a:r>
            <a:r>
              <a:rPr sz="1400" b="1" i="1" spc="-4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400" b="1" i="1" spc="-50" dirty="0">
                <a:solidFill>
                  <a:schemeClr val="tx1"/>
                </a:solidFill>
                <a:latin typeface="Arial"/>
                <a:cs typeface="Arial"/>
              </a:rPr>
              <a:t>і </a:t>
            </a:r>
            <a:r>
              <a:rPr sz="1400" b="1" i="1" spc="-10" dirty="0">
                <a:solidFill>
                  <a:schemeClr val="tx1"/>
                </a:solidFill>
                <a:latin typeface="Arial"/>
                <a:cs typeface="Arial"/>
              </a:rPr>
              <a:t>неміжнародного</a:t>
            </a:r>
            <a:r>
              <a:rPr sz="1400" b="1" i="1" spc="-3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400" b="1" i="1" spc="-10" dirty="0">
                <a:solidFill>
                  <a:schemeClr val="tx1"/>
                </a:solidFill>
                <a:latin typeface="Arial"/>
                <a:cs typeface="Arial"/>
              </a:rPr>
              <a:t>характеру.</a:t>
            </a:r>
            <a:r>
              <a:rPr sz="1400" b="1" i="1" spc="-3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400" b="1" i="1" dirty="0">
                <a:solidFill>
                  <a:schemeClr val="tx1"/>
                </a:solidFill>
                <a:latin typeface="Arial"/>
                <a:cs typeface="Arial"/>
              </a:rPr>
              <a:t>Сторони</a:t>
            </a:r>
            <a:r>
              <a:rPr sz="1400" b="1" i="1" spc="-3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400" b="1" i="1" dirty="0">
                <a:solidFill>
                  <a:schemeClr val="tx1"/>
                </a:solidFill>
                <a:latin typeface="Arial"/>
                <a:cs typeface="Arial"/>
              </a:rPr>
              <a:t>у</a:t>
            </a:r>
            <a:r>
              <a:rPr sz="1400" b="1" i="1" spc="-3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400" b="1" i="1" dirty="0">
                <a:solidFill>
                  <a:schemeClr val="tx1"/>
                </a:solidFill>
                <a:latin typeface="Arial"/>
                <a:cs typeface="Arial"/>
              </a:rPr>
              <a:t>міжнародному</a:t>
            </a:r>
            <a:r>
              <a:rPr sz="1400" b="1" i="1" spc="-3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400" b="1" i="1" spc="-10" dirty="0">
                <a:solidFill>
                  <a:schemeClr val="tx1"/>
                </a:solidFill>
                <a:latin typeface="Arial"/>
                <a:cs typeface="Arial"/>
              </a:rPr>
              <a:t>збройному конфлікті.</a:t>
            </a:r>
            <a:endParaRPr sz="1400" dirty="0">
              <a:solidFill>
                <a:schemeClr val="tx1"/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0"/>
              </a:spcBef>
              <a:buClr>
                <a:srgbClr val="D8E9D3"/>
              </a:buClr>
              <a:buFont typeface="Arial"/>
              <a:buAutoNum type="arabicPeriod"/>
            </a:pPr>
            <a:endParaRPr sz="14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12700" marR="5080" indent="196215">
              <a:lnSpc>
                <a:spcPct val="100000"/>
              </a:lnSpc>
              <a:buAutoNum type="arabicPeriod"/>
              <a:tabLst>
                <a:tab pos="208915" algn="l"/>
              </a:tabLst>
            </a:pPr>
            <a:r>
              <a:rPr sz="1400" b="1" i="1" spc="-10" dirty="0">
                <a:solidFill>
                  <a:schemeClr val="tx1"/>
                </a:solidFill>
                <a:latin typeface="Arial"/>
                <a:cs typeface="Arial"/>
              </a:rPr>
              <a:t>Поняття</a:t>
            </a:r>
            <a:r>
              <a:rPr sz="1400" b="1" i="1" spc="-4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400" b="1" i="1" dirty="0">
                <a:solidFill>
                  <a:schemeClr val="tx1"/>
                </a:solidFill>
                <a:latin typeface="Arial"/>
                <a:cs typeface="Arial"/>
              </a:rPr>
              <a:t>і</a:t>
            </a:r>
            <a:r>
              <a:rPr sz="1400" b="1" i="1" spc="-4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400" b="1" i="1" dirty="0">
                <a:solidFill>
                  <a:schemeClr val="tx1"/>
                </a:solidFill>
                <a:latin typeface="Arial"/>
                <a:cs typeface="Arial"/>
              </a:rPr>
              <a:t>умови</a:t>
            </a:r>
            <a:r>
              <a:rPr sz="1400" b="1" i="1" spc="-4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400" b="1" i="1" dirty="0">
                <a:solidFill>
                  <a:schemeClr val="tx1"/>
                </a:solidFill>
                <a:latin typeface="Arial"/>
                <a:cs typeface="Arial"/>
              </a:rPr>
              <a:t>проведення</a:t>
            </a:r>
            <a:r>
              <a:rPr sz="1400" b="1" i="1" spc="-4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400" b="1" i="1" dirty="0">
                <a:solidFill>
                  <a:schemeClr val="tx1"/>
                </a:solidFill>
                <a:latin typeface="Arial"/>
                <a:cs typeface="Arial"/>
              </a:rPr>
              <a:t>«гуманітарної</a:t>
            </a:r>
            <a:r>
              <a:rPr sz="1400" b="1" i="1" spc="-4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400" b="1" i="1" spc="-10" dirty="0">
                <a:solidFill>
                  <a:schemeClr val="tx1"/>
                </a:solidFill>
                <a:latin typeface="Arial"/>
                <a:cs typeface="Arial"/>
              </a:rPr>
              <a:t>інтервенції». </a:t>
            </a:r>
            <a:r>
              <a:rPr sz="1400" b="1" i="1" dirty="0">
                <a:solidFill>
                  <a:schemeClr val="tx1"/>
                </a:solidFill>
                <a:latin typeface="Arial"/>
                <a:cs typeface="Arial"/>
              </a:rPr>
              <a:t>Нейтралітет</a:t>
            </a:r>
            <a:r>
              <a:rPr sz="1400" b="1" i="1" spc="-4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400" b="1" i="1" dirty="0">
                <a:solidFill>
                  <a:schemeClr val="tx1"/>
                </a:solidFill>
                <a:latin typeface="Arial"/>
                <a:cs typeface="Arial"/>
              </a:rPr>
              <a:t>у</a:t>
            </a:r>
            <a:r>
              <a:rPr sz="1400" b="1" i="1" spc="-4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400" b="1" i="1" dirty="0">
                <a:solidFill>
                  <a:schemeClr val="tx1"/>
                </a:solidFill>
                <a:latin typeface="Arial"/>
                <a:cs typeface="Arial"/>
              </a:rPr>
              <a:t>війні.</a:t>
            </a:r>
            <a:r>
              <a:rPr sz="1400" b="1" i="1" spc="-4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400" b="1" i="1" spc="-10" dirty="0">
                <a:solidFill>
                  <a:schemeClr val="tx1"/>
                </a:solidFill>
                <a:latin typeface="Arial"/>
                <a:cs typeface="Arial"/>
              </a:rPr>
              <a:t>Початок</a:t>
            </a:r>
            <a:r>
              <a:rPr sz="1400" b="1" i="1" spc="-4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400" b="1" i="1" dirty="0">
                <a:solidFill>
                  <a:schemeClr val="tx1"/>
                </a:solidFill>
                <a:latin typeface="Arial"/>
                <a:cs typeface="Arial"/>
              </a:rPr>
              <a:t>війни</a:t>
            </a:r>
            <a:r>
              <a:rPr sz="1400" b="1" i="1" spc="-4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400" b="1" i="1" dirty="0">
                <a:solidFill>
                  <a:schemeClr val="tx1"/>
                </a:solidFill>
                <a:latin typeface="Arial"/>
                <a:cs typeface="Arial"/>
              </a:rPr>
              <a:t>та</a:t>
            </a:r>
            <a:r>
              <a:rPr sz="1400" b="1" i="1" spc="-4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400" b="1" i="1" dirty="0">
                <a:solidFill>
                  <a:schemeClr val="tx1"/>
                </a:solidFill>
                <a:latin typeface="Arial"/>
                <a:cs typeface="Arial"/>
              </a:rPr>
              <a:t>його</a:t>
            </a:r>
            <a:r>
              <a:rPr sz="1400" b="1" i="1" spc="-4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400" b="1" i="1" dirty="0">
                <a:solidFill>
                  <a:schemeClr val="tx1"/>
                </a:solidFill>
                <a:latin typeface="Arial"/>
                <a:cs typeface="Arial"/>
              </a:rPr>
              <a:t>правові</a:t>
            </a:r>
            <a:r>
              <a:rPr sz="1400" b="1" i="1" spc="-4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400" b="1" i="1" dirty="0">
                <a:solidFill>
                  <a:schemeClr val="tx1"/>
                </a:solidFill>
                <a:latin typeface="Arial"/>
                <a:cs typeface="Arial"/>
              </a:rPr>
              <a:t>наслідки.</a:t>
            </a:r>
            <a:r>
              <a:rPr sz="1400" b="1" i="1" spc="-4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400" b="1" i="1" spc="-10" dirty="0">
                <a:solidFill>
                  <a:schemeClr val="tx1"/>
                </a:solidFill>
                <a:latin typeface="Arial"/>
                <a:cs typeface="Arial"/>
              </a:rPr>
              <a:t>Способи закінчення</a:t>
            </a:r>
            <a:r>
              <a:rPr sz="1400" b="1" i="1" spc="-3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400" b="1" i="1" dirty="0">
                <a:solidFill>
                  <a:schemeClr val="tx1"/>
                </a:solidFill>
                <a:latin typeface="Arial"/>
                <a:cs typeface="Arial"/>
              </a:rPr>
              <a:t>бойових</a:t>
            </a:r>
            <a:r>
              <a:rPr sz="1400" b="1" i="1" spc="-3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400" b="1" i="1" spc="-20" dirty="0">
                <a:solidFill>
                  <a:schemeClr val="tx1"/>
                </a:solidFill>
                <a:latin typeface="Arial"/>
                <a:cs typeface="Arial"/>
              </a:rPr>
              <a:t>дій.</a:t>
            </a:r>
            <a:endParaRPr sz="1400" dirty="0">
              <a:solidFill>
                <a:schemeClr val="tx1"/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0"/>
              </a:spcBef>
              <a:buClr>
                <a:srgbClr val="D8E9D3"/>
              </a:buClr>
              <a:buFont typeface="Arial"/>
              <a:buAutoNum type="arabicPeriod"/>
            </a:pPr>
            <a:endParaRPr sz="14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12700" marR="45720" indent="196215">
              <a:lnSpc>
                <a:spcPct val="100000"/>
              </a:lnSpc>
              <a:buAutoNum type="arabicPeriod"/>
              <a:tabLst>
                <a:tab pos="208915" algn="l"/>
              </a:tabLst>
            </a:pPr>
            <a:r>
              <a:rPr sz="1400" b="1" i="1" spc="-10" dirty="0">
                <a:solidFill>
                  <a:schemeClr val="tx1"/>
                </a:solidFill>
                <a:latin typeface="Arial"/>
                <a:cs typeface="Arial"/>
              </a:rPr>
              <a:t>Цивільні</a:t>
            </a:r>
            <a:r>
              <a:rPr sz="1400" b="1" i="1" spc="-3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400" b="1" i="1" dirty="0">
                <a:solidFill>
                  <a:schemeClr val="tx1"/>
                </a:solidFill>
                <a:latin typeface="Arial"/>
                <a:cs typeface="Arial"/>
              </a:rPr>
              <a:t>тa</a:t>
            </a:r>
            <a:r>
              <a:rPr sz="1400" b="1" i="1" spc="-3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400" b="1" i="1" spc="-10" dirty="0">
                <a:solidFill>
                  <a:schemeClr val="tx1"/>
                </a:solidFill>
                <a:latin typeface="Arial"/>
                <a:cs typeface="Arial"/>
              </a:rPr>
              <a:t>військові</a:t>
            </a:r>
            <a:r>
              <a:rPr sz="1400" b="1" i="1" spc="-3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400" b="1" i="1" dirty="0">
                <a:solidFill>
                  <a:schemeClr val="tx1"/>
                </a:solidFill>
                <a:latin typeface="Arial"/>
                <a:cs typeface="Arial"/>
              </a:rPr>
              <a:t>обʼєкти.</a:t>
            </a:r>
            <a:r>
              <a:rPr sz="1400" b="1" i="1" spc="-3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400" b="1" i="1" spc="-10" dirty="0">
                <a:solidFill>
                  <a:schemeClr val="tx1"/>
                </a:solidFill>
                <a:latin typeface="Arial"/>
                <a:cs typeface="Arial"/>
              </a:rPr>
              <a:t>Визначення</a:t>
            </a:r>
            <a:r>
              <a:rPr sz="1400" b="1" i="1" spc="-2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400" b="1" i="1" dirty="0">
                <a:solidFill>
                  <a:schemeClr val="tx1"/>
                </a:solidFill>
                <a:latin typeface="Arial"/>
                <a:cs typeface="Arial"/>
              </a:rPr>
              <a:t>цивільних</a:t>
            </a:r>
            <a:r>
              <a:rPr sz="1400" b="1" i="1" spc="-3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400" b="1" i="1" dirty="0">
                <a:solidFill>
                  <a:schemeClr val="tx1"/>
                </a:solidFill>
                <a:latin typeface="Arial"/>
                <a:cs typeface="Arial"/>
              </a:rPr>
              <a:t>і</a:t>
            </a:r>
            <a:r>
              <a:rPr sz="1400" b="1" i="1" spc="-3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400" b="1" i="1" spc="-10" dirty="0">
                <a:solidFill>
                  <a:schemeClr val="tx1"/>
                </a:solidFill>
                <a:latin typeface="Arial"/>
                <a:cs typeface="Arial"/>
              </a:rPr>
              <a:t>військових </a:t>
            </a:r>
            <a:r>
              <a:rPr sz="1400" b="1" i="1" dirty="0">
                <a:solidFill>
                  <a:schemeClr val="tx1"/>
                </a:solidFill>
                <a:latin typeface="Arial"/>
                <a:cs typeface="Arial"/>
              </a:rPr>
              <a:t>обʼєктів</a:t>
            </a:r>
            <a:r>
              <a:rPr sz="1400" b="1" i="1" spc="-2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400" b="1" i="1" dirty="0">
                <a:solidFill>
                  <a:schemeClr val="tx1"/>
                </a:solidFill>
                <a:latin typeface="Arial"/>
                <a:cs typeface="Arial"/>
              </a:rPr>
              <a:t>у</a:t>
            </a:r>
            <a:r>
              <a:rPr sz="1400" b="1" i="1" spc="-2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400" b="1" i="1" dirty="0">
                <a:solidFill>
                  <a:schemeClr val="tx1"/>
                </a:solidFill>
                <a:latin typeface="Arial"/>
                <a:cs typeface="Arial"/>
              </a:rPr>
              <a:t>Додаткових</a:t>
            </a:r>
            <a:r>
              <a:rPr sz="1400" b="1" i="1" spc="-2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400" b="1" i="1" dirty="0">
                <a:solidFill>
                  <a:schemeClr val="tx1"/>
                </a:solidFill>
                <a:latin typeface="Arial"/>
                <a:cs typeface="Arial"/>
              </a:rPr>
              <a:t>протоколах</a:t>
            </a:r>
            <a:r>
              <a:rPr sz="1400" b="1" i="1" spc="-2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400" b="1" i="1" dirty="0">
                <a:solidFill>
                  <a:schemeClr val="tx1"/>
                </a:solidFill>
                <a:latin typeface="Arial"/>
                <a:cs typeface="Arial"/>
              </a:rPr>
              <a:t>1977</a:t>
            </a:r>
            <a:r>
              <a:rPr sz="1400" b="1" i="1" spc="-2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400" b="1" i="1" dirty="0">
                <a:solidFill>
                  <a:schemeClr val="tx1"/>
                </a:solidFill>
                <a:latin typeface="Arial"/>
                <a:cs typeface="Arial"/>
              </a:rPr>
              <a:t>року</a:t>
            </a:r>
            <a:r>
              <a:rPr sz="1400" b="1" i="1" spc="-2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400" b="1" i="1" dirty="0">
                <a:solidFill>
                  <a:schemeClr val="tx1"/>
                </a:solidFill>
                <a:latin typeface="Arial"/>
                <a:cs typeface="Arial"/>
              </a:rPr>
              <a:t>до</a:t>
            </a:r>
            <a:r>
              <a:rPr sz="1400" b="1" i="1" spc="-2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400" b="1" i="1" spc="-10" dirty="0">
                <a:solidFill>
                  <a:schemeClr val="tx1"/>
                </a:solidFill>
                <a:latin typeface="Arial"/>
                <a:cs typeface="Arial"/>
              </a:rPr>
              <a:t>Женевських</a:t>
            </a:r>
            <a:r>
              <a:rPr sz="1400" b="1" i="1" spc="-2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400" b="1" i="1" spc="-10" dirty="0">
                <a:solidFill>
                  <a:schemeClr val="tx1"/>
                </a:solidFill>
                <a:latin typeface="Arial"/>
                <a:cs typeface="Arial"/>
              </a:rPr>
              <a:t>конвенцій </a:t>
            </a:r>
            <a:r>
              <a:rPr sz="1400" b="1" i="1" dirty="0">
                <a:solidFill>
                  <a:schemeClr val="tx1"/>
                </a:solidFill>
                <a:latin typeface="Arial"/>
                <a:cs typeface="Arial"/>
              </a:rPr>
              <a:t>1949</a:t>
            </a:r>
            <a:r>
              <a:rPr sz="1400" b="1" i="1" spc="-4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400" b="1" i="1" dirty="0">
                <a:solidFill>
                  <a:schemeClr val="tx1"/>
                </a:solidFill>
                <a:latin typeface="Arial"/>
                <a:cs typeface="Arial"/>
              </a:rPr>
              <a:t>року.</a:t>
            </a:r>
            <a:r>
              <a:rPr sz="1400" b="1" i="1" spc="-3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400" b="1" i="1" dirty="0">
                <a:solidFill>
                  <a:schemeClr val="tx1"/>
                </a:solidFill>
                <a:latin typeface="Arial"/>
                <a:cs typeface="Arial"/>
              </a:rPr>
              <a:t>Ознаки</a:t>
            </a:r>
            <a:r>
              <a:rPr sz="1400" b="1" i="1" spc="-4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400" b="1" i="1" dirty="0">
                <a:solidFill>
                  <a:schemeClr val="tx1"/>
                </a:solidFill>
                <a:latin typeface="Arial"/>
                <a:cs typeface="Arial"/>
              </a:rPr>
              <a:t>військових</a:t>
            </a:r>
            <a:r>
              <a:rPr sz="1400" b="1" i="1" spc="-3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400" b="1" i="1" dirty="0">
                <a:solidFill>
                  <a:schemeClr val="tx1"/>
                </a:solidFill>
                <a:latin typeface="Arial"/>
                <a:cs typeface="Arial"/>
              </a:rPr>
              <a:t>обʼєктів.</a:t>
            </a:r>
            <a:r>
              <a:rPr sz="1400" b="1" i="1" spc="-4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400" b="1" i="1" dirty="0">
                <a:solidFill>
                  <a:schemeClr val="tx1"/>
                </a:solidFill>
                <a:latin typeface="Arial"/>
                <a:cs typeface="Arial"/>
              </a:rPr>
              <a:t>Заборона</a:t>
            </a:r>
            <a:r>
              <a:rPr sz="1400" b="1" i="1" spc="-3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400" b="1" i="1" dirty="0">
                <a:solidFill>
                  <a:schemeClr val="tx1"/>
                </a:solidFill>
                <a:latin typeface="Arial"/>
                <a:cs typeface="Arial"/>
              </a:rPr>
              <a:t>нападу</a:t>
            </a:r>
            <a:r>
              <a:rPr sz="1400" b="1" i="1" spc="-3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400" b="1" i="1" dirty="0">
                <a:solidFill>
                  <a:schemeClr val="tx1"/>
                </a:solidFill>
                <a:latin typeface="Arial"/>
                <a:cs typeface="Arial"/>
              </a:rPr>
              <a:t>на</a:t>
            </a:r>
            <a:r>
              <a:rPr sz="1400" b="1" i="1" spc="-4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400" b="1" i="1" spc="-10" dirty="0">
                <a:solidFill>
                  <a:schemeClr val="tx1"/>
                </a:solidFill>
                <a:latin typeface="Arial"/>
                <a:cs typeface="Arial"/>
              </a:rPr>
              <a:t>цивільні </a:t>
            </a:r>
            <a:r>
              <a:rPr sz="1400" b="1" i="1" dirty="0">
                <a:solidFill>
                  <a:schemeClr val="tx1"/>
                </a:solidFill>
                <a:latin typeface="Arial"/>
                <a:cs typeface="Arial"/>
              </a:rPr>
              <a:t>обʼєкти.</a:t>
            </a:r>
            <a:r>
              <a:rPr sz="1400" b="1" i="1" spc="-5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400" b="1" i="1" dirty="0">
                <a:solidFill>
                  <a:schemeClr val="tx1"/>
                </a:solidFill>
                <a:latin typeface="Arial"/>
                <a:cs typeface="Arial"/>
              </a:rPr>
              <a:t>Заборона</a:t>
            </a:r>
            <a:r>
              <a:rPr sz="1400" b="1" i="1" spc="-5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400" b="1" i="1" dirty="0">
                <a:solidFill>
                  <a:schemeClr val="tx1"/>
                </a:solidFill>
                <a:latin typeface="Arial"/>
                <a:cs typeface="Arial"/>
              </a:rPr>
              <a:t>використання</a:t>
            </a:r>
            <a:r>
              <a:rPr sz="1400" b="1" i="1" spc="-5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400" b="1" i="1" spc="-10" dirty="0">
                <a:solidFill>
                  <a:schemeClr val="tx1"/>
                </a:solidFill>
                <a:latin typeface="Arial"/>
                <a:cs typeface="Arial"/>
              </a:rPr>
              <a:t>цивільного</a:t>
            </a:r>
            <a:r>
              <a:rPr sz="1400" b="1" i="1" spc="-5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400" b="1" i="1" dirty="0">
                <a:solidFill>
                  <a:schemeClr val="tx1"/>
                </a:solidFill>
                <a:latin typeface="Arial"/>
                <a:cs typeface="Arial"/>
              </a:rPr>
              <a:t>населення</a:t>
            </a:r>
            <a:r>
              <a:rPr sz="1400" b="1" i="1" spc="-5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400" b="1" i="1" dirty="0">
                <a:solidFill>
                  <a:schemeClr val="tx1"/>
                </a:solidFill>
                <a:latin typeface="Arial"/>
                <a:cs typeface="Arial"/>
              </a:rPr>
              <a:t>для</a:t>
            </a:r>
            <a:r>
              <a:rPr sz="1400" b="1" i="1" spc="-5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400" b="1" i="1" spc="-10" dirty="0">
                <a:solidFill>
                  <a:schemeClr val="tx1"/>
                </a:solidFill>
                <a:latin typeface="Arial"/>
                <a:cs typeface="Arial"/>
              </a:rPr>
              <a:t>захисту </a:t>
            </a:r>
            <a:r>
              <a:rPr sz="1400" b="1" i="1" dirty="0">
                <a:solidFill>
                  <a:schemeClr val="tx1"/>
                </a:solidFill>
                <a:latin typeface="Arial"/>
                <a:cs typeface="Arial"/>
              </a:rPr>
              <a:t>військових</a:t>
            </a:r>
            <a:r>
              <a:rPr sz="1400" b="1" i="1" spc="-5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400" b="1" i="1" dirty="0">
                <a:solidFill>
                  <a:schemeClr val="tx1"/>
                </a:solidFill>
                <a:latin typeface="Arial"/>
                <a:cs typeface="Arial"/>
              </a:rPr>
              <a:t>обʼєктів.</a:t>
            </a:r>
            <a:r>
              <a:rPr sz="1400" b="1" i="1" spc="-4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400" b="1" i="1" dirty="0">
                <a:solidFill>
                  <a:schemeClr val="tx1"/>
                </a:solidFill>
                <a:latin typeface="Arial"/>
                <a:cs typeface="Arial"/>
              </a:rPr>
              <a:t>Міжнародно-правовий</a:t>
            </a:r>
            <a:r>
              <a:rPr sz="1400" b="1" i="1" spc="-4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400" b="1" i="1" dirty="0">
                <a:solidFill>
                  <a:schemeClr val="tx1"/>
                </a:solidFill>
                <a:latin typeface="Arial"/>
                <a:cs typeface="Arial"/>
              </a:rPr>
              <a:t>захист</a:t>
            </a:r>
            <a:r>
              <a:rPr sz="1400" b="1" i="1" spc="-4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400" b="1" i="1" spc="-10" dirty="0">
                <a:solidFill>
                  <a:schemeClr val="tx1"/>
                </a:solidFill>
                <a:latin typeface="Arial"/>
                <a:cs typeface="Arial"/>
              </a:rPr>
              <a:t>культурних </a:t>
            </a:r>
            <a:r>
              <a:rPr sz="1400" b="1" i="1" dirty="0">
                <a:solidFill>
                  <a:schemeClr val="tx1"/>
                </a:solidFill>
                <a:latin typeface="Arial"/>
                <a:cs typeface="Arial"/>
              </a:rPr>
              <a:t>цінностей</a:t>
            </a:r>
            <a:r>
              <a:rPr sz="1400" b="1" i="1" spc="-5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400" b="1" i="1" dirty="0">
                <a:solidFill>
                  <a:schemeClr val="tx1"/>
                </a:solidFill>
                <a:latin typeface="Arial"/>
                <a:cs typeface="Arial"/>
              </a:rPr>
              <a:t>під</a:t>
            </a:r>
            <a:r>
              <a:rPr sz="1400" b="1" i="1" spc="-4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400" b="1" i="1" dirty="0">
                <a:solidFill>
                  <a:schemeClr val="tx1"/>
                </a:solidFill>
                <a:latin typeface="Arial"/>
                <a:cs typeface="Arial"/>
              </a:rPr>
              <a:t>час</a:t>
            </a:r>
            <a:r>
              <a:rPr sz="1400" b="1" i="1" spc="-4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400" b="1" i="1" dirty="0">
                <a:solidFill>
                  <a:schemeClr val="tx1"/>
                </a:solidFill>
                <a:latin typeface="Arial"/>
                <a:cs typeface="Arial"/>
              </a:rPr>
              <a:t>збройного</a:t>
            </a:r>
            <a:r>
              <a:rPr sz="1400" b="1" i="1" spc="-4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400" b="1" i="1" spc="-10" dirty="0">
                <a:solidFill>
                  <a:schemeClr val="tx1"/>
                </a:solidFill>
                <a:latin typeface="Arial"/>
                <a:cs typeface="Arial"/>
              </a:rPr>
              <a:t>конфлікту.</a:t>
            </a:r>
            <a:endParaRPr sz="1400" dirty="0">
              <a:solidFill>
                <a:schemeClr val="tx1"/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0"/>
              </a:spcBef>
              <a:buClr>
                <a:srgbClr val="D8E9D3"/>
              </a:buClr>
              <a:buFont typeface="Arial"/>
              <a:buAutoNum type="arabicPeriod"/>
            </a:pPr>
            <a:endParaRPr sz="14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12700" marR="152400" indent="196215">
              <a:lnSpc>
                <a:spcPct val="100000"/>
              </a:lnSpc>
              <a:buAutoNum type="arabicPeriod"/>
              <a:tabLst>
                <a:tab pos="208915" algn="l"/>
              </a:tabLst>
            </a:pPr>
            <a:r>
              <a:rPr sz="1400" b="1" i="1" dirty="0">
                <a:solidFill>
                  <a:schemeClr val="tx1"/>
                </a:solidFill>
                <a:latin typeface="Arial"/>
                <a:cs typeface="Arial"/>
              </a:rPr>
              <a:t>Міжнародно-правова</a:t>
            </a:r>
            <a:r>
              <a:rPr sz="1400" b="1" i="1" spc="-6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400" b="1" i="1" dirty="0">
                <a:solidFill>
                  <a:schemeClr val="tx1"/>
                </a:solidFill>
                <a:latin typeface="Arial"/>
                <a:cs typeface="Arial"/>
              </a:rPr>
              <a:t>регламентація</a:t>
            </a:r>
            <a:r>
              <a:rPr sz="1400" b="1" i="1" spc="-6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400" b="1" i="1" dirty="0">
                <a:solidFill>
                  <a:schemeClr val="tx1"/>
                </a:solidFill>
                <a:latin typeface="Arial"/>
                <a:cs typeface="Arial"/>
              </a:rPr>
              <a:t>ведення</a:t>
            </a:r>
            <a:r>
              <a:rPr sz="1400" b="1" i="1" spc="-6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400" b="1" i="1" dirty="0">
                <a:solidFill>
                  <a:schemeClr val="tx1"/>
                </a:solidFill>
                <a:latin typeface="Arial"/>
                <a:cs typeface="Arial"/>
              </a:rPr>
              <a:t>збройної</a:t>
            </a:r>
            <a:r>
              <a:rPr sz="1400" b="1" i="1" spc="-6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400" b="1" i="1" dirty="0">
                <a:solidFill>
                  <a:schemeClr val="tx1"/>
                </a:solidFill>
                <a:latin typeface="Arial"/>
                <a:cs typeface="Arial"/>
              </a:rPr>
              <a:t>боротьби</a:t>
            </a:r>
            <a:r>
              <a:rPr sz="1400" b="1" i="1" spc="-6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400" b="1" i="1" spc="-25" dirty="0">
                <a:solidFill>
                  <a:schemeClr val="tx1"/>
                </a:solidFill>
                <a:latin typeface="Arial"/>
                <a:cs typeface="Arial"/>
              </a:rPr>
              <a:t>на </a:t>
            </a:r>
            <a:r>
              <a:rPr sz="1400" b="1" i="1" dirty="0">
                <a:solidFill>
                  <a:schemeClr val="tx1"/>
                </a:solidFill>
                <a:latin typeface="Arial"/>
                <a:cs typeface="Arial"/>
              </a:rPr>
              <a:t>морі</a:t>
            </a:r>
            <a:r>
              <a:rPr sz="1400" b="1" i="1" spc="-3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400" b="1" i="1" dirty="0">
                <a:solidFill>
                  <a:schemeClr val="tx1"/>
                </a:solidFill>
                <a:latin typeface="Arial"/>
                <a:cs typeface="Arial"/>
              </a:rPr>
              <a:t>й</a:t>
            </a:r>
            <a:r>
              <a:rPr sz="1400" b="1" i="1" spc="-2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400" b="1" i="1" dirty="0">
                <a:solidFill>
                  <a:schemeClr val="tx1"/>
                </a:solidFill>
                <a:latin typeface="Arial"/>
                <a:cs typeface="Arial"/>
              </a:rPr>
              <a:t>у</a:t>
            </a:r>
            <a:r>
              <a:rPr sz="1400" b="1" i="1" spc="-2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400" b="1" i="1" dirty="0">
                <a:solidFill>
                  <a:schemeClr val="tx1"/>
                </a:solidFill>
                <a:latin typeface="Arial"/>
                <a:cs typeface="Arial"/>
              </a:rPr>
              <a:t>повітряному</a:t>
            </a:r>
            <a:r>
              <a:rPr sz="1400" b="1" i="1" spc="-2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400" b="1" i="1" dirty="0">
                <a:solidFill>
                  <a:schemeClr val="tx1"/>
                </a:solidFill>
                <a:latin typeface="Arial"/>
                <a:cs typeface="Arial"/>
              </a:rPr>
              <a:t>просторі.</a:t>
            </a:r>
            <a:r>
              <a:rPr sz="1400" b="1" i="1" spc="-2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400" b="1" i="1" spc="-10" dirty="0">
                <a:solidFill>
                  <a:schemeClr val="tx1"/>
                </a:solidFill>
                <a:latin typeface="Arial"/>
                <a:cs typeface="Arial"/>
              </a:rPr>
              <a:t>Особливості</a:t>
            </a:r>
            <a:r>
              <a:rPr sz="1400" b="1" i="1" spc="-2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400" b="1" i="1" dirty="0">
                <a:solidFill>
                  <a:schemeClr val="tx1"/>
                </a:solidFill>
                <a:latin typeface="Arial"/>
                <a:cs typeface="Arial"/>
              </a:rPr>
              <a:t>міжнародно-</a:t>
            </a:r>
            <a:r>
              <a:rPr sz="1400" b="1" i="1" spc="-10" dirty="0">
                <a:solidFill>
                  <a:schemeClr val="tx1"/>
                </a:solidFill>
                <a:latin typeface="Arial"/>
                <a:cs typeface="Arial"/>
              </a:rPr>
              <a:t>правового регулювання</a:t>
            </a:r>
            <a:r>
              <a:rPr sz="1400" b="1" i="1" spc="-5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400" b="1" i="1" dirty="0">
                <a:solidFill>
                  <a:schemeClr val="tx1"/>
                </a:solidFill>
                <a:latin typeface="Arial"/>
                <a:cs typeface="Arial"/>
              </a:rPr>
              <a:t>ведення</a:t>
            </a:r>
            <a:r>
              <a:rPr sz="1400" b="1" i="1" spc="-4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400" b="1" i="1" dirty="0">
                <a:solidFill>
                  <a:schemeClr val="tx1"/>
                </a:solidFill>
                <a:latin typeface="Arial"/>
                <a:cs typeface="Arial"/>
              </a:rPr>
              <a:t>збройного</a:t>
            </a:r>
            <a:r>
              <a:rPr sz="1400" b="1" i="1" spc="-5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400" b="1" i="1" spc="-10" dirty="0">
                <a:solidFill>
                  <a:schemeClr val="tx1"/>
                </a:solidFill>
                <a:latin typeface="Arial"/>
                <a:cs typeface="Arial"/>
              </a:rPr>
              <a:t>конфлікту</a:t>
            </a:r>
            <a:r>
              <a:rPr sz="1400" b="1" i="1" spc="-4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400" b="1" i="1" dirty="0">
                <a:solidFill>
                  <a:schemeClr val="tx1"/>
                </a:solidFill>
                <a:latin typeface="Arial"/>
                <a:cs typeface="Arial"/>
              </a:rPr>
              <a:t>на</a:t>
            </a:r>
            <a:r>
              <a:rPr sz="1400" b="1" i="1" spc="-4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400" b="1" i="1" dirty="0">
                <a:solidFill>
                  <a:schemeClr val="tx1"/>
                </a:solidFill>
                <a:latin typeface="Arial"/>
                <a:cs typeface="Arial"/>
              </a:rPr>
              <a:t>морі.</a:t>
            </a:r>
            <a:r>
              <a:rPr sz="1400" b="1" i="1" spc="-5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400" b="1" i="1" dirty="0">
                <a:solidFill>
                  <a:schemeClr val="tx1"/>
                </a:solidFill>
                <a:latin typeface="Arial"/>
                <a:cs typeface="Arial"/>
              </a:rPr>
              <a:t>Морська</a:t>
            </a:r>
            <a:r>
              <a:rPr sz="1400" b="1" i="1" spc="-4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400" b="1" i="1" spc="-10" dirty="0">
                <a:solidFill>
                  <a:schemeClr val="tx1"/>
                </a:solidFill>
                <a:latin typeface="Arial"/>
                <a:cs typeface="Arial"/>
              </a:rPr>
              <a:t>блокада.</a:t>
            </a:r>
            <a:endParaRPr sz="14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03611" y="845210"/>
            <a:ext cx="2287845" cy="345305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3024" y="-39366"/>
            <a:ext cx="453390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dirty="0"/>
              <a:t>Критика</a:t>
            </a:r>
            <a:r>
              <a:rPr sz="2100" spc="-85" dirty="0"/>
              <a:t> </a:t>
            </a:r>
            <a:r>
              <a:rPr sz="2100" dirty="0"/>
              <a:t>гуманітарних</a:t>
            </a:r>
            <a:r>
              <a:rPr sz="2100" spc="-70" dirty="0"/>
              <a:t> </a:t>
            </a:r>
            <a:r>
              <a:rPr sz="2100" spc="-10" dirty="0"/>
              <a:t>інтервенцій</a:t>
            </a:r>
            <a:endParaRPr sz="2100"/>
          </a:p>
        </p:txBody>
      </p:sp>
      <p:sp>
        <p:nvSpPr>
          <p:cNvPr id="3" name="object 3"/>
          <p:cNvSpPr txBox="1"/>
          <p:nvPr/>
        </p:nvSpPr>
        <p:spPr>
          <a:xfrm>
            <a:off x="186561" y="449838"/>
            <a:ext cx="8642985" cy="2917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235" marR="5080" indent="-344170">
              <a:lnSpc>
                <a:spcPct val="114999"/>
              </a:lnSpc>
              <a:spcBef>
                <a:spcPts val="100"/>
              </a:spcBef>
              <a:buChar char="●"/>
              <a:tabLst>
                <a:tab pos="356235" algn="l"/>
              </a:tabLst>
            </a:pPr>
            <a:r>
              <a:rPr sz="1500" b="1" i="1" dirty="0">
                <a:latin typeface="Arial"/>
                <a:cs typeface="Arial"/>
              </a:rPr>
              <a:t>Критики</a:t>
            </a:r>
            <a:r>
              <a:rPr sz="1500" b="1" i="1" spc="-50" dirty="0">
                <a:latin typeface="Arial"/>
                <a:cs typeface="Arial"/>
              </a:rPr>
              <a:t> </a:t>
            </a:r>
            <a:r>
              <a:rPr sz="1500" b="1" i="1" spc="-10" dirty="0">
                <a:latin typeface="Arial"/>
                <a:cs typeface="Arial"/>
              </a:rPr>
              <a:t>стверджують,</a:t>
            </a:r>
            <a:r>
              <a:rPr sz="1500" b="1" i="1" spc="-45" dirty="0">
                <a:latin typeface="Arial"/>
                <a:cs typeface="Arial"/>
              </a:rPr>
              <a:t> </a:t>
            </a:r>
            <a:r>
              <a:rPr sz="1500" b="1" i="1" dirty="0">
                <a:latin typeface="Arial"/>
                <a:cs typeface="Arial"/>
              </a:rPr>
              <a:t>що</a:t>
            </a:r>
            <a:r>
              <a:rPr sz="1500" b="1" i="1" spc="-45" dirty="0">
                <a:latin typeface="Arial"/>
                <a:cs typeface="Arial"/>
              </a:rPr>
              <a:t> </a:t>
            </a:r>
            <a:r>
              <a:rPr sz="1500" b="1" i="1" dirty="0">
                <a:latin typeface="Arial"/>
                <a:cs typeface="Arial"/>
              </a:rPr>
              <a:t>під</a:t>
            </a:r>
            <a:r>
              <a:rPr sz="1500" b="1" i="1" spc="-45" dirty="0">
                <a:latin typeface="Arial"/>
                <a:cs typeface="Arial"/>
              </a:rPr>
              <a:t> </a:t>
            </a:r>
            <a:r>
              <a:rPr sz="1500" b="1" i="1" dirty="0">
                <a:latin typeface="Arial"/>
                <a:cs typeface="Arial"/>
              </a:rPr>
              <a:t>прикриттям</a:t>
            </a:r>
            <a:r>
              <a:rPr sz="1500" b="1" i="1" spc="-45" dirty="0">
                <a:latin typeface="Arial"/>
                <a:cs typeface="Arial"/>
              </a:rPr>
              <a:t> </a:t>
            </a:r>
            <a:r>
              <a:rPr sz="1500" b="1" i="1" dirty="0">
                <a:latin typeface="Arial"/>
                <a:cs typeface="Arial"/>
              </a:rPr>
              <a:t>гуманітарної</a:t>
            </a:r>
            <a:r>
              <a:rPr sz="1500" b="1" i="1" spc="-45" dirty="0">
                <a:latin typeface="Arial"/>
                <a:cs typeface="Arial"/>
              </a:rPr>
              <a:t> </a:t>
            </a:r>
            <a:r>
              <a:rPr sz="1500" b="1" i="1" dirty="0">
                <a:latin typeface="Arial"/>
                <a:cs typeface="Arial"/>
              </a:rPr>
              <a:t>інтервенції</a:t>
            </a:r>
            <a:r>
              <a:rPr sz="1500" b="1" i="1" spc="-45" dirty="0">
                <a:latin typeface="Arial"/>
                <a:cs typeface="Arial"/>
              </a:rPr>
              <a:t> </a:t>
            </a:r>
            <a:r>
              <a:rPr sz="1500" b="1" i="1" spc="-10" dirty="0">
                <a:latin typeface="Arial"/>
                <a:cs typeface="Arial"/>
              </a:rPr>
              <a:t>держави </a:t>
            </a:r>
            <a:r>
              <a:rPr sz="1500" b="1" i="1" dirty="0">
                <a:latin typeface="Arial"/>
                <a:cs typeface="Arial"/>
              </a:rPr>
              <a:t>можуть</a:t>
            </a:r>
            <a:r>
              <a:rPr sz="1500" b="1" i="1" spc="-50" dirty="0">
                <a:latin typeface="Arial"/>
                <a:cs typeface="Arial"/>
              </a:rPr>
              <a:t> </a:t>
            </a:r>
            <a:r>
              <a:rPr sz="1500" b="1" i="1" dirty="0">
                <a:latin typeface="Arial"/>
                <a:cs typeface="Arial"/>
              </a:rPr>
              <a:t>переслідувати</a:t>
            </a:r>
            <a:r>
              <a:rPr sz="1500" b="1" i="1" spc="-50" dirty="0">
                <a:latin typeface="Arial"/>
                <a:cs typeface="Arial"/>
              </a:rPr>
              <a:t> </a:t>
            </a:r>
            <a:r>
              <a:rPr sz="1500" b="1" i="1" dirty="0">
                <a:latin typeface="Arial"/>
                <a:cs typeface="Arial"/>
              </a:rPr>
              <a:t>власні</a:t>
            </a:r>
            <a:r>
              <a:rPr sz="1500" b="1" i="1" spc="-50" dirty="0">
                <a:latin typeface="Arial"/>
                <a:cs typeface="Arial"/>
              </a:rPr>
              <a:t> </a:t>
            </a:r>
            <a:r>
              <a:rPr sz="1500" b="1" i="1" dirty="0">
                <a:latin typeface="Arial"/>
                <a:cs typeface="Arial"/>
              </a:rPr>
              <a:t>геополітичні</a:t>
            </a:r>
            <a:r>
              <a:rPr sz="1500" b="1" i="1" spc="-50" dirty="0">
                <a:latin typeface="Arial"/>
                <a:cs typeface="Arial"/>
              </a:rPr>
              <a:t> </a:t>
            </a:r>
            <a:r>
              <a:rPr sz="1500" b="1" i="1" dirty="0">
                <a:latin typeface="Arial"/>
                <a:cs typeface="Arial"/>
              </a:rPr>
              <a:t>інтереси.</a:t>
            </a:r>
            <a:r>
              <a:rPr sz="1500" b="1" i="1" spc="-45" dirty="0">
                <a:latin typeface="Arial"/>
                <a:cs typeface="Arial"/>
              </a:rPr>
              <a:t> </a:t>
            </a:r>
            <a:r>
              <a:rPr sz="1500" b="1" i="1" dirty="0">
                <a:latin typeface="Arial"/>
                <a:cs typeface="Arial"/>
              </a:rPr>
              <a:t>Наприклад,</a:t>
            </a:r>
            <a:r>
              <a:rPr sz="1500" b="1" i="1" spc="-50" dirty="0">
                <a:latin typeface="Arial"/>
                <a:cs typeface="Arial"/>
              </a:rPr>
              <a:t> </a:t>
            </a:r>
            <a:r>
              <a:rPr sz="1500" b="1" i="1" spc="-10" dirty="0">
                <a:latin typeface="Arial"/>
                <a:cs typeface="Arial"/>
              </a:rPr>
              <a:t>інтервенція</a:t>
            </a:r>
            <a:r>
              <a:rPr sz="1500" b="1" i="1" spc="-50" dirty="0">
                <a:latin typeface="Arial"/>
                <a:cs typeface="Arial"/>
              </a:rPr>
              <a:t> </a:t>
            </a:r>
            <a:r>
              <a:rPr sz="1500" b="1" i="1" dirty="0">
                <a:latin typeface="Arial"/>
                <a:cs typeface="Arial"/>
              </a:rPr>
              <a:t>у</a:t>
            </a:r>
            <a:r>
              <a:rPr sz="1500" b="1" i="1" spc="-50" dirty="0">
                <a:latin typeface="Arial"/>
                <a:cs typeface="Arial"/>
              </a:rPr>
              <a:t> </a:t>
            </a:r>
            <a:r>
              <a:rPr sz="1500" b="1" i="1" spc="-10" dirty="0">
                <a:latin typeface="Arial"/>
                <a:cs typeface="Arial"/>
              </a:rPr>
              <a:t>Лівії </a:t>
            </a:r>
            <a:r>
              <a:rPr sz="1500" b="1" i="1" spc="-25" dirty="0">
                <a:latin typeface="Arial"/>
                <a:cs typeface="Arial"/>
              </a:rPr>
              <a:t>2011</a:t>
            </a:r>
            <a:r>
              <a:rPr sz="1500" b="1" i="1" spc="-45" dirty="0">
                <a:latin typeface="Arial"/>
                <a:cs typeface="Arial"/>
              </a:rPr>
              <a:t> </a:t>
            </a:r>
            <a:r>
              <a:rPr sz="1500" b="1" i="1" dirty="0">
                <a:latin typeface="Arial"/>
                <a:cs typeface="Arial"/>
              </a:rPr>
              <a:t>року</a:t>
            </a:r>
            <a:r>
              <a:rPr sz="1500" b="1" i="1" spc="-40" dirty="0">
                <a:latin typeface="Arial"/>
                <a:cs typeface="Arial"/>
              </a:rPr>
              <a:t> </a:t>
            </a:r>
            <a:r>
              <a:rPr sz="1500" b="1" i="1" dirty="0">
                <a:latin typeface="Arial"/>
                <a:cs typeface="Arial"/>
              </a:rPr>
              <a:t>призвела</a:t>
            </a:r>
            <a:r>
              <a:rPr sz="1500" b="1" i="1" spc="-40" dirty="0">
                <a:latin typeface="Arial"/>
                <a:cs typeface="Arial"/>
              </a:rPr>
              <a:t> </a:t>
            </a:r>
            <a:r>
              <a:rPr sz="1500" b="1" i="1" dirty="0">
                <a:latin typeface="Arial"/>
                <a:cs typeface="Arial"/>
              </a:rPr>
              <a:t>до</a:t>
            </a:r>
            <a:r>
              <a:rPr sz="1500" b="1" i="1" spc="-45" dirty="0">
                <a:latin typeface="Arial"/>
                <a:cs typeface="Arial"/>
              </a:rPr>
              <a:t> </a:t>
            </a:r>
            <a:r>
              <a:rPr sz="1500" b="1" i="1" dirty="0">
                <a:latin typeface="Arial"/>
                <a:cs typeface="Arial"/>
              </a:rPr>
              <a:t>падіння</a:t>
            </a:r>
            <a:r>
              <a:rPr sz="1500" b="1" i="1" spc="-40" dirty="0">
                <a:latin typeface="Arial"/>
                <a:cs typeface="Arial"/>
              </a:rPr>
              <a:t> </a:t>
            </a:r>
            <a:r>
              <a:rPr sz="1500" b="1" i="1" dirty="0">
                <a:latin typeface="Arial"/>
                <a:cs typeface="Arial"/>
              </a:rPr>
              <a:t>режиму,</a:t>
            </a:r>
            <a:r>
              <a:rPr sz="1500" b="1" i="1" spc="-40" dirty="0">
                <a:latin typeface="Arial"/>
                <a:cs typeface="Arial"/>
              </a:rPr>
              <a:t> </a:t>
            </a:r>
            <a:r>
              <a:rPr sz="1500" b="1" i="1" dirty="0">
                <a:latin typeface="Arial"/>
                <a:cs typeface="Arial"/>
              </a:rPr>
              <a:t>але</a:t>
            </a:r>
            <a:r>
              <a:rPr sz="1500" b="1" i="1" spc="-40" dirty="0">
                <a:latin typeface="Arial"/>
                <a:cs typeface="Arial"/>
              </a:rPr>
              <a:t> </a:t>
            </a:r>
            <a:r>
              <a:rPr sz="1500" b="1" i="1" dirty="0">
                <a:latin typeface="Arial"/>
                <a:cs typeface="Arial"/>
              </a:rPr>
              <a:t>подальший</a:t>
            </a:r>
            <a:r>
              <a:rPr sz="1500" b="1" i="1" spc="-45" dirty="0">
                <a:latin typeface="Arial"/>
                <a:cs typeface="Arial"/>
              </a:rPr>
              <a:t> </a:t>
            </a:r>
            <a:r>
              <a:rPr sz="1500" b="1" i="1" dirty="0">
                <a:latin typeface="Arial"/>
                <a:cs typeface="Arial"/>
              </a:rPr>
              <a:t>хаос</a:t>
            </a:r>
            <a:r>
              <a:rPr sz="1500" b="1" i="1" spc="-40" dirty="0">
                <a:latin typeface="Arial"/>
                <a:cs typeface="Arial"/>
              </a:rPr>
              <a:t> </a:t>
            </a:r>
            <a:r>
              <a:rPr sz="1500" b="1" i="1" dirty="0">
                <a:latin typeface="Arial"/>
                <a:cs typeface="Arial"/>
              </a:rPr>
              <a:t>спричинив</a:t>
            </a:r>
            <a:r>
              <a:rPr sz="1500" b="1" i="1" spc="-40" dirty="0">
                <a:latin typeface="Arial"/>
                <a:cs typeface="Arial"/>
              </a:rPr>
              <a:t> </a:t>
            </a:r>
            <a:r>
              <a:rPr sz="1500" b="1" i="1" spc="-10" dirty="0">
                <a:latin typeface="Arial"/>
                <a:cs typeface="Arial"/>
              </a:rPr>
              <a:t>громадянську </a:t>
            </a:r>
            <a:r>
              <a:rPr sz="1500" b="1" i="1" dirty="0">
                <a:latin typeface="Arial"/>
                <a:cs typeface="Arial"/>
              </a:rPr>
              <a:t>війну</a:t>
            </a:r>
            <a:r>
              <a:rPr sz="1500" b="1" i="1" spc="-30" dirty="0">
                <a:latin typeface="Arial"/>
                <a:cs typeface="Arial"/>
              </a:rPr>
              <a:t> </a:t>
            </a:r>
            <a:r>
              <a:rPr sz="1500" b="1" i="1" dirty="0">
                <a:latin typeface="Arial"/>
                <a:cs typeface="Arial"/>
              </a:rPr>
              <a:t>і</a:t>
            </a:r>
            <a:r>
              <a:rPr sz="1500" b="1" i="1" spc="-25" dirty="0">
                <a:latin typeface="Arial"/>
                <a:cs typeface="Arial"/>
              </a:rPr>
              <a:t> </a:t>
            </a:r>
            <a:r>
              <a:rPr sz="1500" b="1" i="1" dirty="0">
                <a:latin typeface="Arial"/>
                <a:cs typeface="Arial"/>
              </a:rPr>
              <a:t>гуманітарну</a:t>
            </a:r>
            <a:r>
              <a:rPr sz="1500" b="1" i="1" spc="-30" dirty="0">
                <a:latin typeface="Arial"/>
                <a:cs typeface="Arial"/>
              </a:rPr>
              <a:t> </a:t>
            </a:r>
            <a:r>
              <a:rPr sz="1500" b="1" i="1" spc="-10" dirty="0">
                <a:latin typeface="Arial"/>
                <a:cs typeface="Arial"/>
              </a:rPr>
              <a:t>катастрофу.</a:t>
            </a:r>
            <a:endParaRPr sz="1500">
              <a:latin typeface="Arial"/>
              <a:cs typeface="Arial"/>
            </a:endParaRPr>
          </a:p>
          <a:p>
            <a:pPr marL="356235" marR="254000" indent="-344170">
              <a:lnSpc>
                <a:spcPct val="114999"/>
              </a:lnSpc>
              <a:buChar char="●"/>
              <a:tabLst>
                <a:tab pos="356235" algn="l"/>
              </a:tabLst>
            </a:pPr>
            <a:r>
              <a:rPr sz="1500" b="1" i="1" dirty="0">
                <a:latin typeface="Arial"/>
                <a:cs typeface="Arial"/>
              </a:rPr>
              <a:t>Інша</a:t>
            </a:r>
            <a:r>
              <a:rPr sz="1500" b="1" i="1" spc="-45" dirty="0">
                <a:latin typeface="Arial"/>
                <a:cs typeface="Arial"/>
              </a:rPr>
              <a:t> </a:t>
            </a:r>
            <a:r>
              <a:rPr sz="1500" b="1" i="1" spc="-10" dirty="0">
                <a:latin typeface="Arial"/>
                <a:cs typeface="Arial"/>
              </a:rPr>
              <a:t>проблема</a:t>
            </a:r>
            <a:r>
              <a:rPr sz="1500" b="1" i="1" spc="-40" dirty="0">
                <a:latin typeface="Arial"/>
                <a:cs typeface="Arial"/>
              </a:rPr>
              <a:t> </a:t>
            </a:r>
            <a:r>
              <a:rPr sz="1500" b="1" i="1" dirty="0">
                <a:latin typeface="Arial"/>
                <a:cs typeface="Arial"/>
              </a:rPr>
              <a:t>—</a:t>
            </a:r>
            <a:r>
              <a:rPr sz="1500" b="1" i="1" spc="-40" dirty="0">
                <a:latin typeface="Arial"/>
                <a:cs typeface="Arial"/>
              </a:rPr>
              <a:t> </a:t>
            </a:r>
            <a:r>
              <a:rPr sz="1500" b="1" i="1" dirty="0">
                <a:latin typeface="Arial"/>
                <a:cs typeface="Arial"/>
              </a:rPr>
              <a:t>подвійні</a:t>
            </a:r>
            <a:r>
              <a:rPr sz="1500" b="1" i="1" spc="-40" dirty="0">
                <a:latin typeface="Arial"/>
                <a:cs typeface="Arial"/>
              </a:rPr>
              <a:t> </a:t>
            </a:r>
            <a:r>
              <a:rPr sz="1500" b="1" i="1" dirty="0">
                <a:latin typeface="Arial"/>
                <a:cs typeface="Arial"/>
              </a:rPr>
              <a:t>стандарти:</a:t>
            </a:r>
            <a:r>
              <a:rPr sz="1500" b="1" i="1" spc="-40" dirty="0">
                <a:latin typeface="Arial"/>
                <a:cs typeface="Arial"/>
              </a:rPr>
              <a:t> </a:t>
            </a:r>
            <a:r>
              <a:rPr sz="1500" b="1" i="1" dirty="0">
                <a:latin typeface="Arial"/>
                <a:cs typeface="Arial"/>
              </a:rPr>
              <a:t>одні</a:t>
            </a:r>
            <a:r>
              <a:rPr sz="1500" b="1" i="1" spc="-40" dirty="0">
                <a:latin typeface="Arial"/>
                <a:cs typeface="Arial"/>
              </a:rPr>
              <a:t> </a:t>
            </a:r>
            <a:r>
              <a:rPr sz="1500" b="1" i="1" dirty="0">
                <a:latin typeface="Arial"/>
                <a:cs typeface="Arial"/>
              </a:rPr>
              <a:t>конфлікти</a:t>
            </a:r>
            <a:r>
              <a:rPr sz="1500" b="1" i="1" spc="-40" dirty="0">
                <a:latin typeface="Arial"/>
                <a:cs typeface="Arial"/>
              </a:rPr>
              <a:t> </a:t>
            </a:r>
            <a:r>
              <a:rPr sz="1500" b="1" i="1" spc="-10" dirty="0">
                <a:latin typeface="Arial"/>
                <a:cs typeface="Arial"/>
              </a:rPr>
              <a:t>стають</a:t>
            </a:r>
            <a:r>
              <a:rPr sz="1500" b="1" i="1" spc="-45" dirty="0">
                <a:latin typeface="Arial"/>
                <a:cs typeface="Arial"/>
              </a:rPr>
              <a:t> </a:t>
            </a:r>
            <a:r>
              <a:rPr sz="1500" b="1" i="1" dirty="0">
                <a:latin typeface="Arial"/>
                <a:cs typeface="Arial"/>
              </a:rPr>
              <a:t>об’єктом</a:t>
            </a:r>
            <a:r>
              <a:rPr sz="1500" b="1" i="1" spc="-40" dirty="0">
                <a:latin typeface="Arial"/>
                <a:cs typeface="Arial"/>
              </a:rPr>
              <a:t> </a:t>
            </a:r>
            <a:r>
              <a:rPr sz="1500" b="1" i="1" spc="-10" dirty="0">
                <a:latin typeface="Arial"/>
                <a:cs typeface="Arial"/>
              </a:rPr>
              <a:t>уваги </a:t>
            </a:r>
            <a:r>
              <a:rPr sz="1500" b="1" i="1" dirty="0">
                <a:latin typeface="Arial"/>
                <a:cs typeface="Arial"/>
              </a:rPr>
              <a:t>світової</a:t>
            </a:r>
            <a:r>
              <a:rPr sz="1500" b="1" i="1" spc="-55" dirty="0">
                <a:latin typeface="Arial"/>
                <a:cs typeface="Arial"/>
              </a:rPr>
              <a:t> </a:t>
            </a:r>
            <a:r>
              <a:rPr sz="1500" b="1" i="1" dirty="0">
                <a:latin typeface="Arial"/>
                <a:cs typeface="Arial"/>
              </a:rPr>
              <a:t>спільноти,</a:t>
            </a:r>
            <a:r>
              <a:rPr sz="1500" b="1" i="1" spc="-40" dirty="0">
                <a:latin typeface="Arial"/>
                <a:cs typeface="Arial"/>
              </a:rPr>
              <a:t> </a:t>
            </a:r>
            <a:r>
              <a:rPr sz="1500" b="1" i="1" dirty="0">
                <a:latin typeface="Arial"/>
                <a:cs typeface="Arial"/>
              </a:rPr>
              <a:t>тоді</a:t>
            </a:r>
            <a:r>
              <a:rPr sz="1500" b="1" i="1" spc="-40" dirty="0">
                <a:latin typeface="Arial"/>
                <a:cs typeface="Arial"/>
              </a:rPr>
              <a:t> </a:t>
            </a:r>
            <a:r>
              <a:rPr sz="1500" b="1" i="1" dirty="0">
                <a:latin typeface="Arial"/>
                <a:cs typeface="Arial"/>
              </a:rPr>
              <a:t>як</a:t>
            </a:r>
            <a:r>
              <a:rPr sz="1500" b="1" i="1" spc="-40" dirty="0">
                <a:latin typeface="Arial"/>
                <a:cs typeface="Arial"/>
              </a:rPr>
              <a:t> </a:t>
            </a:r>
            <a:r>
              <a:rPr sz="1500" b="1" i="1" dirty="0">
                <a:latin typeface="Arial"/>
                <a:cs typeface="Arial"/>
              </a:rPr>
              <a:t>інші</a:t>
            </a:r>
            <a:r>
              <a:rPr sz="1500" b="1" i="1" spc="-40" dirty="0">
                <a:latin typeface="Arial"/>
                <a:cs typeface="Arial"/>
              </a:rPr>
              <a:t> </a:t>
            </a:r>
            <a:r>
              <a:rPr sz="1500" b="1" i="1" dirty="0">
                <a:latin typeface="Arial"/>
                <a:cs typeface="Arial"/>
              </a:rPr>
              <a:t>(наприклад,</a:t>
            </a:r>
            <a:r>
              <a:rPr sz="1500" b="1" i="1" spc="-40" dirty="0">
                <a:latin typeface="Arial"/>
                <a:cs typeface="Arial"/>
              </a:rPr>
              <a:t> </a:t>
            </a:r>
            <a:r>
              <a:rPr sz="1500" b="1" i="1" dirty="0">
                <a:latin typeface="Arial"/>
                <a:cs typeface="Arial"/>
              </a:rPr>
              <a:t>у</a:t>
            </a:r>
            <a:r>
              <a:rPr sz="1500" b="1" i="1" spc="-40" dirty="0">
                <a:latin typeface="Arial"/>
                <a:cs typeface="Arial"/>
              </a:rPr>
              <a:t> </a:t>
            </a:r>
            <a:r>
              <a:rPr sz="1500" b="1" i="1" dirty="0">
                <a:latin typeface="Arial"/>
                <a:cs typeface="Arial"/>
              </a:rPr>
              <a:t>Руанді</a:t>
            </a:r>
            <a:r>
              <a:rPr sz="1500" b="1" i="1" spc="-40" dirty="0">
                <a:latin typeface="Arial"/>
                <a:cs typeface="Arial"/>
              </a:rPr>
              <a:t> </a:t>
            </a:r>
            <a:r>
              <a:rPr sz="1500" b="1" i="1" dirty="0">
                <a:latin typeface="Arial"/>
                <a:cs typeface="Arial"/>
              </a:rPr>
              <a:t>1994</a:t>
            </a:r>
            <a:r>
              <a:rPr sz="1500" b="1" i="1" spc="-40" dirty="0">
                <a:latin typeface="Arial"/>
                <a:cs typeface="Arial"/>
              </a:rPr>
              <a:t> </a:t>
            </a:r>
            <a:r>
              <a:rPr sz="1500" b="1" i="1" dirty="0">
                <a:latin typeface="Arial"/>
                <a:cs typeface="Arial"/>
              </a:rPr>
              <a:t>року)</a:t>
            </a:r>
            <a:r>
              <a:rPr sz="1500" b="1" i="1" spc="-40" dirty="0">
                <a:latin typeface="Arial"/>
                <a:cs typeface="Arial"/>
              </a:rPr>
              <a:t> </a:t>
            </a:r>
            <a:r>
              <a:rPr sz="1500" b="1" i="1" spc="-10" dirty="0">
                <a:latin typeface="Arial"/>
                <a:cs typeface="Arial"/>
              </a:rPr>
              <a:t>залишаються</a:t>
            </a:r>
            <a:r>
              <a:rPr sz="1500" b="1" i="1" spc="-40" dirty="0">
                <a:latin typeface="Arial"/>
                <a:cs typeface="Arial"/>
              </a:rPr>
              <a:t> </a:t>
            </a:r>
            <a:r>
              <a:rPr sz="1500" b="1" i="1" spc="-25" dirty="0">
                <a:latin typeface="Arial"/>
                <a:cs typeface="Arial"/>
              </a:rPr>
              <a:t>без </a:t>
            </a:r>
            <a:r>
              <a:rPr sz="1500" b="1" i="1" dirty="0">
                <a:latin typeface="Arial"/>
                <a:cs typeface="Arial"/>
              </a:rPr>
              <a:t>належної</a:t>
            </a:r>
            <a:r>
              <a:rPr sz="1500" b="1" i="1" spc="-70" dirty="0">
                <a:latin typeface="Arial"/>
                <a:cs typeface="Arial"/>
              </a:rPr>
              <a:t> </a:t>
            </a:r>
            <a:r>
              <a:rPr sz="1500" b="1" i="1" spc="-10" dirty="0">
                <a:latin typeface="Arial"/>
                <a:cs typeface="Arial"/>
              </a:rPr>
              <a:t>реакції.</a:t>
            </a:r>
            <a:endParaRPr sz="1500">
              <a:latin typeface="Arial"/>
              <a:cs typeface="Arial"/>
            </a:endParaRPr>
          </a:p>
          <a:p>
            <a:pPr marL="356235" marR="299720" indent="-344170">
              <a:lnSpc>
                <a:spcPct val="114999"/>
              </a:lnSpc>
              <a:buChar char="●"/>
              <a:tabLst>
                <a:tab pos="356235" algn="l"/>
              </a:tabLst>
            </a:pPr>
            <a:r>
              <a:rPr sz="1500" b="1" i="1" dirty="0">
                <a:latin typeface="Arial"/>
                <a:cs typeface="Arial"/>
              </a:rPr>
              <a:t>Таким</a:t>
            </a:r>
            <a:r>
              <a:rPr sz="1500" b="1" i="1" spc="-50" dirty="0">
                <a:latin typeface="Arial"/>
                <a:cs typeface="Arial"/>
              </a:rPr>
              <a:t> </a:t>
            </a:r>
            <a:r>
              <a:rPr sz="1500" b="1" i="1" dirty="0">
                <a:latin typeface="Arial"/>
                <a:cs typeface="Arial"/>
              </a:rPr>
              <a:t>чином,</a:t>
            </a:r>
            <a:r>
              <a:rPr sz="1500" b="1" i="1" spc="-45" dirty="0">
                <a:latin typeface="Arial"/>
                <a:cs typeface="Arial"/>
              </a:rPr>
              <a:t> </a:t>
            </a:r>
            <a:r>
              <a:rPr sz="1500" b="1" i="1" dirty="0">
                <a:latin typeface="Arial"/>
                <a:cs typeface="Arial"/>
              </a:rPr>
              <a:t>гуманітарна</a:t>
            </a:r>
            <a:r>
              <a:rPr sz="1500" b="1" i="1" spc="-45" dirty="0">
                <a:latin typeface="Arial"/>
                <a:cs typeface="Arial"/>
              </a:rPr>
              <a:t> </a:t>
            </a:r>
            <a:r>
              <a:rPr sz="1500" b="1" i="1" spc="-10" dirty="0">
                <a:latin typeface="Arial"/>
                <a:cs typeface="Arial"/>
              </a:rPr>
              <a:t>інтервенція</a:t>
            </a:r>
            <a:r>
              <a:rPr sz="1500" b="1" i="1" spc="-45" dirty="0">
                <a:latin typeface="Arial"/>
                <a:cs typeface="Arial"/>
              </a:rPr>
              <a:t> </a:t>
            </a:r>
            <a:r>
              <a:rPr sz="1500" b="1" i="1" dirty="0">
                <a:latin typeface="Arial"/>
                <a:cs typeface="Arial"/>
              </a:rPr>
              <a:t>може</a:t>
            </a:r>
            <a:r>
              <a:rPr sz="1500" b="1" i="1" spc="-45" dirty="0">
                <a:latin typeface="Arial"/>
                <a:cs typeface="Arial"/>
              </a:rPr>
              <a:t> </a:t>
            </a:r>
            <a:r>
              <a:rPr sz="1500" b="1" i="1" dirty="0">
                <a:latin typeface="Arial"/>
                <a:cs typeface="Arial"/>
              </a:rPr>
              <a:t>стати</a:t>
            </a:r>
            <a:r>
              <a:rPr sz="1500" b="1" i="1" spc="-45" dirty="0">
                <a:latin typeface="Arial"/>
                <a:cs typeface="Arial"/>
              </a:rPr>
              <a:t> </a:t>
            </a:r>
            <a:r>
              <a:rPr sz="1500" b="1" i="1" dirty="0">
                <a:latin typeface="Arial"/>
                <a:cs typeface="Arial"/>
              </a:rPr>
              <a:t>як</a:t>
            </a:r>
            <a:r>
              <a:rPr sz="1500" b="1" i="1" spc="-45" dirty="0">
                <a:latin typeface="Arial"/>
                <a:cs typeface="Arial"/>
              </a:rPr>
              <a:t> </a:t>
            </a:r>
            <a:r>
              <a:rPr sz="1500" b="1" i="1" spc="-10" dirty="0">
                <a:latin typeface="Arial"/>
                <a:cs typeface="Arial"/>
              </a:rPr>
              <a:t>інструментом</a:t>
            </a:r>
            <a:r>
              <a:rPr sz="1500" b="1" i="1" spc="-45" dirty="0">
                <a:latin typeface="Arial"/>
                <a:cs typeface="Arial"/>
              </a:rPr>
              <a:t> </a:t>
            </a:r>
            <a:r>
              <a:rPr sz="1500" b="1" i="1" spc="-10" dirty="0">
                <a:latin typeface="Arial"/>
                <a:cs typeface="Arial"/>
              </a:rPr>
              <a:t>порятунку, </a:t>
            </a:r>
            <a:r>
              <a:rPr sz="1500" b="1" i="1" dirty="0">
                <a:latin typeface="Arial"/>
                <a:cs typeface="Arial"/>
              </a:rPr>
              <a:t>так</a:t>
            </a:r>
            <a:r>
              <a:rPr sz="1500" b="1" i="1" spc="-40" dirty="0">
                <a:latin typeface="Arial"/>
                <a:cs typeface="Arial"/>
              </a:rPr>
              <a:t> </a:t>
            </a:r>
            <a:r>
              <a:rPr sz="1500" b="1" i="1" dirty="0">
                <a:latin typeface="Arial"/>
                <a:cs typeface="Arial"/>
              </a:rPr>
              <a:t>і</a:t>
            </a:r>
            <a:r>
              <a:rPr sz="1500" b="1" i="1" spc="-40" dirty="0">
                <a:latin typeface="Arial"/>
                <a:cs typeface="Arial"/>
              </a:rPr>
              <a:t> </a:t>
            </a:r>
            <a:r>
              <a:rPr sz="1500" b="1" i="1" dirty="0">
                <a:latin typeface="Arial"/>
                <a:cs typeface="Arial"/>
              </a:rPr>
              <a:t>прикриттям</a:t>
            </a:r>
            <a:r>
              <a:rPr sz="1500" b="1" i="1" spc="-35" dirty="0">
                <a:latin typeface="Arial"/>
                <a:cs typeface="Arial"/>
              </a:rPr>
              <a:t> </a:t>
            </a:r>
            <a:r>
              <a:rPr sz="1500" b="1" i="1" dirty="0">
                <a:latin typeface="Arial"/>
                <a:cs typeface="Arial"/>
              </a:rPr>
              <a:t>для</a:t>
            </a:r>
            <a:r>
              <a:rPr sz="1500" b="1" i="1" spc="-40" dirty="0">
                <a:latin typeface="Arial"/>
                <a:cs typeface="Arial"/>
              </a:rPr>
              <a:t> </a:t>
            </a:r>
            <a:r>
              <a:rPr sz="1500" b="1" i="1" dirty="0">
                <a:latin typeface="Arial"/>
                <a:cs typeface="Arial"/>
              </a:rPr>
              <a:t>втручання</a:t>
            </a:r>
            <a:r>
              <a:rPr sz="1500" b="1" i="1" spc="-35" dirty="0">
                <a:latin typeface="Arial"/>
                <a:cs typeface="Arial"/>
              </a:rPr>
              <a:t> </a:t>
            </a:r>
            <a:r>
              <a:rPr sz="1500" b="1" i="1" dirty="0">
                <a:latin typeface="Arial"/>
                <a:cs typeface="Arial"/>
              </a:rPr>
              <a:t>у</a:t>
            </a:r>
            <a:r>
              <a:rPr sz="1500" b="1" i="1" spc="-40" dirty="0">
                <a:latin typeface="Arial"/>
                <a:cs typeface="Arial"/>
              </a:rPr>
              <a:t> </a:t>
            </a:r>
            <a:r>
              <a:rPr sz="1500" b="1" i="1" dirty="0">
                <a:latin typeface="Arial"/>
                <a:cs typeface="Arial"/>
              </a:rPr>
              <a:t>внутрішні</a:t>
            </a:r>
            <a:r>
              <a:rPr sz="1500" b="1" i="1" spc="-40" dirty="0">
                <a:latin typeface="Arial"/>
                <a:cs typeface="Arial"/>
              </a:rPr>
              <a:t> </a:t>
            </a:r>
            <a:r>
              <a:rPr sz="1500" b="1" i="1" dirty="0">
                <a:latin typeface="Arial"/>
                <a:cs typeface="Arial"/>
              </a:rPr>
              <a:t>справи</a:t>
            </a:r>
            <a:r>
              <a:rPr sz="1500" b="1" i="1" spc="-35" dirty="0">
                <a:latin typeface="Arial"/>
                <a:cs typeface="Arial"/>
              </a:rPr>
              <a:t> </a:t>
            </a:r>
            <a:r>
              <a:rPr sz="1500" b="1" i="1" dirty="0">
                <a:latin typeface="Arial"/>
                <a:cs typeface="Arial"/>
              </a:rPr>
              <a:t>держави.</a:t>
            </a:r>
            <a:r>
              <a:rPr sz="1500" b="1" i="1" spc="-40" dirty="0">
                <a:latin typeface="Arial"/>
                <a:cs typeface="Arial"/>
              </a:rPr>
              <a:t> </a:t>
            </a:r>
            <a:r>
              <a:rPr sz="1500" b="1" i="1" dirty="0">
                <a:latin typeface="Arial"/>
                <a:cs typeface="Arial"/>
              </a:rPr>
              <a:t>Саме</a:t>
            </a:r>
            <a:r>
              <a:rPr sz="1500" b="1" i="1" spc="-35" dirty="0">
                <a:latin typeface="Arial"/>
                <a:cs typeface="Arial"/>
              </a:rPr>
              <a:t> </a:t>
            </a:r>
            <a:r>
              <a:rPr sz="1500" b="1" i="1" spc="-20" dirty="0">
                <a:latin typeface="Arial"/>
                <a:cs typeface="Arial"/>
              </a:rPr>
              <a:t>тому </a:t>
            </a:r>
            <a:r>
              <a:rPr sz="1500" b="1" i="1" dirty="0">
                <a:latin typeface="Arial"/>
                <a:cs typeface="Arial"/>
              </a:rPr>
              <a:t>необхідно</a:t>
            </a:r>
            <a:r>
              <a:rPr sz="1500" b="1" i="1" spc="-35" dirty="0">
                <a:latin typeface="Arial"/>
                <a:cs typeface="Arial"/>
              </a:rPr>
              <a:t> </a:t>
            </a:r>
            <a:r>
              <a:rPr sz="1500" b="1" i="1" dirty="0">
                <a:latin typeface="Arial"/>
                <a:cs typeface="Arial"/>
              </a:rPr>
              <a:t>виробити</a:t>
            </a:r>
            <a:r>
              <a:rPr sz="1500" b="1" i="1" spc="-30" dirty="0">
                <a:latin typeface="Arial"/>
                <a:cs typeface="Arial"/>
              </a:rPr>
              <a:t> </a:t>
            </a:r>
            <a:r>
              <a:rPr sz="1500" b="1" i="1" dirty="0">
                <a:latin typeface="Arial"/>
                <a:cs typeface="Arial"/>
              </a:rPr>
              <a:t>чіткі</a:t>
            </a:r>
            <a:r>
              <a:rPr sz="1500" b="1" i="1" spc="-30" dirty="0">
                <a:latin typeface="Arial"/>
                <a:cs typeface="Arial"/>
              </a:rPr>
              <a:t> </a:t>
            </a:r>
            <a:r>
              <a:rPr sz="1500" b="1" i="1" dirty="0">
                <a:latin typeface="Arial"/>
                <a:cs typeface="Arial"/>
              </a:rPr>
              <a:t>міжнародно-правові</a:t>
            </a:r>
            <a:r>
              <a:rPr sz="1500" b="1" i="1" spc="-35" dirty="0">
                <a:latin typeface="Arial"/>
                <a:cs typeface="Arial"/>
              </a:rPr>
              <a:t> </a:t>
            </a:r>
            <a:r>
              <a:rPr sz="1500" b="1" i="1" spc="-10" dirty="0">
                <a:latin typeface="Arial"/>
                <a:cs typeface="Arial"/>
              </a:rPr>
              <a:t>механізми,</a:t>
            </a:r>
            <a:r>
              <a:rPr sz="1500" b="1" i="1" spc="-30" dirty="0">
                <a:latin typeface="Arial"/>
                <a:cs typeface="Arial"/>
              </a:rPr>
              <a:t> </a:t>
            </a:r>
            <a:r>
              <a:rPr sz="1500" b="1" i="1" dirty="0">
                <a:latin typeface="Arial"/>
                <a:cs typeface="Arial"/>
              </a:rPr>
              <a:t>які</a:t>
            </a:r>
            <a:r>
              <a:rPr sz="1500" b="1" i="1" spc="-30" dirty="0">
                <a:latin typeface="Arial"/>
                <a:cs typeface="Arial"/>
              </a:rPr>
              <a:t> </a:t>
            </a:r>
            <a:r>
              <a:rPr sz="1500" b="1" i="1" dirty="0">
                <a:latin typeface="Arial"/>
                <a:cs typeface="Arial"/>
              </a:rPr>
              <a:t>б</a:t>
            </a:r>
            <a:r>
              <a:rPr sz="1500" b="1" i="1" spc="-30" dirty="0">
                <a:latin typeface="Arial"/>
                <a:cs typeface="Arial"/>
              </a:rPr>
              <a:t> </a:t>
            </a:r>
            <a:r>
              <a:rPr sz="1500" b="1" i="1" spc="-10" dirty="0">
                <a:latin typeface="Arial"/>
                <a:cs typeface="Arial"/>
              </a:rPr>
              <a:t>регулювали</a:t>
            </a:r>
            <a:r>
              <a:rPr sz="1500" b="1" i="1" spc="-35" dirty="0">
                <a:latin typeface="Arial"/>
                <a:cs typeface="Arial"/>
              </a:rPr>
              <a:t> </a:t>
            </a:r>
            <a:r>
              <a:rPr sz="1500" b="1" i="1" spc="-20" dirty="0">
                <a:latin typeface="Arial"/>
                <a:cs typeface="Arial"/>
              </a:rPr>
              <a:t>такі </a:t>
            </a:r>
            <a:r>
              <a:rPr sz="1500" b="1" i="1" spc="-10" dirty="0">
                <a:latin typeface="Arial"/>
                <a:cs typeface="Arial"/>
              </a:rPr>
              <a:t>випадки.</a:t>
            </a:r>
            <a:endParaRPr sz="15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29219" y="3128268"/>
            <a:ext cx="3885542" cy="201522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3345">
              <a:lnSpc>
                <a:spcPct val="100000"/>
              </a:lnSpc>
              <a:spcBef>
                <a:spcPts val="100"/>
              </a:spcBef>
            </a:pPr>
            <a:r>
              <a:rPr sz="2100" dirty="0"/>
              <a:t>Доктрина</a:t>
            </a:r>
            <a:r>
              <a:rPr sz="2100" spc="-60" dirty="0"/>
              <a:t> </a:t>
            </a:r>
            <a:r>
              <a:rPr sz="2100" dirty="0"/>
              <a:t>«Відповідальність</a:t>
            </a:r>
            <a:r>
              <a:rPr sz="2100" spc="-55" dirty="0"/>
              <a:t> </a:t>
            </a:r>
            <a:r>
              <a:rPr sz="2100" spc="-10" dirty="0"/>
              <a:t>захищати»</a:t>
            </a:r>
            <a:endParaRPr sz="2100"/>
          </a:p>
        </p:txBody>
      </p:sp>
      <p:sp>
        <p:nvSpPr>
          <p:cNvPr id="3" name="object 3"/>
          <p:cNvSpPr txBox="1"/>
          <p:nvPr/>
        </p:nvSpPr>
        <p:spPr>
          <a:xfrm>
            <a:off x="256374" y="810555"/>
            <a:ext cx="8340090" cy="259079"/>
          </a:xfrm>
          <a:prstGeom prst="rect">
            <a:avLst/>
          </a:prstGeom>
          <a:solidFill>
            <a:srgbClr val="6600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70"/>
              </a:lnSpc>
            </a:pPr>
            <a:r>
              <a:rPr sz="1700" dirty="0">
                <a:solidFill>
                  <a:srgbClr val="E6B8AE"/>
                </a:solidFill>
                <a:latin typeface="Arial"/>
                <a:cs typeface="Arial"/>
              </a:rPr>
              <a:t>У</a:t>
            </a:r>
            <a:r>
              <a:rPr sz="1700" spc="-60" dirty="0">
                <a:solidFill>
                  <a:srgbClr val="E6B8AE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E6B8AE"/>
                </a:solidFill>
                <a:latin typeface="Arial"/>
                <a:cs typeface="Arial"/>
              </a:rPr>
              <a:t>2005</a:t>
            </a:r>
            <a:r>
              <a:rPr sz="1700" spc="-55" dirty="0">
                <a:solidFill>
                  <a:srgbClr val="E6B8AE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E6B8AE"/>
                </a:solidFill>
                <a:latin typeface="Arial"/>
                <a:cs typeface="Arial"/>
              </a:rPr>
              <a:t>році</a:t>
            </a:r>
            <a:r>
              <a:rPr sz="1700" spc="-60" dirty="0">
                <a:solidFill>
                  <a:srgbClr val="E6B8AE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E6B8AE"/>
                </a:solidFill>
                <a:latin typeface="Arial"/>
                <a:cs typeface="Arial"/>
              </a:rPr>
              <a:t>на</a:t>
            </a:r>
            <a:r>
              <a:rPr sz="1700" spc="-55" dirty="0">
                <a:solidFill>
                  <a:srgbClr val="E6B8AE"/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E6B8AE"/>
                </a:solidFill>
                <a:latin typeface="Arial"/>
                <a:cs typeface="Arial"/>
              </a:rPr>
              <a:t>Всесвітньому</a:t>
            </a:r>
            <a:r>
              <a:rPr sz="1700" spc="-60" dirty="0">
                <a:solidFill>
                  <a:srgbClr val="E6B8AE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E6B8AE"/>
                </a:solidFill>
                <a:latin typeface="Arial"/>
                <a:cs typeface="Arial"/>
              </a:rPr>
              <a:t>саміті</a:t>
            </a:r>
            <a:r>
              <a:rPr sz="1700" spc="-55" dirty="0">
                <a:solidFill>
                  <a:srgbClr val="E6B8AE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E6B8AE"/>
                </a:solidFill>
                <a:latin typeface="Arial"/>
                <a:cs typeface="Arial"/>
              </a:rPr>
              <a:t>ООН</a:t>
            </a:r>
            <a:r>
              <a:rPr sz="1700" spc="-55" dirty="0">
                <a:solidFill>
                  <a:srgbClr val="E6B8AE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E6B8AE"/>
                </a:solidFill>
                <a:latin typeface="Arial"/>
                <a:cs typeface="Arial"/>
              </a:rPr>
              <a:t>була</a:t>
            </a:r>
            <a:r>
              <a:rPr sz="1700" spc="-60" dirty="0">
                <a:solidFill>
                  <a:srgbClr val="E6B8AE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E6B8AE"/>
                </a:solidFill>
                <a:latin typeface="Arial"/>
                <a:cs typeface="Arial"/>
              </a:rPr>
              <a:t>прийнята</a:t>
            </a:r>
            <a:r>
              <a:rPr sz="1700" spc="-55" dirty="0">
                <a:solidFill>
                  <a:srgbClr val="E6B8AE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E6B8AE"/>
                </a:solidFill>
                <a:latin typeface="Arial"/>
                <a:cs typeface="Arial"/>
              </a:rPr>
              <a:t>доктрина</a:t>
            </a:r>
            <a:r>
              <a:rPr sz="1700" spc="-50" dirty="0">
                <a:solidFill>
                  <a:srgbClr val="E6B8AE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E6B8AE"/>
                </a:solidFill>
                <a:latin typeface="Arial"/>
                <a:cs typeface="Arial"/>
              </a:rPr>
              <a:t>Responsibility</a:t>
            </a:r>
            <a:r>
              <a:rPr sz="1700" b="1" spc="-55" dirty="0">
                <a:solidFill>
                  <a:srgbClr val="E6B8AE"/>
                </a:solidFill>
                <a:latin typeface="Arial"/>
                <a:cs typeface="Arial"/>
              </a:rPr>
              <a:t> </a:t>
            </a:r>
            <a:r>
              <a:rPr sz="1700" b="1" spc="-25" dirty="0">
                <a:solidFill>
                  <a:srgbClr val="E6B8AE"/>
                </a:solidFill>
                <a:latin typeface="Arial"/>
                <a:cs typeface="Arial"/>
              </a:rPr>
              <a:t>to</a:t>
            </a:r>
            <a:endParaRPr sz="17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6374" y="1108498"/>
            <a:ext cx="7744459" cy="259079"/>
          </a:xfrm>
          <a:prstGeom prst="rect">
            <a:avLst/>
          </a:prstGeom>
          <a:solidFill>
            <a:srgbClr val="6600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70"/>
              </a:lnSpc>
            </a:pPr>
            <a:r>
              <a:rPr sz="1700" b="1" dirty="0">
                <a:solidFill>
                  <a:srgbClr val="E6B8AE"/>
                </a:solidFill>
                <a:latin typeface="Arial"/>
                <a:cs typeface="Arial"/>
              </a:rPr>
              <a:t>Protect</a:t>
            </a:r>
            <a:r>
              <a:rPr sz="1700" b="1" spc="-65" dirty="0">
                <a:solidFill>
                  <a:srgbClr val="E6B8AE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E6B8AE"/>
                </a:solidFill>
                <a:latin typeface="Arial"/>
                <a:cs typeface="Arial"/>
              </a:rPr>
              <a:t>(R2P)</a:t>
            </a:r>
            <a:r>
              <a:rPr sz="1700" dirty="0">
                <a:solidFill>
                  <a:srgbClr val="E6B8AE"/>
                </a:solidFill>
                <a:latin typeface="Arial"/>
                <a:cs typeface="Arial"/>
              </a:rPr>
              <a:t>.</a:t>
            </a:r>
            <a:r>
              <a:rPr sz="1700" spc="-65" dirty="0">
                <a:solidFill>
                  <a:srgbClr val="E6B8AE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E6B8AE"/>
                </a:solidFill>
                <a:latin typeface="Arial"/>
                <a:cs typeface="Arial"/>
              </a:rPr>
              <a:t>Вона</a:t>
            </a:r>
            <a:r>
              <a:rPr sz="1700" spc="-65" dirty="0">
                <a:solidFill>
                  <a:srgbClr val="E6B8AE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E6B8AE"/>
                </a:solidFill>
                <a:latin typeface="Arial"/>
                <a:cs typeface="Arial"/>
              </a:rPr>
              <a:t>визначає,</a:t>
            </a:r>
            <a:r>
              <a:rPr sz="1700" spc="-65" dirty="0">
                <a:solidFill>
                  <a:srgbClr val="E6B8AE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E6B8AE"/>
                </a:solidFill>
                <a:latin typeface="Arial"/>
                <a:cs typeface="Arial"/>
              </a:rPr>
              <a:t>що</a:t>
            </a:r>
            <a:r>
              <a:rPr sz="1700" spc="-65" dirty="0">
                <a:solidFill>
                  <a:srgbClr val="E6B8AE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E6B8AE"/>
                </a:solidFill>
                <a:latin typeface="Arial"/>
                <a:cs typeface="Arial"/>
              </a:rPr>
              <a:t>кожна</a:t>
            </a:r>
            <a:r>
              <a:rPr sz="1700" spc="-65" dirty="0">
                <a:solidFill>
                  <a:srgbClr val="E6B8AE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E6B8AE"/>
                </a:solidFill>
                <a:latin typeface="Arial"/>
                <a:cs typeface="Arial"/>
              </a:rPr>
              <a:t>держава</a:t>
            </a:r>
            <a:r>
              <a:rPr sz="1700" spc="-65" dirty="0">
                <a:solidFill>
                  <a:srgbClr val="E6B8AE"/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E6B8AE"/>
                </a:solidFill>
                <a:latin typeface="Arial"/>
                <a:cs typeface="Arial"/>
              </a:rPr>
              <a:t>зобов’язана</a:t>
            </a:r>
            <a:r>
              <a:rPr sz="1700" spc="-65" dirty="0">
                <a:solidFill>
                  <a:srgbClr val="E6B8AE"/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E6B8AE"/>
                </a:solidFill>
                <a:latin typeface="Arial"/>
                <a:cs typeface="Arial"/>
              </a:rPr>
              <a:t>захищати</a:t>
            </a:r>
            <a:r>
              <a:rPr sz="1700" spc="-65" dirty="0">
                <a:solidFill>
                  <a:srgbClr val="E6B8AE"/>
                </a:solidFill>
                <a:latin typeface="Arial"/>
                <a:cs typeface="Arial"/>
              </a:rPr>
              <a:t> </a:t>
            </a:r>
            <a:r>
              <a:rPr sz="1700" spc="-20" dirty="0">
                <a:solidFill>
                  <a:srgbClr val="E6B8AE"/>
                </a:solidFill>
                <a:latin typeface="Arial"/>
                <a:cs typeface="Arial"/>
              </a:rPr>
              <a:t>своє</a:t>
            </a:r>
            <a:endParaRPr sz="17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6374" y="1406439"/>
            <a:ext cx="7527925" cy="259079"/>
          </a:xfrm>
          <a:prstGeom prst="rect">
            <a:avLst/>
          </a:prstGeom>
          <a:solidFill>
            <a:srgbClr val="6600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70"/>
              </a:lnSpc>
            </a:pPr>
            <a:r>
              <a:rPr sz="1700" spc="-10" dirty="0">
                <a:solidFill>
                  <a:srgbClr val="E6B8AE"/>
                </a:solidFill>
                <a:latin typeface="Arial"/>
                <a:cs typeface="Arial"/>
              </a:rPr>
              <a:t>населення</a:t>
            </a:r>
            <a:r>
              <a:rPr sz="1700" spc="-55" dirty="0">
                <a:solidFill>
                  <a:srgbClr val="E6B8AE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E6B8AE"/>
                </a:solidFill>
                <a:latin typeface="Arial"/>
                <a:cs typeface="Arial"/>
              </a:rPr>
              <a:t>від</a:t>
            </a:r>
            <a:r>
              <a:rPr sz="1700" spc="-55" dirty="0">
                <a:solidFill>
                  <a:srgbClr val="E6B8AE"/>
                </a:solidFill>
                <a:latin typeface="Arial"/>
                <a:cs typeface="Arial"/>
              </a:rPr>
              <a:t> </a:t>
            </a:r>
            <a:r>
              <a:rPr sz="1700" spc="-25" dirty="0">
                <a:solidFill>
                  <a:srgbClr val="E6B8AE"/>
                </a:solidFill>
                <a:latin typeface="Arial"/>
                <a:cs typeface="Arial"/>
              </a:rPr>
              <a:t>геноциду,</a:t>
            </a:r>
            <a:r>
              <a:rPr sz="1700" spc="-55" dirty="0">
                <a:solidFill>
                  <a:srgbClr val="E6B8AE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E6B8AE"/>
                </a:solidFill>
                <a:latin typeface="Arial"/>
                <a:cs typeface="Arial"/>
              </a:rPr>
              <a:t>воєнних</a:t>
            </a:r>
            <a:r>
              <a:rPr sz="1700" spc="-50" dirty="0">
                <a:solidFill>
                  <a:srgbClr val="E6B8AE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E6B8AE"/>
                </a:solidFill>
                <a:latin typeface="Arial"/>
                <a:cs typeface="Arial"/>
              </a:rPr>
              <a:t>злочинів,</a:t>
            </a:r>
            <a:r>
              <a:rPr sz="1700" spc="-55" dirty="0">
                <a:solidFill>
                  <a:srgbClr val="E6B8AE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E6B8AE"/>
                </a:solidFill>
                <a:latin typeface="Arial"/>
                <a:cs typeface="Arial"/>
              </a:rPr>
              <a:t>етнічних</a:t>
            </a:r>
            <a:r>
              <a:rPr sz="1700" spc="-55" dirty="0">
                <a:solidFill>
                  <a:srgbClr val="E6B8AE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E6B8AE"/>
                </a:solidFill>
                <a:latin typeface="Arial"/>
                <a:cs typeface="Arial"/>
              </a:rPr>
              <a:t>чисток</a:t>
            </a:r>
            <a:r>
              <a:rPr sz="1700" spc="-55" dirty="0">
                <a:solidFill>
                  <a:srgbClr val="E6B8AE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E6B8AE"/>
                </a:solidFill>
                <a:latin typeface="Arial"/>
                <a:cs typeface="Arial"/>
              </a:rPr>
              <a:t>і</a:t>
            </a:r>
            <a:r>
              <a:rPr sz="1700" spc="-50" dirty="0">
                <a:solidFill>
                  <a:srgbClr val="E6B8AE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E6B8AE"/>
                </a:solidFill>
                <a:latin typeface="Arial"/>
                <a:cs typeface="Arial"/>
              </a:rPr>
              <a:t>злочинів</a:t>
            </a:r>
            <a:r>
              <a:rPr sz="1700" spc="-55" dirty="0">
                <a:solidFill>
                  <a:srgbClr val="E6B8AE"/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E6B8AE"/>
                </a:solidFill>
                <a:latin typeface="Arial"/>
                <a:cs typeface="Arial"/>
              </a:rPr>
              <a:t>проти</a:t>
            </a:r>
            <a:endParaRPr sz="17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56374" y="1704381"/>
            <a:ext cx="8101965" cy="259079"/>
          </a:xfrm>
          <a:prstGeom prst="rect">
            <a:avLst/>
          </a:prstGeom>
          <a:solidFill>
            <a:srgbClr val="6600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70"/>
              </a:lnSpc>
            </a:pPr>
            <a:r>
              <a:rPr sz="1700" dirty="0">
                <a:solidFill>
                  <a:srgbClr val="E6B8AE"/>
                </a:solidFill>
                <a:latin typeface="Arial"/>
                <a:cs typeface="Arial"/>
              </a:rPr>
              <a:t>людяності.</a:t>
            </a:r>
            <a:r>
              <a:rPr sz="1700" spc="-85" dirty="0">
                <a:solidFill>
                  <a:srgbClr val="E6B8AE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E6B8AE"/>
                </a:solidFill>
                <a:latin typeface="Arial"/>
                <a:cs typeface="Arial"/>
              </a:rPr>
              <a:t>Якщо</a:t>
            </a:r>
            <a:r>
              <a:rPr sz="1700" spc="-80" dirty="0">
                <a:solidFill>
                  <a:srgbClr val="E6B8AE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E6B8AE"/>
                </a:solidFill>
                <a:latin typeface="Arial"/>
                <a:cs typeface="Arial"/>
              </a:rPr>
              <a:t>держава</a:t>
            </a:r>
            <a:r>
              <a:rPr sz="1700" spc="-85" dirty="0">
                <a:solidFill>
                  <a:srgbClr val="E6B8AE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E6B8AE"/>
                </a:solidFill>
                <a:latin typeface="Arial"/>
                <a:cs typeface="Arial"/>
              </a:rPr>
              <a:t>не</a:t>
            </a:r>
            <a:r>
              <a:rPr sz="1700" spc="-80" dirty="0">
                <a:solidFill>
                  <a:srgbClr val="E6B8AE"/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E6B8AE"/>
                </a:solidFill>
                <a:latin typeface="Arial"/>
                <a:cs typeface="Arial"/>
              </a:rPr>
              <a:t>здатна</a:t>
            </a:r>
            <a:r>
              <a:rPr sz="1700" spc="-85" dirty="0">
                <a:solidFill>
                  <a:srgbClr val="E6B8AE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E6B8AE"/>
                </a:solidFill>
                <a:latin typeface="Arial"/>
                <a:cs typeface="Arial"/>
              </a:rPr>
              <a:t>цього</a:t>
            </a:r>
            <a:r>
              <a:rPr sz="1700" spc="-80" dirty="0">
                <a:solidFill>
                  <a:srgbClr val="E6B8AE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E6B8AE"/>
                </a:solidFill>
                <a:latin typeface="Arial"/>
                <a:cs typeface="Arial"/>
              </a:rPr>
              <a:t>зробити,</a:t>
            </a:r>
            <a:r>
              <a:rPr sz="1700" spc="-80" dirty="0">
                <a:solidFill>
                  <a:srgbClr val="E6B8AE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E6B8AE"/>
                </a:solidFill>
                <a:latin typeface="Arial"/>
                <a:cs typeface="Arial"/>
              </a:rPr>
              <a:t>відповідальність</a:t>
            </a:r>
            <a:r>
              <a:rPr sz="1700" spc="-85" dirty="0">
                <a:solidFill>
                  <a:srgbClr val="E6B8AE"/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E6B8AE"/>
                </a:solidFill>
                <a:latin typeface="Arial"/>
                <a:cs typeface="Arial"/>
              </a:rPr>
              <a:t>переходить</a:t>
            </a:r>
            <a:endParaRPr sz="17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56374" y="2002322"/>
            <a:ext cx="3310890" cy="259079"/>
          </a:xfrm>
          <a:prstGeom prst="rect">
            <a:avLst/>
          </a:prstGeom>
          <a:solidFill>
            <a:srgbClr val="6600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70"/>
              </a:lnSpc>
            </a:pPr>
            <a:r>
              <a:rPr sz="1700" dirty="0">
                <a:solidFill>
                  <a:srgbClr val="E6B8AE"/>
                </a:solidFill>
                <a:latin typeface="Arial"/>
                <a:cs typeface="Arial"/>
              </a:rPr>
              <a:t>до</a:t>
            </a:r>
            <a:r>
              <a:rPr sz="1700" spc="-20" dirty="0">
                <a:solidFill>
                  <a:srgbClr val="E6B8AE"/>
                </a:solidFill>
                <a:latin typeface="Arial"/>
                <a:cs typeface="Arial"/>
              </a:rPr>
              <a:t> міжнародного</a:t>
            </a:r>
            <a:r>
              <a:rPr sz="1700" spc="-15" dirty="0">
                <a:solidFill>
                  <a:srgbClr val="E6B8AE"/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E6B8AE"/>
                </a:solidFill>
                <a:latin typeface="Arial"/>
                <a:cs typeface="Arial"/>
              </a:rPr>
              <a:t>співтовариства.</a:t>
            </a:r>
            <a:endParaRPr sz="17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43674" y="2395259"/>
            <a:ext cx="8284209" cy="1860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8735">
              <a:lnSpc>
                <a:spcPct val="114999"/>
              </a:lnSpc>
              <a:spcBef>
                <a:spcPts val="100"/>
              </a:spcBef>
            </a:pPr>
            <a:r>
              <a:rPr sz="1600" dirty="0">
                <a:latin typeface="Arial"/>
                <a:cs typeface="Arial"/>
              </a:rPr>
              <a:t>Ця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концепція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намагається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узгодити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принцип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суверенітету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з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необхідністю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гуманітарного втручання.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Вона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передбачає,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що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першочергово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застосовуються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дипломатичні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та </a:t>
            </a:r>
            <a:r>
              <a:rPr sz="1600" dirty="0">
                <a:latin typeface="Arial"/>
                <a:cs typeface="Arial"/>
              </a:rPr>
              <a:t>економічні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засоби,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і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лише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у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крайньому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випадку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—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військова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сила,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бажано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з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мандатом </a:t>
            </a:r>
            <a:r>
              <a:rPr sz="1600" dirty="0">
                <a:latin typeface="Arial"/>
                <a:cs typeface="Arial"/>
              </a:rPr>
              <a:t>Ради</a:t>
            </a:r>
            <a:r>
              <a:rPr sz="1600" spc="-10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Безпеки</a:t>
            </a:r>
            <a:r>
              <a:rPr sz="1600" spc="-100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ООН.</a:t>
            </a:r>
            <a:endParaRPr sz="1600">
              <a:latin typeface="Arial"/>
              <a:cs typeface="Arial"/>
            </a:endParaRPr>
          </a:p>
          <a:p>
            <a:pPr marL="12700" marR="5080">
              <a:lnSpc>
                <a:spcPct val="114999"/>
              </a:lnSpc>
              <a:spcBef>
                <a:spcPts val="1200"/>
              </a:spcBef>
            </a:pPr>
            <a:r>
              <a:rPr sz="1600" i="1" dirty="0">
                <a:latin typeface="Arial"/>
                <a:cs typeface="Arial"/>
              </a:rPr>
              <a:t>R2P</a:t>
            </a:r>
            <a:r>
              <a:rPr sz="1600" i="1" spc="-100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була</a:t>
            </a:r>
            <a:r>
              <a:rPr sz="1600" i="1" spc="-40" dirty="0">
                <a:latin typeface="Arial"/>
                <a:cs typeface="Arial"/>
              </a:rPr>
              <a:t> </a:t>
            </a:r>
            <a:r>
              <a:rPr sz="1600" i="1" spc="-10" dirty="0">
                <a:latin typeface="Arial"/>
                <a:cs typeface="Arial"/>
              </a:rPr>
              <a:t>застосована</a:t>
            </a:r>
            <a:r>
              <a:rPr sz="1600" i="1" spc="-45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у</a:t>
            </a:r>
            <a:r>
              <a:rPr sz="1600" i="1" spc="-40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випадку</a:t>
            </a:r>
            <a:r>
              <a:rPr sz="1600" i="1" spc="-40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Лівії</a:t>
            </a:r>
            <a:r>
              <a:rPr sz="1600" i="1" spc="-45" dirty="0">
                <a:latin typeface="Arial"/>
                <a:cs typeface="Arial"/>
              </a:rPr>
              <a:t> </a:t>
            </a:r>
            <a:r>
              <a:rPr sz="1600" i="1" spc="-10" dirty="0">
                <a:latin typeface="Arial"/>
                <a:cs typeface="Arial"/>
              </a:rPr>
              <a:t>(2011),</a:t>
            </a:r>
            <a:r>
              <a:rPr sz="1600" i="1" spc="-40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але</a:t>
            </a:r>
            <a:r>
              <a:rPr sz="1600" i="1" spc="-40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викликала</a:t>
            </a:r>
            <a:r>
              <a:rPr sz="1600" i="1" spc="-45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дискусії</a:t>
            </a:r>
            <a:r>
              <a:rPr sz="1600" i="1" spc="-40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щодо</a:t>
            </a:r>
            <a:r>
              <a:rPr sz="1600" i="1" spc="-45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масштабів</a:t>
            </a:r>
            <a:r>
              <a:rPr sz="1600" i="1" spc="-40" dirty="0">
                <a:latin typeface="Arial"/>
                <a:cs typeface="Arial"/>
              </a:rPr>
              <a:t> </a:t>
            </a:r>
            <a:r>
              <a:rPr sz="1600" i="1" spc="-50" dirty="0">
                <a:latin typeface="Arial"/>
                <a:cs typeface="Arial"/>
              </a:rPr>
              <a:t>і </a:t>
            </a:r>
            <a:r>
              <a:rPr sz="1600" i="1" spc="-10" dirty="0">
                <a:latin typeface="Arial"/>
                <a:cs typeface="Arial"/>
              </a:rPr>
              <a:t>тривалості</a:t>
            </a:r>
            <a:r>
              <a:rPr sz="1600" i="1" spc="-30" dirty="0">
                <a:latin typeface="Arial"/>
                <a:cs typeface="Arial"/>
              </a:rPr>
              <a:t> </a:t>
            </a:r>
            <a:r>
              <a:rPr sz="1600" i="1" spc="-10" dirty="0">
                <a:latin typeface="Arial"/>
                <a:cs typeface="Arial"/>
              </a:rPr>
              <a:t>операції.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3024" y="493284"/>
            <a:ext cx="3620135" cy="3276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950" dirty="0"/>
              <a:t>Поняття</a:t>
            </a:r>
            <a:r>
              <a:rPr sz="1950" spc="60" dirty="0"/>
              <a:t> </a:t>
            </a:r>
            <a:r>
              <a:rPr sz="1950" dirty="0"/>
              <a:t>нейтралітету</a:t>
            </a:r>
            <a:r>
              <a:rPr sz="1950" spc="60" dirty="0"/>
              <a:t> </a:t>
            </a:r>
            <a:r>
              <a:rPr sz="1950" dirty="0"/>
              <a:t>у</a:t>
            </a:r>
            <a:r>
              <a:rPr sz="1950" spc="60" dirty="0"/>
              <a:t> </a:t>
            </a:r>
            <a:r>
              <a:rPr sz="1950" spc="-10" dirty="0"/>
              <a:t>війні</a:t>
            </a:r>
            <a:endParaRPr sz="1950"/>
          </a:p>
        </p:txBody>
      </p:sp>
      <p:sp>
        <p:nvSpPr>
          <p:cNvPr id="3" name="object 3"/>
          <p:cNvSpPr txBox="1"/>
          <p:nvPr/>
        </p:nvSpPr>
        <p:spPr>
          <a:xfrm>
            <a:off x="73024" y="995444"/>
            <a:ext cx="1353185" cy="2451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400" b="1" dirty="0">
                <a:solidFill>
                  <a:srgbClr val="970000"/>
                </a:solidFill>
                <a:latin typeface="Arial"/>
                <a:cs typeface="Arial"/>
              </a:rPr>
              <a:t>Нейтралітет</a:t>
            </a:r>
            <a:r>
              <a:rPr sz="1400" b="1" spc="180" dirty="0">
                <a:solidFill>
                  <a:srgbClr val="970000"/>
                </a:solidFill>
                <a:latin typeface="Arial"/>
                <a:cs typeface="Arial"/>
              </a:rPr>
              <a:t> </a:t>
            </a:r>
            <a:r>
              <a:rPr sz="1400" spc="-50" dirty="0">
                <a:latin typeface="Arial"/>
                <a:cs typeface="Arial"/>
              </a:rPr>
              <a:t>—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63922" y="1015456"/>
            <a:ext cx="4728210" cy="219710"/>
          </a:xfrm>
          <a:prstGeom prst="rect">
            <a:avLst/>
          </a:prstGeom>
          <a:solidFill>
            <a:srgbClr val="DD7E6B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60"/>
              </a:lnSpc>
            </a:pPr>
            <a:r>
              <a:rPr sz="1400" b="1" i="1" dirty="0">
                <a:latin typeface="Arial"/>
                <a:cs typeface="Arial"/>
              </a:rPr>
              <a:t>це</a:t>
            </a:r>
            <a:r>
              <a:rPr sz="1400" b="1" i="1" spc="85" dirty="0">
                <a:latin typeface="Arial"/>
                <a:cs typeface="Arial"/>
              </a:rPr>
              <a:t> </a:t>
            </a:r>
            <a:r>
              <a:rPr sz="1400" b="1" i="1" dirty="0">
                <a:latin typeface="Arial"/>
                <a:cs typeface="Arial"/>
              </a:rPr>
              <a:t>правовий</a:t>
            </a:r>
            <a:r>
              <a:rPr sz="1400" b="1" i="1" spc="90" dirty="0">
                <a:latin typeface="Arial"/>
                <a:cs typeface="Arial"/>
              </a:rPr>
              <a:t> </a:t>
            </a:r>
            <a:r>
              <a:rPr sz="1400" b="1" i="1" dirty="0">
                <a:latin typeface="Arial"/>
                <a:cs typeface="Arial"/>
              </a:rPr>
              <a:t>статус</a:t>
            </a:r>
            <a:r>
              <a:rPr sz="1400" b="1" i="1" spc="90" dirty="0">
                <a:latin typeface="Arial"/>
                <a:cs typeface="Arial"/>
              </a:rPr>
              <a:t> </a:t>
            </a:r>
            <a:r>
              <a:rPr sz="1400" b="1" i="1" dirty="0">
                <a:latin typeface="Arial"/>
                <a:cs typeface="Arial"/>
              </a:rPr>
              <a:t>держави,</a:t>
            </a:r>
            <a:r>
              <a:rPr sz="1400" b="1" i="1" spc="85" dirty="0">
                <a:latin typeface="Arial"/>
                <a:cs typeface="Arial"/>
              </a:rPr>
              <a:t> </a:t>
            </a:r>
            <a:r>
              <a:rPr sz="1400" b="1" i="1" dirty="0">
                <a:latin typeface="Arial"/>
                <a:cs typeface="Arial"/>
              </a:rPr>
              <a:t>яка</a:t>
            </a:r>
            <a:r>
              <a:rPr sz="1400" b="1" i="1" spc="90" dirty="0">
                <a:latin typeface="Arial"/>
                <a:cs typeface="Arial"/>
              </a:rPr>
              <a:t> </a:t>
            </a:r>
            <a:r>
              <a:rPr sz="1400" b="1" i="1" dirty="0">
                <a:latin typeface="Arial"/>
                <a:cs typeface="Arial"/>
              </a:rPr>
              <a:t>не</a:t>
            </a:r>
            <a:r>
              <a:rPr sz="1400" b="1" i="1" spc="90" dirty="0">
                <a:latin typeface="Arial"/>
                <a:cs typeface="Arial"/>
              </a:rPr>
              <a:t> </a:t>
            </a:r>
            <a:r>
              <a:rPr sz="1400" b="1" i="1" dirty="0">
                <a:latin typeface="Arial"/>
                <a:cs typeface="Arial"/>
              </a:rPr>
              <a:t>бере</a:t>
            </a:r>
            <a:r>
              <a:rPr sz="1400" b="1" i="1" spc="85" dirty="0">
                <a:latin typeface="Arial"/>
                <a:cs typeface="Arial"/>
              </a:rPr>
              <a:t> </a:t>
            </a:r>
            <a:r>
              <a:rPr sz="1400" b="1" i="1" dirty="0">
                <a:latin typeface="Arial"/>
                <a:cs typeface="Arial"/>
              </a:rPr>
              <a:t>участі</a:t>
            </a:r>
            <a:r>
              <a:rPr sz="1400" b="1" i="1" spc="90" dirty="0">
                <a:latin typeface="Arial"/>
                <a:cs typeface="Arial"/>
              </a:rPr>
              <a:t> </a:t>
            </a:r>
            <a:r>
              <a:rPr sz="1400" b="1" i="1" spc="-50" dirty="0">
                <a:latin typeface="Arial"/>
                <a:cs typeface="Arial"/>
              </a:rPr>
              <a:t>у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5724" y="1267833"/>
            <a:ext cx="6117590" cy="219710"/>
          </a:xfrm>
          <a:prstGeom prst="rect">
            <a:avLst/>
          </a:prstGeom>
          <a:solidFill>
            <a:srgbClr val="DD7E6B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60"/>
              </a:lnSpc>
            </a:pPr>
            <a:r>
              <a:rPr sz="1400" b="1" i="1" dirty="0">
                <a:latin typeface="Arial"/>
                <a:cs typeface="Arial"/>
              </a:rPr>
              <a:t>збройному</a:t>
            </a:r>
            <a:r>
              <a:rPr sz="1400" b="1" i="1" spc="160" dirty="0">
                <a:latin typeface="Arial"/>
                <a:cs typeface="Arial"/>
              </a:rPr>
              <a:t> </a:t>
            </a:r>
            <a:r>
              <a:rPr sz="1400" b="1" i="1" dirty="0">
                <a:latin typeface="Arial"/>
                <a:cs typeface="Arial"/>
              </a:rPr>
              <a:t>конфлікті</a:t>
            </a:r>
            <a:r>
              <a:rPr sz="1400" b="1" i="1" spc="160" dirty="0">
                <a:latin typeface="Arial"/>
                <a:cs typeface="Arial"/>
              </a:rPr>
              <a:t> </a:t>
            </a:r>
            <a:r>
              <a:rPr sz="1400" b="1" i="1" dirty="0">
                <a:latin typeface="Arial"/>
                <a:cs typeface="Arial"/>
              </a:rPr>
              <a:t>та</a:t>
            </a:r>
            <a:r>
              <a:rPr sz="1400" b="1" i="1" spc="160" dirty="0">
                <a:latin typeface="Arial"/>
                <a:cs typeface="Arial"/>
              </a:rPr>
              <a:t> </a:t>
            </a:r>
            <a:r>
              <a:rPr sz="1400" b="1" i="1" dirty="0">
                <a:latin typeface="Arial"/>
                <a:cs typeface="Arial"/>
              </a:rPr>
              <a:t>зобов’язується</a:t>
            </a:r>
            <a:r>
              <a:rPr sz="1400" b="1" i="1" spc="160" dirty="0">
                <a:latin typeface="Arial"/>
                <a:cs typeface="Arial"/>
              </a:rPr>
              <a:t> </a:t>
            </a:r>
            <a:r>
              <a:rPr sz="1400" b="1" i="1" dirty="0">
                <a:latin typeface="Arial"/>
                <a:cs typeface="Arial"/>
              </a:rPr>
              <a:t>дотримуватися</a:t>
            </a:r>
            <a:r>
              <a:rPr sz="1400" b="1" i="1" spc="165" dirty="0">
                <a:latin typeface="Arial"/>
                <a:cs typeface="Arial"/>
              </a:rPr>
              <a:t> </a:t>
            </a:r>
            <a:r>
              <a:rPr sz="1400" b="1" i="1" spc="-10" dirty="0">
                <a:latin typeface="Arial"/>
                <a:cs typeface="Arial"/>
              </a:rPr>
              <a:t>певних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5724" y="1520207"/>
            <a:ext cx="5554345" cy="219710"/>
          </a:xfrm>
          <a:prstGeom prst="rect">
            <a:avLst/>
          </a:prstGeom>
          <a:solidFill>
            <a:srgbClr val="DD7E6B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60"/>
              </a:lnSpc>
            </a:pPr>
            <a:r>
              <a:rPr sz="1400" b="1" i="1" dirty="0">
                <a:latin typeface="Arial"/>
                <a:cs typeface="Arial"/>
              </a:rPr>
              <a:t>правил</a:t>
            </a:r>
            <a:r>
              <a:rPr sz="1400" b="1" i="1" spc="125" dirty="0">
                <a:latin typeface="Arial"/>
                <a:cs typeface="Arial"/>
              </a:rPr>
              <a:t> </a:t>
            </a:r>
            <a:r>
              <a:rPr sz="1400" b="1" i="1" dirty="0">
                <a:latin typeface="Arial"/>
                <a:cs typeface="Arial"/>
              </a:rPr>
              <a:t>поведінки.</a:t>
            </a:r>
            <a:r>
              <a:rPr sz="1400" b="1" i="1" spc="125" dirty="0">
                <a:latin typeface="Arial"/>
                <a:cs typeface="Arial"/>
              </a:rPr>
              <a:t> </a:t>
            </a:r>
            <a:r>
              <a:rPr sz="1400" b="1" i="1" dirty="0">
                <a:latin typeface="Arial"/>
                <a:cs typeface="Arial"/>
              </a:rPr>
              <a:t>Нейтральна</a:t>
            </a:r>
            <a:r>
              <a:rPr sz="1400" b="1" i="1" spc="125" dirty="0">
                <a:latin typeface="Arial"/>
                <a:cs typeface="Arial"/>
              </a:rPr>
              <a:t> </a:t>
            </a:r>
            <a:r>
              <a:rPr sz="1400" b="1" i="1" dirty="0">
                <a:latin typeface="Arial"/>
                <a:cs typeface="Arial"/>
              </a:rPr>
              <a:t>держава</a:t>
            </a:r>
            <a:r>
              <a:rPr sz="1400" b="1" i="1" spc="125" dirty="0">
                <a:latin typeface="Arial"/>
                <a:cs typeface="Arial"/>
              </a:rPr>
              <a:t> </a:t>
            </a:r>
            <a:r>
              <a:rPr sz="1400" b="1" i="1" dirty="0">
                <a:latin typeface="Arial"/>
                <a:cs typeface="Arial"/>
              </a:rPr>
              <a:t>не</a:t>
            </a:r>
            <a:r>
              <a:rPr sz="1400" b="1" i="1" spc="125" dirty="0">
                <a:latin typeface="Arial"/>
                <a:cs typeface="Arial"/>
              </a:rPr>
              <a:t> </a:t>
            </a:r>
            <a:r>
              <a:rPr sz="1400" b="1" i="1" dirty="0">
                <a:latin typeface="Arial"/>
                <a:cs typeface="Arial"/>
              </a:rPr>
              <a:t>надає</a:t>
            </a:r>
            <a:r>
              <a:rPr sz="1400" b="1" i="1" spc="125" dirty="0">
                <a:latin typeface="Arial"/>
                <a:cs typeface="Arial"/>
              </a:rPr>
              <a:t> </a:t>
            </a:r>
            <a:r>
              <a:rPr sz="1400" b="1" i="1" spc="-10" dirty="0">
                <a:latin typeface="Arial"/>
                <a:cs typeface="Arial"/>
              </a:rPr>
              <a:t>військової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5724" y="1772580"/>
            <a:ext cx="5993130" cy="219710"/>
          </a:xfrm>
          <a:prstGeom prst="rect">
            <a:avLst/>
          </a:prstGeom>
          <a:solidFill>
            <a:srgbClr val="DD7E6B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60"/>
              </a:lnSpc>
            </a:pPr>
            <a:r>
              <a:rPr sz="1400" b="1" i="1" dirty="0">
                <a:latin typeface="Arial"/>
                <a:cs typeface="Arial"/>
              </a:rPr>
              <a:t>допомоги</a:t>
            </a:r>
            <a:r>
              <a:rPr sz="1400" b="1" i="1" spc="110" dirty="0">
                <a:latin typeface="Arial"/>
                <a:cs typeface="Arial"/>
              </a:rPr>
              <a:t> </a:t>
            </a:r>
            <a:r>
              <a:rPr sz="1400" b="1" i="1" dirty="0">
                <a:latin typeface="Arial"/>
                <a:cs typeface="Arial"/>
              </a:rPr>
              <a:t>жодній</a:t>
            </a:r>
            <a:r>
              <a:rPr sz="1400" b="1" i="1" spc="110" dirty="0">
                <a:latin typeface="Arial"/>
                <a:cs typeface="Arial"/>
              </a:rPr>
              <a:t> </a:t>
            </a:r>
            <a:r>
              <a:rPr sz="1400" b="1" i="1" dirty="0">
                <a:latin typeface="Arial"/>
                <a:cs typeface="Arial"/>
              </a:rPr>
              <a:t>зі</a:t>
            </a:r>
            <a:r>
              <a:rPr sz="1400" b="1" i="1" spc="114" dirty="0">
                <a:latin typeface="Arial"/>
                <a:cs typeface="Arial"/>
              </a:rPr>
              <a:t> </a:t>
            </a:r>
            <a:r>
              <a:rPr sz="1400" b="1" i="1" dirty="0">
                <a:latin typeface="Arial"/>
                <a:cs typeface="Arial"/>
              </a:rPr>
              <a:t>сторін,</a:t>
            </a:r>
            <a:r>
              <a:rPr sz="1400" b="1" i="1" spc="110" dirty="0">
                <a:latin typeface="Arial"/>
                <a:cs typeface="Arial"/>
              </a:rPr>
              <a:t> </a:t>
            </a:r>
            <a:r>
              <a:rPr sz="1400" b="1" i="1" dirty="0">
                <a:latin typeface="Arial"/>
                <a:cs typeface="Arial"/>
              </a:rPr>
              <a:t>не</a:t>
            </a:r>
            <a:r>
              <a:rPr sz="1400" b="1" i="1" spc="114" dirty="0">
                <a:latin typeface="Arial"/>
                <a:cs typeface="Arial"/>
              </a:rPr>
              <a:t> </a:t>
            </a:r>
            <a:r>
              <a:rPr sz="1400" b="1" i="1" dirty="0">
                <a:latin typeface="Arial"/>
                <a:cs typeface="Arial"/>
              </a:rPr>
              <a:t>дозволяє</a:t>
            </a:r>
            <a:r>
              <a:rPr sz="1400" b="1" i="1" spc="110" dirty="0">
                <a:latin typeface="Arial"/>
                <a:cs typeface="Arial"/>
              </a:rPr>
              <a:t> </a:t>
            </a:r>
            <a:r>
              <a:rPr sz="1400" b="1" i="1" dirty="0">
                <a:latin typeface="Arial"/>
                <a:cs typeface="Arial"/>
              </a:rPr>
              <a:t>використовувати</a:t>
            </a:r>
            <a:r>
              <a:rPr sz="1400" b="1" i="1" spc="114" dirty="0">
                <a:latin typeface="Arial"/>
                <a:cs typeface="Arial"/>
              </a:rPr>
              <a:t> </a:t>
            </a:r>
            <a:r>
              <a:rPr sz="1400" b="1" i="1" spc="-20" dirty="0">
                <a:latin typeface="Arial"/>
                <a:cs typeface="Arial"/>
              </a:rPr>
              <a:t>свою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5724" y="2024954"/>
            <a:ext cx="5996940" cy="219710"/>
          </a:xfrm>
          <a:prstGeom prst="rect">
            <a:avLst/>
          </a:prstGeom>
          <a:solidFill>
            <a:srgbClr val="DD7E6B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60"/>
              </a:lnSpc>
            </a:pPr>
            <a:r>
              <a:rPr sz="1400" b="1" i="1" dirty="0">
                <a:latin typeface="Arial"/>
                <a:cs typeface="Arial"/>
              </a:rPr>
              <a:t>територію</a:t>
            </a:r>
            <a:r>
              <a:rPr sz="1400" b="1" i="1" spc="70" dirty="0">
                <a:latin typeface="Arial"/>
                <a:cs typeface="Arial"/>
              </a:rPr>
              <a:t> </a:t>
            </a:r>
            <a:r>
              <a:rPr sz="1400" b="1" i="1" dirty="0">
                <a:latin typeface="Arial"/>
                <a:cs typeface="Arial"/>
              </a:rPr>
              <a:t>для</a:t>
            </a:r>
            <a:r>
              <a:rPr sz="1400" b="1" i="1" spc="75" dirty="0">
                <a:latin typeface="Arial"/>
                <a:cs typeface="Arial"/>
              </a:rPr>
              <a:t> </a:t>
            </a:r>
            <a:r>
              <a:rPr sz="1400" b="1" i="1" dirty="0">
                <a:latin typeface="Arial"/>
                <a:cs typeface="Arial"/>
              </a:rPr>
              <a:t>воєнних</a:t>
            </a:r>
            <a:r>
              <a:rPr sz="1400" b="1" i="1" spc="70" dirty="0">
                <a:latin typeface="Arial"/>
                <a:cs typeface="Arial"/>
              </a:rPr>
              <a:t> </a:t>
            </a:r>
            <a:r>
              <a:rPr sz="1400" b="1" i="1" dirty="0">
                <a:latin typeface="Arial"/>
                <a:cs typeface="Arial"/>
              </a:rPr>
              <a:t>дій</a:t>
            </a:r>
            <a:r>
              <a:rPr sz="1400" b="1" i="1" spc="75" dirty="0">
                <a:latin typeface="Arial"/>
                <a:cs typeface="Arial"/>
              </a:rPr>
              <a:t> </a:t>
            </a:r>
            <a:r>
              <a:rPr sz="1400" b="1" i="1" dirty="0">
                <a:latin typeface="Arial"/>
                <a:cs typeface="Arial"/>
              </a:rPr>
              <a:t>і</a:t>
            </a:r>
            <a:r>
              <a:rPr sz="1400" b="1" i="1" spc="75" dirty="0">
                <a:latin typeface="Arial"/>
                <a:cs typeface="Arial"/>
              </a:rPr>
              <a:t> </a:t>
            </a:r>
            <a:r>
              <a:rPr sz="1400" b="1" i="1" dirty="0">
                <a:latin typeface="Arial"/>
                <a:cs typeface="Arial"/>
              </a:rPr>
              <a:t>водночас</a:t>
            </a:r>
            <a:r>
              <a:rPr sz="1400" b="1" i="1" spc="70" dirty="0">
                <a:latin typeface="Arial"/>
                <a:cs typeface="Arial"/>
              </a:rPr>
              <a:t> </a:t>
            </a:r>
            <a:r>
              <a:rPr sz="1400" b="1" i="1" dirty="0">
                <a:latin typeface="Arial"/>
                <a:cs typeface="Arial"/>
              </a:rPr>
              <a:t>зберігає</a:t>
            </a:r>
            <a:r>
              <a:rPr sz="1400" b="1" i="1" spc="75" dirty="0">
                <a:latin typeface="Arial"/>
                <a:cs typeface="Arial"/>
              </a:rPr>
              <a:t> </a:t>
            </a:r>
            <a:r>
              <a:rPr sz="1400" b="1" i="1" dirty="0">
                <a:latin typeface="Arial"/>
                <a:cs typeface="Arial"/>
              </a:rPr>
              <a:t>право</a:t>
            </a:r>
            <a:r>
              <a:rPr sz="1400" b="1" i="1" spc="70" dirty="0">
                <a:latin typeface="Arial"/>
                <a:cs typeface="Arial"/>
              </a:rPr>
              <a:t> </a:t>
            </a:r>
            <a:r>
              <a:rPr sz="1400" b="1" i="1" dirty="0">
                <a:latin typeface="Arial"/>
                <a:cs typeface="Arial"/>
              </a:rPr>
              <a:t>на</a:t>
            </a:r>
            <a:r>
              <a:rPr sz="1400" b="1" i="1" spc="75" dirty="0">
                <a:latin typeface="Arial"/>
                <a:cs typeface="Arial"/>
              </a:rPr>
              <a:t> </a:t>
            </a:r>
            <a:r>
              <a:rPr sz="1400" b="1" i="1" spc="-10" dirty="0">
                <a:latin typeface="Arial"/>
                <a:cs typeface="Arial"/>
              </a:rPr>
              <a:t>захист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5724" y="2277328"/>
            <a:ext cx="2265680" cy="219710"/>
          </a:xfrm>
          <a:prstGeom prst="rect">
            <a:avLst/>
          </a:prstGeom>
          <a:solidFill>
            <a:srgbClr val="DD7E6B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60"/>
              </a:lnSpc>
            </a:pPr>
            <a:r>
              <a:rPr sz="1400" b="1" i="1" dirty="0">
                <a:latin typeface="Arial"/>
                <a:cs typeface="Arial"/>
              </a:rPr>
              <a:t>власного</a:t>
            </a:r>
            <a:r>
              <a:rPr sz="1400" b="1" i="1" spc="75" dirty="0">
                <a:latin typeface="Arial"/>
                <a:cs typeface="Arial"/>
              </a:rPr>
              <a:t> </a:t>
            </a:r>
            <a:r>
              <a:rPr sz="1400" b="1" i="1" spc="-10" dirty="0">
                <a:latin typeface="Arial"/>
                <a:cs typeface="Arial"/>
              </a:rPr>
              <a:t>суверенітету.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3024" y="2629168"/>
            <a:ext cx="5996305" cy="19450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18300"/>
              </a:lnSpc>
              <a:spcBef>
                <a:spcPts val="90"/>
              </a:spcBef>
            </a:pPr>
            <a:r>
              <a:rPr sz="1400" dirty="0">
                <a:latin typeface="Arial"/>
                <a:cs typeface="Arial"/>
              </a:rPr>
              <a:t>Класичні</a:t>
            </a:r>
            <a:r>
              <a:rPr sz="1400" spc="9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приклади</a:t>
            </a:r>
            <a:r>
              <a:rPr sz="1400" spc="9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нейтралітету</a:t>
            </a:r>
            <a:r>
              <a:rPr sz="1400" spc="9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—</a:t>
            </a:r>
            <a:r>
              <a:rPr sz="1400" spc="9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Швейцарія</a:t>
            </a:r>
            <a:r>
              <a:rPr sz="1400" b="1" spc="9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та</a:t>
            </a:r>
            <a:r>
              <a:rPr sz="1400" b="1" spc="9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Швеція</a:t>
            </a:r>
            <a:r>
              <a:rPr sz="1400" b="1" spc="10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під</a:t>
            </a:r>
            <a:r>
              <a:rPr sz="1400" spc="95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час </a:t>
            </a:r>
            <a:r>
              <a:rPr sz="1400" dirty="0">
                <a:latin typeface="Arial"/>
                <a:cs typeface="Arial"/>
              </a:rPr>
              <a:t>Другої</a:t>
            </a:r>
            <a:r>
              <a:rPr sz="1400" spc="10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світової</a:t>
            </a:r>
            <a:r>
              <a:rPr sz="1400" spc="10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війни.</a:t>
            </a:r>
            <a:r>
              <a:rPr sz="1400" spc="10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Нейтральні</a:t>
            </a:r>
            <a:r>
              <a:rPr sz="1400" spc="10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держави</a:t>
            </a:r>
            <a:r>
              <a:rPr sz="1400" spc="10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користуються</a:t>
            </a:r>
            <a:r>
              <a:rPr sz="1400" spc="10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міжнародним </a:t>
            </a:r>
            <a:r>
              <a:rPr sz="1400" dirty="0">
                <a:latin typeface="Arial"/>
                <a:cs typeface="Arial"/>
              </a:rPr>
              <a:t>захистом,</a:t>
            </a:r>
            <a:r>
              <a:rPr sz="1400" spc="10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але</a:t>
            </a:r>
            <a:r>
              <a:rPr sz="1400" spc="10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мусять</a:t>
            </a:r>
            <a:r>
              <a:rPr sz="1400" spc="10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дотримуватися</a:t>
            </a:r>
            <a:r>
              <a:rPr sz="1400" spc="10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рівновіддаленої</a:t>
            </a:r>
            <a:r>
              <a:rPr sz="1400" spc="10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позиції</a:t>
            </a:r>
            <a:r>
              <a:rPr sz="1400" spc="100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щодо </a:t>
            </a:r>
            <a:r>
              <a:rPr sz="1400" dirty="0">
                <a:latin typeface="Arial"/>
                <a:cs typeface="Arial"/>
              </a:rPr>
              <a:t>конфліктуючих</a:t>
            </a:r>
            <a:r>
              <a:rPr sz="1400" spc="17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сторін.</a:t>
            </a:r>
            <a:endParaRPr sz="1400">
              <a:latin typeface="Arial"/>
              <a:cs typeface="Arial"/>
            </a:endParaRPr>
          </a:p>
          <a:p>
            <a:pPr marL="12700" marR="151130" algn="just">
              <a:lnSpc>
                <a:spcPct val="118300"/>
              </a:lnSpc>
              <a:spcBef>
                <a:spcPts val="1200"/>
              </a:spcBef>
            </a:pPr>
            <a:r>
              <a:rPr sz="1400" i="1" dirty="0">
                <a:latin typeface="Arial"/>
                <a:cs typeface="Arial"/>
              </a:rPr>
              <a:t>Порушення</a:t>
            </a:r>
            <a:r>
              <a:rPr sz="1400" i="1" spc="145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нейтралітету</a:t>
            </a:r>
            <a:r>
              <a:rPr sz="1400" i="1" spc="150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(наприклад,</a:t>
            </a:r>
            <a:r>
              <a:rPr sz="1400" i="1" spc="145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використання</a:t>
            </a:r>
            <a:r>
              <a:rPr sz="1400" i="1" spc="150" dirty="0">
                <a:latin typeface="Arial"/>
                <a:cs typeface="Arial"/>
              </a:rPr>
              <a:t> </a:t>
            </a:r>
            <a:r>
              <a:rPr sz="1400" i="1" spc="-10" dirty="0">
                <a:latin typeface="Arial"/>
                <a:cs typeface="Arial"/>
              </a:rPr>
              <a:t>повітряного </a:t>
            </a:r>
            <a:r>
              <a:rPr sz="1400" i="1" dirty="0">
                <a:latin typeface="Arial"/>
                <a:cs typeface="Arial"/>
              </a:rPr>
              <a:t>простору</a:t>
            </a:r>
            <a:r>
              <a:rPr sz="1400" i="1" spc="90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чи</a:t>
            </a:r>
            <a:r>
              <a:rPr sz="1400" i="1" spc="95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території</a:t>
            </a:r>
            <a:r>
              <a:rPr sz="1400" i="1" spc="95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для</a:t>
            </a:r>
            <a:r>
              <a:rPr sz="1400" i="1" spc="95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проходу</a:t>
            </a:r>
            <a:r>
              <a:rPr sz="1400" i="1" spc="95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військ)</a:t>
            </a:r>
            <a:r>
              <a:rPr sz="1400" i="1" spc="95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може</a:t>
            </a:r>
            <a:r>
              <a:rPr sz="1400" i="1" spc="90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розцінюватися</a:t>
            </a:r>
            <a:r>
              <a:rPr sz="1400" i="1" spc="95" dirty="0">
                <a:latin typeface="Arial"/>
                <a:cs typeface="Arial"/>
              </a:rPr>
              <a:t> </a:t>
            </a:r>
            <a:r>
              <a:rPr sz="1400" i="1" spc="-25" dirty="0">
                <a:latin typeface="Arial"/>
                <a:cs typeface="Arial"/>
              </a:rPr>
              <a:t>як </a:t>
            </a:r>
            <a:r>
              <a:rPr sz="1400" i="1" dirty="0">
                <a:latin typeface="Arial"/>
                <a:cs typeface="Arial"/>
              </a:rPr>
              <a:t>акт</a:t>
            </a:r>
            <a:r>
              <a:rPr sz="1400" i="1" spc="110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агресії</a:t>
            </a:r>
            <a:r>
              <a:rPr sz="1400" i="1" spc="110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проти</a:t>
            </a:r>
            <a:r>
              <a:rPr sz="1400" i="1" spc="110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нейтральної</a:t>
            </a:r>
            <a:r>
              <a:rPr sz="1400" i="1" spc="110" dirty="0">
                <a:latin typeface="Arial"/>
                <a:cs typeface="Arial"/>
              </a:rPr>
              <a:t> </a:t>
            </a:r>
            <a:r>
              <a:rPr sz="1400" i="1" spc="-10" dirty="0">
                <a:latin typeface="Arial"/>
                <a:cs typeface="Arial"/>
              </a:rPr>
              <a:t>держави.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67787" y="1536921"/>
            <a:ext cx="2636119" cy="201042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2774" y="800318"/>
            <a:ext cx="6558915" cy="40195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450" spc="-10" dirty="0"/>
              <a:t>Міжнародно-</a:t>
            </a:r>
            <a:r>
              <a:rPr sz="2450" dirty="0"/>
              <a:t>правові</a:t>
            </a:r>
            <a:r>
              <a:rPr sz="2450" spc="10" dirty="0"/>
              <a:t> </a:t>
            </a:r>
            <a:r>
              <a:rPr sz="2450" dirty="0"/>
              <a:t>основи</a:t>
            </a:r>
            <a:r>
              <a:rPr sz="2450" spc="10" dirty="0"/>
              <a:t> </a:t>
            </a:r>
            <a:r>
              <a:rPr sz="2450" spc="-10" dirty="0"/>
              <a:t>нейтралітету</a:t>
            </a:r>
            <a:endParaRPr sz="2450"/>
          </a:p>
        </p:txBody>
      </p:sp>
      <p:sp>
        <p:nvSpPr>
          <p:cNvPr id="3" name="object 3"/>
          <p:cNvSpPr/>
          <p:nvPr/>
        </p:nvSpPr>
        <p:spPr>
          <a:xfrm>
            <a:off x="313423" y="1831403"/>
            <a:ext cx="8454390" cy="1851660"/>
          </a:xfrm>
          <a:custGeom>
            <a:avLst/>
            <a:gdLst/>
            <a:ahLst/>
            <a:cxnLst/>
            <a:rect l="l" t="t" r="r" b="b"/>
            <a:pathLst>
              <a:path w="8454390" h="1851660">
                <a:moveTo>
                  <a:pt x="2061184" y="946404"/>
                </a:moveTo>
                <a:lnTo>
                  <a:pt x="419239" y="946404"/>
                </a:lnTo>
                <a:lnTo>
                  <a:pt x="419239" y="1220724"/>
                </a:lnTo>
                <a:lnTo>
                  <a:pt x="2061184" y="1220724"/>
                </a:lnTo>
                <a:lnTo>
                  <a:pt x="2061184" y="946404"/>
                </a:lnTo>
                <a:close/>
              </a:path>
              <a:path w="8454390" h="1851660">
                <a:moveTo>
                  <a:pt x="2748991" y="1577340"/>
                </a:moveTo>
                <a:lnTo>
                  <a:pt x="419239" y="1577340"/>
                </a:lnTo>
                <a:lnTo>
                  <a:pt x="419239" y="1851660"/>
                </a:lnTo>
                <a:lnTo>
                  <a:pt x="2748991" y="1851660"/>
                </a:lnTo>
                <a:lnTo>
                  <a:pt x="2748991" y="1577340"/>
                </a:lnTo>
                <a:close/>
              </a:path>
              <a:path w="8454390" h="1851660">
                <a:moveTo>
                  <a:pt x="7868031" y="0"/>
                </a:moveTo>
                <a:lnTo>
                  <a:pt x="0" y="0"/>
                </a:lnTo>
                <a:lnTo>
                  <a:pt x="0" y="274320"/>
                </a:lnTo>
                <a:lnTo>
                  <a:pt x="7868031" y="274320"/>
                </a:lnTo>
                <a:lnTo>
                  <a:pt x="7868031" y="0"/>
                </a:lnTo>
                <a:close/>
              </a:path>
              <a:path w="8454390" h="1851660">
                <a:moveTo>
                  <a:pt x="7951533" y="630936"/>
                </a:moveTo>
                <a:lnTo>
                  <a:pt x="0" y="630936"/>
                </a:lnTo>
                <a:lnTo>
                  <a:pt x="0" y="905256"/>
                </a:lnTo>
                <a:lnTo>
                  <a:pt x="7951533" y="905256"/>
                </a:lnTo>
                <a:lnTo>
                  <a:pt x="7951533" y="630936"/>
                </a:lnTo>
                <a:close/>
              </a:path>
              <a:path w="8454390" h="1851660">
                <a:moveTo>
                  <a:pt x="8063255" y="315468"/>
                </a:moveTo>
                <a:lnTo>
                  <a:pt x="0" y="315468"/>
                </a:lnTo>
                <a:lnTo>
                  <a:pt x="0" y="589788"/>
                </a:lnTo>
                <a:lnTo>
                  <a:pt x="8063255" y="589788"/>
                </a:lnTo>
                <a:lnTo>
                  <a:pt x="8063255" y="315468"/>
                </a:lnTo>
                <a:close/>
              </a:path>
              <a:path w="8454390" h="1851660">
                <a:moveTo>
                  <a:pt x="8453818" y="1261872"/>
                </a:moveTo>
                <a:lnTo>
                  <a:pt x="0" y="1261872"/>
                </a:lnTo>
                <a:lnTo>
                  <a:pt x="0" y="1536192"/>
                </a:lnTo>
                <a:lnTo>
                  <a:pt x="8453818" y="1536192"/>
                </a:lnTo>
                <a:lnTo>
                  <a:pt x="8453818" y="1261872"/>
                </a:lnTo>
                <a:close/>
              </a:path>
            </a:pathLst>
          </a:custGeom>
          <a:solidFill>
            <a:srgbClr val="FFF2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62774" y="1390383"/>
            <a:ext cx="8597900" cy="29927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500" dirty="0">
                <a:latin typeface="Arial"/>
                <a:cs typeface="Arial"/>
              </a:rPr>
              <a:t>Правила</a:t>
            </a:r>
            <a:r>
              <a:rPr sz="1500" spc="1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нейтралітету</a:t>
            </a:r>
            <a:r>
              <a:rPr sz="1500" spc="1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закріплені</a:t>
            </a:r>
            <a:r>
              <a:rPr sz="1500" spc="2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в</a:t>
            </a:r>
            <a:r>
              <a:rPr sz="1500" spc="1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Гаазьких</a:t>
            </a:r>
            <a:r>
              <a:rPr sz="1500" spc="2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конвенціях</a:t>
            </a:r>
            <a:r>
              <a:rPr sz="1500" spc="1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1907</a:t>
            </a:r>
            <a:r>
              <a:rPr sz="1500" spc="2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року.</a:t>
            </a:r>
            <a:r>
              <a:rPr sz="1500" spc="1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Основні</a:t>
            </a:r>
            <a:r>
              <a:rPr sz="1500" spc="20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принципи:</a:t>
            </a:r>
            <a:endParaRPr sz="1500">
              <a:latin typeface="Arial"/>
              <a:cs typeface="Arial"/>
            </a:endParaRPr>
          </a:p>
          <a:p>
            <a:pPr marL="469265" indent="-419100">
              <a:lnSpc>
                <a:spcPct val="100000"/>
              </a:lnSpc>
              <a:spcBef>
                <a:spcPts val="1470"/>
              </a:spcBef>
              <a:buAutoNum type="arabicPeriod"/>
              <a:tabLst>
                <a:tab pos="469265" algn="l"/>
              </a:tabLst>
            </a:pPr>
            <a:r>
              <a:rPr sz="1800" b="1" i="1" dirty="0">
                <a:solidFill>
                  <a:srgbClr val="990000"/>
                </a:solidFill>
                <a:latin typeface="Arial"/>
                <a:cs typeface="Arial"/>
              </a:rPr>
              <a:t>Нейтральна</a:t>
            </a:r>
            <a:r>
              <a:rPr sz="1800" b="1" i="1" spc="-55" dirty="0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990000"/>
                </a:solidFill>
                <a:latin typeface="Arial"/>
                <a:cs typeface="Arial"/>
              </a:rPr>
              <a:t>держава</a:t>
            </a:r>
            <a:r>
              <a:rPr sz="1800" b="1" i="1" spc="-55" dirty="0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990000"/>
                </a:solidFill>
                <a:latin typeface="Arial"/>
                <a:cs typeface="Arial"/>
              </a:rPr>
              <a:t>повинна</a:t>
            </a:r>
            <a:r>
              <a:rPr sz="1800" b="1" i="1" spc="-50" dirty="0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sz="1800" b="1" i="1" spc="-10" dirty="0">
                <a:solidFill>
                  <a:srgbClr val="990000"/>
                </a:solidFill>
                <a:latin typeface="Arial"/>
                <a:cs typeface="Arial"/>
              </a:rPr>
              <a:t>утримуватися</a:t>
            </a:r>
            <a:r>
              <a:rPr sz="1800" b="1" i="1" spc="-60" dirty="0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990000"/>
                </a:solidFill>
                <a:latin typeface="Arial"/>
                <a:cs typeface="Arial"/>
              </a:rPr>
              <a:t>від</a:t>
            </a:r>
            <a:r>
              <a:rPr sz="1800" b="1" i="1" spc="-55" dirty="0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990000"/>
                </a:solidFill>
                <a:latin typeface="Arial"/>
                <a:cs typeface="Arial"/>
              </a:rPr>
              <a:t>участі</a:t>
            </a:r>
            <a:r>
              <a:rPr sz="1800" b="1" i="1" spc="-55" dirty="0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990000"/>
                </a:solidFill>
                <a:latin typeface="Arial"/>
                <a:cs typeface="Arial"/>
              </a:rPr>
              <a:t>у</a:t>
            </a:r>
            <a:r>
              <a:rPr sz="1800" b="1" i="1" spc="-55" dirty="0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sz="1800" b="1" i="1" spc="-10" dirty="0">
                <a:solidFill>
                  <a:srgbClr val="990000"/>
                </a:solidFill>
                <a:latin typeface="Arial"/>
                <a:cs typeface="Arial"/>
              </a:rPr>
              <a:t>війні.</a:t>
            </a:r>
            <a:endParaRPr sz="1800">
              <a:latin typeface="Arial"/>
              <a:cs typeface="Arial"/>
            </a:endParaRPr>
          </a:p>
          <a:p>
            <a:pPr marL="469265" indent="-419100">
              <a:lnSpc>
                <a:spcPct val="100000"/>
              </a:lnSpc>
              <a:spcBef>
                <a:spcPts val="325"/>
              </a:spcBef>
              <a:buAutoNum type="arabicPeriod"/>
              <a:tabLst>
                <a:tab pos="469265" algn="l"/>
              </a:tabLst>
            </a:pPr>
            <a:r>
              <a:rPr sz="1800" b="1" i="1" dirty="0">
                <a:solidFill>
                  <a:srgbClr val="990000"/>
                </a:solidFill>
                <a:latin typeface="Arial"/>
                <a:cs typeface="Arial"/>
              </a:rPr>
              <a:t>Вона</a:t>
            </a:r>
            <a:r>
              <a:rPr sz="1800" b="1" i="1" spc="-55" dirty="0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990000"/>
                </a:solidFill>
                <a:latin typeface="Arial"/>
                <a:cs typeface="Arial"/>
              </a:rPr>
              <a:t>зобов’язана</a:t>
            </a:r>
            <a:r>
              <a:rPr sz="1800" b="1" i="1" spc="-55" dirty="0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990000"/>
                </a:solidFill>
                <a:latin typeface="Arial"/>
                <a:cs typeface="Arial"/>
              </a:rPr>
              <a:t>однаково</a:t>
            </a:r>
            <a:r>
              <a:rPr sz="1800" b="1" i="1" spc="-55" dirty="0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990000"/>
                </a:solidFill>
                <a:latin typeface="Arial"/>
                <a:cs typeface="Arial"/>
              </a:rPr>
              <a:t>ставитися</a:t>
            </a:r>
            <a:r>
              <a:rPr sz="1800" b="1" i="1" spc="-55" dirty="0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990000"/>
                </a:solidFill>
                <a:latin typeface="Arial"/>
                <a:cs typeface="Arial"/>
              </a:rPr>
              <a:t>до</a:t>
            </a:r>
            <a:r>
              <a:rPr sz="1800" b="1" i="1" spc="-50" dirty="0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990000"/>
                </a:solidFill>
                <a:latin typeface="Arial"/>
                <a:cs typeface="Arial"/>
              </a:rPr>
              <a:t>всіх</a:t>
            </a:r>
            <a:r>
              <a:rPr sz="1800" b="1" i="1" spc="-55" dirty="0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990000"/>
                </a:solidFill>
                <a:latin typeface="Arial"/>
                <a:cs typeface="Arial"/>
              </a:rPr>
              <a:t>сторін</a:t>
            </a:r>
            <a:r>
              <a:rPr sz="1800" b="1" i="1" spc="-55" dirty="0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sz="1800" b="1" i="1" spc="-10" dirty="0">
                <a:solidFill>
                  <a:srgbClr val="990000"/>
                </a:solidFill>
                <a:latin typeface="Arial"/>
                <a:cs typeface="Arial"/>
              </a:rPr>
              <a:t>конфлікту.</a:t>
            </a:r>
            <a:endParaRPr sz="1800">
              <a:latin typeface="Arial"/>
              <a:cs typeface="Arial"/>
            </a:endParaRPr>
          </a:p>
          <a:p>
            <a:pPr marL="469265" marR="594995" indent="-419734">
              <a:lnSpc>
                <a:spcPct val="114999"/>
              </a:lnSpc>
              <a:buAutoNum type="arabicPeriod"/>
              <a:tabLst>
                <a:tab pos="469265" algn="l"/>
              </a:tabLst>
            </a:pPr>
            <a:r>
              <a:rPr sz="1800" b="1" i="1" dirty="0">
                <a:solidFill>
                  <a:srgbClr val="990000"/>
                </a:solidFill>
                <a:latin typeface="Arial"/>
                <a:cs typeface="Arial"/>
              </a:rPr>
              <a:t>На</a:t>
            </a:r>
            <a:r>
              <a:rPr sz="1800" b="1" i="1" spc="-65" dirty="0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990000"/>
                </a:solidFill>
                <a:latin typeface="Arial"/>
                <a:cs typeface="Arial"/>
              </a:rPr>
              <a:t>її</a:t>
            </a:r>
            <a:r>
              <a:rPr sz="1800" b="1" i="1" spc="-65" dirty="0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990000"/>
                </a:solidFill>
                <a:latin typeface="Arial"/>
                <a:cs typeface="Arial"/>
              </a:rPr>
              <a:t>території</a:t>
            </a:r>
            <a:r>
              <a:rPr sz="1800" b="1" i="1" spc="-65" dirty="0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sz="1800" b="1" i="1" spc="-10" dirty="0">
                <a:solidFill>
                  <a:srgbClr val="990000"/>
                </a:solidFill>
                <a:latin typeface="Arial"/>
                <a:cs typeface="Arial"/>
              </a:rPr>
              <a:t>забороняється</a:t>
            </a:r>
            <a:r>
              <a:rPr sz="1800" b="1" i="1" spc="-65" dirty="0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sz="1800" b="1" i="1" spc="-10" dirty="0">
                <a:solidFill>
                  <a:srgbClr val="990000"/>
                </a:solidFill>
                <a:latin typeface="Arial"/>
                <a:cs typeface="Arial"/>
              </a:rPr>
              <a:t>формування</a:t>
            </a:r>
            <a:r>
              <a:rPr sz="1800" b="1" i="1" spc="-65" dirty="0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990000"/>
                </a:solidFill>
                <a:latin typeface="Arial"/>
                <a:cs typeface="Arial"/>
              </a:rPr>
              <a:t>воєнних</a:t>
            </a:r>
            <a:r>
              <a:rPr sz="1800" b="1" i="1" spc="-65" dirty="0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990000"/>
                </a:solidFill>
                <a:latin typeface="Arial"/>
                <a:cs typeface="Arial"/>
              </a:rPr>
              <a:t>загонів</a:t>
            </a:r>
            <a:r>
              <a:rPr sz="1800" b="1" i="1" spc="-65" dirty="0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sz="1800" b="1" i="1" spc="-25" dirty="0">
                <a:solidFill>
                  <a:srgbClr val="990000"/>
                </a:solidFill>
                <a:latin typeface="Arial"/>
                <a:cs typeface="Arial"/>
              </a:rPr>
              <a:t>для </a:t>
            </a:r>
            <a:r>
              <a:rPr sz="1800" b="1" i="1" dirty="0">
                <a:solidFill>
                  <a:srgbClr val="990000"/>
                </a:solidFill>
                <a:latin typeface="Arial"/>
                <a:cs typeface="Arial"/>
              </a:rPr>
              <a:t>участі</a:t>
            </a:r>
            <a:r>
              <a:rPr sz="1800" b="1" i="1" spc="-20" dirty="0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990000"/>
                </a:solidFill>
                <a:latin typeface="Arial"/>
                <a:cs typeface="Arial"/>
              </a:rPr>
              <a:t>у</a:t>
            </a:r>
            <a:r>
              <a:rPr sz="1800" b="1" i="1" spc="-15" dirty="0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sz="1800" b="1" i="1" spc="-10" dirty="0">
                <a:solidFill>
                  <a:srgbClr val="990000"/>
                </a:solidFill>
                <a:latin typeface="Arial"/>
                <a:cs typeface="Arial"/>
              </a:rPr>
              <a:t>війні.</a:t>
            </a:r>
            <a:endParaRPr sz="1800">
              <a:latin typeface="Arial"/>
              <a:cs typeface="Arial"/>
            </a:endParaRPr>
          </a:p>
          <a:p>
            <a:pPr marL="469265" marR="89535" indent="-419734">
              <a:lnSpc>
                <a:spcPct val="114999"/>
              </a:lnSpc>
              <a:buAutoNum type="arabicPeriod"/>
              <a:tabLst>
                <a:tab pos="469265" algn="l"/>
              </a:tabLst>
            </a:pPr>
            <a:r>
              <a:rPr sz="1800" b="1" i="1" dirty="0">
                <a:solidFill>
                  <a:srgbClr val="990000"/>
                </a:solidFill>
                <a:latin typeface="Arial"/>
                <a:cs typeface="Arial"/>
              </a:rPr>
              <a:t>Нейтральна</a:t>
            </a:r>
            <a:r>
              <a:rPr sz="1800" b="1" i="1" spc="-60" dirty="0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990000"/>
                </a:solidFill>
                <a:latin typeface="Arial"/>
                <a:cs typeface="Arial"/>
              </a:rPr>
              <a:t>держава</a:t>
            </a:r>
            <a:r>
              <a:rPr sz="1800" b="1" i="1" spc="-60" dirty="0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990000"/>
                </a:solidFill>
                <a:latin typeface="Arial"/>
                <a:cs typeface="Arial"/>
              </a:rPr>
              <a:t>може</a:t>
            </a:r>
            <a:r>
              <a:rPr sz="1800" b="1" i="1" spc="-55" dirty="0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990000"/>
                </a:solidFill>
                <a:latin typeface="Arial"/>
                <a:cs typeface="Arial"/>
              </a:rPr>
              <a:t>надавати</a:t>
            </a:r>
            <a:r>
              <a:rPr sz="1800" b="1" i="1" spc="-60" dirty="0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sz="1800" b="1" i="1" spc="-10" dirty="0">
                <a:solidFill>
                  <a:srgbClr val="990000"/>
                </a:solidFill>
                <a:latin typeface="Arial"/>
                <a:cs typeface="Arial"/>
              </a:rPr>
              <a:t>гуманітарну</a:t>
            </a:r>
            <a:r>
              <a:rPr sz="1800" b="1" i="1" spc="-60" dirty="0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sz="1800" b="1" i="1" spc="-10" dirty="0">
                <a:solidFill>
                  <a:srgbClr val="990000"/>
                </a:solidFill>
                <a:latin typeface="Arial"/>
                <a:cs typeface="Arial"/>
              </a:rPr>
              <a:t>допомогу,</a:t>
            </a:r>
            <a:r>
              <a:rPr sz="1800" b="1" i="1" spc="-55" dirty="0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990000"/>
                </a:solidFill>
                <a:latin typeface="Arial"/>
                <a:cs typeface="Arial"/>
              </a:rPr>
              <a:t>але</a:t>
            </a:r>
            <a:r>
              <a:rPr sz="1800" b="1" i="1" spc="-60" dirty="0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sz="1800" b="1" i="1" spc="-25" dirty="0">
                <a:solidFill>
                  <a:srgbClr val="990000"/>
                </a:solidFill>
                <a:latin typeface="Arial"/>
                <a:cs typeface="Arial"/>
              </a:rPr>
              <a:t>без </a:t>
            </a:r>
            <a:r>
              <a:rPr sz="1800" b="1" i="1" spc="-10" dirty="0">
                <a:solidFill>
                  <a:srgbClr val="990000"/>
                </a:solidFill>
                <a:latin typeface="Arial"/>
                <a:cs typeface="Arial"/>
              </a:rPr>
              <a:t>порушення</a:t>
            </a:r>
            <a:r>
              <a:rPr sz="1800" b="1" i="1" spc="-110" dirty="0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sz="1800" b="1" i="1" spc="-10" dirty="0">
                <a:solidFill>
                  <a:srgbClr val="990000"/>
                </a:solidFill>
                <a:latin typeface="Arial"/>
                <a:cs typeface="Arial"/>
              </a:rPr>
              <a:t>балансу.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17300"/>
              </a:lnSpc>
              <a:spcBef>
                <a:spcPts val="1250"/>
              </a:spcBef>
            </a:pPr>
            <a:r>
              <a:rPr sz="1500" dirty="0">
                <a:latin typeface="Arial"/>
                <a:cs typeface="Arial"/>
              </a:rPr>
              <a:t>Таким</a:t>
            </a:r>
            <a:r>
              <a:rPr sz="1500" spc="1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чином,</a:t>
            </a:r>
            <a:r>
              <a:rPr sz="1500" spc="1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нейтралітет</a:t>
            </a:r>
            <a:r>
              <a:rPr sz="1500" spc="2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виконує</a:t>
            </a:r>
            <a:r>
              <a:rPr sz="1500" spc="1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функцію</a:t>
            </a:r>
            <a:r>
              <a:rPr sz="1500" spc="2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стабілізатора,</a:t>
            </a:r>
            <a:r>
              <a:rPr sz="1500" spc="1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адже</a:t>
            </a:r>
            <a:r>
              <a:rPr sz="1500" spc="1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дозволяє</a:t>
            </a:r>
            <a:r>
              <a:rPr sz="1500" spc="2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зберегти</a:t>
            </a:r>
            <a:r>
              <a:rPr sz="1500" spc="15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регіональну </a:t>
            </a:r>
            <a:r>
              <a:rPr sz="1500" dirty="0">
                <a:latin typeface="Arial"/>
                <a:cs typeface="Arial"/>
              </a:rPr>
              <a:t>безпеку</a:t>
            </a:r>
            <a:r>
              <a:rPr sz="1500" spc="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і</a:t>
            </a:r>
            <a:r>
              <a:rPr sz="1500" spc="1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водночас</a:t>
            </a:r>
            <a:r>
              <a:rPr sz="1500" spc="1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захищати</a:t>
            </a:r>
            <a:r>
              <a:rPr sz="1500" spc="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власні</a:t>
            </a:r>
            <a:r>
              <a:rPr sz="1500" spc="1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національні</a:t>
            </a:r>
            <a:r>
              <a:rPr sz="1500" spc="10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інтереси.</a:t>
            </a:r>
            <a:endParaRPr sz="1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4199" y="63195"/>
            <a:ext cx="440055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Початок</a:t>
            </a:r>
            <a:r>
              <a:rPr spc="-85" dirty="0"/>
              <a:t> </a:t>
            </a:r>
            <a:r>
              <a:rPr dirty="0"/>
              <a:t>війни:</a:t>
            </a:r>
            <a:r>
              <a:rPr spc="-85" dirty="0"/>
              <a:t> </a:t>
            </a:r>
            <a:r>
              <a:rPr dirty="0"/>
              <a:t>правові</a:t>
            </a:r>
            <a:r>
              <a:rPr spc="-85" dirty="0"/>
              <a:t> </a:t>
            </a:r>
            <a:r>
              <a:rPr spc="-10" dirty="0"/>
              <a:t>аспекти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4199" y="567635"/>
            <a:ext cx="8639810" cy="3134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87655">
              <a:lnSpc>
                <a:spcPct val="114999"/>
              </a:lnSpc>
              <a:spcBef>
                <a:spcPts val="100"/>
              </a:spcBef>
            </a:pPr>
            <a:r>
              <a:rPr sz="1600" dirty="0">
                <a:latin typeface="Arial"/>
                <a:cs typeface="Arial"/>
              </a:rPr>
              <a:t>У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сучасному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міжнародному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праві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офіційне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оголошення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війни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майже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зникло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як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практика. Натомість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початок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війни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часто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фіксується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фактом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збройного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нападу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однієї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держави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на </a:t>
            </a:r>
            <a:r>
              <a:rPr sz="1600" spc="-10" dirty="0">
                <a:latin typeface="Arial"/>
                <a:cs typeface="Arial"/>
              </a:rPr>
              <a:t>іншу.</a:t>
            </a:r>
            <a:endParaRPr sz="1600">
              <a:latin typeface="Arial"/>
              <a:cs typeface="Arial"/>
            </a:endParaRPr>
          </a:p>
          <a:p>
            <a:pPr marL="12700" marR="5080">
              <a:lnSpc>
                <a:spcPct val="114999"/>
              </a:lnSpc>
              <a:spcBef>
                <a:spcPts val="1200"/>
              </a:spcBef>
            </a:pPr>
            <a:r>
              <a:rPr sz="1600" b="1" i="1" dirty="0">
                <a:latin typeface="Arial"/>
                <a:cs typeface="Arial"/>
              </a:rPr>
              <a:t>Статут</a:t>
            </a:r>
            <a:r>
              <a:rPr sz="1600" b="1" i="1" spc="-50" dirty="0">
                <a:latin typeface="Arial"/>
                <a:cs typeface="Arial"/>
              </a:rPr>
              <a:t> </a:t>
            </a:r>
            <a:r>
              <a:rPr sz="1600" b="1" i="1" dirty="0">
                <a:latin typeface="Arial"/>
                <a:cs typeface="Arial"/>
              </a:rPr>
              <a:t>ООН</a:t>
            </a:r>
            <a:r>
              <a:rPr sz="1600" b="1" i="1" spc="-45" dirty="0">
                <a:latin typeface="Arial"/>
                <a:cs typeface="Arial"/>
              </a:rPr>
              <a:t> </a:t>
            </a:r>
            <a:r>
              <a:rPr sz="1600" b="1" i="1" dirty="0">
                <a:latin typeface="Arial"/>
                <a:cs typeface="Arial"/>
              </a:rPr>
              <a:t>забороняє</a:t>
            </a:r>
            <a:r>
              <a:rPr sz="1600" b="1" i="1" spc="-45" dirty="0">
                <a:latin typeface="Arial"/>
                <a:cs typeface="Arial"/>
              </a:rPr>
              <a:t> </a:t>
            </a:r>
            <a:r>
              <a:rPr sz="1600" b="1" i="1" dirty="0">
                <a:latin typeface="Arial"/>
                <a:cs typeface="Arial"/>
              </a:rPr>
              <a:t>агресивну</a:t>
            </a:r>
            <a:r>
              <a:rPr sz="1600" b="1" i="1" spc="-45" dirty="0">
                <a:latin typeface="Arial"/>
                <a:cs typeface="Arial"/>
              </a:rPr>
              <a:t> </a:t>
            </a:r>
            <a:r>
              <a:rPr sz="1600" b="1" i="1" dirty="0">
                <a:latin typeface="Arial"/>
                <a:cs typeface="Arial"/>
              </a:rPr>
              <a:t>війну</a:t>
            </a:r>
            <a:r>
              <a:rPr sz="1600" b="1" i="1" spc="-45" dirty="0">
                <a:latin typeface="Arial"/>
                <a:cs typeface="Arial"/>
              </a:rPr>
              <a:t> </a:t>
            </a:r>
            <a:r>
              <a:rPr sz="1600" b="1" i="1" dirty="0">
                <a:latin typeface="Arial"/>
                <a:cs typeface="Arial"/>
              </a:rPr>
              <a:t>(стаття</a:t>
            </a:r>
            <a:r>
              <a:rPr sz="1600" b="1" i="1" spc="-45" dirty="0">
                <a:latin typeface="Arial"/>
                <a:cs typeface="Arial"/>
              </a:rPr>
              <a:t> </a:t>
            </a:r>
            <a:r>
              <a:rPr sz="1600" b="1" i="1" dirty="0">
                <a:latin typeface="Arial"/>
                <a:cs typeface="Arial"/>
              </a:rPr>
              <a:t>2),</a:t>
            </a:r>
            <a:r>
              <a:rPr sz="1600" b="1" i="1" spc="-45" dirty="0">
                <a:latin typeface="Arial"/>
                <a:cs typeface="Arial"/>
              </a:rPr>
              <a:t> </a:t>
            </a:r>
            <a:r>
              <a:rPr sz="1600" b="1" i="1" dirty="0">
                <a:latin typeface="Arial"/>
                <a:cs typeface="Arial"/>
              </a:rPr>
              <a:t>але</a:t>
            </a:r>
            <a:r>
              <a:rPr sz="1600" b="1" i="1" spc="-45" dirty="0">
                <a:latin typeface="Arial"/>
                <a:cs typeface="Arial"/>
              </a:rPr>
              <a:t> </a:t>
            </a:r>
            <a:r>
              <a:rPr sz="1600" b="1" i="1" dirty="0">
                <a:latin typeface="Arial"/>
                <a:cs typeface="Arial"/>
              </a:rPr>
              <a:t>визнає</a:t>
            </a:r>
            <a:r>
              <a:rPr sz="1600" b="1" i="1" spc="-45" dirty="0">
                <a:latin typeface="Arial"/>
                <a:cs typeface="Arial"/>
              </a:rPr>
              <a:t> </a:t>
            </a:r>
            <a:r>
              <a:rPr sz="1600" b="1" i="1" dirty="0">
                <a:latin typeface="Arial"/>
                <a:cs typeface="Arial"/>
              </a:rPr>
              <a:t>право</a:t>
            </a:r>
            <a:r>
              <a:rPr sz="1600" b="1" i="1" spc="-50" dirty="0">
                <a:latin typeface="Arial"/>
                <a:cs typeface="Arial"/>
              </a:rPr>
              <a:t> </a:t>
            </a:r>
            <a:r>
              <a:rPr sz="1600" b="1" i="1" spc="-25" dirty="0">
                <a:latin typeface="Arial"/>
                <a:cs typeface="Arial"/>
              </a:rPr>
              <a:t>на </a:t>
            </a:r>
            <a:r>
              <a:rPr sz="1600" b="1" i="1" dirty="0">
                <a:latin typeface="Arial"/>
                <a:cs typeface="Arial"/>
              </a:rPr>
              <a:t>самооборону</a:t>
            </a:r>
            <a:r>
              <a:rPr sz="1600" b="1" i="1" spc="-50" dirty="0">
                <a:latin typeface="Arial"/>
                <a:cs typeface="Arial"/>
              </a:rPr>
              <a:t> </a:t>
            </a:r>
            <a:r>
              <a:rPr sz="1600" b="1" i="1" dirty="0">
                <a:latin typeface="Arial"/>
                <a:cs typeface="Arial"/>
              </a:rPr>
              <a:t>(стаття</a:t>
            </a:r>
            <a:r>
              <a:rPr sz="1600" b="1" i="1" spc="-50" dirty="0">
                <a:latin typeface="Arial"/>
                <a:cs typeface="Arial"/>
              </a:rPr>
              <a:t> </a:t>
            </a:r>
            <a:r>
              <a:rPr sz="1600" b="1" i="1" dirty="0">
                <a:latin typeface="Arial"/>
                <a:cs typeface="Arial"/>
              </a:rPr>
              <a:t>51).</a:t>
            </a:r>
            <a:r>
              <a:rPr sz="1600" b="1" i="1" spc="-50" dirty="0">
                <a:latin typeface="Arial"/>
                <a:cs typeface="Arial"/>
              </a:rPr>
              <a:t> </a:t>
            </a:r>
            <a:r>
              <a:rPr sz="1600" b="1" i="1" dirty="0">
                <a:latin typeface="Arial"/>
                <a:cs typeface="Arial"/>
              </a:rPr>
              <a:t>Тому</a:t>
            </a:r>
            <a:r>
              <a:rPr sz="1600" b="1" i="1" spc="-45" dirty="0">
                <a:latin typeface="Arial"/>
                <a:cs typeface="Arial"/>
              </a:rPr>
              <a:t> </a:t>
            </a:r>
            <a:r>
              <a:rPr sz="1600" b="1" i="1" dirty="0">
                <a:latin typeface="Arial"/>
                <a:cs typeface="Arial"/>
              </a:rPr>
              <a:t>агресія</a:t>
            </a:r>
            <a:r>
              <a:rPr sz="1600" b="1" i="1" spc="-50" dirty="0">
                <a:latin typeface="Arial"/>
                <a:cs typeface="Arial"/>
              </a:rPr>
              <a:t> </a:t>
            </a:r>
            <a:r>
              <a:rPr sz="1600" b="1" i="1" dirty="0">
                <a:latin typeface="Arial"/>
                <a:cs typeface="Arial"/>
              </a:rPr>
              <a:t>розглядається</a:t>
            </a:r>
            <a:r>
              <a:rPr sz="1600" b="1" i="1" spc="-50" dirty="0">
                <a:latin typeface="Arial"/>
                <a:cs typeface="Arial"/>
              </a:rPr>
              <a:t> </a:t>
            </a:r>
            <a:r>
              <a:rPr sz="1600" b="1" i="1" dirty="0">
                <a:latin typeface="Arial"/>
                <a:cs typeface="Arial"/>
              </a:rPr>
              <a:t>як</a:t>
            </a:r>
            <a:r>
              <a:rPr sz="1600" b="1" i="1" spc="-45" dirty="0">
                <a:latin typeface="Arial"/>
                <a:cs typeface="Arial"/>
              </a:rPr>
              <a:t> </a:t>
            </a:r>
            <a:r>
              <a:rPr sz="1600" b="1" i="1" dirty="0">
                <a:latin typeface="Arial"/>
                <a:cs typeface="Arial"/>
              </a:rPr>
              <a:t>міжнародний</a:t>
            </a:r>
            <a:r>
              <a:rPr sz="1600" b="1" i="1" spc="-50" dirty="0">
                <a:latin typeface="Arial"/>
                <a:cs typeface="Arial"/>
              </a:rPr>
              <a:t> </a:t>
            </a:r>
            <a:r>
              <a:rPr sz="1600" b="1" i="1" spc="-20" dirty="0">
                <a:latin typeface="Arial"/>
                <a:cs typeface="Arial"/>
              </a:rPr>
              <a:t>злочин,</a:t>
            </a:r>
            <a:r>
              <a:rPr sz="1600" b="1" i="1" spc="-50" dirty="0">
                <a:latin typeface="Arial"/>
                <a:cs typeface="Arial"/>
              </a:rPr>
              <a:t> </a:t>
            </a:r>
            <a:r>
              <a:rPr sz="1600" b="1" i="1" dirty="0">
                <a:latin typeface="Arial"/>
                <a:cs typeface="Arial"/>
              </a:rPr>
              <a:t>а</a:t>
            </a:r>
            <a:r>
              <a:rPr sz="1600" b="1" i="1" spc="-45" dirty="0">
                <a:latin typeface="Arial"/>
                <a:cs typeface="Arial"/>
              </a:rPr>
              <a:t> </a:t>
            </a:r>
            <a:r>
              <a:rPr sz="1600" b="1" i="1" spc="-25" dirty="0">
                <a:latin typeface="Arial"/>
                <a:cs typeface="Arial"/>
              </a:rPr>
              <a:t>її </a:t>
            </a:r>
            <a:r>
              <a:rPr sz="1600" b="1" i="1" spc="-10" dirty="0">
                <a:latin typeface="Arial"/>
                <a:cs typeface="Arial"/>
              </a:rPr>
              <a:t>початок</a:t>
            </a:r>
            <a:r>
              <a:rPr sz="1600" b="1" i="1" spc="-50" dirty="0">
                <a:latin typeface="Arial"/>
                <a:cs typeface="Arial"/>
              </a:rPr>
              <a:t> </a:t>
            </a:r>
            <a:r>
              <a:rPr sz="1600" b="1" i="1" dirty="0">
                <a:latin typeface="Arial"/>
                <a:cs typeface="Arial"/>
              </a:rPr>
              <a:t>має</a:t>
            </a:r>
            <a:r>
              <a:rPr sz="1600" b="1" i="1" spc="-45" dirty="0">
                <a:latin typeface="Arial"/>
                <a:cs typeface="Arial"/>
              </a:rPr>
              <a:t> </a:t>
            </a:r>
            <a:r>
              <a:rPr sz="1600" b="1" i="1" dirty="0">
                <a:latin typeface="Arial"/>
                <a:cs typeface="Arial"/>
              </a:rPr>
              <a:t>серйозні</a:t>
            </a:r>
            <a:r>
              <a:rPr sz="1600" b="1" i="1" spc="-50" dirty="0">
                <a:latin typeface="Arial"/>
                <a:cs typeface="Arial"/>
              </a:rPr>
              <a:t> </a:t>
            </a:r>
            <a:r>
              <a:rPr sz="1600" b="1" i="1" dirty="0">
                <a:latin typeface="Arial"/>
                <a:cs typeface="Arial"/>
              </a:rPr>
              <a:t>наслідки:</a:t>
            </a:r>
            <a:r>
              <a:rPr sz="1600" b="1" i="1" spc="-45" dirty="0">
                <a:latin typeface="Arial"/>
                <a:cs typeface="Arial"/>
              </a:rPr>
              <a:t> </a:t>
            </a:r>
            <a:r>
              <a:rPr sz="1600" b="1" i="1" dirty="0">
                <a:latin typeface="Arial"/>
                <a:cs typeface="Arial"/>
              </a:rPr>
              <a:t>виникає</a:t>
            </a:r>
            <a:r>
              <a:rPr sz="1600" b="1" i="1" spc="-50" dirty="0">
                <a:latin typeface="Arial"/>
                <a:cs typeface="Arial"/>
              </a:rPr>
              <a:t> </a:t>
            </a:r>
            <a:r>
              <a:rPr sz="1600" b="1" i="1" dirty="0">
                <a:latin typeface="Arial"/>
                <a:cs typeface="Arial"/>
              </a:rPr>
              <a:t>стан</a:t>
            </a:r>
            <a:r>
              <a:rPr sz="1600" b="1" i="1" spc="-45" dirty="0">
                <a:latin typeface="Arial"/>
                <a:cs typeface="Arial"/>
              </a:rPr>
              <a:t> </a:t>
            </a:r>
            <a:r>
              <a:rPr sz="1600" b="1" i="1" dirty="0">
                <a:latin typeface="Arial"/>
                <a:cs typeface="Arial"/>
              </a:rPr>
              <a:t>міжнародної</a:t>
            </a:r>
            <a:r>
              <a:rPr sz="1600" b="1" i="1" spc="-50" dirty="0">
                <a:latin typeface="Arial"/>
                <a:cs typeface="Arial"/>
              </a:rPr>
              <a:t> </a:t>
            </a:r>
            <a:r>
              <a:rPr sz="1600" b="1" i="1" spc="-10" dirty="0">
                <a:latin typeface="Arial"/>
                <a:cs typeface="Arial"/>
              </a:rPr>
              <a:t>відповідальності, </a:t>
            </a:r>
            <a:r>
              <a:rPr sz="1600" b="1" i="1" dirty="0">
                <a:latin typeface="Arial"/>
                <a:cs typeface="Arial"/>
              </a:rPr>
              <a:t>активується</a:t>
            </a:r>
            <a:r>
              <a:rPr sz="1600" b="1" i="1" spc="-45" dirty="0">
                <a:latin typeface="Arial"/>
                <a:cs typeface="Arial"/>
              </a:rPr>
              <a:t> </a:t>
            </a:r>
            <a:r>
              <a:rPr sz="1600" b="1" i="1" dirty="0">
                <a:latin typeface="Arial"/>
                <a:cs typeface="Arial"/>
              </a:rPr>
              <a:t>право</a:t>
            </a:r>
            <a:r>
              <a:rPr sz="1600" b="1" i="1" spc="-45" dirty="0">
                <a:latin typeface="Arial"/>
                <a:cs typeface="Arial"/>
              </a:rPr>
              <a:t> </a:t>
            </a:r>
            <a:r>
              <a:rPr sz="1600" b="1" i="1" dirty="0">
                <a:latin typeface="Arial"/>
                <a:cs typeface="Arial"/>
              </a:rPr>
              <a:t>на</a:t>
            </a:r>
            <a:r>
              <a:rPr sz="1600" b="1" i="1" spc="-45" dirty="0">
                <a:latin typeface="Arial"/>
                <a:cs typeface="Arial"/>
              </a:rPr>
              <a:t> </a:t>
            </a:r>
            <a:r>
              <a:rPr sz="1600" b="1" i="1" dirty="0">
                <a:latin typeface="Arial"/>
                <a:cs typeface="Arial"/>
              </a:rPr>
              <a:t>колективну</a:t>
            </a:r>
            <a:r>
              <a:rPr sz="1600" b="1" i="1" spc="-45" dirty="0">
                <a:latin typeface="Arial"/>
                <a:cs typeface="Arial"/>
              </a:rPr>
              <a:t> </a:t>
            </a:r>
            <a:r>
              <a:rPr sz="1600" b="1" i="1" spc="-10" dirty="0">
                <a:latin typeface="Arial"/>
                <a:cs typeface="Arial"/>
              </a:rPr>
              <a:t>самооборону,</a:t>
            </a:r>
            <a:r>
              <a:rPr sz="1600" b="1" i="1" spc="-40" dirty="0">
                <a:latin typeface="Arial"/>
                <a:cs typeface="Arial"/>
              </a:rPr>
              <a:t> </a:t>
            </a:r>
            <a:r>
              <a:rPr sz="1600" b="1" i="1" dirty="0">
                <a:latin typeface="Arial"/>
                <a:cs typeface="Arial"/>
              </a:rPr>
              <a:t>а</a:t>
            </a:r>
            <a:r>
              <a:rPr sz="1600" b="1" i="1" spc="-45" dirty="0">
                <a:latin typeface="Arial"/>
                <a:cs typeface="Arial"/>
              </a:rPr>
              <a:t> </a:t>
            </a:r>
            <a:r>
              <a:rPr sz="1600" b="1" i="1" dirty="0">
                <a:latin typeface="Arial"/>
                <a:cs typeface="Arial"/>
              </a:rPr>
              <a:t>також</a:t>
            </a:r>
            <a:r>
              <a:rPr sz="1600" b="1" i="1" spc="-45" dirty="0">
                <a:latin typeface="Arial"/>
                <a:cs typeface="Arial"/>
              </a:rPr>
              <a:t> </a:t>
            </a:r>
            <a:r>
              <a:rPr sz="1600" b="1" i="1" spc="-10" dirty="0">
                <a:latin typeface="Arial"/>
                <a:cs typeface="Arial"/>
              </a:rPr>
              <a:t>можуть </a:t>
            </a:r>
            <a:r>
              <a:rPr sz="1600" b="1" i="1" dirty="0">
                <a:latin typeface="Arial"/>
                <a:cs typeface="Arial"/>
              </a:rPr>
              <a:t>запроваджуватися</a:t>
            </a:r>
            <a:r>
              <a:rPr sz="1600" b="1" i="1" spc="-55" dirty="0">
                <a:latin typeface="Arial"/>
                <a:cs typeface="Arial"/>
              </a:rPr>
              <a:t> </a:t>
            </a:r>
            <a:r>
              <a:rPr sz="1600" b="1" i="1" dirty="0">
                <a:latin typeface="Arial"/>
                <a:cs typeface="Arial"/>
              </a:rPr>
              <a:t>санкції</a:t>
            </a:r>
            <a:r>
              <a:rPr sz="1600" b="1" i="1" spc="-55" dirty="0">
                <a:latin typeface="Arial"/>
                <a:cs typeface="Arial"/>
              </a:rPr>
              <a:t> </a:t>
            </a:r>
            <a:r>
              <a:rPr sz="1600" b="1" i="1" dirty="0">
                <a:latin typeface="Arial"/>
                <a:cs typeface="Arial"/>
              </a:rPr>
              <a:t>Ради</a:t>
            </a:r>
            <a:r>
              <a:rPr sz="1600" b="1" i="1" spc="-55" dirty="0">
                <a:latin typeface="Arial"/>
                <a:cs typeface="Arial"/>
              </a:rPr>
              <a:t> </a:t>
            </a:r>
            <a:r>
              <a:rPr sz="1600" b="1" i="1" dirty="0">
                <a:latin typeface="Arial"/>
                <a:cs typeface="Arial"/>
              </a:rPr>
              <a:t>Безпеки</a:t>
            </a:r>
            <a:r>
              <a:rPr sz="1600" b="1" i="1" spc="-50" dirty="0">
                <a:latin typeface="Arial"/>
                <a:cs typeface="Arial"/>
              </a:rPr>
              <a:t> </a:t>
            </a:r>
            <a:r>
              <a:rPr sz="1600" b="1" i="1" spc="-20" dirty="0">
                <a:latin typeface="Arial"/>
                <a:cs typeface="Arial"/>
              </a:rPr>
              <a:t>ООН.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85"/>
              </a:spcBef>
            </a:pPr>
            <a:r>
              <a:rPr sz="1600" spc="-10" dirty="0">
                <a:latin typeface="Arial"/>
                <a:cs typeface="Arial"/>
              </a:rPr>
              <a:t>Таким</a:t>
            </a:r>
            <a:r>
              <a:rPr sz="1600" spc="-7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чином,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початок</a:t>
            </a:r>
            <a:r>
              <a:rPr sz="1600" spc="-7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війни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сьогодні</a:t>
            </a:r>
            <a:r>
              <a:rPr sz="1600" spc="-7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регулюється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насамперед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через</a:t>
            </a:r>
            <a:r>
              <a:rPr sz="1600" spc="-7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концепцію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sz="1600" spc="-10" dirty="0">
                <a:latin typeface="Arial"/>
                <a:cs typeface="Arial"/>
              </a:rPr>
              <a:t>«застосування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сили»,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а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не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формальне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оголошення.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48468" y="3681092"/>
            <a:ext cx="2785519" cy="1462397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42545">
              <a:lnSpc>
                <a:spcPct val="100000"/>
              </a:lnSpc>
              <a:spcBef>
                <a:spcPts val="120"/>
              </a:spcBef>
            </a:pPr>
            <a:r>
              <a:rPr sz="2050" dirty="0"/>
              <a:t>Наслідки</a:t>
            </a:r>
            <a:r>
              <a:rPr sz="2050" spc="30" dirty="0"/>
              <a:t> </a:t>
            </a:r>
            <a:r>
              <a:rPr sz="2050" dirty="0"/>
              <a:t>початку</a:t>
            </a:r>
            <a:r>
              <a:rPr sz="2050" spc="25" dirty="0"/>
              <a:t> </a:t>
            </a:r>
            <a:r>
              <a:rPr sz="2050" spc="-10" dirty="0"/>
              <a:t>війни</a:t>
            </a:r>
            <a:endParaRPr sz="2050"/>
          </a:p>
        </p:txBody>
      </p:sp>
      <p:sp>
        <p:nvSpPr>
          <p:cNvPr id="3" name="object 3"/>
          <p:cNvSpPr txBox="1"/>
          <p:nvPr/>
        </p:nvSpPr>
        <p:spPr>
          <a:xfrm>
            <a:off x="192874" y="795840"/>
            <a:ext cx="5554980" cy="406209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500" dirty="0">
                <a:latin typeface="Arial"/>
                <a:cs typeface="Arial"/>
              </a:rPr>
              <a:t>Правові</a:t>
            </a:r>
            <a:r>
              <a:rPr sz="1500" spc="1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наслідки</a:t>
            </a:r>
            <a:r>
              <a:rPr sz="1500" spc="1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початку</a:t>
            </a:r>
            <a:r>
              <a:rPr sz="1500" spc="1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війни</a:t>
            </a:r>
            <a:r>
              <a:rPr sz="1500" spc="15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охоплюють:</a:t>
            </a:r>
            <a:endParaRPr sz="1500">
              <a:latin typeface="Arial"/>
              <a:cs typeface="Arial"/>
            </a:endParaRPr>
          </a:p>
          <a:p>
            <a:pPr marL="469265" marR="834390" indent="-361315">
              <a:lnSpc>
                <a:spcPct val="117000"/>
              </a:lnSpc>
              <a:spcBef>
                <a:spcPts val="1155"/>
              </a:spcBef>
              <a:buChar char="●"/>
              <a:tabLst>
                <a:tab pos="469265" algn="l"/>
              </a:tabLst>
            </a:pPr>
            <a:r>
              <a:rPr sz="1700" b="1" dirty="0">
                <a:latin typeface="Arial"/>
                <a:cs typeface="Arial"/>
              </a:rPr>
              <a:t>зміна</a:t>
            </a:r>
            <a:r>
              <a:rPr sz="1700" b="1" spc="2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статусу</a:t>
            </a:r>
            <a:r>
              <a:rPr sz="1700" b="1" spc="2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відносин</a:t>
            </a:r>
            <a:r>
              <a:rPr sz="1700" b="1" spc="2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між</a:t>
            </a:r>
            <a:r>
              <a:rPr sz="1700" b="1" spc="25" dirty="0">
                <a:latin typeface="Arial"/>
                <a:cs typeface="Arial"/>
              </a:rPr>
              <a:t> </a:t>
            </a:r>
            <a:r>
              <a:rPr sz="1700" b="1" spc="-10" dirty="0">
                <a:latin typeface="Arial"/>
                <a:cs typeface="Arial"/>
              </a:rPr>
              <a:t>державами </a:t>
            </a:r>
            <a:r>
              <a:rPr sz="1700" b="1" dirty="0">
                <a:latin typeface="Arial"/>
                <a:cs typeface="Arial"/>
              </a:rPr>
              <a:t>(перехід</a:t>
            </a:r>
            <a:r>
              <a:rPr sz="1700" b="1" spc="2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у</a:t>
            </a:r>
            <a:r>
              <a:rPr sz="1700" b="1" spc="2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стан</a:t>
            </a:r>
            <a:r>
              <a:rPr sz="1700" b="1" spc="2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воєнного</a:t>
            </a:r>
            <a:r>
              <a:rPr sz="1700" b="1" spc="25" dirty="0">
                <a:latin typeface="Arial"/>
                <a:cs typeface="Arial"/>
              </a:rPr>
              <a:t> </a:t>
            </a:r>
            <a:r>
              <a:rPr sz="1700" b="1" spc="-10" dirty="0">
                <a:latin typeface="Arial"/>
                <a:cs typeface="Arial"/>
              </a:rPr>
              <a:t>конфлікту);</a:t>
            </a:r>
            <a:endParaRPr sz="1700">
              <a:latin typeface="Arial"/>
              <a:cs typeface="Arial"/>
            </a:endParaRPr>
          </a:p>
          <a:p>
            <a:pPr marL="469265" marR="705485" indent="-361315">
              <a:lnSpc>
                <a:spcPct val="117000"/>
              </a:lnSpc>
              <a:buChar char="●"/>
              <a:tabLst>
                <a:tab pos="469265" algn="l"/>
              </a:tabLst>
            </a:pPr>
            <a:r>
              <a:rPr sz="1700" b="1" dirty="0">
                <a:latin typeface="Arial"/>
                <a:cs typeface="Arial"/>
              </a:rPr>
              <a:t>поява</a:t>
            </a:r>
            <a:r>
              <a:rPr sz="1700" b="1" spc="2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прав</a:t>
            </a:r>
            <a:r>
              <a:rPr sz="1700" b="1" spc="2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та</a:t>
            </a:r>
            <a:r>
              <a:rPr sz="1700" b="1" spc="2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обов’язків</a:t>
            </a:r>
            <a:r>
              <a:rPr sz="1700" b="1" spc="2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сторін</a:t>
            </a:r>
            <a:r>
              <a:rPr sz="1700" b="1" spc="2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згідно</a:t>
            </a:r>
            <a:r>
              <a:rPr sz="1700" b="1" spc="25" dirty="0">
                <a:latin typeface="Arial"/>
                <a:cs typeface="Arial"/>
              </a:rPr>
              <a:t> </a:t>
            </a:r>
            <a:r>
              <a:rPr sz="1700" b="1" spc="-50" dirty="0">
                <a:latin typeface="Arial"/>
                <a:cs typeface="Arial"/>
              </a:rPr>
              <a:t>з </a:t>
            </a:r>
            <a:r>
              <a:rPr sz="1700" b="1" dirty="0">
                <a:latin typeface="Arial"/>
                <a:cs typeface="Arial"/>
              </a:rPr>
              <a:t>гуманітарним</a:t>
            </a:r>
            <a:r>
              <a:rPr sz="1700" b="1" spc="25" dirty="0">
                <a:latin typeface="Arial"/>
                <a:cs typeface="Arial"/>
              </a:rPr>
              <a:t> </a:t>
            </a:r>
            <a:r>
              <a:rPr sz="1700" b="1" spc="-10" dirty="0">
                <a:latin typeface="Arial"/>
                <a:cs typeface="Arial"/>
              </a:rPr>
              <a:t>правом;</a:t>
            </a:r>
            <a:endParaRPr sz="1700">
              <a:latin typeface="Arial"/>
              <a:cs typeface="Arial"/>
            </a:endParaRPr>
          </a:p>
          <a:p>
            <a:pPr marL="469265" marR="824865" indent="-361315">
              <a:lnSpc>
                <a:spcPct val="117000"/>
              </a:lnSpc>
              <a:buChar char="●"/>
              <a:tabLst>
                <a:tab pos="469265" algn="l"/>
              </a:tabLst>
            </a:pPr>
            <a:r>
              <a:rPr sz="1700" b="1" dirty="0">
                <a:latin typeface="Arial"/>
                <a:cs typeface="Arial"/>
              </a:rPr>
              <a:t>розрив</a:t>
            </a:r>
            <a:r>
              <a:rPr sz="1700" b="1" spc="1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дипломатичних</a:t>
            </a:r>
            <a:r>
              <a:rPr sz="1700" b="1" spc="1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і</a:t>
            </a:r>
            <a:r>
              <a:rPr sz="1700" b="1" spc="15" dirty="0">
                <a:latin typeface="Arial"/>
                <a:cs typeface="Arial"/>
              </a:rPr>
              <a:t> </a:t>
            </a:r>
            <a:r>
              <a:rPr sz="1700" b="1" spc="-10" dirty="0">
                <a:latin typeface="Arial"/>
                <a:cs typeface="Arial"/>
              </a:rPr>
              <a:t>консульських відносин;</a:t>
            </a:r>
            <a:endParaRPr sz="1700">
              <a:latin typeface="Arial"/>
              <a:cs typeface="Arial"/>
            </a:endParaRPr>
          </a:p>
          <a:p>
            <a:pPr marL="469265" marR="374650" indent="-361315">
              <a:lnSpc>
                <a:spcPct val="117000"/>
              </a:lnSpc>
              <a:buChar char="●"/>
              <a:tabLst>
                <a:tab pos="469265" algn="l"/>
              </a:tabLst>
            </a:pPr>
            <a:r>
              <a:rPr sz="1700" b="1" dirty="0">
                <a:latin typeface="Arial"/>
                <a:cs typeface="Arial"/>
              </a:rPr>
              <a:t>активізація</a:t>
            </a:r>
            <a:r>
              <a:rPr sz="1700" b="1" spc="3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міжнародних</a:t>
            </a:r>
            <a:r>
              <a:rPr sz="1700" b="1" spc="3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організацій</a:t>
            </a:r>
            <a:r>
              <a:rPr sz="1700" b="1" spc="35" dirty="0">
                <a:latin typeface="Arial"/>
                <a:cs typeface="Arial"/>
              </a:rPr>
              <a:t> </a:t>
            </a:r>
            <a:r>
              <a:rPr sz="1700" b="1" spc="-10" dirty="0">
                <a:latin typeface="Arial"/>
                <a:cs typeface="Arial"/>
              </a:rPr>
              <a:t>(ООН, </a:t>
            </a:r>
            <a:r>
              <a:rPr sz="1700" b="1" dirty="0">
                <a:latin typeface="Arial"/>
                <a:cs typeface="Arial"/>
              </a:rPr>
              <a:t>ОБСЄ</a:t>
            </a:r>
            <a:r>
              <a:rPr sz="1700" b="1" spc="3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тощо)</a:t>
            </a:r>
            <a:r>
              <a:rPr sz="1700" b="1" spc="3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для</a:t>
            </a:r>
            <a:r>
              <a:rPr sz="1700" b="1" spc="3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врегулювання</a:t>
            </a:r>
            <a:r>
              <a:rPr sz="1700" b="1" spc="35" dirty="0">
                <a:latin typeface="Arial"/>
                <a:cs typeface="Arial"/>
              </a:rPr>
              <a:t> </a:t>
            </a:r>
            <a:r>
              <a:rPr sz="1700" b="1" spc="-10" dirty="0">
                <a:latin typeface="Arial"/>
                <a:cs typeface="Arial"/>
              </a:rPr>
              <a:t>конфлікту.</a:t>
            </a:r>
            <a:endParaRPr sz="1700">
              <a:latin typeface="Arial"/>
              <a:cs typeface="Arial"/>
            </a:endParaRPr>
          </a:p>
          <a:p>
            <a:pPr marL="12700" marR="5080">
              <a:lnSpc>
                <a:spcPct val="117300"/>
              </a:lnSpc>
              <a:spcBef>
                <a:spcPts val="1245"/>
              </a:spcBef>
            </a:pPr>
            <a:r>
              <a:rPr sz="1500" dirty="0">
                <a:latin typeface="Arial"/>
                <a:cs typeface="Arial"/>
              </a:rPr>
              <a:t>Водночас</a:t>
            </a:r>
            <a:r>
              <a:rPr sz="1500" spc="2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виникають</a:t>
            </a:r>
            <a:r>
              <a:rPr sz="1500" spc="3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наслідки</a:t>
            </a:r>
            <a:r>
              <a:rPr sz="1500" spc="3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для</a:t>
            </a:r>
            <a:r>
              <a:rPr sz="1500" spc="2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цивільного</a:t>
            </a:r>
            <a:r>
              <a:rPr sz="1500" spc="30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населення: </a:t>
            </a:r>
            <a:r>
              <a:rPr sz="1500" dirty="0">
                <a:latin typeface="Arial"/>
                <a:cs typeface="Arial"/>
              </a:rPr>
              <a:t>мобілізація,</a:t>
            </a:r>
            <a:r>
              <a:rPr sz="1500" spc="1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евакуація,</a:t>
            </a:r>
            <a:r>
              <a:rPr sz="1500" spc="2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запровадження</a:t>
            </a:r>
            <a:r>
              <a:rPr sz="1500" spc="2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воєнного</a:t>
            </a:r>
            <a:r>
              <a:rPr sz="1500" spc="2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стану.</a:t>
            </a:r>
            <a:r>
              <a:rPr sz="1500" spc="20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Таким </a:t>
            </a:r>
            <a:r>
              <a:rPr sz="1500" dirty="0">
                <a:latin typeface="Arial"/>
                <a:cs typeface="Arial"/>
              </a:rPr>
              <a:t>чином,</a:t>
            </a:r>
            <a:r>
              <a:rPr sz="1500" spc="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початок</a:t>
            </a:r>
            <a:r>
              <a:rPr sz="1500" spc="1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війни</a:t>
            </a:r>
            <a:r>
              <a:rPr sz="1500" spc="1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різко</a:t>
            </a:r>
            <a:r>
              <a:rPr sz="1500" spc="1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змінює</a:t>
            </a:r>
            <a:r>
              <a:rPr sz="1500" spc="1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правову</a:t>
            </a:r>
            <a:r>
              <a:rPr sz="1500" spc="1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і</a:t>
            </a:r>
            <a:r>
              <a:rPr sz="1500" spc="10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політичну </a:t>
            </a:r>
            <a:r>
              <a:rPr sz="1500" dirty="0">
                <a:latin typeface="Arial"/>
                <a:cs typeface="Arial"/>
              </a:rPr>
              <a:t>ситуацію</a:t>
            </a:r>
            <a:r>
              <a:rPr sz="1500" spc="2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як</a:t>
            </a:r>
            <a:r>
              <a:rPr sz="1500" spc="2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усередині</a:t>
            </a:r>
            <a:r>
              <a:rPr sz="1500" spc="2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держави,</a:t>
            </a:r>
            <a:r>
              <a:rPr sz="1500" spc="2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так</a:t>
            </a:r>
            <a:r>
              <a:rPr sz="1500" spc="2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і</a:t>
            </a:r>
            <a:r>
              <a:rPr sz="1500" spc="2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на</a:t>
            </a:r>
            <a:r>
              <a:rPr sz="1500" spc="2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міжнародному</a:t>
            </a:r>
            <a:r>
              <a:rPr sz="1500" spc="25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рівні.</a:t>
            </a:r>
            <a:endParaRPr sz="15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92162" y="1640071"/>
            <a:ext cx="2497944" cy="1873446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Заборона</a:t>
            </a:r>
            <a:r>
              <a:rPr sz="2400" spc="-90" dirty="0"/>
              <a:t> </a:t>
            </a:r>
            <a:r>
              <a:rPr sz="2400" dirty="0"/>
              <a:t>агресивної</a:t>
            </a:r>
            <a:r>
              <a:rPr sz="2400" spc="-85" dirty="0"/>
              <a:t> </a:t>
            </a:r>
            <a:r>
              <a:rPr sz="2400" spc="-10" dirty="0"/>
              <a:t>війни</a:t>
            </a:r>
            <a:endParaRPr sz="24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75599" y="894759"/>
          <a:ext cx="6156324" cy="1219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11830"/>
                <a:gridCol w="2046605"/>
                <a:gridCol w="539114"/>
                <a:gridCol w="358775"/>
              </a:tblGrid>
              <a:tr h="294640">
                <a:tc gridSpan="3">
                  <a:txBody>
                    <a:bodyPr/>
                    <a:lstStyle/>
                    <a:p>
                      <a:pPr>
                        <a:lnSpc>
                          <a:spcPts val="2090"/>
                        </a:lnSpc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Після</a:t>
                      </a:r>
                      <a:r>
                        <a:rPr sz="18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Другої</a:t>
                      </a:r>
                      <a:r>
                        <a:rPr sz="18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світової</a:t>
                      </a:r>
                      <a:r>
                        <a:rPr sz="1800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війни</a:t>
                      </a:r>
                      <a:r>
                        <a:rPr sz="18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міжнародне</a:t>
                      </a:r>
                      <a:r>
                        <a:rPr sz="1800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співтовариство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57150">
                      <a:solidFill>
                        <a:srgbClr val="ACACAC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57150">
                      <a:solidFill>
                        <a:srgbClr val="ACACAC"/>
                      </a:solidFill>
                      <a:prstDash val="solid"/>
                    </a:lnB>
                  </a:tcPr>
                </a:tc>
              </a:tr>
              <a:tr h="31496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800" spc="-20" dirty="0">
                          <a:latin typeface="Arial"/>
                          <a:cs typeface="Arial"/>
                        </a:rPr>
                        <a:t>однозначно</a:t>
                      </a:r>
                      <a:r>
                        <a:rPr sz="18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закріпило</a:t>
                      </a:r>
                      <a:r>
                        <a:rPr sz="18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заборону</a:t>
                      </a:r>
                      <a:r>
                        <a:rPr sz="18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агресивної</a:t>
                      </a:r>
                      <a:r>
                        <a:rPr sz="18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війни.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1430" marB="0">
                    <a:lnT w="57150">
                      <a:solidFill>
                        <a:srgbClr val="ACACAC"/>
                      </a:solidFill>
                      <a:prstDash val="solid"/>
                    </a:lnT>
                    <a:lnB w="57150">
                      <a:solidFill>
                        <a:srgbClr val="ACACAC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57150">
                      <a:solidFill>
                        <a:srgbClr val="ACACAC"/>
                      </a:solidFill>
                      <a:prstDash val="solid"/>
                    </a:lnT>
                    <a:lnB w="57150">
                      <a:solidFill>
                        <a:srgbClr val="ACACAC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14960"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Нюрнберзький</a:t>
                      </a:r>
                      <a:r>
                        <a:rPr sz="18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трибунал</a:t>
                      </a:r>
                      <a:r>
                        <a:rPr sz="18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визнав</a:t>
                      </a:r>
                      <a:r>
                        <a:rPr sz="18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розв’язування</a:t>
                      </a:r>
                      <a:r>
                        <a:rPr sz="18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агресивної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1430" marB="0">
                    <a:lnT w="57150">
                      <a:solidFill>
                        <a:srgbClr val="ACACAC"/>
                      </a:solidFill>
                      <a:prstDash val="solid"/>
                    </a:lnT>
                    <a:lnB w="57150">
                      <a:solidFill>
                        <a:srgbClr val="ACACAC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94640">
                <a:tc>
                  <a:txBody>
                    <a:bodyPr/>
                    <a:lstStyle/>
                    <a:p>
                      <a:pPr>
                        <a:lnSpc>
                          <a:spcPts val="2130"/>
                        </a:lnSpc>
                        <a:spcBef>
                          <a:spcPts val="9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війни</a:t>
                      </a:r>
                      <a:r>
                        <a:rPr sz="18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«злочином</a:t>
                      </a:r>
                      <a:r>
                        <a:rPr sz="18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проти</a:t>
                      </a:r>
                      <a:r>
                        <a:rPr sz="18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миру».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1430" marB="0">
                    <a:lnT w="57150">
                      <a:solidFill>
                        <a:srgbClr val="ACACAC"/>
                      </a:solidFill>
                      <a:prstDash val="solid"/>
                    </a:lnT>
                    <a:solidFill>
                      <a:srgbClr val="EDEDED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57150">
                      <a:solidFill>
                        <a:srgbClr val="ACACAC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175599" y="2309024"/>
            <a:ext cx="5657850" cy="274320"/>
          </a:xfrm>
          <a:prstGeom prst="rect">
            <a:avLst/>
          </a:prstGeom>
          <a:solidFill>
            <a:srgbClr val="EDEDED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90"/>
              </a:lnSpc>
            </a:pPr>
            <a:r>
              <a:rPr sz="1800" spc="-10" dirty="0">
                <a:latin typeface="Arial"/>
                <a:cs typeface="Arial"/>
              </a:rPr>
              <a:t>Сьогодні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заборона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агресії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закріплена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у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Статуті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ООН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50" dirty="0">
                <a:latin typeface="Arial"/>
                <a:cs typeface="Arial"/>
              </a:rPr>
              <a:t>і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5599" y="2624492"/>
            <a:ext cx="5606415" cy="274320"/>
          </a:xfrm>
          <a:prstGeom prst="rect">
            <a:avLst/>
          </a:prstGeom>
          <a:solidFill>
            <a:srgbClr val="EDEDED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90"/>
              </a:lnSpc>
            </a:pPr>
            <a:r>
              <a:rPr sz="1800" spc="-10" dirty="0">
                <a:latin typeface="Arial"/>
                <a:cs typeface="Arial"/>
              </a:rPr>
              <a:t>підтверджена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численними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резолюціями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Генеральної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5599" y="2939959"/>
            <a:ext cx="6102985" cy="274320"/>
          </a:xfrm>
          <a:prstGeom prst="rect">
            <a:avLst/>
          </a:prstGeom>
          <a:solidFill>
            <a:srgbClr val="EDEDED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90"/>
              </a:lnSpc>
            </a:pPr>
            <a:r>
              <a:rPr sz="1800" spc="-10" dirty="0">
                <a:latin typeface="Arial"/>
                <a:cs typeface="Arial"/>
              </a:rPr>
              <a:t>Асамблеї.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Держава,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яка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здійснює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агресію,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може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стати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об’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75599" y="3255427"/>
            <a:ext cx="6269355" cy="274320"/>
          </a:xfrm>
          <a:prstGeom prst="rect">
            <a:avLst/>
          </a:prstGeom>
          <a:solidFill>
            <a:srgbClr val="EDEDED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90"/>
              </a:lnSpc>
            </a:pPr>
            <a:r>
              <a:rPr sz="1800" dirty="0">
                <a:latin typeface="Arial"/>
                <a:cs typeface="Arial"/>
              </a:rPr>
              <a:t>єктом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колективних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санкцій,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а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її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керівництво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—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притягнутим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75599" y="3570894"/>
            <a:ext cx="6080125" cy="274320"/>
          </a:xfrm>
          <a:prstGeom prst="rect">
            <a:avLst/>
          </a:prstGeom>
          <a:solidFill>
            <a:srgbClr val="EDEDED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90"/>
              </a:lnSpc>
            </a:pPr>
            <a:r>
              <a:rPr sz="1800" dirty="0">
                <a:latin typeface="Arial"/>
                <a:cs typeface="Arial"/>
              </a:rPr>
              <a:t>до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відповідальності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у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Міжнародному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кримінальному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суді.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75599" y="4038761"/>
            <a:ext cx="6407150" cy="274320"/>
          </a:xfrm>
          <a:prstGeom prst="rect">
            <a:avLst/>
          </a:prstGeom>
          <a:solidFill>
            <a:srgbClr val="EDEDED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90"/>
              </a:lnSpc>
            </a:pPr>
            <a:r>
              <a:rPr sz="1800" dirty="0">
                <a:latin typeface="Arial"/>
                <a:cs typeface="Arial"/>
              </a:rPr>
              <a:t>Ця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норма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є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фундаментом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сучасного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міжнародного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порядку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50" dirty="0">
                <a:latin typeface="Arial"/>
                <a:cs typeface="Arial"/>
              </a:rPr>
              <a:t>і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75599" y="4354228"/>
            <a:ext cx="6209030" cy="274320"/>
          </a:xfrm>
          <a:prstGeom prst="rect">
            <a:avLst/>
          </a:prstGeom>
          <a:solidFill>
            <a:srgbClr val="EDEDED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90"/>
              </a:lnSpc>
            </a:pPr>
            <a:r>
              <a:rPr sz="1800" spc="-10" dirty="0">
                <a:latin typeface="Arial"/>
                <a:cs typeface="Arial"/>
              </a:rPr>
              <a:t>спрямована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на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недопущення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повторення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глобальних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війн.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61687" y="1265197"/>
            <a:ext cx="2419895" cy="2419895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2748" y="186336"/>
            <a:ext cx="3805554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dirty="0"/>
              <a:t>Способи</a:t>
            </a:r>
            <a:r>
              <a:rPr sz="2300" spc="-75" dirty="0"/>
              <a:t> </a:t>
            </a:r>
            <a:r>
              <a:rPr sz="2300" dirty="0"/>
              <a:t>закінчення</a:t>
            </a:r>
            <a:r>
              <a:rPr sz="2300" spc="-70" dirty="0"/>
              <a:t> </a:t>
            </a:r>
            <a:r>
              <a:rPr sz="2300" spc="-20" dirty="0"/>
              <a:t>війни</a:t>
            </a:r>
            <a:endParaRPr sz="2300"/>
          </a:p>
        </p:txBody>
      </p:sp>
      <p:sp>
        <p:nvSpPr>
          <p:cNvPr id="3" name="object 3"/>
          <p:cNvSpPr/>
          <p:nvPr/>
        </p:nvSpPr>
        <p:spPr>
          <a:xfrm>
            <a:off x="332841" y="1216558"/>
            <a:ext cx="8149590" cy="2954020"/>
          </a:xfrm>
          <a:custGeom>
            <a:avLst/>
            <a:gdLst/>
            <a:ahLst/>
            <a:cxnLst/>
            <a:rect l="l" t="t" r="r" b="b"/>
            <a:pathLst>
              <a:path w="8149590" h="2954020">
                <a:moveTo>
                  <a:pt x="969899" y="998982"/>
                </a:moveTo>
                <a:lnTo>
                  <a:pt x="429806" y="998982"/>
                </a:lnTo>
                <a:lnTo>
                  <a:pt x="429806" y="1288542"/>
                </a:lnTo>
                <a:lnTo>
                  <a:pt x="969899" y="1288542"/>
                </a:lnTo>
                <a:lnTo>
                  <a:pt x="969899" y="998982"/>
                </a:lnTo>
                <a:close/>
              </a:path>
              <a:path w="8149590" h="2954020">
                <a:moveTo>
                  <a:pt x="2234107" y="332994"/>
                </a:moveTo>
                <a:lnTo>
                  <a:pt x="429806" y="332994"/>
                </a:lnTo>
                <a:lnTo>
                  <a:pt x="429806" y="622554"/>
                </a:lnTo>
                <a:lnTo>
                  <a:pt x="2234107" y="622554"/>
                </a:lnTo>
                <a:lnTo>
                  <a:pt x="2234107" y="332994"/>
                </a:lnTo>
                <a:close/>
              </a:path>
              <a:path w="8149590" h="2954020">
                <a:moveTo>
                  <a:pt x="2403741" y="2330958"/>
                </a:moveTo>
                <a:lnTo>
                  <a:pt x="429806" y="2330958"/>
                </a:lnTo>
                <a:lnTo>
                  <a:pt x="429806" y="2620518"/>
                </a:lnTo>
                <a:lnTo>
                  <a:pt x="2403741" y="2620518"/>
                </a:lnTo>
                <a:lnTo>
                  <a:pt x="2403741" y="2330958"/>
                </a:lnTo>
                <a:close/>
              </a:path>
              <a:path w="8149590" h="2954020">
                <a:moveTo>
                  <a:pt x="3289096" y="1664970"/>
                </a:moveTo>
                <a:lnTo>
                  <a:pt x="429806" y="1664970"/>
                </a:lnTo>
                <a:lnTo>
                  <a:pt x="429806" y="1954530"/>
                </a:lnTo>
                <a:lnTo>
                  <a:pt x="3289096" y="1954530"/>
                </a:lnTo>
                <a:lnTo>
                  <a:pt x="3289096" y="1664970"/>
                </a:lnTo>
                <a:close/>
              </a:path>
              <a:path w="8149590" h="2954020">
                <a:moveTo>
                  <a:pt x="6741401" y="0"/>
                </a:moveTo>
                <a:lnTo>
                  <a:pt x="0" y="0"/>
                </a:lnTo>
                <a:lnTo>
                  <a:pt x="0" y="289560"/>
                </a:lnTo>
                <a:lnTo>
                  <a:pt x="6741401" y="289560"/>
                </a:lnTo>
                <a:lnTo>
                  <a:pt x="6741401" y="0"/>
                </a:lnTo>
                <a:close/>
              </a:path>
              <a:path w="8149590" h="2954020">
                <a:moveTo>
                  <a:pt x="7240041" y="1997964"/>
                </a:moveTo>
                <a:lnTo>
                  <a:pt x="0" y="1997964"/>
                </a:lnTo>
                <a:lnTo>
                  <a:pt x="0" y="2287524"/>
                </a:lnTo>
                <a:lnTo>
                  <a:pt x="7240041" y="2287524"/>
                </a:lnTo>
                <a:lnTo>
                  <a:pt x="7240041" y="1997964"/>
                </a:lnTo>
                <a:close/>
              </a:path>
              <a:path w="8149590" h="2954020">
                <a:moveTo>
                  <a:pt x="7673073" y="665988"/>
                </a:moveTo>
                <a:lnTo>
                  <a:pt x="0" y="665988"/>
                </a:lnTo>
                <a:lnTo>
                  <a:pt x="0" y="955548"/>
                </a:lnTo>
                <a:lnTo>
                  <a:pt x="7673073" y="955548"/>
                </a:lnTo>
                <a:lnTo>
                  <a:pt x="7673073" y="665988"/>
                </a:lnTo>
                <a:close/>
              </a:path>
              <a:path w="8149590" h="2954020">
                <a:moveTo>
                  <a:pt x="8069224" y="1331976"/>
                </a:moveTo>
                <a:lnTo>
                  <a:pt x="0" y="1331976"/>
                </a:lnTo>
                <a:lnTo>
                  <a:pt x="0" y="1621536"/>
                </a:lnTo>
                <a:lnTo>
                  <a:pt x="8069224" y="1621536"/>
                </a:lnTo>
                <a:lnTo>
                  <a:pt x="8069224" y="1331976"/>
                </a:lnTo>
                <a:close/>
              </a:path>
              <a:path w="8149590" h="2954020">
                <a:moveTo>
                  <a:pt x="8149450" y="2663952"/>
                </a:moveTo>
                <a:lnTo>
                  <a:pt x="0" y="2663952"/>
                </a:lnTo>
                <a:lnTo>
                  <a:pt x="0" y="2953512"/>
                </a:lnTo>
                <a:lnTo>
                  <a:pt x="8149450" y="2953512"/>
                </a:lnTo>
                <a:lnTo>
                  <a:pt x="8149450" y="2663952"/>
                </a:lnTo>
                <a:close/>
              </a:path>
            </a:pathLst>
          </a:custGeom>
          <a:solidFill>
            <a:srgbClr val="E6B8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92748" y="744881"/>
            <a:ext cx="8199755" cy="4182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-10" dirty="0">
                <a:latin typeface="Arial"/>
                <a:cs typeface="Arial"/>
              </a:rPr>
              <a:t>Закінчення</a:t>
            </a:r>
            <a:r>
              <a:rPr sz="1700" spc="-8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збройних</a:t>
            </a:r>
            <a:r>
              <a:rPr sz="1700" spc="-7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конфліктів</a:t>
            </a:r>
            <a:r>
              <a:rPr sz="1700" spc="-8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може</a:t>
            </a:r>
            <a:r>
              <a:rPr sz="1700" spc="-7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відбуватися</a:t>
            </a:r>
            <a:r>
              <a:rPr sz="1700" spc="-7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різними</a:t>
            </a:r>
            <a:r>
              <a:rPr sz="1700" spc="-80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способами:</a:t>
            </a:r>
            <a:endParaRPr sz="1700">
              <a:latin typeface="Arial"/>
              <a:cs typeface="Arial"/>
            </a:endParaRPr>
          </a:p>
          <a:p>
            <a:pPr marL="469265" marR="1412240" indent="-429895">
              <a:lnSpc>
                <a:spcPct val="114999"/>
              </a:lnSpc>
              <a:spcBef>
                <a:spcPts val="1155"/>
              </a:spcBef>
              <a:buFont typeface="Arial"/>
              <a:buAutoNum type="arabicPeriod"/>
              <a:tabLst>
                <a:tab pos="469265" algn="l"/>
              </a:tabLst>
            </a:pPr>
            <a:r>
              <a:rPr sz="1900" b="1" spc="-10" dirty="0">
                <a:solidFill>
                  <a:srgbClr val="660000"/>
                </a:solidFill>
                <a:latin typeface="Arial"/>
                <a:cs typeface="Arial"/>
              </a:rPr>
              <a:t>Перемога</a:t>
            </a:r>
            <a:r>
              <a:rPr sz="1900" b="1" spc="-70" dirty="0">
                <a:solidFill>
                  <a:srgbClr val="660000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rgbClr val="660000"/>
                </a:solidFill>
                <a:latin typeface="Arial"/>
                <a:cs typeface="Arial"/>
              </a:rPr>
              <a:t>однієї</a:t>
            </a:r>
            <a:r>
              <a:rPr sz="1900" b="1" spc="-70" dirty="0">
                <a:solidFill>
                  <a:srgbClr val="660000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rgbClr val="660000"/>
                </a:solidFill>
                <a:latin typeface="Arial"/>
                <a:cs typeface="Arial"/>
              </a:rPr>
              <a:t>зі</a:t>
            </a:r>
            <a:r>
              <a:rPr sz="1900" b="1" spc="-70" dirty="0">
                <a:solidFill>
                  <a:srgbClr val="660000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rgbClr val="660000"/>
                </a:solidFill>
                <a:latin typeface="Arial"/>
                <a:cs typeface="Arial"/>
              </a:rPr>
              <a:t>сторін</a:t>
            </a:r>
            <a:r>
              <a:rPr sz="1900" b="1" spc="-55" dirty="0">
                <a:solidFill>
                  <a:srgbClr val="66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660000"/>
                </a:solidFill>
                <a:latin typeface="Arial"/>
                <a:cs typeface="Arial"/>
              </a:rPr>
              <a:t>—</a:t>
            </a:r>
            <a:r>
              <a:rPr sz="1900" spc="-70" dirty="0">
                <a:solidFill>
                  <a:srgbClr val="66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660000"/>
                </a:solidFill>
                <a:latin typeface="Arial"/>
                <a:cs typeface="Arial"/>
              </a:rPr>
              <a:t>військове</a:t>
            </a:r>
            <a:r>
              <a:rPr sz="1900" spc="-70" dirty="0">
                <a:solidFill>
                  <a:srgbClr val="660000"/>
                </a:solidFill>
                <a:latin typeface="Arial"/>
                <a:cs typeface="Arial"/>
              </a:rPr>
              <a:t> </a:t>
            </a:r>
            <a:r>
              <a:rPr sz="1900" spc="-10" dirty="0">
                <a:solidFill>
                  <a:srgbClr val="660000"/>
                </a:solidFill>
                <a:latin typeface="Arial"/>
                <a:cs typeface="Arial"/>
              </a:rPr>
              <a:t>завершення</a:t>
            </a:r>
            <a:r>
              <a:rPr sz="1900" spc="-65" dirty="0">
                <a:solidFill>
                  <a:srgbClr val="660000"/>
                </a:solidFill>
                <a:latin typeface="Arial"/>
                <a:cs typeface="Arial"/>
              </a:rPr>
              <a:t> </a:t>
            </a:r>
            <a:r>
              <a:rPr sz="1900" spc="-25" dirty="0">
                <a:solidFill>
                  <a:srgbClr val="660000"/>
                </a:solidFill>
                <a:latin typeface="Arial"/>
                <a:cs typeface="Arial"/>
              </a:rPr>
              <a:t>без </a:t>
            </a:r>
            <a:r>
              <a:rPr sz="1900" spc="-10" dirty="0">
                <a:solidFill>
                  <a:srgbClr val="660000"/>
                </a:solidFill>
                <a:latin typeface="Arial"/>
                <a:cs typeface="Arial"/>
              </a:rPr>
              <a:t>домовленостей.</a:t>
            </a:r>
            <a:endParaRPr sz="1900">
              <a:latin typeface="Arial"/>
              <a:cs typeface="Arial"/>
            </a:endParaRPr>
          </a:p>
          <a:p>
            <a:pPr marL="469265" marR="481330" indent="-429895">
              <a:lnSpc>
                <a:spcPct val="114999"/>
              </a:lnSpc>
              <a:buFont typeface="Arial"/>
              <a:buAutoNum type="arabicPeriod"/>
              <a:tabLst>
                <a:tab pos="469265" algn="l"/>
              </a:tabLst>
            </a:pPr>
            <a:r>
              <a:rPr sz="1900" b="1" spc="-10" dirty="0">
                <a:solidFill>
                  <a:srgbClr val="660000"/>
                </a:solidFill>
                <a:latin typeface="Arial"/>
                <a:cs typeface="Arial"/>
              </a:rPr>
              <a:t>Переговори</a:t>
            </a:r>
            <a:r>
              <a:rPr sz="1900" b="1" spc="-40" dirty="0">
                <a:solidFill>
                  <a:srgbClr val="660000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rgbClr val="660000"/>
                </a:solidFill>
                <a:latin typeface="Arial"/>
                <a:cs typeface="Arial"/>
              </a:rPr>
              <a:t>і</a:t>
            </a:r>
            <a:r>
              <a:rPr sz="1900" b="1" spc="-40" dirty="0">
                <a:solidFill>
                  <a:srgbClr val="660000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rgbClr val="660000"/>
                </a:solidFill>
                <a:latin typeface="Arial"/>
                <a:cs typeface="Arial"/>
              </a:rPr>
              <a:t>мирний</a:t>
            </a:r>
            <a:r>
              <a:rPr sz="1900" b="1" spc="-40" dirty="0">
                <a:solidFill>
                  <a:srgbClr val="660000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rgbClr val="660000"/>
                </a:solidFill>
                <a:latin typeface="Arial"/>
                <a:cs typeface="Arial"/>
              </a:rPr>
              <a:t>договір</a:t>
            </a:r>
            <a:r>
              <a:rPr sz="1900" b="1" spc="-10" dirty="0">
                <a:solidFill>
                  <a:srgbClr val="66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660000"/>
                </a:solidFill>
                <a:latin typeface="Arial"/>
                <a:cs typeface="Arial"/>
              </a:rPr>
              <a:t>—</a:t>
            </a:r>
            <a:r>
              <a:rPr sz="1900" spc="-40" dirty="0">
                <a:solidFill>
                  <a:srgbClr val="66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660000"/>
                </a:solidFill>
                <a:latin typeface="Arial"/>
                <a:cs typeface="Arial"/>
              </a:rPr>
              <a:t>як</a:t>
            </a:r>
            <a:r>
              <a:rPr sz="1900" spc="-40" dirty="0">
                <a:solidFill>
                  <a:srgbClr val="660000"/>
                </a:solidFill>
                <a:latin typeface="Arial"/>
                <a:cs typeface="Arial"/>
              </a:rPr>
              <a:t> </a:t>
            </a:r>
            <a:r>
              <a:rPr sz="1900" spc="-10" dirty="0">
                <a:solidFill>
                  <a:srgbClr val="660000"/>
                </a:solidFill>
                <a:latin typeface="Arial"/>
                <a:cs typeface="Arial"/>
              </a:rPr>
              <a:t>Версальський</a:t>
            </a:r>
            <a:r>
              <a:rPr sz="1900" spc="-40" dirty="0">
                <a:solidFill>
                  <a:srgbClr val="660000"/>
                </a:solidFill>
                <a:latin typeface="Arial"/>
                <a:cs typeface="Arial"/>
              </a:rPr>
              <a:t> </a:t>
            </a:r>
            <a:r>
              <a:rPr sz="1900" spc="-10" dirty="0">
                <a:solidFill>
                  <a:srgbClr val="660000"/>
                </a:solidFill>
                <a:latin typeface="Arial"/>
                <a:cs typeface="Arial"/>
              </a:rPr>
              <a:t>договір</a:t>
            </a:r>
            <a:r>
              <a:rPr sz="1900" spc="-40" dirty="0">
                <a:solidFill>
                  <a:srgbClr val="660000"/>
                </a:solidFill>
                <a:latin typeface="Arial"/>
                <a:cs typeface="Arial"/>
              </a:rPr>
              <a:t> </a:t>
            </a:r>
            <a:r>
              <a:rPr sz="1900" spc="-20" dirty="0">
                <a:solidFill>
                  <a:srgbClr val="660000"/>
                </a:solidFill>
                <a:latin typeface="Arial"/>
                <a:cs typeface="Arial"/>
              </a:rPr>
              <a:t>1919 </a:t>
            </a:r>
            <a:r>
              <a:rPr sz="1900" spc="-10" dirty="0">
                <a:solidFill>
                  <a:srgbClr val="660000"/>
                </a:solidFill>
                <a:latin typeface="Arial"/>
                <a:cs typeface="Arial"/>
              </a:rPr>
              <a:t>року.</a:t>
            </a:r>
            <a:endParaRPr sz="1900">
              <a:latin typeface="Arial"/>
              <a:cs typeface="Arial"/>
            </a:endParaRPr>
          </a:p>
          <a:p>
            <a:pPr marL="469265" marR="85090" indent="-429895">
              <a:lnSpc>
                <a:spcPct val="114999"/>
              </a:lnSpc>
              <a:buFont typeface="Arial"/>
              <a:buAutoNum type="arabicPeriod"/>
              <a:tabLst>
                <a:tab pos="469265" algn="l"/>
              </a:tabLst>
            </a:pPr>
            <a:r>
              <a:rPr sz="1900" b="1" dirty="0">
                <a:solidFill>
                  <a:srgbClr val="660000"/>
                </a:solidFill>
                <a:latin typeface="Arial"/>
                <a:cs typeface="Arial"/>
              </a:rPr>
              <a:t>Перемир’я</a:t>
            </a:r>
            <a:r>
              <a:rPr sz="1900" b="1" spc="-65" dirty="0">
                <a:solidFill>
                  <a:srgbClr val="660000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rgbClr val="660000"/>
                </a:solidFill>
                <a:latin typeface="Arial"/>
                <a:cs typeface="Arial"/>
              </a:rPr>
              <a:t>(армiстицiй)</a:t>
            </a:r>
            <a:r>
              <a:rPr sz="1900" b="1" spc="-55" dirty="0">
                <a:solidFill>
                  <a:srgbClr val="66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660000"/>
                </a:solidFill>
                <a:latin typeface="Arial"/>
                <a:cs typeface="Arial"/>
              </a:rPr>
              <a:t>—</a:t>
            </a:r>
            <a:r>
              <a:rPr sz="1900" spc="-60" dirty="0">
                <a:solidFill>
                  <a:srgbClr val="66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660000"/>
                </a:solidFill>
                <a:latin typeface="Arial"/>
                <a:cs typeface="Arial"/>
              </a:rPr>
              <a:t>тимчасове</a:t>
            </a:r>
            <a:r>
              <a:rPr sz="1900" spc="-65" dirty="0">
                <a:solidFill>
                  <a:srgbClr val="660000"/>
                </a:solidFill>
                <a:latin typeface="Arial"/>
                <a:cs typeface="Arial"/>
              </a:rPr>
              <a:t> </a:t>
            </a:r>
            <a:r>
              <a:rPr sz="1900" spc="-10" dirty="0">
                <a:solidFill>
                  <a:srgbClr val="660000"/>
                </a:solidFill>
                <a:latin typeface="Arial"/>
                <a:cs typeface="Arial"/>
              </a:rPr>
              <a:t>припинення</a:t>
            </a:r>
            <a:r>
              <a:rPr sz="1900" spc="-60" dirty="0">
                <a:solidFill>
                  <a:srgbClr val="66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660000"/>
                </a:solidFill>
                <a:latin typeface="Arial"/>
                <a:cs typeface="Arial"/>
              </a:rPr>
              <a:t>вогню,</a:t>
            </a:r>
            <a:r>
              <a:rPr sz="1900" spc="-65" dirty="0">
                <a:solidFill>
                  <a:srgbClr val="66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660000"/>
                </a:solidFill>
                <a:latin typeface="Arial"/>
                <a:cs typeface="Arial"/>
              </a:rPr>
              <a:t>яке</a:t>
            </a:r>
            <a:r>
              <a:rPr sz="1900" spc="-60" dirty="0">
                <a:solidFill>
                  <a:srgbClr val="660000"/>
                </a:solidFill>
                <a:latin typeface="Arial"/>
                <a:cs typeface="Arial"/>
              </a:rPr>
              <a:t> </a:t>
            </a:r>
            <a:r>
              <a:rPr sz="1900" spc="-20" dirty="0">
                <a:solidFill>
                  <a:srgbClr val="660000"/>
                </a:solidFill>
                <a:latin typeface="Arial"/>
                <a:cs typeface="Arial"/>
              </a:rPr>
              <a:t>може </a:t>
            </a:r>
            <a:r>
              <a:rPr sz="1900" dirty="0">
                <a:solidFill>
                  <a:srgbClr val="660000"/>
                </a:solidFill>
                <a:latin typeface="Arial"/>
                <a:cs typeface="Arial"/>
              </a:rPr>
              <a:t>стати</a:t>
            </a:r>
            <a:r>
              <a:rPr sz="1900" spc="-80" dirty="0">
                <a:solidFill>
                  <a:srgbClr val="660000"/>
                </a:solidFill>
                <a:latin typeface="Arial"/>
                <a:cs typeface="Arial"/>
              </a:rPr>
              <a:t> </a:t>
            </a:r>
            <a:r>
              <a:rPr sz="1900" spc="-20" dirty="0">
                <a:solidFill>
                  <a:srgbClr val="660000"/>
                </a:solidFill>
                <a:latin typeface="Arial"/>
                <a:cs typeface="Arial"/>
              </a:rPr>
              <a:t>передумовою</a:t>
            </a:r>
            <a:r>
              <a:rPr sz="1900" spc="-75" dirty="0">
                <a:solidFill>
                  <a:srgbClr val="660000"/>
                </a:solidFill>
                <a:latin typeface="Arial"/>
                <a:cs typeface="Arial"/>
              </a:rPr>
              <a:t> </a:t>
            </a:r>
            <a:r>
              <a:rPr sz="1900" spc="-20" dirty="0">
                <a:solidFill>
                  <a:srgbClr val="660000"/>
                </a:solidFill>
                <a:latin typeface="Arial"/>
                <a:cs typeface="Arial"/>
              </a:rPr>
              <a:t>миру.</a:t>
            </a:r>
            <a:endParaRPr sz="1900">
              <a:latin typeface="Arial"/>
              <a:cs typeface="Arial"/>
            </a:endParaRPr>
          </a:p>
          <a:p>
            <a:pPr marL="469265" marR="913765" indent="-429895">
              <a:lnSpc>
                <a:spcPct val="114999"/>
              </a:lnSpc>
              <a:buFont typeface="Arial"/>
              <a:buAutoNum type="arabicPeriod"/>
              <a:tabLst>
                <a:tab pos="469265" algn="l"/>
              </a:tabLst>
            </a:pPr>
            <a:r>
              <a:rPr sz="1900" b="1" dirty="0">
                <a:solidFill>
                  <a:srgbClr val="660000"/>
                </a:solidFill>
                <a:latin typeface="Arial"/>
                <a:cs typeface="Arial"/>
              </a:rPr>
              <a:t>Рішення</a:t>
            </a:r>
            <a:r>
              <a:rPr sz="1900" b="1" spc="-90" dirty="0">
                <a:solidFill>
                  <a:srgbClr val="660000"/>
                </a:solidFill>
                <a:latin typeface="Arial"/>
                <a:cs typeface="Arial"/>
              </a:rPr>
              <a:t> </a:t>
            </a:r>
            <a:r>
              <a:rPr sz="1900" b="1" spc="-10" dirty="0">
                <a:solidFill>
                  <a:srgbClr val="660000"/>
                </a:solidFill>
                <a:latin typeface="Arial"/>
                <a:cs typeface="Arial"/>
              </a:rPr>
              <a:t>міжнародних</a:t>
            </a:r>
            <a:r>
              <a:rPr sz="1900" b="1" spc="-85" dirty="0">
                <a:solidFill>
                  <a:srgbClr val="660000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rgbClr val="660000"/>
                </a:solidFill>
                <a:latin typeface="Arial"/>
                <a:cs typeface="Arial"/>
              </a:rPr>
              <a:t>організацій</a:t>
            </a:r>
            <a:r>
              <a:rPr sz="1900" b="1" spc="-70" dirty="0">
                <a:solidFill>
                  <a:srgbClr val="66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660000"/>
                </a:solidFill>
                <a:latin typeface="Arial"/>
                <a:cs typeface="Arial"/>
              </a:rPr>
              <a:t>—</a:t>
            </a:r>
            <a:r>
              <a:rPr sz="1900" spc="-90" dirty="0">
                <a:solidFill>
                  <a:srgbClr val="66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660000"/>
                </a:solidFill>
                <a:latin typeface="Arial"/>
                <a:cs typeface="Arial"/>
              </a:rPr>
              <a:t>наприклад,</a:t>
            </a:r>
            <a:r>
              <a:rPr sz="1900" spc="-85" dirty="0">
                <a:solidFill>
                  <a:srgbClr val="660000"/>
                </a:solidFill>
                <a:latin typeface="Arial"/>
                <a:cs typeface="Arial"/>
              </a:rPr>
              <a:t> </a:t>
            </a:r>
            <a:r>
              <a:rPr sz="1900" spc="-10" dirty="0">
                <a:solidFill>
                  <a:srgbClr val="660000"/>
                </a:solidFill>
                <a:latin typeface="Arial"/>
                <a:cs typeface="Arial"/>
              </a:rPr>
              <a:t>введення миротворчих</a:t>
            </a:r>
            <a:r>
              <a:rPr sz="1900" spc="-125" dirty="0">
                <a:solidFill>
                  <a:srgbClr val="660000"/>
                </a:solidFill>
                <a:latin typeface="Arial"/>
                <a:cs typeface="Arial"/>
              </a:rPr>
              <a:t> </a:t>
            </a:r>
            <a:r>
              <a:rPr sz="1900" spc="-20" dirty="0">
                <a:solidFill>
                  <a:srgbClr val="660000"/>
                </a:solidFill>
                <a:latin typeface="Arial"/>
                <a:cs typeface="Arial"/>
              </a:rPr>
              <a:t>сил.</a:t>
            </a:r>
            <a:endParaRPr sz="1900">
              <a:latin typeface="Arial"/>
              <a:cs typeface="Arial"/>
            </a:endParaRPr>
          </a:p>
          <a:p>
            <a:pPr marL="469265" indent="-429259">
              <a:lnSpc>
                <a:spcPct val="100000"/>
              </a:lnSpc>
              <a:spcBef>
                <a:spcPts val="340"/>
              </a:spcBef>
              <a:buFont typeface="Arial"/>
              <a:buAutoNum type="arabicPeriod"/>
              <a:tabLst>
                <a:tab pos="469265" algn="l"/>
              </a:tabLst>
            </a:pPr>
            <a:r>
              <a:rPr sz="1900" b="1" dirty="0">
                <a:solidFill>
                  <a:srgbClr val="660000"/>
                </a:solidFill>
                <a:latin typeface="Arial"/>
                <a:cs typeface="Arial"/>
              </a:rPr>
              <a:t>Капітуляція</a:t>
            </a:r>
            <a:r>
              <a:rPr sz="1900" b="1" spc="-60" dirty="0">
                <a:solidFill>
                  <a:srgbClr val="66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660000"/>
                </a:solidFill>
                <a:latin typeface="Arial"/>
                <a:cs typeface="Arial"/>
              </a:rPr>
              <a:t>—</a:t>
            </a:r>
            <a:r>
              <a:rPr sz="1900" spc="-65" dirty="0">
                <a:solidFill>
                  <a:srgbClr val="660000"/>
                </a:solidFill>
                <a:latin typeface="Arial"/>
                <a:cs typeface="Arial"/>
              </a:rPr>
              <a:t> </a:t>
            </a:r>
            <a:r>
              <a:rPr sz="1900" spc="-10" dirty="0">
                <a:solidFill>
                  <a:srgbClr val="660000"/>
                </a:solidFill>
                <a:latin typeface="Arial"/>
                <a:cs typeface="Arial"/>
              </a:rPr>
              <a:t>одностороннє</a:t>
            </a:r>
            <a:r>
              <a:rPr sz="1900" spc="-65" dirty="0">
                <a:solidFill>
                  <a:srgbClr val="660000"/>
                </a:solidFill>
                <a:latin typeface="Arial"/>
                <a:cs typeface="Arial"/>
              </a:rPr>
              <a:t> </a:t>
            </a:r>
            <a:r>
              <a:rPr sz="1900" spc="-10" dirty="0">
                <a:solidFill>
                  <a:srgbClr val="660000"/>
                </a:solidFill>
                <a:latin typeface="Arial"/>
                <a:cs typeface="Arial"/>
              </a:rPr>
              <a:t>припинення</a:t>
            </a:r>
            <a:r>
              <a:rPr sz="1900" spc="-65" dirty="0">
                <a:solidFill>
                  <a:srgbClr val="660000"/>
                </a:solidFill>
                <a:latin typeface="Arial"/>
                <a:cs typeface="Arial"/>
              </a:rPr>
              <a:t> </a:t>
            </a:r>
            <a:r>
              <a:rPr sz="1900" spc="-10" dirty="0">
                <a:solidFill>
                  <a:srgbClr val="660000"/>
                </a:solidFill>
                <a:latin typeface="Arial"/>
                <a:cs typeface="Arial"/>
              </a:rPr>
              <a:t>боротьби</a:t>
            </a:r>
            <a:r>
              <a:rPr sz="1900" spc="-65" dirty="0">
                <a:solidFill>
                  <a:srgbClr val="66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660000"/>
                </a:solidFill>
                <a:latin typeface="Arial"/>
                <a:cs typeface="Arial"/>
              </a:rPr>
              <a:t>однією</a:t>
            </a:r>
            <a:r>
              <a:rPr sz="1900" spc="-65" dirty="0">
                <a:solidFill>
                  <a:srgbClr val="66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660000"/>
                </a:solidFill>
                <a:latin typeface="Arial"/>
                <a:cs typeface="Arial"/>
              </a:rPr>
              <a:t>зі</a:t>
            </a:r>
            <a:r>
              <a:rPr sz="1900" spc="-65" dirty="0">
                <a:solidFill>
                  <a:srgbClr val="660000"/>
                </a:solidFill>
                <a:latin typeface="Arial"/>
                <a:cs typeface="Arial"/>
              </a:rPr>
              <a:t> </a:t>
            </a:r>
            <a:r>
              <a:rPr sz="1900" spc="-10" dirty="0">
                <a:solidFill>
                  <a:srgbClr val="660000"/>
                </a:solidFill>
                <a:latin typeface="Arial"/>
                <a:cs typeface="Arial"/>
              </a:rPr>
              <a:t>сторін.</a:t>
            </a:r>
            <a:endParaRPr sz="1900">
              <a:latin typeface="Arial"/>
              <a:cs typeface="Arial"/>
            </a:endParaRPr>
          </a:p>
          <a:p>
            <a:pPr marL="12700" marR="803275">
              <a:lnSpc>
                <a:spcPct val="114999"/>
              </a:lnSpc>
              <a:spcBef>
                <a:spcPts val="1245"/>
              </a:spcBef>
            </a:pPr>
            <a:r>
              <a:rPr sz="1700" spc="-10" dirty="0">
                <a:latin typeface="Arial"/>
                <a:cs typeface="Arial"/>
              </a:rPr>
              <a:t>Міжнародне</a:t>
            </a:r>
            <a:r>
              <a:rPr sz="1700" spc="-6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право</a:t>
            </a:r>
            <a:r>
              <a:rPr sz="1700" spc="-6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надає</a:t>
            </a:r>
            <a:r>
              <a:rPr sz="1700" spc="-6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перевагу</a:t>
            </a:r>
            <a:r>
              <a:rPr sz="1700" spc="-6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політичним</a:t>
            </a:r>
            <a:r>
              <a:rPr sz="1700" spc="-6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і</a:t>
            </a:r>
            <a:r>
              <a:rPr sz="1700" spc="-6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дипломатичним</a:t>
            </a:r>
            <a:r>
              <a:rPr sz="1700" spc="-60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засобам, підкреслюючи,</a:t>
            </a:r>
            <a:r>
              <a:rPr sz="1700" spc="-5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що</a:t>
            </a:r>
            <a:r>
              <a:rPr sz="1700" spc="-5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саме</a:t>
            </a:r>
            <a:r>
              <a:rPr sz="1700" spc="-5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вони</a:t>
            </a:r>
            <a:r>
              <a:rPr sz="1700" spc="-5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здатні</a:t>
            </a:r>
            <a:r>
              <a:rPr sz="1700" spc="-50" dirty="0">
                <a:latin typeface="Arial"/>
                <a:cs typeface="Arial"/>
              </a:rPr>
              <a:t> </a:t>
            </a:r>
            <a:r>
              <a:rPr sz="1700" spc="-20" dirty="0">
                <a:latin typeface="Arial"/>
                <a:cs typeface="Arial"/>
              </a:rPr>
              <a:t>забезпечити</a:t>
            </a:r>
            <a:r>
              <a:rPr sz="1700" spc="-5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тривалий</a:t>
            </a:r>
            <a:r>
              <a:rPr sz="1700" spc="-50" dirty="0">
                <a:latin typeface="Arial"/>
                <a:cs typeface="Arial"/>
              </a:rPr>
              <a:t> </a:t>
            </a:r>
            <a:r>
              <a:rPr sz="1700" spc="-20" dirty="0">
                <a:latin typeface="Arial"/>
                <a:cs typeface="Arial"/>
              </a:rPr>
              <a:t>мир.</a:t>
            </a:r>
            <a:endParaRPr sz="1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3674" y="294427"/>
            <a:ext cx="5578475" cy="831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0"/>
              </a:spcBef>
            </a:pPr>
            <a:r>
              <a:rPr sz="2300" dirty="0"/>
              <a:t>Мирні</a:t>
            </a:r>
            <a:r>
              <a:rPr sz="2300" spc="-60" dirty="0"/>
              <a:t> </a:t>
            </a:r>
            <a:r>
              <a:rPr sz="2300" dirty="0"/>
              <a:t>договори</a:t>
            </a:r>
            <a:r>
              <a:rPr sz="2300" spc="-60" dirty="0"/>
              <a:t> </a:t>
            </a:r>
            <a:r>
              <a:rPr sz="2300" dirty="0"/>
              <a:t>як</a:t>
            </a:r>
            <a:r>
              <a:rPr sz="2300" spc="-55" dirty="0"/>
              <a:t> </a:t>
            </a:r>
            <a:r>
              <a:rPr sz="2300" dirty="0"/>
              <a:t>спосіб</a:t>
            </a:r>
            <a:r>
              <a:rPr sz="2300" spc="-60" dirty="0"/>
              <a:t> </a:t>
            </a:r>
            <a:r>
              <a:rPr sz="2300" spc="-10" dirty="0"/>
              <a:t>завершення війни</a:t>
            </a:r>
            <a:endParaRPr sz="2300"/>
          </a:p>
        </p:txBody>
      </p:sp>
      <p:sp>
        <p:nvSpPr>
          <p:cNvPr id="3" name="object 3"/>
          <p:cNvSpPr txBox="1"/>
          <p:nvPr/>
        </p:nvSpPr>
        <p:spPr>
          <a:xfrm>
            <a:off x="256374" y="1329977"/>
            <a:ext cx="1913889" cy="289560"/>
          </a:xfrm>
          <a:prstGeom prst="rect">
            <a:avLst/>
          </a:prstGeom>
          <a:solidFill>
            <a:srgbClr val="CC00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05"/>
              </a:lnSpc>
            </a:pPr>
            <a:r>
              <a:rPr sz="1900" b="1" dirty="0">
                <a:latin typeface="Arial"/>
                <a:cs typeface="Arial"/>
              </a:rPr>
              <a:t>Мирний</a:t>
            </a:r>
            <a:r>
              <a:rPr sz="1900" b="1" spc="-30" dirty="0">
                <a:latin typeface="Arial"/>
                <a:cs typeface="Arial"/>
              </a:rPr>
              <a:t> </a:t>
            </a:r>
            <a:r>
              <a:rPr sz="1900" b="1" spc="-10" dirty="0">
                <a:latin typeface="Arial"/>
                <a:cs typeface="Arial"/>
              </a:rPr>
              <a:t>договір</a:t>
            </a:r>
            <a:endParaRPr sz="1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17342" y="1309036"/>
            <a:ext cx="2999740" cy="3136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700" dirty="0">
                <a:latin typeface="Arial"/>
                <a:cs typeface="Arial"/>
              </a:rPr>
              <a:t>—</a:t>
            </a:r>
            <a:r>
              <a:rPr sz="1700" spc="30" dirty="0">
                <a:latin typeface="Arial"/>
                <a:cs typeface="Arial"/>
              </a:rPr>
              <a:t> </a:t>
            </a:r>
            <a:r>
              <a:rPr sz="1850" b="1" i="1" dirty="0">
                <a:solidFill>
                  <a:srgbClr val="A51C00"/>
                </a:solidFill>
                <a:latin typeface="Arial"/>
                <a:cs typeface="Arial"/>
              </a:rPr>
              <a:t>це</a:t>
            </a:r>
            <a:r>
              <a:rPr sz="1850" b="1" i="1" spc="40" dirty="0">
                <a:solidFill>
                  <a:srgbClr val="A51C00"/>
                </a:solidFill>
                <a:latin typeface="Arial"/>
                <a:cs typeface="Arial"/>
              </a:rPr>
              <a:t> </a:t>
            </a:r>
            <a:r>
              <a:rPr sz="1850" b="1" i="1" dirty="0">
                <a:solidFill>
                  <a:srgbClr val="A51C00"/>
                </a:solidFill>
                <a:latin typeface="Arial"/>
                <a:cs typeface="Arial"/>
              </a:rPr>
              <a:t>офіційна</a:t>
            </a:r>
            <a:r>
              <a:rPr sz="1850" b="1" i="1" spc="35" dirty="0">
                <a:solidFill>
                  <a:srgbClr val="A51C00"/>
                </a:solidFill>
                <a:latin typeface="Arial"/>
                <a:cs typeface="Arial"/>
              </a:rPr>
              <a:t> </a:t>
            </a:r>
            <a:r>
              <a:rPr sz="1850" b="1" i="1" dirty="0">
                <a:solidFill>
                  <a:srgbClr val="A51C00"/>
                </a:solidFill>
                <a:latin typeface="Arial"/>
                <a:cs typeface="Arial"/>
              </a:rPr>
              <a:t>угода,</a:t>
            </a:r>
            <a:r>
              <a:rPr sz="1850" b="1" i="1" spc="40" dirty="0">
                <a:solidFill>
                  <a:srgbClr val="A51C00"/>
                </a:solidFill>
                <a:latin typeface="Arial"/>
                <a:cs typeface="Arial"/>
              </a:rPr>
              <a:t> </a:t>
            </a:r>
            <a:r>
              <a:rPr sz="1850" b="1" i="1" spc="-25" dirty="0">
                <a:solidFill>
                  <a:srgbClr val="A51C00"/>
                </a:solidFill>
                <a:latin typeface="Arial"/>
                <a:cs typeface="Arial"/>
              </a:rPr>
              <a:t>яка</a:t>
            </a:r>
            <a:endParaRPr sz="18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43674" y="1597492"/>
            <a:ext cx="6117590" cy="31496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17400"/>
              </a:lnSpc>
              <a:spcBef>
                <a:spcPts val="90"/>
              </a:spcBef>
            </a:pPr>
            <a:r>
              <a:rPr sz="1850" b="1" i="1" dirty="0">
                <a:solidFill>
                  <a:srgbClr val="A51C00"/>
                </a:solidFill>
                <a:latin typeface="Arial"/>
                <a:cs typeface="Arial"/>
              </a:rPr>
              <a:t>припиняє</a:t>
            </a:r>
            <a:r>
              <a:rPr sz="1850" b="1" i="1" spc="85" dirty="0">
                <a:solidFill>
                  <a:srgbClr val="A51C00"/>
                </a:solidFill>
                <a:latin typeface="Arial"/>
                <a:cs typeface="Arial"/>
              </a:rPr>
              <a:t> </a:t>
            </a:r>
            <a:r>
              <a:rPr sz="1850" b="1" i="1" dirty="0">
                <a:solidFill>
                  <a:srgbClr val="A51C00"/>
                </a:solidFill>
                <a:latin typeface="Arial"/>
                <a:cs typeface="Arial"/>
              </a:rPr>
              <a:t>стан</a:t>
            </a:r>
            <a:r>
              <a:rPr sz="1850" b="1" i="1" spc="85" dirty="0">
                <a:solidFill>
                  <a:srgbClr val="A51C00"/>
                </a:solidFill>
                <a:latin typeface="Arial"/>
                <a:cs typeface="Arial"/>
              </a:rPr>
              <a:t> </a:t>
            </a:r>
            <a:r>
              <a:rPr sz="1850" b="1" i="1" dirty="0">
                <a:solidFill>
                  <a:srgbClr val="A51C00"/>
                </a:solidFill>
                <a:latin typeface="Arial"/>
                <a:cs typeface="Arial"/>
              </a:rPr>
              <a:t>війни</a:t>
            </a:r>
            <a:r>
              <a:rPr sz="1850" b="1" i="1" spc="90" dirty="0">
                <a:solidFill>
                  <a:srgbClr val="A51C00"/>
                </a:solidFill>
                <a:latin typeface="Arial"/>
                <a:cs typeface="Arial"/>
              </a:rPr>
              <a:t> </a:t>
            </a:r>
            <a:r>
              <a:rPr sz="1850" b="1" i="1" dirty="0">
                <a:solidFill>
                  <a:srgbClr val="A51C00"/>
                </a:solidFill>
                <a:latin typeface="Arial"/>
                <a:cs typeface="Arial"/>
              </a:rPr>
              <a:t>та</a:t>
            </a:r>
            <a:r>
              <a:rPr sz="1850" b="1" i="1" spc="85" dirty="0">
                <a:solidFill>
                  <a:srgbClr val="A51C00"/>
                </a:solidFill>
                <a:latin typeface="Arial"/>
                <a:cs typeface="Arial"/>
              </a:rPr>
              <a:t> </a:t>
            </a:r>
            <a:r>
              <a:rPr sz="1850" b="1" i="1" dirty="0">
                <a:solidFill>
                  <a:srgbClr val="A51C00"/>
                </a:solidFill>
                <a:latin typeface="Arial"/>
                <a:cs typeface="Arial"/>
              </a:rPr>
              <a:t>визначає</a:t>
            </a:r>
            <a:r>
              <a:rPr sz="1850" b="1" i="1" spc="90" dirty="0">
                <a:solidFill>
                  <a:srgbClr val="A51C00"/>
                </a:solidFill>
                <a:latin typeface="Arial"/>
                <a:cs typeface="Arial"/>
              </a:rPr>
              <a:t> </a:t>
            </a:r>
            <a:r>
              <a:rPr sz="1850" b="1" i="1" dirty="0">
                <a:solidFill>
                  <a:srgbClr val="A51C00"/>
                </a:solidFill>
                <a:latin typeface="Arial"/>
                <a:cs typeface="Arial"/>
              </a:rPr>
              <a:t>нові</a:t>
            </a:r>
            <a:r>
              <a:rPr sz="1850" b="1" i="1" spc="85" dirty="0">
                <a:solidFill>
                  <a:srgbClr val="A51C00"/>
                </a:solidFill>
                <a:latin typeface="Arial"/>
                <a:cs typeface="Arial"/>
              </a:rPr>
              <a:t> </a:t>
            </a:r>
            <a:r>
              <a:rPr sz="1850" b="1" i="1" spc="-10" dirty="0">
                <a:solidFill>
                  <a:srgbClr val="A51C00"/>
                </a:solidFill>
                <a:latin typeface="Arial"/>
                <a:cs typeface="Arial"/>
              </a:rPr>
              <a:t>відносини </a:t>
            </a:r>
            <a:r>
              <a:rPr sz="1850" b="1" i="1" dirty="0">
                <a:solidFill>
                  <a:srgbClr val="A51C00"/>
                </a:solidFill>
                <a:latin typeface="Arial"/>
                <a:cs typeface="Arial"/>
              </a:rPr>
              <a:t>між</a:t>
            </a:r>
            <a:r>
              <a:rPr sz="1850" b="1" i="1" spc="95" dirty="0">
                <a:solidFill>
                  <a:srgbClr val="A51C00"/>
                </a:solidFill>
                <a:latin typeface="Arial"/>
                <a:cs typeface="Arial"/>
              </a:rPr>
              <a:t> </a:t>
            </a:r>
            <a:r>
              <a:rPr sz="1850" b="1" i="1" dirty="0">
                <a:solidFill>
                  <a:srgbClr val="A51C00"/>
                </a:solidFill>
                <a:latin typeface="Arial"/>
                <a:cs typeface="Arial"/>
              </a:rPr>
              <a:t>державами.</a:t>
            </a:r>
            <a:r>
              <a:rPr sz="1850" b="1" i="1" spc="100" dirty="0">
                <a:solidFill>
                  <a:srgbClr val="A51C00"/>
                </a:solidFill>
                <a:latin typeface="Arial"/>
                <a:cs typeface="Arial"/>
              </a:rPr>
              <a:t> </a:t>
            </a:r>
            <a:r>
              <a:rPr sz="1850" b="1" i="1" dirty="0">
                <a:solidFill>
                  <a:srgbClr val="A51C00"/>
                </a:solidFill>
                <a:latin typeface="Arial"/>
                <a:cs typeface="Arial"/>
              </a:rPr>
              <a:t>Він</a:t>
            </a:r>
            <a:r>
              <a:rPr sz="1850" b="1" i="1" spc="100" dirty="0">
                <a:solidFill>
                  <a:srgbClr val="A51C00"/>
                </a:solidFill>
                <a:latin typeface="Arial"/>
                <a:cs typeface="Arial"/>
              </a:rPr>
              <a:t> </a:t>
            </a:r>
            <a:r>
              <a:rPr sz="1850" b="1" i="1" dirty="0">
                <a:solidFill>
                  <a:srgbClr val="A51C00"/>
                </a:solidFill>
                <a:latin typeface="Arial"/>
                <a:cs typeface="Arial"/>
              </a:rPr>
              <a:t>може</a:t>
            </a:r>
            <a:r>
              <a:rPr sz="1850" b="1" i="1" spc="95" dirty="0">
                <a:solidFill>
                  <a:srgbClr val="A51C00"/>
                </a:solidFill>
                <a:latin typeface="Arial"/>
                <a:cs typeface="Arial"/>
              </a:rPr>
              <a:t> </a:t>
            </a:r>
            <a:r>
              <a:rPr sz="1850" b="1" i="1" dirty="0">
                <a:solidFill>
                  <a:srgbClr val="A51C00"/>
                </a:solidFill>
                <a:latin typeface="Arial"/>
                <a:cs typeface="Arial"/>
              </a:rPr>
              <a:t>містити</a:t>
            </a:r>
            <a:r>
              <a:rPr sz="1850" b="1" i="1" spc="100" dirty="0">
                <a:solidFill>
                  <a:srgbClr val="A51C00"/>
                </a:solidFill>
                <a:latin typeface="Arial"/>
                <a:cs typeface="Arial"/>
              </a:rPr>
              <a:t> </a:t>
            </a:r>
            <a:r>
              <a:rPr sz="1850" b="1" i="1" spc="-10" dirty="0">
                <a:solidFill>
                  <a:srgbClr val="A51C00"/>
                </a:solidFill>
                <a:latin typeface="Arial"/>
                <a:cs typeface="Arial"/>
              </a:rPr>
              <a:t>умови </a:t>
            </a:r>
            <a:r>
              <a:rPr sz="1850" b="1" i="1" dirty="0">
                <a:solidFill>
                  <a:srgbClr val="A51C00"/>
                </a:solidFill>
                <a:latin typeface="Arial"/>
                <a:cs typeface="Arial"/>
              </a:rPr>
              <a:t>територіальних</a:t>
            </a:r>
            <a:r>
              <a:rPr sz="1850" b="1" i="1" spc="140" dirty="0">
                <a:solidFill>
                  <a:srgbClr val="A51C00"/>
                </a:solidFill>
                <a:latin typeface="Arial"/>
                <a:cs typeface="Arial"/>
              </a:rPr>
              <a:t> </a:t>
            </a:r>
            <a:r>
              <a:rPr sz="1850" b="1" i="1" dirty="0">
                <a:solidFill>
                  <a:srgbClr val="A51C00"/>
                </a:solidFill>
                <a:latin typeface="Arial"/>
                <a:cs typeface="Arial"/>
              </a:rPr>
              <a:t>змін,</a:t>
            </a:r>
            <a:r>
              <a:rPr sz="1850" b="1" i="1" spc="140" dirty="0">
                <a:solidFill>
                  <a:srgbClr val="A51C00"/>
                </a:solidFill>
                <a:latin typeface="Arial"/>
                <a:cs typeface="Arial"/>
              </a:rPr>
              <a:t> </a:t>
            </a:r>
            <a:r>
              <a:rPr sz="1850" b="1" i="1" dirty="0">
                <a:solidFill>
                  <a:srgbClr val="A51C00"/>
                </a:solidFill>
                <a:latin typeface="Arial"/>
                <a:cs typeface="Arial"/>
              </a:rPr>
              <a:t>репарацій,</a:t>
            </a:r>
            <a:r>
              <a:rPr sz="1850" b="1" i="1" spc="145" dirty="0">
                <a:solidFill>
                  <a:srgbClr val="A51C00"/>
                </a:solidFill>
                <a:latin typeface="Arial"/>
                <a:cs typeface="Arial"/>
              </a:rPr>
              <a:t> </a:t>
            </a:r>
            <a:r>
              <a:rPr sz="1850" b="1" i="1" spc="-10" dirty="0">
                <a:solidFill>
                  <a:srgbClr val="A51C00"/>
                </a:solidFill>
                <a:latin typeface="Arial"/>
                <a:cs typeface="Arial"/>
              </a:rPr>
              <a:t>гарантії </a:t>
            </a:r>
            <a:r>
              <a:rPr sz="1850" b="1" i="1" dirty="0">
                <a:solidFill>
                  <a:srgbClr val="A51C00"/>
                </a:solidFill>
                <a:latin typeface="Arial"/>
                <a:cs typeface="Arial"/>
              </a:rPr>
              <a:t>безпеки,</a:t>
            </a:r>
            <a:r>
              <a:rPr sz="1850" b="1" i="1" spc="170" dirty="0">
                <a:solidFill>
                  <a:srgbClr val="A51C00"/>
                </a:solidFill>
                <a:latin typeface="Arial"/>
                <a:cs typeface="Arial"/>
              </a:rPr>
              <a:t> </a:t>
            </a:r>
            <a:r>
              <a:rPr sz="1850" b="1" i="1" dirty="0">
                <a:solidFill>
                  <a:srgbClr val="A51C00"/>
                </a:solidFill>
                <a:latin typeface="Arial"/>
                <a:cs typeface="Arial"/>
              </a:rPr>
              <a:t>встановлення</a:t>
            </a:r>
            <a:r>
              <a:rPr sz="1850" b="1" i="1" spc="170" dirty="0">
                <a:solidFill>
                  <a:srgbClr val="A51C00"/>
                </a:solidFill>
                <a:latin typeface="Arial"/>
                <a:cs typeface="Arial"/>
              </a:rPr>
              <a:t> </a:t>
            </a:r>
            <a:r>
              <a:rPr sz="1850" b="1" i="1" dirty="0">
                <a:solidFill>
                  <a:srgbClr val="A51C00"/>
                </a:solidFill>
                <a:latin typeface="Arial"/>
                <a:cs typeface="Arial"/>
              </a:rPr>
              <a:t>дипломатичних</a:t>
            </a:r>
            <a:r>
              <a:rPr sz="1850" b="1" i="1" spc="170" dirty="0">
                <a:solidFill>
                  <a:srgbClr val="A51C00"/>
                </a:solidFill>
                <a:latin typeface="Arial"/>
                <a:cs typeface="Arial"/>
              </a:rPr>
              <a:t> </a:t>
            </a:r>
            <a:r>
              <a:rPr sz="1850" b="1" i="1" spc="-10" dirty="0">
                <a:solidFill>
                  <a:srgbClr val="A51C00"/>
                </a:solidFill>
                <a:latin typeface="Arial"/>
                <a:cs typeface="Arial"/>
              </a:rPr>
              <a:t>відносин.</a:t>
            </a:r>
            <a:endParaRPr sz="1850">
              <a:latin typeface="Arial"/>
              <a:cs typeface="Arial"/>
            </a:endParaRPr>
          </a:p>
          <a:p>
            <a:pPr marL="12700" marR="420370">
              <a:lnSpc>
                <a:spcPct val="114999"/>
              </a:lnSpc>
              <a:spcBef>
                <a:spcPts val="1250"/>
              </a:spcBef>
            </a:pPr>
            <a:r>
              <a:rPr sz="1700" spc="-10" dirty="0">
                <a:latin typeface="Arial"/>
                <a:cs typeface="Arial"/>
              </a:rPr>
              <a:t>Класичним</a:t>
            </a:r>
            <a:r>
              <a:rPr sz="1700" spc="-6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прикладом</a:t>
            </a:r>
            <a:r>
              <a:rPr sz="1700" spc="-5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є</a:t>
            </a:r>
            <a:r>
              <a:rPr sz="1700" spc="-60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Паризький</a:t>
            </a:r>
            <a:r>
              <a:rPr sz="1700" spc="-5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мирний</a:t>
            </a:r>
            <a:r>
              <a:rPr sz="1700" spc="-60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договір</a:t>
            </a:r>
            <a:r>
              <a:rPr sz="1700" spc="-55" dirty="0">
                <a:latin typeface="Arial"/>
                <a:cs typeface="Arial"/>
              </a:rPr>
              <a:t> </a:t>
            </a:r>
            <a:r>
              <a:rPr sz="1700" spc="-20" dirty="0">
                <a:latin typeface="Arial"/>
                <a:cs typeface="Arial"/>
              </a:rPr>
              <a:t>1947 </a:t>
            </a:r>
            <a:r>
              <a:rPr sz="1700" dirty="0">
                <a:latin typeface="Arial"/>
                <a:cs typeface="Arial"/>
              </a:rPr>
              <a:t>року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з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Італією,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Румунією,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spc="-20" dirty="0">
                <a:latin typeface="Arial"/>
                <a:cs typeface="Arial"/>
              </a:rPr>
              <a:t>Угорщиною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та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Фінляндією.</a:t>
            </a:r>
            <a:endParaRPr sz="1700">
              <a:latin typeface="Arial"/>
              <a:cs typeface="Arial"/>
            </a:endParaRPr>
          </a:p>
          <a:p>
            <a:pPr marL="12700" marR="13970">
              <a:lnSpc>
                <a:spcPct val="114999"/>
              </a:lnSpc>
              <a:spcBef>
                <a:spcPts val="1200"/>
              </a:spcBef>
            </a:pPr>
            <a:r>
              <a:rPr sz="1700" dirty="0">
                <a:latin typeface="Arial"/>
                <a:cs typeface="Arial"/>
              </a:rPr>
              <a:t>Мирні</a:t>
            </a:r>
            <a:r>
              <a:rPr sz="1700" spc="-50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договори</a:t>
            </a:r>
            <a:r>
              <a:rPr sz="1700" spc="-4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є</a:t>
            </a:r>
            <a:r>
              <a:rPr sz="1700" spc="-4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важливим</a:t>
            </a:r>
            <a:r>
              <a:rPr sz="1700" spc="-4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юридичним</a:t>
            </a:r>
            <a:r>
              <a:rPr sz="1700" spc="-4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актом,</a:t>
            </a:r>
            <a:r>
              <a:rPr sz="1700" spc="-4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що</a:t>
            </a:r>
            <a:r>
              <a:rPr sz="1700" spc="-50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завершує </a:t>
            </a:r>
            <a:r>
              <a:rPr sz="1700" dirty="0">
                <a:latin typeface="Arial"/>
                <a:cs typeface="Arial"/>
              </a:rPr>
              <a:t>конфлікт</a:t>
            </a:r>
            <a:r>
              <a:rPr sz="1700" spc="-55" dirty="0">
                <a:latin typeface="Arial"/>
                <a:cs typeface="Arial"/>
              </a:rPr>
              <a:t> </a:t>
            </a:r>
            <a:r>
              <a:rPr sz="1700" spc="-20" dirty="0">
                <a:latin typeface="Arial"/>
                <a:cs typeface="Arial"/>
              </a:rPr>
              <a:t>остаточно</a:t>
            </a:r>
            <a:r>
              <a:rPr sz="1700" spc="-5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і</a:t>
            </a:r>
            <a:r>
              <a:rPr sz="1700" spc="-5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створює</a:t>
            </a:r>
            <a:r>
              <a:rPr sz="1700" spc="-5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основу</a:t>
            </a:r>
            <a:r>
              <a:rPr sz="1700" spc="-5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для</a:t>
            </a:r>
            <a:r>
              <a:rPr sz="1700" spc="-50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післявоєнного врегулювання.</a:t>
            </a:r>
            <a:endParaRPr sz="17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43386" y="745498"/>
            <a:ext cx="2395167" cy="3652517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6174" y="-39770"/>
            <a:ext cx="3599815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dirty="0"/>
              <a:t>Армiстицiй</a:t>
            </a:r>
            <a:r>
              <a:rPr sz="2300" spc="-55" dirty="0"/>
              <a:t> </a:t>
            </a:r>
            <a:r>
              <a:rPr sz="2300" dirty="0"/>
              <a:t>та</a:t>
            </a:r>
            <a:r>
              <a:rPr sz="2300" spc="-45" dirty="0"/>
              <a:t> </a:t>
            </a:r>
            <a:r>
              <a:rPr sz="2300" spc="-10" dirty="0"/>
              <a:t>перемир’я</a:t>
            </a:r>
            <a:endParaRPr sz="2300"/>
          </a:p>
        </p:txBody>
      </p:sp>
      <p:sp>
        <p:nvSpPr>
          <p:cNvPr id="3" name="object 3"/>
          <p:cNvSpPr txBox="1"/>
          <p:nvPr/>
        </p:nvSpPr>
        <p:spPr>
          <a:xfrm>
            <a:off x="148874" y="540110"/>
            <a:ext cx="1188085" cy="259079"/>
          </a:xfrm>
          <a:prstGeom prst="rect">
            <a:avLst/>
          </a:prstGeom>
          <a:solidFill>
            <a:srgbClr val="F4CCCC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70"/>
              </a:lnSpc>
            </a:pPr>
            <a:r>
              <a:rPr sz="1700" b="1" spc="-20" dirty="0">
                <a:latin typeface="Arial"/>
                <a:cs typeface="Arial"/>
              </a:rPr>
              <a:t>Армістицiй</a:t>
            </a:r>
            <a:endParaRPr sz="17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84039" y="518773"/>
            <a:ext cx="6148070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dirty="0">
                <a:latin typeface="Arial"/>
                <a:cs typeface="Arial"/>
              </a:rPr>
              <a:t>—</a:t>
            </a:r>
            <a:r>
              <a:rPr sz="1700" b="1" spc="-40" dirty="0"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A51C00"/>
                </a:solidFill>
                <a:latin typeface="Arial"/>
                <a:cs typeface="Arial"/>
              </a:rPr>
              <a:t>це</a:t>
            </a:r>
            <a:r>
              <a:rPr sz="1700" b="1" spc="-45" dirty="0">
                <a:solidFill>
                  <a:srgbClr val="A51C00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A51C00"/>
                </a:solidFill>
                <a:latin typeface="Arial"/>
                <a:cs typeface="Arial"/>
              </a:rPr>
              <a:t>угода</a:t>
            </a:r>
            <a:r>
              <a:rPr sz="1700" b="1" spc="-40" dirty="0">
                <a:solidFill>
                  <a:srgbClr val="A51C00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A51C00"/>
                </a:solidFill>
                <a:latin typeface="Arial"/>
                <a:cs typeface="Arial"/>
              </a:rPr>
              <a:t>про</a:t>
            </a:r>
            <a:r>
              <a:rPr sz="1700" b="1" spc="-45" dirty="0">
                <a:solidFill>
                  <a:srgbClr val="A51C00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A51C00"/>
                </a:solidFill>
                <a:latin typeface="Arial"/>
                <a:cs typeface="Arial"/>
              </a:rPr>
              <a:t>припинення</a:t>
            </a:r>
            <a:r>
              <a:rPr sz="1700" b="1" spc="-40" dirty="0">
                <a:solidFill>
                  <a:srgbClr val="A51C00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A51C00"/>
                </a:solidFill>
                <a:latin typeface="Arial"/>
                <a:cs typeface="Arial"/>
              </a:rPr>
              <a:t>воєнних</a:t>
            </a:r>
            <a:r>
              <a:rPr sz="1700" b="1" spc="-45" dirty="0">
                <a:solidFill>
                  <a:srgbClr val="A51C00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A51C00"/>
                </a:solidFill>
                <a:latin typeface="Arial"/>
                <a:cs typeface="Arial"/>
              </a:rPr>
              <a:t>дій</a:t>
            </a:r>
            <a:r>
              <a:rPr sz="1700" b="1" spc="-40" dirty="0">
                <a:solidFill>
                  <a:srgbClr val="A51C00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A51C00"/>
                </a:solidFill>
                <a:latin typeface="Arial"/>
                <a:cs typeface="Arial"/>
              </a:rPr>
              <a:t>без</a:t>
            </a:r>
            <a:r>
              <a:rPr sz="1700" b="1" spc="-45" dirty="0">
                <a:solidFill>
                  <a:srgbClr val="A51C00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A51C00"/>
                </a:solidFill>
                <a:latin typeface="Arial"/>
                <a:cs typeface="Arial"/>
              </a:rPr>
              <a:t>остаточного</a:t>
            </a:r>
            <a:endParaRPr sz="17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6174" y="777853"/>
            <a:ext cx="8374380" cy="211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0"/>
              </a:spcBef>
            </a:pPr>
            <a:r>
              <a:rPr sz="1700" b="1" spc="-10" dirty="0">
                <a:solidFill>
                  <a:srgbClr val="A51C00"/>
                </a:solidFill>
                <a:latin typeface="Arial"/>
                <a:cs typeface="Arial"/>
              </a:rPr>
              <a:t>врегулювання.</a:t>
            </a:r>
            <a:r>
              <a:rPr sz="1700" b="1" spc="-30" dirty="0">
                <a:solidFill>
                  <a:srgbClr val="A51C00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A51C00"/>
                </a:solidFill>
                <a:latin typeface="Arial"/>
                <a:cs typeface="Arial"/>
              </a:rPr>
              <a:t>Він</a:t>
            </a:r>
            <a:r>
              <a:rPr sz="1700" b="1" spc="-30" dirty="0">
                <a:solidFill>
                  <a:srgbClr val="A51C00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A51C00"/>
                </a:solidFill>
                <a:latin typeface="Arial"/>
                <a:cs typeface="Arial"/>
              </a:rPr>
              <a:t>може</a:t>
            </a:r>
            <a:r>
              <a:rPr sz="1700" b="1" spc="-25" dirty="0">
                <a:solidFill>
                  <a:srgbClr val="A51C00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A51C00"/>
                </a:solidFill>
                <a:latin typeface="Arial"/>
                <a:cs typeface="Arial"/>
              </a:rPr>
              <a:t>бути</a:t>
            </a:r>
            <a:r>
              <a:rPr sz="1700" b="1" spc="-30" dirty="0">
                <a:solidFill>
                  <a:srgbClr val="A51C00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A51C00"/>
                </a:solidFill>
                <a:latin typeface="Arial"/>
                <a:cs typeface="Arial"/>
              </a:rPr>
              <a:t>як</a:t>
            </a:r>
            <a:r>
              <a:rPr sz="1700" b="1" spc="-25" dirty="0">
                <a:solidFill>
                  <a:srgbClr val="A51C00"/>
                </a:solidFill>
                <a:latin typeface="Arial"/>
                <a:cs typeface="Arial"/>
              </a:rPr>
              <a:t> </a:t>
            </a:r>
            <a:r>
              <a:rPr sz="1700" b="1" spc="-20" dirty="0">
                <a:solidFill>
                  <a:srgbClr val="A51C00"/>
                </a:solidFill>
                <a:latin typeface="Arial"/>
                <a:cs typeface="Arial"/>
              </a:rPr>
              <a:t>короткостроковим</a:t>
            </a:r>
            <a:r>
              <a:rPr sz="1700" b="1" spc="-30" dirty="0">
                <a:solidFill>
                  <a:srgbClr val="A51C00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A51C00"/>
                </a:solidFill>
                <a:latin typeface="Arial"/>
                <a:cs typeface="Arial"/>
              </a:rPr>
              <a:t>(наприклад,</a:t>
            </a:r>
            <a:r>
              <a:rPr sz="1700" b="1" spc="-25" dirty="0">
                <a:solidFill>
                  <a:srgbClr val="A51C00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A51C00"/>
                </a:solidFill>
                <a:latin typeface="Arial"/>
                <a:cs typeface="Arial"/>
              </a:rPr>
              <a:t>для</a:t>
            </a:r>
            <a:r>
              <a:rPr sz="1700" b="1" spc="-30" dirty="0">
                <a:solidFill>
                  <a:srgbClr val="A51C00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A51C00"/>
                </a:solidFill>
                <a:latin typeface="Arial"/>
                <a:cs typeface="Arial"/>
              </a:rPr>
              <a:t>евакуації </a:t>
            </a:r>
            <a:r>
              <a:rPr sz="1700" b="1" dirty="0">
                <a:solidFill>
                  <a:srgbClr val="A51C00"/>
                </a:solidFill>
                <a:latin typeface="Arial"/>
                <a:cs typeface="Arial"/>
              </a:rPr>
              <a:t>мирного</a:t>
            </a:r>
            <a:r>
              <a:rPr sz="1700" b="1" spc="-50" dirty="0">
                <a:solidFill>
                  <a:srgbClr val="A51C00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A51C00"/>
                </a:solidFill>
                <a:latin typeface="Arial"/>
                <a:cs typeface="Arial"/>
              </a:rPr>
              <a:t>населення),</a:t>
            </a:r>
            <a:r>
              <a:rPr sz="1700" b="1" spc="-45" dirty="0">
                <a:solidFill>
                  <a:srgbClr val="A51C00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A51C00"/>
                </a:solidFill>
                <a:latin typeface="Arial"/>
                <a:cs typeface="Arial"/>
              </a:rPr>
              <a:t>так</a:t>
            </a:r>
            <a:r>
              <a:rPr sz="1700" b="1" spc="-45" dirty="0">
                <a:solidFill>
                  <a:srgbClr val="A51C00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A51C00"/>
                </a:solidFill>
                <a:latin typeface="Arial"/>
                <a:cs typeface="Arial"/>
              </a:rPr>
              <a:t>і</a:t>
            </a:r>
            <a:r>
              <a:rPr sz="1700" b="1" spc="-45" dirty="0">
                <a:solidFill>
                  <a:srgbClr val="A51C00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A51C00"/>
                </a:solidFill>
                <a:latin typeface="Arial"/>
                <a:cs typeface="Arial"/>
              </a:rPr>
              <a:t>довготривалим.</a:t>
            </a:r>
            <a:endParaRPr sz="1700">
              <a:latin typeface="Arial"/>
              <a:cs typeface="Arial"/>
            </a:endParaRPr>
          </a:p>
          <a:p>
            <a:pPr marL="12700" marR="54610">
              <a:lnSpc>
                <a:spcPct val="114999"/>
              </a:lnSpc>
              <a:spcBef>
                <a:spcPts val="1200"/>
              </a:spcBef>
            </a:pPr>
            <a:r>
              <a:rPr sz="1700" dirty="0">
                <a:latin typeface="Arial"/>
                <a:cs typeface="Arial"/>
              </a:rPr>
              <a:t>Прикладом</a:t>
            </a:r>
            <a:r>
              <a:rPr sz="1700" spc="-5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є</a:t>
            </a:r>
            <a:r>
              <a:rPr sz="1700" spc="-5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Корейське</a:t>
            </a:r>
            <a:r>
              <a:rPr sz="1700" spc="-5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перемир’я</a:t>
            </a:r>
            <a:r>
              <a:rPr sz="1700" spc="-5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1953</a:t>
            </a:r>
            <a:r>
              <a:rPr sz="1700" spc="-55" dirty="0">
                <a:latin typeface="Arial"/>
                <a:cs typeface="Arial"/>
              </a:rPr>
              <a:t> </a:t>
            </a:r>
            <a:r>
              <a:rPr sz="1700" spc="-25" dirty="0">
                <a:latin typeface="Arial"/>
                <a:cs typeface="Arial"/>
              </a:rPr>
              <a:t>року,</a:t>
            </a:r>
            <a:r>
              <a:rPr sz="1700" spc="-5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яке</a:t>
            </a:r>
            <a:r>
              <a:rPr sz="1700" spc="-5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поклало</a:t>
            </a:r>
            <a:r>
              <a:rPr sz="1700" spc="-5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край</a:t>
            </a:r>
            <a:r>
              <a:rPr sz="1700" spc="-5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активним</a:t>
            </a:r>
            <a:r>
              <a:rPr sz="1700" spc="-5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бойовим </a:t>
            </a:r>
            <a:r>
              <a:rPr sz="1700" dirty="0">
                <a:latin typeface="Arial"/>
                <a:cs typeface="Arial"/>
              </a:rPr>
              <a:t>діям,</a:t>
            </a:r>
            <a:r>
              <a:rPr sz="1700" spc="-5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але</a:t>
            </a:r>
            <a:r>
              <a:rPr sz="1700" spc="-4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не</a:t>
            </a:r>
            <a:r>
              <a:rPr sz="1700" spc="-4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привело</a:t>
            </a:r>
            <a:r>
              <a:rPr sz="1700" spc="-4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до</a:t>
            </a:r>
            <a:r>
              <a:rPr sz="1700" spc="-4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підписання</a:t>
            </a:r>
            <a:r>
              <a:rPr sz="1700" spc="-50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мирного</a:t>
            </a:r>
            <a:r>
              <a:rPr sz="1700" spc="-4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договору.</a:t>
            </a:r>
            <a:endParaRPr sz="1700">
              <a:latin typeface="Arial"/>
              <a:cs typeface="Arial"/>
            </a:endParaRPr>
          </a:p>
          <a:p>
            <a:pPr marL="12700" marR="200660">
              <a:lnSpc>
                <a:spcPct val="114999"/>
              </a:lnSpc>
              <a:spcBef>
                <a:spcPts val="1200"/>
              </a:spcBef>
            </a:pPr>
            <a:r>
              <a:rPr sz="1700" spc="-10" dirty="0">
                <a:latin typeface="Arial"/>
                <a:cs typeface="Arial"/>
              </a:rPr>
              <a:t>Таким</a:t>
            </a:r>
            <a:r>
              <a:rPr sz="1700" spc="-6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чином,</a:t>
            </a:r>
            <a:r>
              <a:rPr sz="1700" spc="-60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армістицiй</a:t>
            </a:r>
            <a:r>
              <a:rPr sz="1700" spc="-6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є</a:t>
            </a:r>
            <a:r>
              <a:rPr sz="1700" spc="-60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проміжним</a:t>
            </a:r>
            <a:r>
              <a:rPr sz="1700" spc="-60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етапом,</a:t>
            </a:r>
            <a:r>
              <a:rPr sz="1700" spc="-6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що</a:t>
            </a:r>
            <a:r>
              <a:rPr sz="1700" spc="-6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дає</a:t>
            </a:r>
            <a:r>
              <a:rPr sz="1700" spc="-6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шанс</a:t>
            </a:r>
            <a:r>
              <a:rPr sz="1700" spc="-6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сторонам</a:t>
            </a:r>
            <a:r>
              <a:rPr sz="1700" spc="-6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перейти</a:t>
            </a:r>
            <a:r>
              <a:rPr sz="1700" spc="-60" dirty="0">
                <a:latin typeface="Arial"/>
                <a:cs typeface="Arial"/>
              </a:rPr>
              <a:t> </a:t>
            </a:r>
            <a:r>
              <a:rPr sz="1700" spc="-25" dirty="0">
                <a:latin typeface="Arial"/>
                <a:cs typeface="Arial"/>
              </a:rPr>
              <a:t>до </a:t>
            </a:r>
            <a:r>
              <a:rPr sz="1700" spc="-10" dirty="0">
                <a:latin typeface="Arial"/>
                <a:cs typeface="Arial"/>
              </a:rPr>
              <a:t>переговорів</a:t>
            </a:r>
            <a:r>
              <a:rPr sz="1700" spc="-6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і</a:t>
            </a:r>
            <a:r>
              <a:rPr sz="1700" spc="-5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уникнути</a:t>
            </a:r>
            <a:r>
              <a:rPr sz="1700" spc="-55" dirty="0">
                <a:latin typeface="Arial"/>
                <a:cs typeface="Arial"/>
              </a:rPr>
              <a:t> </a:t>
            </a:r>
            <a:r>
              <a:rPr sz="1700" spc="-20" dirty="0">
                <a:latin typeface="Arial"/>
                <a:cs typeface="Arial"/>
              </a:rPr>
              <a:t>подальшого</a:t>
            </a:r>
            <a:r>
              <a:rPr sz="1700" spc="-5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кровопролиття.</a:t>
            </a:r>
            <a:endParaRPr sz="17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64469" y="3051793"/>
            <a:ext cx="3615042" cy="203347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2550">
              <a:lnSpc>
                <a:spcPct val="100000"/>
              </a:lnSpc>
              <a:spcBef>
                <a:spcPts val="100"/>
              </a:spcBef>
            </a:pPr>
            <a:r>
              <a:rPr sz="2000" dirty="0"/>
              <a:t>Вступ.</a:t>
            </a:r>
            <a:r>
              <a:rPr sz="2000" spc="-35" dirty="0"/>
              <a:t> </a:t>
            </a:r>
            <a:r>
              <a:rPr sz="2000" dirty="0"/>
              <a:t>Актуальність</a:t>
            </a:r>
            <a:r>
              <a:rPr sz="2000" spc="-30" dirty="0"/>
              <a:t> </a:t>
            </a:r>
            <a:r>
              <a:rPr sz="2000" spc="-20" dirty="0"/>
              <a:t>теми</a:t>
            </a:r>
            <a:endParaRPr sz="20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2724705"/>
              </p:ext>
            </p:extLst>
          </p:nvPr>
        </p:nvGraphicFramePr>
        <p:xfrm>
          <a:off x="245524" y="801705"/>
          <a:ext cx="8541383" cy="16840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61694"/>
                <a:gridCol w="7013575"/>
                <a:gridCol w="269875"/>
                <a:gridCol w="76834"/>
                <a:gridCol w="319405"/>
              </a:tblGrid>
              <a:tr h="229235">
                <a:tc gridSpan="2">
                  <a:txBody>
                    <a:bodyPr/>
                    <a:lstStyle/>
                    <a:p>
                      <a:pPr algn="just">
                        <a:lnSpc>
                          <a:spcPts val="1625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Питання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міжнародно-правового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регулювання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збройних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конфліктів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є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надзвичайно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актуальним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у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38100">
                      <a:solidFill>
                        <a:srgbClr val="ACACAC"/>
                      </a:solidFill>
                      <a:prstDash val="solid"/>
                    </a:lnB>
                    <a:solidFill>
                      <a:srgbClr val="CFE1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R="12065"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38100">
                      <a:solidFill>
                        <a:srgbClr val="ACACAC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45110">
                <a:tc gridSpan="5">
                  <a:txBody>
                    <a:bodyPr/>
                    <a:lstStyle/>
                    <a:p>
                      <a:pPr marR="12065" algn="just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сучасному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світі,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адже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збройні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протистояння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залишаються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постійним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викликом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для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глобальної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безпеки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T w="38100">
                      <a:solidFill>
                        <a:srgbClr val="ACACAC"/>
                      </a:solidFill>
                      <a:prstDash val="solid"/>
                    </a:lnT>
                    <a:lnB w="38100">
                      <a:solidFill>
                        <a:srgbClr val="ACACAC"/>
                      </a:solidFill>
                      <a:prstDash val="solid"/>
                    </a:lnB>
                    <a:solidFill>
                      <a:srgbClr val="CFE1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45110">
                <a:tc gridSpan="5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та</a:t>
                      </a:r>
                      <a:r>
                        <a:rPr sz="14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стабільності.</a:t>
                      </a:r>
                      <a:r>
                        <a:rPr sz="14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Попри</a:t>
                      </a:r>
                      <a:r>
                        <a:rPr sz="14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розвиток</a:t>
                      </a:r>
                      <a:r>
                        <a:rPr sz="14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дипломатії</a:t>
                      </a:r>
                      <a:r>
                        <a:rPr sz="14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та</a:t>
                      </a:r>
                      <a:r>
                        <a:rPr sz="14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міжнародних</a:t>
                      </a:r>
                      <a:r>
                        <a:rPr sz="14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організацій,</a:t>
                      </a:r>
                      <a:r>
                        <a:rPr sz="14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війни</a:t>
                      </a:r>
                      <a:r>
                        <a:rPr sz="14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та</a:t>
                      </a:r>
                      <a:r>
                        <a:rPr sz="14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локальні</a:t>
                      </a:r>
                      <a:r>
                        <a:rPr sz="14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конфлікти</a:t>
                      </a:r>
                      <a:r>
                        <a:rPr sz="14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не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T w="38100">
                      <a:solidFill>
                        <a:srgbClr val="ACACAC"/>
                      </a:solidFill>
                      <a:prstDash val="solid"/>
                    </a:lnT>
                    <a:lnB w="38100">
                      <a:solidFill>
                        <a:srgbClr val="ACACAC"/>
                      </a:solidFill>
                      <a:prstDash val="solid"/>
                    </a:lnB>
                    <a:solidFill>
                      <a:srgbClr val="CFE1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45110">
                <a:tc gridSpan="3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зникли,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а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їхні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масштаби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й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наслідки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іноді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перевершують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класичні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воєнні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зіткнення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минулих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століть.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T w="38100">
                      <a:solidFill>
                        <a:srgbClr val="ACACAC"/>
                      </a:solidFill>
                      <a:prstDash val="solid"/>
                    </a:lnT>
                    <a:lnB w="38100">
                      <a:solidFill>
                        <a:srgbClr val="ACACAC"/>
                      </a:solidFill>
                      <a:prstDash val="solid"/>
                    </a:lnB>
                    <a:solidFill>
                      <a:srgbClr val="CFE1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R="12065"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38100">
                      <a:solidFill>
                        <a:srgbClr val="ACACAC"/>
                      </a:solidFill>
                      <a:prstDash val="solid"/>
                    </a:lnT>
                    <a:lnB w="38100">
                      <a:solidFill>
                        <a:srgbClr val="ACACAC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45110">
                <a:tc gridSpan="4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Міжнародне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право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намагається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врегулювати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не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лише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сам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факт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використання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збройної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сили,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але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й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T w="38100">
                      <a:solidFill>
                        <a:srgbClr val="ACACAC"/>
                      </a:solidFill>
                      <a:prstDash val="solid"/>
                    </a:lnT>
                    <a:lnB w="38100">
                      <a:solidFill>
                        <a:srgbClr val="ACACAC"/>
                      </a:solidFill>
                      <a:prstDash val="solid"/>
                    </a:lnB>
                    <a:solidFill>
                      <a:srgbClr val="CFE1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2065"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38100">
                      <a:solidFill>
                        <a:srgbClr val="ACACAC"/>
                      </a:solidFill>
                      <a:prstDash val="solid"/>
                    </a:lnT>
                    <a:lnB w="38100">
                      <a:solidFill>
                        <a:srgbClr val="ACACAC"/>
                      </a:solidFill>
                      <a:prstDash val="solid"/>
                    </a:lnB>
                  </a:tcPr>
                </a:tc>
              </a:tr>
              <a:tr h="245110">
                <a:tc gridSpan="5">
                  <a:txBody>
                    <a:bodyPr/>
                    <a:lstStyle/>
                    <a:p>
                      <a:pPr marR="12065" algn="just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методи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та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засоби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ведення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війни,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статус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учасників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конфлікту,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захист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цивільного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населення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і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культурних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T w="38100">
                      <a:solidFill>
                        <a:srgbClr val="ACACAC"/>
                      </a:solidFill>
                      <a:prstDash val="solid"/>
                    </a:lnT>
                    <a:lnB w="38100">
                      <a:solidFill>
                        <a:srgbClr val="ACACAC"/>
                      </a:solidFill>
                      <a:prstDash val="solid"/>
                    </a:lnB>
                    <a:solidFill>
                      <a:srgbClr val="CFE1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29235">
                <a:tc>
                  <a:txBody>
                    <a:bodyPr/>
                    <a:lstStyle/>
                    <a:p>
                      <a:pPr algn="just">
                        <a:lnSpc>
                          <a:spcPts val="1635"/>
                        </a:lnSpc>
                        <a:spcBef>
                          <a:spcPts val="70"/>
                        </a:spcBef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цінностей.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T w="38100">
                      <a:solidFill>
                        <a:srgbClr val="ACACAC"/>
                      </a:solidFill>
                      <a:prstDash val="solid"/>
                    </a:lnT>
                    <a:solidFill>
                      <a:srgbClr val="CFE1F2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R="12065" algn="just">
                        <a:lnSpc>
                          <a:spcPct val="100000"/>
                        </a:lnSpc>
                      </a:pPr>
                      <a:endParaRPr sz="1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38100">
                      <a:solidFill>
                        <a:srgbClr val="ACACAC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245524" y="2671648"/>
            <a:ext cx="8348345" cy="213360"/>
          </a:xfrm>
          <a:prstGeom prst="rect">
            <a:avLst/>
          </a:prstGeom>
          <a:solidFill>
            <a:srgbClr val="D8D1E8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25"/>
              </a:lnSpc>
            </a:pPr>
            <a:r>
              <a:rPr sz="1400" spc="-10" dirty="0">
                <a:latin typeface="Arial"/>
                <a:cs typeface="Arial"/>
              </a:rPr>
              <a:t>Особливе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значення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має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відмежування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міжнародних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і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неміжнародних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конфліктів,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оскільки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до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кожної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50" dirty="0">
                <a:latin typeface="Arial"/>
                <a:cs typeface="Arial"/>
              </a:rPr>
              <a:t>з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45524" y="2917012"/>
            <a:ext cx="7901940" cy="213360"/>
          </a:xfrm>
          <a:prstGeom prst="rect">
            <a:avLst/>
          </a:prstGeom>
          <a:solidFill>
            <a:srgbClr val="D8D1E8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25"/>
              </a:lnSpc>
            </a:pPr>
            <a:r>
              <a:rPr sz="1400" dirty="0">
                <a:latin typeface="Arial"/>
                <a:cs typeface="Arial"/>
              </a:rPr>
              <a:t>категорій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застосовуються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різні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норми.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Водночас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з’являються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нові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виклики: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збройні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формування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45524" y="3162375"/>
            <a:ext cx="8425180" cy="213360"/>
          </a:xfrm>
          <a:prstGeom prst="rect">
            <a:avLst/>
          </a:prstGeom>
          <a:solidFill>
            <a:srgbClr val="D8D1E8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25"/>
              </a:lnSpc>
            </a:pPr>
            <a:r>
              <a:rPr sz="1400" spc="-10" dirty="0">
                <a:latin typeface="Arial"/>
                <a:cs typeface="Arial"/>
              </a:rPr>
              <a:t>недержавного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характеру,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терористичні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угруповання,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використання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приватних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військових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компаній.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Це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45524" y="3407739"/>
            <a:ext cx="8486140" cy="213360"/>
          </a:xfrm>
          <a:prstGeom prst="rect">
            <a:avLst/>
          </a:prstGeom>
          <a:solidFill>
            <a:srgbClr val="D8D1E8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25"/>
              </a:lnSpc>
            </a:pPr>
            <a:r>
              <a:rPr sz="1400" spc="-10" dirty="0">
                <a:latin typeface="Arial"/>
                <a:cs typeface="Arial"/>
              </a:rPr>
              <a:t>вимагає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гнучкого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підходу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і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вироблення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сучасних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стандартів,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які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спиратимуться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на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традиційні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принципи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45524" y="3653102"/>
            <a:ext cx="2921635" cy="213360"/>
          </a:xfrm>
          <a:prstGeom prst="rect">
            <a:avLst/>
          </a:prstGeom>
          <a:solidFill>
            <a:srgbClr val="D8D1E8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25"/>
              </a:lnSpc>
            </a:pPr>
            <a:r>
              <a:rPr sz="1400" spc="-10" dirty="0">
                <a:latin typeface="Arial"/>
                <a:cs typeface="Arial"/>
              </a:rPr>
              <a:t>міжнародного</a:t>
            </a:r>
            <a:r>
              <a:rPr sz="1400" spc="1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гуманітарного</a:t>
            </a:r>
            <a:r>
              <a:rPr sz="1400" spc="1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права.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45524" y="4050865"/>
            <a:ext cx="8561070" cy="213360"/>
          </a:xfrm>
          <a:prstGeom prst="rect">
            <a:avLst/>
          </a:prstGeom>
          <a:solidFill>
            <a:srgbClr val="E9D1DB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25"/>
              </a:lnSpc>
            </a:pPr>
            <a:r>
              <a:rPr sz="1400" spc="-10" dirty="0">
                <a:latin typeface="Arial"/>
                <a:cs typeface="Arial"/>
              </a:rPr>
              <a:t>Таким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чином,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вивчення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понять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збройного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конфлікту,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ролі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сторін,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умов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гуманітарних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інтервенцій,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правил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45524" y="4296229"/>
            <a:ext cx="8161020" cy="213360"/>
          </a:xfrm>
          <a:prstGeom prst="rect">
            <a:avLst/>
          </a:prstGeom>
          <a:solidFill>
            <a:srgbClr val="E9D1DB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25"/>
              </a:lnSpc>
            </a:pPr>
            <a:r>
              <a:rPr sz="1400" spc="-10" dirty="0">
                <a:latin typeface="Arial"/>
                <a:cs typeface="Arial"/>
              </a:rPr>
              <a:t>ведення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бойових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дій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на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суші,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морі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й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у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повітрі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є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необхідним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для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розуміння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механізмів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забезпечення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45524" y="4541592"/>
            <a:ext cx="2562860" cy="213360"/>
          </a:xfrm>
          <a:prstGeom prst="rect">
            <a:avLst/>
          </a:prstGeom>
          <a:solidFill>
            <a:srgbClr val="E9D1DB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25"/>
              </a:lnSpc>
            </a:pPr>
            <a:r>
              <a:rPr sz="1400" spc="-10" dirty="0">
                <a:latin typeface="Arial"/>
                <a:cs typeface="Arial"/>
              </a:rPr>
              <a:t>міжнародного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миру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та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безпеки.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2749" y="20928"/>
            <a:ext cx="1869439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spc="-10" dirty="0"/>
              <a:t>Капітуляція</a:t>
            </a:r>
            <a:endParaRPr sz="2500"/>
          </a:p>
        </p:txBody>
      </p:sp>
      <p:sp>
        <p:nvSpPr>
          <p:cNvPr id="3" name="object 3"/>
          <p:cNvSpPr txBox="1"/>
          <p:nvPr/>
        </p:nvSpPr>
        <p:spPr>
          <a:xfrm>
            <a:off x="195449" y="636877"/>
            <a:ext cx="1564005" cy="289560"/>
          </a:xfrm>
          <a:prstGeom prst="rect">
            <a:avLst/>
          </a:prstGeom>
          <a:solidFill>
            <a:srgbClr val="DD7E6B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05"/>
              </a:lnSpc>
            </a:pPr>
            <a:r>
              <a:rPr sz="1900" b="1" i="1" spc="-10" dirty="0">
                <a:solidFill>
                  <a:srgbClr val="851F0B"/>
                </a:solidFill>
                <a:latin typeface="Arial"/>
                <a:cs typeface="Arial"/>
              </a:rPr>
              <a:t>Капітуляція</a:t>
            </a:r>
            <a:endParaRPr sz="1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46399" y="614525"/>
            <a:ext cx="3522345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b="1" i="1" dirty="0">
                <a:solidFill>
                  <a:srgbClr val="CC4124"/>
                </a:solidFill>
                <a:latin typeface="Arial"/>
                <a:cs typeface="Arial"/>
              </a:rPr>
              <a:t>—</a:t>
            </a:r>
            <a:r>
              <a:rPr sz="1900" b="1" i="1" spc="-70" dirty="0">
                <a:solidFill>
                  <a:srgbClr val="CC4124"/>
                </a:solidFill>
                <a:latin typeface="Arial"/>
                <a:cs typeface="Arial"/>
              </a:rPr>
              <a:t> </a:t>
            </a:r>
            <a:r>
              <a:rPr sz="1900" b="1" i="1" dirty="0">
                <a:solidFill>
                  <a:srgbClr val="CC4124"/>
                </a:solidFill>
                <a:latin typeface="Arial"/>
                <a:cs typeface="Arial"/>
              </a:rPr>
              <a:t>це</a:t>
            </a:r>
            <a:r>
              <a:rPr sz="1900" b="1" i="1" spc="-65" dirty="0">
                <a:solidFill>
                  <a:srgbClr val="CC4124"/>
                </a:solidFill>
                <a:latin typeface="Arial"/>
                <a:cs typeface="Arial"/>
              </a:rPr>
              <a:t> </a:t>
            </a:r>
            <a:r>
              <a:rPr sz="1900" b="1" i="1" spc="-10" dirty="0">
                <a:solidFill>
                  <a:srgbClr val="CC4124"/>
                </a:solidFill>
                <a:latin typeface="Arial"/>
                <a:cs typeface="Arial"/>
              </a:rPr>
              <a:t>одностороння</a:t>
            </a:r>
            <a:r>
              <a:rPr sz="1900" b="1" i="1" spc="-65" dirty="0">
                <a:solidFill>
                  <a:srgbClr val="CC4124"/>
                </a:solidFill>
                <a:latin typeface="Arial"/>
                <a:cs typeface="Arial"/>
              </a:rPr>
              <a:t> </a:t>
            </a:r>
            <a:r>
              <a:rPr sz="1900" b="1" i="1" spc="-10" dirty="0">
                <a:solidFill>
                  <a:srgbClr val="CC4124"/>
                </a:solidFill>
                <a:latin typeface="Arial"/>
                <a:cs typeface="Arial"/>
              </a:rPr>
              <a:t>відмова</a:t>
            </a:r>
            <a:endParaRPr sz="19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82749" y="904084"/>
            <a:ext cx="5558155" cy="35077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0"/>
              </a:spcBef>
            </a:pPr>
            <a:r>
              <a:rPr sz="1900" b="1" i="1" dirty="0">
                <a:solidFill>
                  <a:srgbClr val="CC4124"/>
                </a:solidFill>
                <a:latin typeface="Arial"/>
                <a:cs typeface="Arial"/>
              </a:rPr>
              <a:t>однієї</a:t>
            </a:r>
            <a:r>
              <a:rPr sz="1900" b="1" i="1" spc="-60" dirty="0">
                <a:solidFill>
                  <a:srgbClr val="CC4124"/>
                </a:solidFill>
                <a:latin typeface="Arial"/>
                <a:cs typeface="Arial"/>
              </a:rPr>
              <a:t> </a:t>
            </a:r>
            <a:r>
              <a:rPr sz="1900" b="1" i="1" dirty="0">
                <a:solidFill>
                  <a:srgbClr val="CC4124"/>
                </a:solidFill>
                <a:latin typeface="Arial"/>
                <a:cs typeface="Arial"/>
              </a:rPr>
              <a:t>зі</a:t>
            </a:r>
            <a:r>
              <a:rPr sz="1900" b="1" i="1" spc="-60" dirty="0">
                <a:solidFill>
                  <a:srgbClr val="CC4124"/>
                </a:solidFill>
                <a:latin typeface="Arial"/>
                <a:cs typeface="Arial"/>
              </a:rPr>
              <a:t> </a:t>
            </a:r>
            <a:r>
              <a:rPr sz="1900" b="1" i="1" dirty="0">
                <a:solidFill>
                  <a:srgbClr val="CC4124"/>
                </a:solidFill>
                <a:latin typeface="Arial"/>
                <a:cs typeface="Arial"/>
              </a:rPr>
              <a:t>сторін</a:t>
            </a:r>
            <a:r>
              <a:rPr sz="1900" b="1" i="1" spc="-60" dirty="0">
                <a:solidFill>
                  <a:srgbClr val="CC4124"/>
                </a:solidFill>
                <a:latin typeface="Arial"/>
                <a:cs typeface="Arial"/>
              </a:rPr>
              <a:t> </a:t>
            </a:r>
            <a:r>
              <a:rPr sz="1900" b="1" i="1" dirty="0">
                <a:solidFill>
                  <a:srgbClr val="CC4124"/>
                </a:solidFill>
                <a:latin typeface="Arial"/>
                <a:cs typeface="Arial"/>
              </a:rPr>
              <a:t>від</a:t>
            </a:r>
            <a:r>
              <a:rPr sz="1900" b="1" i="1" spc="-60" dirty="0">
                <a:solidFill>
                  <a:srgbClr val="CC4124"/>
                </a:solidFill>
                <a:latin typeface="Arial"/>
                <a:cs typeface="Arial"/>
              </a:rPr>
              <a:t> </a:t>
            </a:r>
            <a:r>
              <a:rPr sz="1900" b="1" i="1" dirty="0">
                <a:solidFill>
                  <a:srgbClr val="CC4124"/>
                </a:solidFill>
                <a:latin typeface="Arial"/>
                <a:cs typeface="Arial"/>
              </a:rPr>
              <a:t>подальшої</a:t>
            </a:r>
            <a:r>
              <a:rPr sz="1900" b="1" i="1" spc="-55" dirty="0">
                <a:solidFill>
                  <a:srgbClr val="CC4124"/>
                </a:solidFill>
                <a:latin typeface="Arial"/>
                <a:cs typeface="Arial"/>
              </a:rPr>
              <a:t> </a:t>
            </a:r>
            <a:r>
              <a:rPr sz="1900" b="1" i="1" spc="-10" dirty="0">
                <a:solidFill>
                  <a:srgbClr val="CC4124"/>
                </a:solidFill>
                <a:latin typeface="Arial"/>
                <a:cs typeface="Arial"/>
              </a:rPr>
              <a:t>збройної </a:t>
            </a:r>
            <a:r>
              <a:rPr sz="1900" b="1" i="1" dirty="0">
                <a:solidFill>
                  <a:srgbClr val="CC4124"/>
                </a:solidFill>
                <a:latin typeface="Arial"/>
                <a:cs typeface="Arial"/>
              </a:rPr>
              <a:t>боротьби</a:t>
            </a:r>
            <a:r>
              <a:rPr sz="1900" b="1" i="1" spc="-65" dirty="0">
                <a:solidFill>
                  <a:srgbClr val="CC4124"/>
                </a:solidFill>
                <a:latin typeface="Arial"/>
                <a:cs typeface="Arial"/>
              </a:rPr>
              <a:t> </a:t>
            </a:r>
            <a:r>
              <a:rPr sz="1900" b="1" i="1" dirty="0">
                <a:solidFill>
                  <a:srgbClr val="CC4124"/>
                </a:solidFill>
                <a:latin typeface="Arial"/>
                <a:cs typeface="Arial"/>
              </a:rPr>
              <a:t>та</a:t>
            </a:r>
            <a:r>
              <a:rPr sz="1900" b="1" i="1" spc="-60" dirty="0">
                <a:solidFill>
                  <a:srgbClr val="CC4124"/>
                </a:solidFill>
                <a:latin typeface="Arial"/>
                <a:cs typeface="Arial"/>
              </a:rPr>
              <a:t> </a:t>
            </a:r>
            <a:r>
              <a:rPr sz="1900" b="1" i="1" dirty="0">
                <a:solidFill>
                  <a:srgbClr val="CC4124"/>
                </a:solidFill>
                <a:latin typeface="Arial"/>
                <a:cs typeface="Arial"/>
              </a:rPr>
              <a:t>визнання</a:t>
            </a:r>
            <a:r>
              <a:rPr sz="1900" b="1" i="1" spc="-60" dirty="0">
                <a:solidFill>
                  <a:srgbClr val="CC4124"/>
                </a:solidFill>
                <a:latin typeface="Arial"/>
                <a:cs typeface="Arial"/>
              </a:rPr>
              <a:t> </a:t>
            </a:r>
            <a:r>
              <a:rPr sz="1900" b="1" i="1" dirty="0">
                <a:solidFill>
                  <a:srgbClr val="CC4124"/>
                </a:solidFill>
                <a:latin typeface="Arial"/>
                <a:cs typeface="Arial"/>
              </a:rPr>
              <a:t>себе</a:t>
            </a:r>
            <a:r>
              <a:rPr sz="1900" b="1" i="1" spc="-65" dirty="0">
                <a:solidFill>
                  <a:srgbClr val="CC4124"/>
                </a:solidFill>
                <a:latin typeface="Arial"/>
                <a:cs typeface="Arial"/>
              </a:rPr>
              <a:t> </a:t>
            </a:r>
            <a:r>
              <a:rPr sz="1900" b="1" i="1" spc="-10" dirty="0">
                <a:solidFill>
                  <a:srgbClr val="CC4124"/>
                </a:solidFill>
                <a:latin typeface="Arial"/>
                <a:cs typeface="Arial"/>
              </a:rPr>
              <a:t>переможеною. </a:t>
            </a:r>
            <a:r>
              <a:rPr sz="1900" b="1" i="1" dirty="0">
                <a:solidFill>
                  <a:srgbClr val="CC4124"/>
                </a:solidFill>
                <a:latin typeface="Arial"/>
                <a:cs typeface="Arial"/>
              </a:rPr>
              <a:t>Вона</a:t>
            </a:r>
            <a:r>
              <a:rPr sz="1900" b="1" i="1" spc="-65" dirty="0">
                <a:solidFill>
                  <a:srgbClr val="CC4124"/>
                </a:solidFill>
                <a:latin typeface="Arial"/>
                <a:cs typeface="Arial"/>
              </a:rPr>
              <a:t> </a:t>
            </a:r>
            <a:r>
              <a:rPr sz="1900" b="1" i="1" dirty="0">
                <a:solidFill>
                  <a:srgbClr val="CC4124"/>
                </a:solidFill>
                <a:latin typeface="Arial"/>
                <a:cs typeface="Arial"/>
              </a:rPr>
              <a:t>може</a:t>
            </a:r>
            <a:r>
              <a:rPr sz="1900" b="1" i="1" spc="-65" dirty="0">
                <a:solidFill>
                  <a:srgbClr val="CC4124"/>
                </a:solidFill>
                <a:latin typeface="Arial"/>
                <a:cs typeface="Arial"/>
              </a:rPr>
              <a:t> </a:t>
            </a:r>
            <a:r>
              <a:rPr sz="1900" b="1" i="1" dirty="0">
                <a:solidFill>
                  <a:srgbClr val="CC4124"/>
                </a:solidFill>
                <a:latin typeface="Arial"/>
                <a:cs typeface="Arial"/>
              </a:rPr>
              <a:t>бути</a:t>
            </a:r>
            <a:r>
              <a:rPr sz="1900" b="1" i="1" spc="-65" dirty="0">
                <a:solidFill>
                  <a:srgbClr val="CC4124"/>
                </a:solidFill>
                <a:latin typeface="Arial"/>
                <a:cs typeface="Arial"/>
              </a:rPr>
              <a:t> </a:t>
            </a:r>
            <a:r>
              <a:rPr sz="1900" b="1" i="1" spc="-20" dirty="0">
                <a:solidFill>
                  <a:srgbClr val="CC4124"/>
                </a:solidFill>
                <a:latin typeface="Arial"/>
                <a:cs typeface="Arial"/>
              </a:rPr>
              <a:t>безумовною</a:t>
            </a:r>
            <a:r>
              <a:rPr sz="1900" b="1" i="1" spc="-65" dirty="0">
                <a:solidFill>
                  <a:srgbClr val="CC4124"/>
                </a:solidFill>
                <a:latin typeface="Arial"/>
                <a:cs typeface="Arial"/>
              </a:rPr>
              <a:t> </a:t>
            </a:r>
            <a:r>
              <a:rPr sz="1900" b="1" i="1" dirty="0">
                <a:solidFill>
                  <a:srgbClr val="CC4124"/>
                </a:solidFill>
                <a:latin typeface="Arial"/>
                <a:cs typeface="Arial"/>
              </a:rPr>
              <a:t>(як</a:t>
            </a:r>
            <a:r>
              <a:rPr sz="1900" b="1" i="1" spc="-40" dirty="0">
                <a:solidFill>
                  <a:srgbClr val="CC4124"/>
                </a:solidFill>
                <a:latin typeface="Arial"/>
                <a:cs typeface="Arial"/>
              </a:rPr>
              <a:t> </a:t>
            </a:r>
            <a:r>
              <a:rPr sz="1900" b="1" i="1" spc="-10" dirty="0">
                <a:solidFill>
                  <a:srgbClr val="CC4124"/>
                </a:solidFill>
                <a:latin typeface="Arial"/>
                <a:cs typeface="Arial"/>
              </a:rPr>
              <a:t>капітуляція Німеччини</a:t>
            </a:r>
            <a:r>
              <a:rPr sz="1900" b="1" i="1" spc="-55" dirty="0">
                <a:solidFill>
                  <a:srgbClr val="CC4124"/>
                </a:solidFill>
                <a:latin typeface="Arial"/>
                <a:cs typeface="Arial"/>
              </a:rPr>
              <a:t> </a:t>
            </a:r>
            <a:r>
              <a:rPr sz="1900" b="1" i="1" dirty="0">
                <a:solidFill>
                  <a:srgbClr val="CC4124"/>
                </a:solidFill>
                <a:latin typeface="Arial"/>
                <a:cs typeface="Arial"/>
              </a:rPr>
              <a:t>у</a:t>
            </a:r>
            <a:r>
              <a:rPr sz="1900" b="1" i="1" spc="-55" dirty="0">
                <a:solidFill>
                  <a:srgbClr val="CC4124"/>
                </a:solidFill>
                <a:latin typeface="Arial"/>
                <a:cs typeface="Arial"/>
              </a:rPr>
              <a:t> </a:t>
            </a:r>
            <a:r>
              <a:rPr sz="1900" b="1" i="1" dirty="0">
                <a:solidFill>
                  <a:srgbClr val="CC4124"/>
                </a:solidFill>
                <a:latin typeface="Arial"/>
                <a:cs typeface="Arial"/>
              </a:rPr>
              <a:t>1945</a:t>
            </a:r>
            <a:r>
              <a:rPr sz="1900" b="1" i="1" spc="-50" dirty="0">
                <a:solidFill>
                  <a:srgbClr val="CC4124"/>
                </a:solidFill>
                <a:latin typeface="Arial"/>
                <a:cs typeface="Arial"/>
              </a:rPr>
              <a:t> </a:t>
            </a:r>
            <a:r>
              <a:rPr sz="1900" b="1" i="1" dirty="0">
                <a:solidFill>
                  <a:srgbClr val="CC4124"/>
                </a:solidFill>
                <a:latin typeface="Arial"/>
                <a:cs typeface="Arial"/>
              </a:rPr>
              <a:t>році)</a:t>
            </a:r>
            <a:r>
              <a:rPr sz="1900" b="1" i="1" spc="-55" dirty="0">
                <a:solidFill>
                  <a:srgbClr val="CC4124"/>
                </a:solidFill>
                <a:latin typeface="Arial"/>
                <a:cs typeface="Arial"/>
              </a:rPr>
              <a:t> </a:t>
            </a:r>
            <a:r>
              <a:rPr sz="1900" b="1" i="1" dirty="0">
                <a:solidFill>
                  <a:srgbClr val="CC4124"/>
                </a:solidFill>
                <a:latin typeface="Arial"/>
                <a:cs typeface="Arial"/>
              </a:rPr>
              <a:t>або</a:t>
            </a:r>
            <a:r>
              <a:rPr sz="1900" b="1" i="1" spc="-55" dirty="0">
                <a:solidFill>
                  <a:srgbClr val="CC4124"/>
                </a:solidFill>
                <a:latin typeface="Arial"/>
                <a:cs typeface="Arial"/>
              </a:rPr>
              <a:t> </a:t>
            </a:r>
            <a:r>
              <a:rPr sz="1900" b="1" i="1" dirty="0">
                <a:solidFill>
                  <a:srgbClr val="CC4124"/>
                </a:solidFill>
                <a:latin typeface="Arial"/>
                <a:cs typeface="Arial"/>
              </a:rPr>
              <a:t>умовною,</a:t>
            </a:r>
            <a:r>
              <a:rPr sz="1900" b="1" i="1" spc="-50" dirty="0">
                <a:solidFill>
                  <a:srgbClr val="CC4124"/>
                </a:solidFill>
                <a:latin typeface="Arial"/>
                <a:cs typeface="Arial"/>
              </a:rPr>
              <a:t> </a:t>
            </a:r>
            <a:r>
              <a:rPr sz="1900" b="1" i="1" spc="-20" dirty="0">
                <a:solidFill>
                  <a:srgbClr val="CC4124"/>
                </a:solidFill>
                <a:latin typeface="Arial"/>
                <a:cs typeface="Arial"/>
              </a:rPr>
              <a:t>коли визначаються</a:t>
            </a:r>
            <a:r>
              <a:rPr sz="1900" b="1" i="1" spc="-65" dirty="0">
                <a:solidFill>
                  <a:srgbClr val="CC4124"/>
                </a:solidFill>
                <a:latin typeface="Arial"/>
                <a:cs typeface="Arial"/>
              </a:rPr>
              <a:t> </a:t>
            </a:r>
            <a:r>
              <a:rPr sz="1900" b="1" i="1" dirty="0">
                <a:solidFill>
                  <a:srgbClr val="CC4124"/>
                </a:solidFill>
                <a:latin typeface="Arial"/>
                <a:cs typeface="Arial"/>
              </a:rPr>
              <a:t>певні</a:t>
            </a:r>
            <a:r>
              <a:rPr sz="1900" b="1" i="1" spc="-65" dirty="0">
                <a:solidFill>
                  <a:srgbClr val="CC4124"/>
                </a:solidFill>
                <a:latin typeface="Arial"/>
                <a:cs typeface="Arial"/>
              </a:rPr>
              <a:t> </a:t>
            </a:r>
            <a:r>
              <a:rPr sz="1900" b="1" i="1" spc="-10" dirty="0">
                <a:solidFill>
                  <a:srgbClr val="CC4124"/>
                </a:solidFill>
                <a:latin typeface="Arial"/>
                <a:cs typeface="Arial"/>
              </a:rPr>
              <a:t>гарантії</a:t>
            </a:r>
            <a:r>
              <a:rPr sz="1900" b="1" i="1" spc="-65" dirty="0">
                <a:solidFill>
                  <a:srgbClr val="CC4124"/>
                </a:solidFill>
                <a:latin typeface="Arial"/>
                <a:cs typeface="Arial"/>
              </a:rPr>
              <a:t> </a:t>
            </a:r>
            <a:r>
              <a:rPr sz="1900" b="1" i="1" spc="-25" dirty="0">
                <a:solidFill>
                  <a:srgbClr val="CC4124"/>
                </a:solidFill>
                <a:latin typeface="Arial"/>
                <a:cs typeface="Arial"/>
              </a:rPr>
              <a:t>для </a:t>
            </a:r>
            <a:r>
              <a:rPr sz="1900" b="1" i="1" spc="-10" dirty="0">
                <a:solidFill>
                  <a:srgbClr val="CC4124"/>
                </a:solidFill>
                <a:latin typeface="Arial"/>
                <a:cs typeface="Arial"/>
              </a:rPr>
              <a:t>переможеної</a:t>
            </a:r>
            <a:r>
              <a:rPr sz="1900" b="1" i="1" spc="-95" dirty="0">
                <a:solidFill>
                  <a:srgbClr val="CC4124"/>
                </a:solidFill>
                <a:latin typeface="Arial"/>
                <a:cs typeface="Arial"/>
              </a:rPr>
              <a:t> </a:t>
            </a:r>
            <a:r>
              <a:rPr sz="1900" b="1" i="1" spc="-10" dirty="0">
                <a:solidFill>
                  <a:srgbClr val="CC4124"/>
                </a:solidFill>
                <a:latin typeface="Arial"/>
                <a:cs typeface="Arial"/>
              </a:rPr>
              <a:t>сторони.</a:t>
            </a:r>
            <a:endParaRPr sz="1900">
              <a:latin typeface="Arial"/>
              <a:cs typeface="Arial"/>
            </a:endParaRPr>
          </a:p>
          <a:p>
            <a:pPr marL="12700" marR="110489">
              <a:lnSpc>
                <a:spcPct val="114999"/>
              </a:lnSpc>
              <a:spcBef>
                <a:spcPts val="1200"/>
              </a:spcBef>
            </a:pPr>
            <a:r>
              <a:rPr sz="1900" dirty="0">
                <a:latin typeface="Arial"/>
                <a:cs typeface="Arial"/>
              </a:rPr>
              <a:t>Капітуляція</a:t>
            </a:r>
            <a:r>
              <a:rPr sz="1900" spc="-8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юридично</a:t>
            </a:r>
            <a:r>
              <a:rPr sz="1900" spc="-80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завершує</a:t>
            </a:r>
            <a:r>
              <a:rPr sz="1900" spc="-75" dirty="0">
                <a:latin typeface="Arial"/>
                <a:cs typeface="Arial"/>
              </a:rPr>
              <a:t> </a:t>
            </a:r>
            <a:r>
              <a:rPr sz="1900" spc="-30" dirty="0">
                <a:latin typeface="Arial"/>
                <a:cs typeface="Arial"/>
              </a:rPr>
              <a:t>конфлікт,</a:t>
            </a:r>
            <a:r>
              <a:rPr sz="1900" spc="-8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але</a:t>
            </a:r>
            <a:r>
              <a:rPr sz="1900" spc="-75" dirty="0">
                <a:latin typeface="Arial"/>
                <a:cs typeface="Arial"/>
              </a:rPr>
              <a:t> </a:t>
            </a:r>
            <a:r>
              <a:rPr sz="1900" spc="-25" dirty="0">
                <a:latin typeface="Arial"/>
                <a:cs typeface="Arial"/>
              </a:rPr>
              <a:t>її </a:t>
            </a:r>
            <a:r>
              <a:rPr sz="1900" dirty="0">
                <a:latin typeface="Arial"/>
                <a:cs typeface="Arial"/>
              </a:rPr>
              <a:t>наслідки</a:t>
            </a:r>
            <a:r>
              <a:rPr sz="1900" spc="-9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можуть</a:t>
            </a:r>
            <a:r>
              <a:rPr sz="1900" spc="-9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бути</a:t>
            </a:r>
            <a:r>
              <a:rPr sz="1900" spc="-9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тяжкими</a:t>
            </a:r>
            <a:r>
              <a:rPr sz="1900" spc="-9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для</a:t>
            </a:r>
            <a:r>
              <a:rPr sz="1900" spc="-90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переможеної </a:t>
            </a:r>
            <a:r>
              <a:rPr sz="1900" dirty="0">
                <a:latin typeface="Arial"/>
                <a:cs typeface="Arial"/>
              </a:rPr>
              <a:t>держави:</a:t>
            </a:r>
            <a:r>
              <a:rPr sz="1900" spc="-9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окупація,</a:t>
            </a:r>
            <a:r>
              <a:rPr sz="1900" spc="-85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втрати</a:t>
            </a:r>
            <a:r>
              <a:rPr sz="1900" spc="-85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територій,</a:t>
            </a:r>
            <a:r>
              <a:rPr sz="1900" spc="-85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політичні обмеження.</a:t>
            </a:r>
            <a:endParaRPr sz="19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22613" y="1462459"/>
            <a:ext cx="3321368" cy="2218558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0574" y="14738"/>
            <a:ext cx="6893559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Роль</a:t>
            </a:r>
            <a:r>
              <a:rPr spc="-75" dirty="0"/>
              <a:t> </a:t>
            </a:r>
            <a:r>
              <a:rPr spc="-10" dirty="0"/>
              <a:t>міжнародних</a:t>
            </a:r>
            <a:r>
              <a:rPr spc="-70" dirty="0"/>
              <a:t> </a:t>
            </a:r>
            <a:r>
              <a:rPr spc="-10" dirty="0"/>
              <a:t>організацій</a:t>
            </a:r>
            <a:r>
              <a:rPr spc="-75" dirty="0"/>
              <a:t> </a:t>
            </a:r>
            <a:r>
              <a:rPr dirty="0"/>
              <a:t>у</a:t>
            </a:r>
            <a:r>
              <a:rPr spc="-70" dirty="0"/>
              <a:t> </a:t>
            </a:r>
            <a:r>
              <a:rPr spc="-10" dirty="0"/>
              <a:t>завершенні</a:t>
            </a:r>
            <a:r>
              <a:rPr spc="-70" dirty="0"/>
              <a:t> </a:t>
            </a:r>
            <a:r>
              <a:rPr spc="-20" dirty="0"/>
              <a:t>воєн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40574" y="519181"/>
            <a:ext cx="8184515" cy="22936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2384">
              <a:lnSpc>
                <a:spcPct val="114999"/>
              </a:lnSpc>
              <a:spcBef>
                <a:spcPts val="100"/>
              </a:spcBef>
            </a:pPr>
            <a:r>
              <a:rPr sz="1600" dirty="0">
                <a:latin typeface="Arial"/>
                <a:cs typeface="Arial"/>
              </a:rPr>
              <a:t>ООН,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ОБСЄ,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Африканський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союз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та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інші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міжнародні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організації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часто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виступають посередниками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у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мирних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переговорах.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Вони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можуть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запроваджувати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миротворчі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місії, </a:t>
            </a:r>
            <a:r>
              <a:rPr sz="1600" dirty="0">
                <a:latin typeface="Arial"/>
                <a:cs typeface="Arial"/>
              </a:rPr>
              <a:t>санкції,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а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також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надавати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гуманітарну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допомогу.</a:t>
            </a:r>
            <a:endParaRPr sz="1600">
              <a:latin typeface="Arial"/>
              <a:cs typeface="Arial"/>
            </a:endParaRPr>
          </a:p>
          <a:p>
            <a:pPr marL="12700" marR="327660">
              <a:lnSpc>
                <a:spcPct val="114999"/>
              </a:lnSpc>
              <a:spcBef>
                <a:spcPts val="1200"/>
              </a:spcBef>
            </a:pPr>
            <a:r>
              <a:rPr sz="1600" dirty="0">
                <a:latin typeface="Arial"/>
                <a:cs typeface="Arial"/>
              </a:rPr>
              <a:t>Прикладом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є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врегулювання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конфлікту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у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Сьєрра-</a:t>
            </a:r>
            <a:r>
              <a:rPr sz="1600" dirty="0">
                <a:latin typeface="Arial"/>
                <a:cs typeface="Arial"/>
              </a:rPr>
              <a:t>Леоне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(1999–2002),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де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ООН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ввела миротворчі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сили,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які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допомогли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стабілізувати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ситуацію.</a:t>
            </a:r>
            <a:endParaRPr sz="1600">
              <a:latin typeface="Arial"/>
              <a:cs typeface="Arial"/>
            </a:endParaRPr>
          </a:p>
          <a:p>
            <a:pPr marL="12700" marR="5080">
              <a:lnSpc>
                <a:spcPct val="114999"/>
              </a:lnSpc>
              <a:spcBef>
                <a:spcPts val="1200"/>
              </a:spcBef>
            </a:pPr>
            <a:r>
              <a:rPr sz="1600" spc="-10" dirty="0">
                <a:latin typeface="Arial"/>
                <a:cs typeface="Arial"/>
              </a:rPr>
              <a:t>Таким</a:t>
            </a:r>
            <a:r>
              <a:rPr sz="1600" spc="-7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чином,</a:t>
            </a:r>
            <a:r>
              <a:rPr sz="1600" spc="-7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міжнародні</a:t>
            </a:r>
            <a:r>
              <a:rPr sz="1600" spc="-7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організації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відіграють</a:t>
            </a:r>
            <a:r>
              <a:rPr sz="1600" spc="-7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ключову</a:t>
            </a:r>
            <a:r>
              <a:rPr sz="1600" spc="-7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роль</a:t>
            </a:r>
            <a:r>
              <a:rPr sz="1600" spc="-7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у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завершенні</a:t>
            </a:r>
            <a:r>
              <a:rPr sz="1600" spc="-7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конфліктів, </a:t>
            </a:r>
            <a:r>
              <a:rPr sz="1600" dirty="0">
                <a:latin typeface="Arial"/>
                <a:cs typeface="Arial"/>
              </a:rPr>
              <a:t>адже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забезпечують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колективний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підхід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і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легітимність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рішень.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79490" y="2756519"/>
            <a:ext cx="2808219" cy="238697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58798" y="2917169"/>
            <a:ext cx="3096893" cy="2065695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2899" y="453091"/>
            <a:ext cx="4926965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dirty="0"/>
              <a:t>Проміжні</a:t>
            </a:r>
            <a:r>
              <a:rPr sz="2300" spc="-90" dirty="0"/>
              <a:t> </a:t>
            </a:r>
            <a:r>
              <a:rPr sz="2300" dirty="0"/>
              <a:t>висновки</a:t>
            </a:r>
            <a:r>
              <a:rPr sz="2300" spc="-85" dirty="0"/>
              <a:t> </a:t>
            </a:r>
            <a:r>
              <a:rPr sz="2300" dirty="0"/>
              <a:t>другого</a:t>
            </a:r>
            <a:r>
              <a:rPr sz="2300" spc="-85" dirty="0"/>
              <a:t> </a:t>
            </a:r>
            <a:r>
              <a:rPr sz="2300" spc="-10" dirty="0"/>
              <a:t>блоку</a:t>
            </a:r>
            <a:endParaRPr sz="2300"/>
          </a:p>
        </p:txBody>
      </p:sp>
      <p:sp>
        <p:nvSpPr>
          <p:cNvPr id="3" name="object 3"/>
          <p:cNvSpPr/>
          <p:nvPr/>
        </p:nvSpPr>
        <p:spPr>
          <a:xfrm>
            <a:off x="283845" y="1781263"/>
            <a:ext cx="8343900" cy="2047239"/>
          </a:xfrm>
          <a:custGeom>
            <a:avLst/>
            <a:gdLst/>
            <a:ahLst/>
            <a:cxnLst/>
            <a:rect l="l" t="t" r="r" b="b"/>
            <a:pathLst>
              <a:path w="8343900" h="2047239">
                <a:moveTo>
                  <a:pt x="1440789" y="297942"/>
                </a:moveTo>
                <a:lnTo>
                  <a:pt x="358952" y="297942"/>
                </a:lnTo>
                <a:lnTo>
                  <a:pt x="358952" y="557009"/>
                </a:lnTo>
                <a:lnTo>
                  <a:pt x="1440789" y="557009"/>
                </a:lnTo>
                <a:lnTo>
                  <a:pt x="1440789" y="297942"/>
                </a:lnTo>
                <a:close/>
              </a:path>
              <a:path w="8343900" h="2047239">
                <a:moveTo>
                  <a:pt x="1773237" y="1191755"/>
                </a:moveTo>
                <a:lnTo>
                  <a:pt x="358952" y="1191755"/>
                </a:lnTo>
                <a:lnTo>
                  <a:pt x="358952" y="1450835"/>
                </a:lnTo>
                <a:lnTo>
                  <a:pt x="1773237" y="1450835"/>
                </a:lnTo>
                <a:lnTo>
                  <a:pt x="1773237" y="1191755"/>
                </a:lnTo>
                <a:close/>
              </a:path>
              <a:path w="8343900" h="2047239">
                <a:moveTo>
                  <a:pt x="2938843" y="1787639"/>
                </a:moveTo>
                <a:lnTo>
                  <a:pt x="358952" y="1787639"/>
                </a:lnTo>
                <a:lnTo>
                  <a:pt x="358952" y="2046719"/>
                </a:lnTo>
                <a:lnTo>
                  <a:pt x="2938843" y="2046719"/>
                </a:lnTo>
                <a:lnTo>
                  <a:pt x="2938843" y="1787639"/>
                </a:lnTo>
                <a:close/>
              </a:path>
              <a:path w="8343900" h="2047239">
                <a:moveTo>
                  <a:pt x="7447254" y="893813"/>
                </a:moveTo>
                <a:lnTo>
                  <a:pt x="0" y="893813"/>
                </a:lnTo>
                <a:lnTo>
                  <a:pt x="0" y="1152893"/>
                </a:lnTo>
                <a:lnTo>
                  <a:pt x="7447254" y="1152893"/>
                </a:lnTo>
                <a:lnTo>
                  <a:pt x="7447254" y="893813"/>
                </a:lnTo>
                <a:close/>
              </a:path>
              <a:path w="8343900" h="2047239">
                <a:moveTo>
                  <a:pt x="7493724" y="595871"/>
                </a:moveTo>
                <a:lnTo>
                  <a:pt x="0" y="595871"/>
                </a:lnTo>
                <a:lnTo>
                  <a:pt x="0" y="854951"/>
                </a:lnTo>
                <a:lnTo>
                  <a:pt x="7493724" y="854951"/>
                </a:lnTo>
                <a:lnTo>
                  <a:pt x="7493724" y="595871"/>
                </a:lnTo>
                <a:close/>
              </a:path>
              <a:path w="8343900" h="2047239">
                <a:moveTo>
                  <a:pt x="7663167" y="1489697"/>
                </a:moveTo>
                <a:lnTo>
                  <a:pt x="0" y="1489697"/>
                </a:lnTo>
                <a:lnTo>
                  <a:pt x="0" y="1748777"/>
                </a:lnTo>
                <a:lnTo>
                  <a:pt x="7663167" y="1748777"/>
                </a:lnTo>
                <a:lnTo>
                  <a:pt x="7663167" y="1489697"/>
                </a:lnTo>
                <a:close/>
              </a:path>
              <a:path w="8343900" h="2047239">
                <a:moveTo>
                  <a:pt x="8343747" y="0"/>
                </a:moveTo>
                <a:lnTo>
                  <a:pt x="0" y="0"/>
                </a:lnTo>
                <a:lnTo>
                  <a:pt x="0" y="259080"/>
                </a:lnTo>
                <a:lnTo>
                  <a:pt x="8343747" y="259080"/>
                </a:lnTo>
                <a:lnTo>
                  <a:pt x="8343747" y="0"/>
                </a:lnTo>
                <a:close/>
              </a:path>
            </a:pathLst>
          </a:custGeom>
          <a:solidFill>
            <a:srgbClr val="D8E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72899" y="972771"/>
            <a:ext cx="8752205" cy="3608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96240">
              <a:lnSpc>
                <a:spcPct val="114999"/>
              </a:lnSpc>
              <a:spcBef>
                <a:spcPts val="100"/>
              </a:spcBef>
            </a:pPr>
            <a:r>
              <a:rPr sz="1700" i="1" dirty="0">
                <a:latin typeface="Arial"/>
                <a:cs typeface="Arial"/>
              </a:rPr>
              <a:t>У</a:t>
            </a:r>
            <a:r>
              <a:rPr sz="1700" i="1" spc="-70" dirty="0">
                <a:latin typeface="Arial"/>
                <a:cs typeface="Arial"/>
              </a:rPr>
              <a:t> </a:t>
            </a:r>
            <a:r>
              <a:rPr sz="1700" i="1" spc="-10" dirty="0">
                <a:latin typeface="Arial"/>
                <a:cs typeface="Arial"/>
              </a:rPr>
              <a:t>другому</a:t>
            </a:r>
            <a:r>
              <a:rPr sz="1700" i="1" spc="-65" dirty="0">
                <a:latin typeface="Arial"/>
                <a:cs typeface="Arial"/>
              </a:rPr>
              <a:t> </a:t>
            </a:r>
            <a:r>
              <a:rPr sz="1700" i="1" dirty="0">
                <a:latin typeface="Arial"/>
                <a:cs typeface="Arial"/>
              </a:rPr>
              <a:t>блоці</a:t>
            </a:r>
            <a:r>
              <a:rPr sz="1700" i="1" spc="-65" dirty="0">
                <a:latin typeface="Arial"/>
                <a:cs typeface="Arial"/>
              </a:rPr>
              <a:t> </a:t>
            </a:r>
            <a:r>
              <a:rPr sz="1700" i="1" dirty="0">
                <a:latin typeface="Arial"/>
                <a:cs typeface="Arial"/>
              </a:rPr>
              <a:t>ми</a:t>
            </a:r>
            <a:r>
              <a:rPr sz="1700" i="1" spc="-65" dirty="0">
                <a:latin typeface="Arial"/>
                <a:cs typeface="Arial"/>
              </a:rPr>
              <a:t> </a:t>
            </a:r>
            <a:r>
              <a:rPr sz="1700" i="1" spc="-10" dirty="0">
                <a:latin typeface="Arial"/>
                <a:cs typeface="Arial"/>
              </a:rPr>
              <a:t>розглянули</a:t>
            </a:r>
            <a:r>
              <a:rPr sz="1700" i="1" spc="-65" dirty="0">
                <a:latin typeface="Arial"/>
                <a:cs typeface="Arial"/>
              </a:rPr>
              <a:t> </a:t>
            </a:r>
            <a:r>
              <a:rPr sz="1700" i="1" dirty="0">
                <a:latin typeface="Arial"/>
                <a:cs typeface="Arial"/>
              </a:rPr>
              <a:t>гуманітарну</a:t>
            </a:r>
            <a:r>
              <a:rPr sz="1700" i="1" spc="-65" dirty="0">
                <a:latin typeface="Arial"/>
                <a:cs typeface="Arial"/>
              </a:rPr>
              <a:t> </a:t>
            </a:r>
            <a:r>
              <a:rPr sz="1700" i="1" spc="-10" dirty="0">
                <a:latin typeface="Arial"/>
                <a:cs typeface="Arial"/>
              </a:rPr>
              <a:t>інтервенцію,</a:t>
            </a:r>
            <a:r>
              <a:rPr sz="1700" i="1" spc="-65" dirty="0">
                <a:latin typeface="Arial"/>
                <a:cs typeface="Arial"/>
              </a:rPr>
              <a:t> </a:t>
            </a:r>
            <a:r>
              <a:rPr sz="1700" i="1" spc="-10" dirty="0">
                <a:latin typeface="Arial"/>
                <a:cs typeface="Arial"/>
              </a:rPr>
              <a:t>нейтралітет,</a:t>
            </a:r>
            <a:r>
              <a:rPr sz="1700" i="1" spc="-65" dirty="0">
                <a:latin typeface="Arial"/>
                <a:cs typeface="Arial"/>
              </a:rPr>
              <a:t> </a:t>
            </a:r>
            <a:r>
              <a:rPr sz="1700" i="1" spc="-10" dirty="0">
                <a:latin typeface="Arial"/>
                <a:cs typeface="Arial"/>
              </a:rPr>
              <a:t>початок </a:t>
            </a:r>
            <a:r>
              <a:rPr sz="1700" i="1" dirty="0">
                <a:latin typeface="Arial"/>
                <a:cs typeface="Arial"/>
              </a:rPr>
              <a:t>війни</a:t>
            </a:r>
            <a:r>
              <a:rPr sz="1700" i="1" spc="-65" dirty="0">
                <a:latin typeface="Arial"/>
                <a:cs typeface="Arial"/>
              </a:rPr>
              <a:t> </a:t>
            </a:r>
            <a:r>
              <a:rPr sz="1700" i="1" dirty="0">
                <a:latin typeface="Arial"/>
                <a:cs typeface="Arial"/>
              </a:rPr>
              <a:t>та</a:t>
            </a:r>
            <a:r>
              <a:rPr sz="1700" i="1" spc="-65" dirty="0">
                <a:latin typeface="Arial"/>
                <a:cs typeface="Arial"/>
              </a:rPr>
              <a:t> </a:t>
            </a:r>
            <a:r>
              <a:rPr sz="1700" i="1" dirty="0">
                <a:latin typeface="Arial"/>
                <a:cs typeface="Arial"/>
              </a:rPr>
              <a:t>способи</a:t>
            </a:r>
            <a:r>
              <a:rPr sz="1700" i="1" spc="-60" dirty="0">
                <a:latin typeface="Arial"/>
                <a:cs typeface="Arial"/>
              </a:rPr>
              <a:t> </a:t>
            </a:r>
            <a:r>
              <a:rPr sz="1700" i="1" dirty="0">
                <a:latin typeface="Arial"/>
                <a:cs typeface="Arial"/>
              </a:rPr>
              <a:t>її</a:t>
            </a:r>
            <a:r>
              <a:rPr sz="1700" i="1" spc="-65" dirty="0">
                <a:latin typeface="Arial"/>
                <a:cs typeface="Arial"/>
              </a:rPr>
              <a:t> </a:t>
            </a:r>
            <a:r>
              <a:rPr sz="1700" i="1" spc="-10" dirty="0">
                <a:latin typeface="Arial"/>
                <a:cs typeface="Arial"/>
              </a:rPr>
              <a:t>завершення.</a:t>
            </a:r>
            <a:r>
              <a:rPr sz="1700" i="1" spc="-65" dirty="0">
                <a:latin typeface="Arial"/>
                <a:cs typeface="Arial"/>
              </a:rPr>
              <a:t> </a:t>
            </a:r>
            <a:r>
              <a:rPr sz="1700" i="1" dirty="0">
                <a:latin typeface="Arial"/>
                <a:cs typeface="Arial"/>
              </a:rPr>
              <a:t>Аналіз</a:t>
            </a:r>
            <a:r>
              <a:rPr sz="1700" i="1" spc="-60" dirty="0">
                <a:latin typeface="Arial"/>
                <a:cs typeface="Arial"/>
              </a:rPr>
              <a:t> </a:t>
            </a:r>
            <a:r>
              <a:rPr sz="1700" i="1" spc="-10" dirty="0">
                <a:latin typeface="Arial"/>
                <a:cs typeface="Arial"/>
              </a:rPr>
              <a:t>показав:</a:t>
            </a:r>
            <a:endParaRPr sz="1700">
              <a:latin typeface="Arial"/>
              <a:cs typeface="Arial"/>
            </a:endParaRPr>
          </a:p>
          <a:p>
            <a:pPr marL="469265" marR="290195" indent="-359410">
              <a:lnSpc>
                <a:spcPct val="114999"/>
              </a:lnSpc>
              <a:spcBef>
                <a:spcPts val="1200"/>
              </a:spcBef>
              <a:buChar char="●"/>
              <a:tabLst>
                <a:tab pos="469265" algn="l"/>
              </a:tabLst>
            </a:pPr>
            <a:r>
              <a:rPr sz="1700" spc="-10" dirty="0">
                <a:latin typeface="Arial"/>
                <a:cs typeface="Arial"/>
              </a:rPr>
              <a:t>гуманітарна</a:t>
            </a:r>
            <a:r>
              <a:rPr sz="1700" spc="-5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інтервенція</a:t>
            </a:r>
            <a:r>
              <a:rPr sz="1700" spc="-5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може</a:t>
            </a:r>
            <a:r>
              <a:rPr sz="1700" spc="-5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бути</a:t>
            </a:r>
            <a:r>
              <a:rPr sz="1700" spc="-5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як</a:t>
            </a:r>
            <a:r>
              <a:rPr sz="1700" spc="-50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інструментом</a:t>
            </a:r>
            <a:r>
              <a:rPr sz="1700" spc="-50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захисту,</a:t>
            </a:r>
            <a:r>
              <a:rPr sz="1700" spc="-5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так</a:t>
            </a:r>
            <a:r>
              <a:rPr sz="1700" spc="-5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і</a:t>
            </a:r>
            <a:r>
              <a:rPr sz="1700" spc="-50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приводом</a:t>
            </a:r>
            <a:r>
              <a:rPr sz="1700" spc="-50" dirty="0">
                <a:latin typeface="Arial"/>
                <a:cs typeface="Arial"/>
              </a:rPr>
              <a:t> </a:t>
            </a:r>
            <a:r>
              <a:rPr sz="1700" spc="-25" dirty="0">
                <a:latin typeface="Arial"/>
                <a:cs typeface="Arial"/>
              </a:rPr>
              <a:t>для </a:t>
            </a:r>
            <a:r>
              <a:rPr sz="1700" spc="-10" dirty="0">
                <a:latin typeface="Arial"/>
                <a:cs typeface="Arial"/>
              </a:rPr>
              <a:t>втручання;</a:t>
            </a:r>
            <a:endParaRPr sz="1700">
              <a:latin typeface="Arial"/>
              <a:cs typeface="Arial"/>
            </a:endParaRPr>
          </a:p>
          <a:p>
            <a:pPr marL="469265" indent="-358775">
              <a:lnSpc>
                <a:spcPct val="100000"/>
              </a:lnSpc>
              <a:spcBef>
                <a:spcPts val="305"/>
              </a:spcBef>
              <a:buChar char="●"/>
              <a:tabLst>
                <a:tab pos="469265" algn="l"/>
              </a:tabLst>
            </a:pPr>
            <a:r>
              <a:rPr sz="1700" dirty="0">
                <a:latin typeface="Arial"/>
                <a:cs typeface="Arial"/>
              </a:rPr>
              <a:t>нейтралітет</a:t>
            </a:r>
            <a:r>
              <a:rPr sz="1700" spc="-65" dirty="0">
                <a:latin typeface="Arial"/>
                <a:cs typeface="Arial"/>
              </a:rPr>
              <a:t> </a:t>
            </a:r>
            <a:r>
              <a:rPr sz="1700" spc="-20" dirty="0">
                <a:latin typeface="Arial"/>
                <a:cs typeface="Arial"/>
              </a:rPr>
              <a:t>забезпечує</a:t>
            </a:r>
            <a:r>
              <a:rPr sz="1700" spc="-6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державі</a:t>
            </a:r>
            <a:r>
              <a:rPr sz="1700" spc="-65" dirty="0">
                <a:latin typeface="Arial"/>
                <a:cs typeface="Arial"/>
              </a:rPr>
              <a:t> </a:t>
            </a:r>
            <a:r>
              <a:rPr sz="1700" spc="-25" dirty="0">
                <a:latin typeface="Arial"/>
                <a:cs typeface="Arial"/>
              </a:rPr>
              <a:t>захист,</a:t>
            </a:r>
            <a:r>
              <a:rPr sz="1700" spc="-6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але</a:t>
            </a:r>
            <a:r>
              <a:rPr sz="1700" spc="-6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накладає</a:t>
            </a:r>
            <a:r>
              <a:rPr sz="1700" spc="-6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суворі</a:t>
            </a:r>
            <a:r>
              <a:rPr sz="1700" spc="-6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обов’язки;</a:t>
            </a:r>
            <a:endParaRPr sz="1700">
              <a:latin typeface="Arial"/>
              <a:cs typeface="Arial"/>
            </a:endParaRPr>
          </a:p>
          <a:p>
            <a:pPr marL="469265" marR="1188720" indent="-359410">
              <a:lnSpc>
                <a:spcPct val="114999"/>
              </a:lnSpc>
              <a:buChar char="●"/>
              <a:tabLst>
                <a:tab pos="469265" algn="l"/>
              </a:tabLst>
            </a:pPr>
            <a:r>
              <a:rPr sz="1700" spc="-10" dirty="0">
                <a:latin typeface="Arial"/>
                <a:cs typeface="Arial"/>
              </a:rPr>
              <a:t>початок</a:t>
            </a:r>
            <a:r>
              <a:rPr sz="1700" spc="-6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війни</a:t>
            </a:r>
            <a:r>
              <a:rPr sz="1700" spc="-5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сьогодні</a:t>
            </a:r>
            <a:r>
              <a:rPr sz="1700" spc="-60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визначається</a:t>
            </a:r>
            <a:r>
              <a:rPr sz="1700" spc="-5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фактом</a:t>
            </a:r>
            <a:r>
              <a:rPr sz="1700" spc="-5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агресії,</a:t>
            </a:r>
            <a:r>
              <a:rPr sz="1700" spc="-6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а</a:t>
            </a:r>
            <a:r>
              <a:rPr sz="1700" spc="-5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не</a:t>
            </a:r>
            <a:r>
              <a:rPr sz="1700" spc="-60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формальним оголошенням;</a:t>
            </a:r>
            <a:endParaRPr sz="1700">
              <a:latin typeface="Arial"/>
              <a:cs typeface="Arial"/>
            </a:endParaRPr>
          </a:p>
          <a:p>
            <a:pPr marL="469265" marR="973455" indent="-359410">
              <a:lnSpc>
                <a:spcPct val="114999"/>
              </a:lnSpc>
              <a:buChar char="●"/>
              <a:tabLst>
                <a:tab pos="469265" algn="l"/>
              </a:tabLst>
            </a:pPr>
            <a:r>
              <a:rPr sz="1700" dirty="0">
                <a:latin typeface="Arial"/>
                <a:cs typeface="Arial"/>
              </a:rPr>
              <a:t>способи</a:t>
            </a:r>
            <a:r>
              <a:rPr sz="1700" spc="-5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завершення</a:t>
            </a:r>
            <a:r>
              <a:rPr sz="1700" spc="-5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війни</a:t>
            </a:r>
            <a:r>
              <a:rPr sz="1700" spc="-50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різноманітні,</a:t>
            </a:r>
            <a:r>
              <a:rPr sz="1700" spc="-5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але</a:t>
            </a:r>
            <a:r>
              <a:rPr sz="1700" spc="-50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пріоритет</a:t>
            </a:r>
            <a:r>
              <a:rPr sz="1700" spc="-5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належить</a:t>
            </a:r>
            <a:r>
              <a:rPr sz="1700" spc="-50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мирним переговорам</a:t>
            </a:r>
            <a:r>
              <a:rPr sz="1700" spc="-5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і</a:t>
            </a:r>
            <a:r>
              <a:rPr sz="1700" spc="-50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договорам.</a:t>
            </a:r>
            <a:endParaRPr sz="1700">
              <a:latin typeface="Arial"/>
              <a:cs typeface="Arial"/>
            </a:endParaRPr>
          </a:p>
          <a:p>
            <a:pPr marL="12700" marR="5080">
              <a:lnSpc>
                <a:spcPct val="114999"/>
              </a:lnSpc>
              <a:spcBef>
                <a:spcPts val="1200"/>
              </a:spcBef>
            </a:pPr>
            <a:r>
              <a:rPr sz="1700" dirty="0">
                <a:latin typeface="Arial"/>
                <a:cs typeface="Arial"/>
              </a:rPr>
              <a:t>Ці</a:t>
            </a:r>
            <a:r>
              <a:rPr sz="1700" spc="-4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положення</a:t>
            </a:r>
            <a:r>
              <a:rPr sz="1700" spc="-4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створюють</a:t>
            </a:r>
            <a:r>
              <a:rPr sz="1700" spc="-4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основу</a:t>
            </a:r>
            <a:r>
              <a:rPr sz="1700" spc="-4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для</a:t>
            </a:r>
            <a:r>
              <a:rPr sz="1700" spc="-45" dirty="0">
                <a:latin typeface="Arial"/>
                <a:cs typeface="Arial"/>
              </a:rPr>
              <a:t> </a:t>
            </a:r>
            <a:r>
              <a:rPr sz="1700" spc="-20" dirty="0">
                <a:latin typeface="Arial"/>
                <a:cs typeface="Arial"/>
              </a:rPr>
              <a:t>подальшого</a:t>
            </a:r>
            <a:r>
              <a:rPr sz="1700" spc="-4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розгляду</a:t>
            </a:r>
            <a:r>
              <a:rPr sz="1700" spc="-4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теми</a:t>
            </a:r>
            <a:r>
              <a:rPr sz="1700" spc="-4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цивільних</a:t>
            </a:r>
            <a:r>
              <a:rPr sz="1700" spc="-4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і</a:t>
            </a:r>
            <a:r>
              <a:rPr sz="1700" spc="-4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військових </a:t>
            </a:r>
            <a:r>
              <a:rPr sz="1700" dirty="0">
                <a:latin typeface="Arial"/>
                <a:cs typeface="Arial"/>
              </a:rPr>
              <a:t>об’єктів,</a:t>
            </a:r>
            <a:r>
              <a:rPr sz="1700" spc="-5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що</a:t>
            </a:r>
            <a:r>
              <a:rPr sz="1700" spc="-5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стане</a:t>
            </a:r>
            <a:r>
              <a:rPr sz="1700" spc="-50" dirty="0">
                <a:latin typeface="Arial"/>
                <a:cs typeface="Arial"/>
              </a:rPr>
              <a:t> </a:t>
            </a:r>
            <a:r>
              <a:rPr sz="1700" spc="-20" dirty="0">
                <a:latin typeface="Arial"/>
                <a:cs typeface="Arial"/>
              </a:rPr>
              <a:t>предметом</a:t>
            </a:r>
            <a:r>
              <a:rPr sz="1700" spc="-55" dirty="0">
                <a:latin typeface="Arial"/>
                <a:cs typeface="Arial"/>
              </a:rPr>
              <a:t> </a:t>
            </a:r>
            <a:r>
              <a:rPr sz="1700" spc="-20" dirty="0">
                <a:latin typeface="Arial"/>
                <a:cs typeface="Arial"/>
              </a:rPr>
              <a:t>третього</a:t>
            </a:r>
            <a:r>
              <a:rPr sz="1700" spc="-5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блоку.</a:t>
            </a:r>
            <a:endParaRPr sz="1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2870">
              <a:lnSpc>
                <a:spcPct val="100000"/>
              </a:lnSpc>
              <a:spcBef>
                <a:spcPts val="100"/>
              </a:spcBef>
            </a:pPr>
            <a:r>
              <a:rPr sz="2300" dirty="0"/>
              <a:t>Цивільні</a:t>
            </a:r>
            <a:r>
              <a:rPr sz="2300" spc="-25" dirty="0"/>
              <a:t> </a:t>
            </a:r>
            <a:r>
              <a:rPr sz="2300" dirty="0"/>
              <a:t>об’єкти:</a:t>
            </a:r>
            <a:r>
              <a:rPr sz="2300" spc="-20" dirty="0"/>
              <a:t> </a:t>
            </a:r>
            <a:r>
              <a:rPr sz="2300" spc="-10" dirty="0"/>
              <a:t>визначення</a:t>
            </a:r>
            <a:endParaRPr sz="2300"/>
          </a:p>
        </p:txBody>
      </p:sp>
      <p:sp>
        <p:nvSpPr>
          <p:cNvPr id="3" name="object 3"/>
          <p:cNvSpPr txBox="1"/>
          <p:nvPr/>
        </p:nvSpPr>
        <p:spPr>
          <a:xfrm>
            <a:off x="253649" y="825145"/>
            <a:ext cx="2171700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i="1" dirty="0">
                <a:latin typeface="Arial"/>
                <a:cs typeface="Arial"/>
              </a:rPr>
              <a:t>Цивільні</a:t>
            </a:r>
            <a:r>
              <a:rPr sz="1700" b="1" i="1" spc="-110" dirty="0">
                <a:latin typeface="Arial"/>
                <a:cs typeface="Arial"/>
              </a:rPr>
              <a:t> </a:t>
            </a:r>
            <a:r>
              <a:rPr sz="1700" b="1" i="1" dirty="0">
                <a:latin typeface="Arial"/>
                <a:cs typeface="Arial"/>
              </a:rPr>
              <a:t>об’єкти</a:t>
            </a:r>
            <a:r>
              <a:rPr sz="1700" b="1" i="1" spc="-110" dirty="0">
                <a:latin typeface="Arial"/>
                <a:cs typeface="Arial"/>
              </a:rPr>
              <a:t> </a:t>
            </a:r>
            <a:r>
              <a:rPr sz="1700" b="1" i="1" spc="-50" dirty="0">
                <a:latin typeface="Arial"/>
                <a:cs typeface="Arial"/>
              </a:rPr>
              <a:t>—</a:t>
            </a:r>
            <a:endParaRPr sz="17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74088" y="846480"/>
            <a:ext cx="2472690" cy="259079"/>
          </a:xfrm>
          <a:prstGeom prst="rect">
            <a:avLst/>
          </a:prstGeom>
          <a:solidFill>
            <a:srgbClr val="6600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70"/>
              </a:lnSpc>
            </a:pPr>
            <a:r>
              <a:rPr sz="1700" b="1" i="1" dirty="0">
                <a:solidFill>
                  <a:srgbClr val="E99999"/>
                </a:solidFill>
                <a:latin typeface="Arial"/>
                <a:cs typeface="Arial"/>
              </a:rPr>
              <a:t>це</a:t>
            </a:r>
            <a:r>
              <a:rPr sz="1700" b="1" i="1" spc="-60" dirty="0">
                <a:solidFill>
                  <a:srgbClr val="E99999"/>
                </a:solidFill>
                <a:latin typeface="Arial"/>
                <a:cs typeface="Arial"/>
              </a:rPr>
              <a:t> </a:t>
            </a:r>
            <a:r>
              <a:rPr sz="1700" b="1" i="1" dirty="0">
                <a:solidFill>
                  <a:srgbClr val="E99999"/>
                </a:solidFill>
                <a:latin typeface="Arial"/>
                <a:cs typeface="Arial"/>
              </a:rPr>
              <a:t>всі</a:t>
            </a:r>
            <a:r>
              <a:rPr sz="1700" b="1" i="1" spc="-55" dirty="0">
                <a:solidFill>
                  <a:srgbClr val="E99999"/>
                </a:solidFill>
                <a:latin typeface="Arial"/>
                <a:cs typeface="Arial"/>
              </a:rPr>
              <a:t> </a:t>
            </a:r>
            <a:r>
              <a:rPr sz="1700" b="1" i="1" dirty="0">
                <a:solidFill>
                  <a:srgbClr val="E99999"/>
                </a:solidFill>
                <a:latin typeface="Arial"/>
                <a:cs typeface="Arial"/>
              </a:rPr>
              <a:t>об’єкти,</a:t>
            </a:r>
            <a:r>
              <a:rPr sz="1700" b="1" i="1" spc="-55" dirty="0">
                <a:solidFill>
                  <a:srgbClr val="E99999"/>
                </a:solidFill>
                <a:latin typeface="Arial"/>
                <a:cs typeface="Arial"/>
              </a:rPr>
              <a:t> </a:t>
            </a:r>
            <a:r>
              <a:rPr sz="1700" b="1" i="1" dirty="0">
                <a:solidFill>
                  <a:srgbClr val="E99999"/>
                </a:solidFill>
                <a:latin typeface="Arial"/>
                <a:cs typeface="Arial"/>
              </a:rPr>
              <a:t>які</a:t>
            </a:r>
            <a:r>
              <a:rPr sz="1700" b="1" i="1" spc="-60" dirty="0">
                <a:solidFill>
                  <a:srgbClr val="E99999"/>
                </a:solidFill>
                <a:latin typeface="Arial"/>
                <a:cs typeface="Arial"/>
              </a:rPr>
              <a:t> </a:t>
            </a:r>
            <a:r>
              <a:rPr sz="1700" b="1" i="1" dirty="0">
                <a:solidFill>
                  <a:srgbClr val="E99999"/>
                </a:solidFill>
                <a:latin typeface="Arial"/>
                <a:cs typeface="Arial"/>
              </a:rPr>
              <a:t>не</a:t>
            </a:r>
            <a:r>
              <a:rPr sz="1700" b="1" i="1" spc="-55" dirty="0">
                <a:solidFill>
                  <a:srgbClr val="E99999"/>
                </a:solidFill>
                <a:latin typeface="Arial"/>
                <a:cs typeface="Arial"/>
              </a:rPr>
              <a:t> </a:t>
            </a:r>
            <a:r>
              <a:rPr sz="1700" b="1" i="1" spc="-50" dirty="0">
                <a:solidFill>
                  <a:srgbClr val="E99999"/>
                </a:solidFill>
                <a:latin typeface="Arial"/>
                <a:cs typeface="Arial"/>
              </a:rPr>
              <a:t>є</a:t>
            </a:r>
            <a:endParaRPr sz="17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66349" y="1144423"/>
            <a:ext cx="5543550" cy="259079"/>
          </a:xfrm>
          <a:prstGeom prst="rect">
            <a:avLst/>
          </a:prstGeom>
          <a:solidFill>
            <a:srgbClr val="6600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70"/>
              </a:lnSpc>
            </a:pPr>
            <a:r>
              <a:rPr sz="1700" b="1" i="1" spc="-10" dirty="0">
                <a:solidFill>
                  <a:srgbClr val="E99999"/>
                </a:solidFill>
                <a:latin typeface="Arial"/>
                <a:cs typeface="Arial"/>
              </a:rPr>
              <a:t>військовими</a:t>
            </a:r>
            <a:r>
              <a:rPr sz="1700" b="1" i="1" spc="-60" dirty="0">
                <a:solidFill>
                  <a:srgbClr val="E99999"/>
                </a:solidFill>
                <a:latin typeface="Arial"/>
                <a:cs typeface="Arial"/>
              </a:rPr>
              <a:t> </a:t>
            </a:r>
            <a:r>
              <a:rPr sz="1700" b="1" i="1" dirty="0">
                <a:solidFill>
                  <a:srgbClr val="E99999"/>
                </a:solidFill>
                <a:latin typeface="Arial"/>
                <a:cs typeface="Arial"/>
              </a:rPr>
              <a:t>за</a:t>
            </a:r>
            <a:r>
              <a:rPr sz="1700" b="1" i="1" spc="-55" dirty="0">
                <a:solidFill>
                  <a:srgbClr val="E99999"/>
                </a:solidFill>
                <a:latin typeface="Arial"/>
                <a:cs typeface="Arial"/>
              </a:rPr>
              <a:t> </a:t>
            </a:r>
            <a:r>
              <a:rPr sz="1700" b="1" i="1" dirty="0">
                <a:solidFill>
                  <a:srgbClr val="E99999"/>
                </a:solidFill>
                <a:latin typeface="Arial"/>
                <a:cs typeface="Arial"/>
              </a:rPr>
              <a:t>своєю</a:t>
            </a:r>
            <a:r>
              <a:rPr sz="1700" b="1" i="1" spc="-55" dirty="0">
                <a:solidFill>
                  <a:srgbClr val="E99999"/>
                </a:solidFill>
                <a:latin typeface="Arial"/>
                <a:cs typeface="Arial"/>
              </a:rPr>
              <a:t> </a:t>
            </a:r>
            <a:r>
              <a:rPr sz="1700" b="1" i="1" spc="-10" dirty="0">
                <a:solidFill>
                  <a:srgbClr val="E99999"/>
                </a:solidFill>
                <a:latin typeface="Arial"/>
                <a:cs typeface="Arial"/>
              </a:rPr>
              <a:t>природою,</a:t>
            </a:r>
            <a:r>
              <a:rPr sz="1700" b="1" i="1" spc="-55" dirty="0">
                <a:solidFill>
                  <a:srgbClr val="E99999"/>
                </a:solidFill>
                <a:latin typeface="Arial"/>
                <a:cs typeface="Arial"/>
              </a:rPr>
              <a:t> </a:t>
            </a:r>
            <a:r>
              <a:rPr sz="1700" b="1" i="1" spc="-10" dirty="0">
                <a:solidFill>
                  <a:srgbClr val="E99999"/>
                </a:solidFill>
                <a:latin typeface="Arial"/>
                <a:cs typeface="Arial"/>
              </a:rPr>
              <a:t>розташуванням,</a:t>
            </a:r>
            <a:endParaRPr sz="17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66349" y="1442365"/>
            <a:ext cx="4514850" cy="259079"/>
          </a:xfrm>
          <a:prstGeom prst="rect">
            <a:avLst/>
          </a:prstGeom>
          <a:solidFill>
            <a:srgbClr val="6600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70"/>
              </a:lnSpc>
            </a:pPr>
            <a:r>
              <a:rPr sz="1700" b="1" i="1" spc="-10" dirty="0">
                <a:solidFill>
                  <a:srgbClr val="E99999"/>
                </a:solidFill>
                <a:latin typeface="Arial"/>
                <a:cs typeface="Arial"/>
              </a:rPr>
              <a:t>призначенням</a:t>
            </a:r>
            <a:r>
              <a:rPr sz="1700" b="1" i="1" spc="-40" dirty="0">
                <a:solidFill>
                  <a:srgbClr val="E99999"/>
                </a:solidFill>
                <a:latin typeface="Arial"/>
                <a:cs typeface="Arial"/>
              </a:rPr>
              <a:t> </a:t>
            </a:r>
            <a:r>
              <a:rPr sz="1700" b="1" i="1" dirty="0">
                <a:solidFill>
                  <a:srgbClr val="E99999"/>
                </a:solidFill>
                <a:latin typeface="Arial"/>
                <a:cs typeface="Arial"/>
              </a:rPr>
              <a:t>чи</a:t>
            </a:r>
            <a:r>
              <a:rPr sz="1700" b="1" i="1" spc="-40" dirty="0">
                <a:solidFill>
                  <a:srgbClr val="E99999"/>
                </a:solidFill>
                <a:latin typeface="Arial"/>
                <a:cs typeface="Arial"/>
              </a:rPr>
              <a:t> </a:t>
            </a:r>
            <a:r>
              <a:rPr sz="1700" b="1" i="1" spc="-10" dirty="0">
                <a:solidFill>
                  <a:srgbClr val="E99999"/>
                </a:solidFill>
                <a:latin typeface="Arial"/>
                <a:cs typeface="Arial"/>
              </a:rPr>
              <a:t>використанням.</a:t>
            </a:r>
            <a:r>
              <a:rPr sz="1700" b="1" i="1" spc="-40" dirty="0">
                <a:solidFill>
                  <a:srgbClr val="E99999"/>
                </a:solidFill>
                <a:latin typeface="Arial"/>
                <a:cs typeface="Arial"/>
              </a:rPr>
              <a:t> </a:t>
            </a:r>
            <a:r>
              <a:rPr sz="1700" b="1" i="1" dirty="0">
                <a:solidFill>
                  <a:srgbClr val="E99999"/>
                </a:solidFill>
                <a:latin typeface="Arial"/>
                <a:cs typeface="Arial"/>
              </a:rPr>
              <a:t>До</a:t>
            </a:r>
            <a:r>
              <a:rPr sz="1700" b="1" i="1" spc="-35" dirty="0">
                <a:solidFill>
                  <a:srgbClr val="E99999"/>
                </a:solidFill>
                <a:latin typeface="Arial"/>
                <a:cs typeface="Arial"/>
              </a:rPr>
              <a:t> </a:t>
            </a:r>
            <a:r>
              <a:rPr sz="1700" b="1" i="1" spc="-25" dirty="0">
                <a:solidFill>
                  <a:srgbClr val="E99999"/>
                </a:solidFill>
                <a:latin typeface="Arial"/>
                <a:cs typeface="Arial"/>
              </a:rPr>
              <a:t>них</a:t>
            </a:r>
            <a:endParaRPr sz="17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66349" y="1740306"/>
            <a:ext cx="4789170" cy="259079"/>
          </a:xfrm>
          <a:prstGeom prst="rect">
            <a:avLst/>
          </a:prstGeom>
          <a:solidFill>
            <a:srgbClr val="6600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70"/>
              </a:lnSpc>
            </a:pPr>
            <a:r>
              <a:rPr sz="1700" b="1" i="1" dirty="0">
                <a:solidFill>
                  <a:srgbClr val="E99999"/>
                </a:solidFill>
                <a:latin typeface="Arial"/>
                <a:cs typeface="Arial"/>
              </a:rPr>
              <a:t>належать</a:t>
            </a:r>
            <a:r>
              <a:rPr sz="1700" b="1" i="1" spc="-90" dirty="0">
                <a:solidFill>
                  <a:srgbClr val="E99999"/>
                </a:solidFill>
                <a:latin typeface="Arial"/>
                <a:cs typeface="Arial"/>
              </a:rPr>
              <a:t> </a:t>
            </a:r>
            <a:r>
              <a:rPr sz="1700" b="1" i="1" dirty="0">
                <a:solidFill>
                  <a:srgbClr val="E99999"/>
                </a:solidFill>
                <a:latin typeface="Arial"/>
                <a:cs typeface="Arial"/>
              </a:rPr>
              <a:t>житлові</a:t>
            </a:r>
            <a:r>
              <a:rPr sz="1700" b="1" i="1" spc="-85" dirty="0">
                <a:solidFill>
                  <a:srgbClr val="E99999"/>
                </a:solidFill>
                <a:latin typeface="Arial"/>
                <a:cs typeface="Arial"/>
              </a:rPr>
              <a:t> </a:t>
            </a:r>
            <a:r>
              <a:rPr sz="1700" b="1" i="1" spc="-10" dirty="0">
                <a:solidFill>
                  <a:srgbClr val="E99999"/>
                </a:solidFill>
                <a:latin typeface="Arial"/>
                <a:cs typeface="Arial"/>
              </a:rPr>
              <a:t>будинки,</a:t>
            </a:r>
            <a:r>
              <a:rPr sz="1700" b="1" i="1" spc="-85" dirty="0">
                <a:solidFill>
                  <a:srgbClr val="E99999"/>
                </a:solidFill>
                <a:latin typeface="Arial"/>
                <a:cs typeface="Arial"/>
              </a:rPr>
              <a:t> </a:t>
            </a:r>
            <a:r>
              <a:rPr sz="1700" b="1" i="1" dirty="0">
                <a:solidFill>
                  <a:srgbClr val="E99999"/>
                </a:solidFill>
                <a:latin typeface="Arial"/>
                <a:cs typeface="Arial"/>
              </a:rPr>
              <a:t>лікарні,</a:t>
            </a:r>
            <a:r>
              <a:rPr sz="1700" b="1" i="1" spc="-85" dirty="0">
                <a:solidFill>
                  <a:srgbClr val="E99999"/>
                </a:solidFill>
                <a:latin typeface="Arial"/>
                <a:cs typeface="Arial"/>
              </a:rPr>
              <a:t> </a:t>
            </a:r>
            <a:r>
              <a:rPr sz="1700" b="1" i="1" spc="-10" dirty="0">
                <a:solidFill>
                  <a:srgbClr val="E99999"/>
                </a:solidFill>
                <a:latin typeface="Arial"/>
                <a:cs typeface="Arial"/>
              </a:rPr>
              <a:t>школи,</a:t>
            </a:r>
            <a:endParaRPr sz="17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66349" y="2038247"/>
            <a:ext cx="4890135" cy="259079"/>
          </a:xfrm>
          <a:prstGeom prst="rect">
            <a:avLst/>
          </a:prstGeom>
          <a:solidFill>
            <a:srgbClr val="6600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70"/>
              </a:lnSpc>
            </a:pPr>
            <a:r>
              <a:rPr sz="1700" b="1" i="1" dirty="0">
                <a:solidFill>
                  <a:srgbClr val="E99999"/>
                </a:solidFill>
                <a:latin typeface="Arial"/>
                <a:cs typeface="Arial"/>
              </a:rPr>
              <a:t>релігійні</a:t>
            </a:r>
            <a:r>
              <a:rPr sz="1700" b="1" i="1" spc="-60" dirty="0">
                <a:solidFill>
                  <a:srgbClr val="E99999"/>
                </a:solidFill>
                <a:latin typeface="Arial"/>
                <a:cs typeface="Arial"/>
              </a:rPr>
              <a:t> </a:t>
            </a:r>
            <a:r>
              <a:rPr sz="1700" b="1" i="1" spc="-10" dirty="0">
                <a:solidFill>
                  <a:srgbClr val="E99999"/>
                </a:solidFill>
                <a:latin typeface="Arial"/>
                <a:cs typeface="Arial"/>
              </a:rPr>
              <a:t>споруди,</a:t>
            </a:r>
            <a:r>
              <a:rPr sz="1700" b="1" i="1" spc="-60" dirty="0">
                <a:solidFill>
                  <a:srgbClr val="E99999"/>
                </a:solidFill>
                <a:latin typeface="Arial"/>
                <a:cs typeface="Arial"/>
              </a:rPr>
              <a:t> </a:t>
            </a:r>
            <a:r>
              <a:rPr sz="1700" b="1" i="1" spc="-20" dirty="0">
                <a:solidFill>
                  <a:srgbClr val="E99999"/>
                </a:solidFill>
                <a:latin typeface="Arial"/>
                <a:cs typeface="Arial"/>
              </a:rPr>
              <a:t>інфраструктурні</a:t>
            </a:r>
            <a:r>
              <a:rPr sz="1700" b="1" i="1" spc="-60" dirty="0">
                <a:solidFill>
                  <a:srgbClr val="E99999"/>
                </a:solidFill>
                <a:latin typeface="Arial"/>
                <a:cs typeface="Arial"/>
              </a:rPr>
              <a:t> </a:t>
            </a:r>
            <a:r>
              <a:rPr sz="1700" b="1" i="1" spc="-10" dirty="0">
                <a:solidFill>
                  <a:srgbClr val="E99999"/>
                </a:solidFill>
                <a:latin typeface="Arial"/>
                <a:cs typeface="Arial"/>
              </a:rPr>
              <a:t>об’єкти</a:t>
            </a:r>
            <a:endParaRPr sz="17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66349" y="2336189"/>
            <a:ext cx="2729230" cy="259079"/>
          </a:xfrm>
          <a:prstGeom prst="rect">
            <a:avLst/>
          </a:prstGeom>
          <a:solidFill>
            <a:srgbClr val="6600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70"/>
              </a:lnSpc>
            </a:pPr>
            <a:r>
              <a:rPr sz="1700" b="1" i="1" spc="-10" dirty="0">
                <a:solidFill>
                  <a:srgbClr val="E99999"/>
                </a:solidFill>
                <a:latin typeface="Arial"/>
                <a:cs typeface="Arial"/>
              </a:rPr>
              <a:t>цивільного</a:t>
            </a:r>
            <a:r>
              <a:rPr sz="1700" b="1" i="1" spc="-80" dirty="0">
                <a:solidFill>
                  <a:srgbClr val="E99999"/>
                </a:solidFill>
                <a:latin typeface="Arial"/>
                <a:cs typeface="Arial"/>
              </a:rPr>
              <a:t> </a:t>
            </a:r>
            <a:r>
              <a:rPr sz="1700" b="1" i="1" spc="-10" dirty="0">
                <a:solidFill>
                  <a:srgbClr val="E99999"/>
                </a:solidFill>
                <a:latin typeface="Arial"/>
                <a:cs typeface="Arial"/>
              </a:rPr>
              <a:t>призначення.</a:t>
            </a:r>
            <a:endParaRPr sz="17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53649" y="2726332"/>
            <a:ext cx="5635625" cy="2111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0"/>
              </a:spcBef>
            </a:pPr>
            <a:r>
              <a:rPr sz="1700" spc="-10" dirty="0">
                <a:latin typeface="Arial"/>
                <a:cs typeface="Arial"/>
              </a:rPr>
              <a:t>Додатковий</a:t>
            </a:r>
            <a:r>
              <a:rPr sz="1700" spc="-4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протокол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І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1977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року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до</a:t>
            </a:r>
            <a:r>
              <a:rPr sz="1700" spc="-4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Женевських </a:t>
            </a:r>
            <a:r>
              <a:rPr sz="1700" dirty="0">
                <a:latin typeface="Arial"/>
                <a:cs typeface="Arial"/>
              </a:rPr>
              <a:t>конвенцій</a:t>
            </a:r>
            <a:r>
              <a:rPr sz="1700" spc="-7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визначає,</a:t>
            </a:r>
            <a:r>
              <a:rPr sz="1700" spc="-6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що</a:t>
            </a:r>
            <a:r>
              <a:rPr sz="1700" spc="-6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цивільні</a:t>
            </a:r>
            <a:r>
              <a:rPr sz="1700" spc="-6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об’єкти</a:t>
            </a:r>
            <a:r>
              <a:rPr sz="1700" spc="-6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не</a:t>
            </a:r>
            <a:r>
              <a:rPr sz="1700" spc="-6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можуть</a:t>
            </a:r>
            <a:r>
              <a:rPr sz="1700" spc="-65" dirty="0">
                <a:latin typeface="Arial"/>
                <a:cs typeface="Arial"/>
              </a:rPr>
              <a:t> </a:t>
            </a:r>
            <a:r>
              <a:rPr sz="1700" spc="-20" dirty="0">
                <a:latin typeface="Arial"/>
                <a:cs typeface="Arial"/>
              </a:rPr>
              <a:t>бути </a:t>
            </a:r>
            <a:r>
              <a:rPr sz="1700" dirty="0">
                <a:latin typeface="Arial"/>
                <a:cs typeface="Arial"/>
              </a:rPr>
              <a:t>об’єктами</a:t>
            </a:r>
            <a:r>
              <a:rPr sz="1700" spc="-6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нападу</a:t>
            </a:r>
            <a:r>
              <a:rPr sz="1700" spc="-5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або</a:t>
            </a:r>
            <a:r>
              <a:rPr sz="1700" spc="-60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репресалій.</a:t>
            </a:r>
            <a:r>
              <a:rPr sz="1700" spc="-5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Це</a:t>
            </a:r>
            <a:r>
              <a:rPr sz="1700" spc="-5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правило </a:t>
            </a:r>
            <a:r>
              <a:rPr sz="1700" dirty="0">
                <a:latin typeface="Arial"/>
                <a:cs typeface="Arial"/>
              </a:rPr>
              <a:t>ґрунтується</a:t>
            </a:r>
            <a:r>
              <a:rPr sz="1700" spc="-6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на</a:t>
            </a:r>
            <a:r>
              <a:rPr sz="1700" spc="-6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принципі</a:t>
            </a:r>
            <a:r>
              <a:rPr sz="1700" spc="-60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розрізнення,</a:t>
            </a:r>
            <a:r>
              <a:rPr sz="1700" spc="-6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який</a:t>
            </a:r>
            <a:r>
              <a:rPr sz="1700" spc="-65" dirty="0">
                <a:latin typeface="Arial"/>
                <a:cs typeface="Arial"/>
              </a:rPr>
              <a:t> </a:t>
            </a:r>
            <a:r>
              <a:rPr sz="1700" spc="-50" dirty="0">
                <a:latin typeface="Arial"/>
                <a:cs typeface="Arial"/>
              </a:rPr>
              <a:t>є </a:t>
            </a:r>
            <a:r>
              <a:rPr sz="1700" spc="-10" dirty="0">
                <a:latin typeface="Arial"/>
                <a:cs typeface="Arial"/>
              </a:rPr>
              <a:t>фундаментом</a:t>
            </a:r>
            <a:r>
              <a:rPr sz="1700" spc="-50" dirty="0">
                <a:latin typeface="Arial"/>
                <a:cs typeface="Arial"/>
              </a:rPr>
              <a:t> </a:t>
            </a:r>
            <a:r>
              <a:rPr sz="1700" spc="-20" dirty="0">
                <a:latin typeface="Arial"/>
                <a:cs typeface="Arial"/>
              </a:rPr>
              <a:t>міжнародного</a:t>
            </a:r>
            <a:r>
              <a:rPr sz="1700" spc="-4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гуманітарного</a:t>
            </a:r>
            <a:r>
              <a:rPr sz="1700" spc="-4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права: </a:t>
            </a:r>
            <a:r>
              <a:rPr sz="1700" dirty="0">
                <a:latin typeface="Arial"/>
                <a:cs typeface="Arial"/>
              </a:rPr>
              <a:t>сторони</a:t>
            </a:r>
            <a:r>
              <a:rPr sz="1700" spc="-7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конфлікту</a:t>
            </a:r>
            <a:r>
              <a:rPr sz="1700" spc="-7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повинні</a:t>
            </a:r>
            <a:r>
              <a:rPr sz="1700" spc="-7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завжди</a:t>
            </a:r>
            <a:r>
              <a:rPr sz="1700" spc="-6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відрізняти</a:t>
            </a:r>
            <a:r>
              <a:rPr sz="1700" spc="-70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цивільних </a:t>
            </a:r>
            <a:r>
              <a:rPr sz="1700" dirty="0">
                <a:latin typeface="Arial"/>
                <a:cs typeface="Arial"/>
              </a:rPr>
              <a:t>осіб</a:t>
            </a:r>
            <a:r>
              <a:rPr sz="1700" spc="-4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і</a:t>
            </a:r>
            <a:r>
              <a:rPr sz="1700" spc="-4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об’єкти</a:t>
            </a:r>
            <a:r>
              <a:rPr sz="1700" spc="-4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від</a:t>
            </a:r>
            <a:r>
              <a:rPr sz="1700" spc="-4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військових</a:t>
            </a:r>
            <a:r>
              <a:rPr sz="1700" spc="-4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цілей.</a:t>
            </a:r>
            <a:endParaRPr sz="1700">
              <a:latin typeface="Arial"/>
              <a:cs typeface="Arial"/>
            </a:endParaRPr>
          </a:p>
        </p:txBody>
      </p:sp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42863" y="1941521"/>
            <a:ext cx="3268693" cy="2448345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3024" y="507879"/>
            <a:ext cx="46310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Військові</a:t>
            </a:r>
            <a:r>
              <a:rPr sz="2400" spc="-80" dirty="0"/>
              <a:t> </a:t>
            </a:r>
            <a:r>
              <a:rPr sz="2400" dirty="0"/>
              <a:t>об’єкти:</a:t>
            </a:r>
            <a:r>
              <a:rPr sz="2400" spc="-80" dirty="0"/>
              <a:t> </a:t>
            </a:r>
            <a:r>
              <a:rPr sz="2400" spc="-10" dirty="0"/>
              <a:t>визначення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73024" y="1083950"/>
            <a:ext cx="21062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Військові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об’єкти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50" dirty="0">
                <a:latin typeface="Arial"/>
                <a:cs typeface="Arial"/>
              </a:rPr>
              <a:t>—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168123" y="1105794"/>
            <a:ext cx="3134360" cy="274320"/>
          </a:xfrm>
          <a:prstGeom prst="rect">
            <a:avLst/>
          </a:prstGeom>
          <a:solidFill>
            <a:srgbClr val="E69138"/>
          </a:solidFill>
        </p:spPr>
        <p:txBody>
          <a:bodyPr vert="horz" wrap="square" lIns="0" tIns="0" rIns="0" bIns="0" rtlCol="0">
            <a:spAutoFit/>
          </a:bodyPr>
          <a:lstStyle/>
          <a:p>
            <a:pPr marL="62865">
              <a:lnSpc>
                <a:spcPts val="2090"/>
              </a:lnSpc>
            </a:pPr>
            <a:r>
              <a:rPr sz="1800" dirty="0">
                <a:solidFill>
                  <a:srgbClr val="FBE4CD"/>
                </a:solidFill>
                <a:latin typeface="Arial"/>
                <a:cs typeface="Arial"/>
              </a:rPr>
              <a:t>це</a:t>
            </a:r>
            <a:r>
              <a:rPr sz="1800" spc="-35" dirty="0">
                <a:solidFill>
                  <a:srgbClr val="FBE4C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BE4CD"/>
                </a:solidFill>
                <a:latin typeface="Arial"/>
                <a:cs typeface="Arial"/>
              </a:rPr>
              <a:t>ті,</a:t>
            </a:r>
            <a:r>
              <a:rPr sz="1800" spc="-30" dirty="0">
                <a:solidFill>
                  <a:srgbClr val="FBE4C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BE4CD"/>
                </a:solidFill>
                <a:latin typeface="Arial"/>
                <a:cs typeface="Arial"/>
              </a:rPr>
              <a:t>які</a:t>
            </a:r>
            <a:r>
              <a:rPr sz="1800" spc="-35" dirty="0">
                <a:solidFill>
                  <a:srgbClr val="FBE4C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BE4CD"/>
                </a:solidFill>
                <a:latin typeface="Arial"/>
                <a:cs typeface="Arial"/>
              </a:rPr>
              <a:t>за</a:t>
            </a:r>
            <a:r>
              <a:rPr sz="1800" spc="-30" dirty="0">
                <a:solidFill>
                  <a:srgbClr val="FBE4C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BE4CD"/>
                </a:solidFill>
                <a:latin typeface="Arial"/>
                <a:cs typeface="Arial"/>
              </a:rPr>
              <a:t>своєю</a:t>
            </a:r>
            <a:r>
              <a:rPr sz="1800" spc="-35" dirty="0">
                <a:solidFill>
                  <a:srgbClr val="FBE4CD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BE4CD"/>
                </a:solidFill>
                <a:latin typeface="Arial"/>
                <a:cs typeface="Arial"/>
              </a:rPr>
              <a:t>природою,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5724" y="1421261"/>
            <a:ext cx="5734685" cy="274320"/>
          </a:xfrm>
          <a:prstGeom prst="rect">
            <a:avLst/>
          </a:prstGeom>
          <a:solidFill>
            <a:srgbClr val="E69138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90"/>
              </a:lnSpc>
            </a:pPr>
            <a:r>
              <a:rPr sz="1800" spc="-20" dirty="0">
                <a:solidFill>
                  <a:srgbClr val="FBE4CD"/>
                </a:solidFill>
                <a:latin typeface="Arial"/>
                <a:cs typeface="Arial"/>
              </a:rPr>
              <a:t>місцезнаходженням,</a:t>
            </a:r>
            <a:r>
              <a:rPr sz="1800" spc="5" dirty="0">
                <a:solidFill>
                  <a:srgbClr val="FBE4CD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BE4CD"/>
                </a:solidFill>
                <a:latin typeface="Arial"/>
                <a:cs typeface="Arial"/>
              </a:rPr>
              <a:t>призначенням</a:t>
            </a:r>
            <a:r>
              <a:rPr sz="1800" spc="5" dirty="0">
                <a:solidFill>
                  <a:srgbClr val="FBE4C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BE4CD"/>
                </a:solidFill>
                <a:latin typeface="Arial"/>
                <a:cs typeface="Arial"/>
              </a:rPr>
              <a:t>чи</a:t>
            </a:r>
            <a:r>
              <a:rPr sz="1800" spc="5" dirty="0">
                <a:solidFill>
                  <a:srgbClr val="FBE4CD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BE4CD"/>
                </a:solidFill>
                <a:latin typeface="Arial"/>
                <a:cs typeface="Arial"/>
              </a:rPr>
              <a:t>використанням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5724" y="1736728"/>
            <a:ext cx="5645785" cy="274320"/>
          </a:xfrm>
          <a:prstGeom prst="rect">
            <a:avLst/>
          </a:prstGeom>
          <a:solidFill>
            <a:srgbClr val="E69138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90"/>
              </a:lnSpc>
            </a:pPr>
            <a:r>
              <a:rPr sz="1800" spc="-10" dirty="0">
                <a:solidFill>
                  <a:srgbClr val="FBE4CD"/>
                </a:solidFill>
                <a:latin typeface="Arial"/>
                <a:cs typeface="Arial"/>
              </a:rPr>
              <a:t>роблять</a:t>
            </a:r>
            <a:r>
              <a:rPr sz="1800" spc="-55" dirty="0">
                <a:solidFill>
                  <a:srgbClr val="FBE4C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BE4CD"/>
                </a:solidFill>
                <a:latin typeface="Arial"/>
                <a:cs typeface="Arial"/>
              </a:rPr>
              <a:t>істотний</a:t>
            </a:r>
            <a:r>
              <a:rPr sz="1800" spc="-45" dirty="0">
                <a:solidFill>
                  <a:srgbClr val="FBE4C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BE4CD"/>
                </a:solidFill>
                <a:latin typeface="Arial"/>
                <a:cs typeface="Arial"/>
              </a:rPr>
              <a:t>внесок</a:t>
            </a:r>
            <a:r>
              <a:rPr sz="1800" spc="-45" dirty="0">
                <a:solidFill>
                  <a:srgbClr val="FBE4C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BE4CD"/>
                </a:solidFill>
                <a:latin typeface="Arial"/>
                <a:cs typeface="Arial"/>
              </a:rPr>
              <a:t>у</a:t>
            </a:r>
            <a:r>
              <a:rPr sz="1800" spc="-45" dirty="0">
                <a:solidFill>
                  <a:srgbClr val="FBE4C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BE4CD"/>
                </a:solidFill>
                <a:latin typeface="Arial"/>
                <a:cs typeface="Arial"/>
              </a:rPr>
              <a:t>воєнні</a:t>
            </a:r>
            <a:r>
              <a:rPr sz="1800" spc="-50" dirty="0">
                <a:solidFill>
                  <a:srgbClr val="FBE4C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BE4CD"/>
                </a:solidFill>
                <a:latin typeface="Arial"/>
                <a:cs typeface="Arial"/>
              </a:rPr>
              <a:t>дії,</a:t>
            </a:r>
            <a:r>
              <a:rPr sz="1800" spc="-45" dirty="0">
                <a:solidFill>
                  <a:srgbClr val="FBE4C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BE4CD"/>
                </a:solidFill>
                <a:latin typeface="Arial"/>
                <a:cs typeface="Arial"/>
              </a:rPr>
              <a:t>а</a:t>
            </a:r>
            <a:r>
              <a:rPr sz="1800" spc="-45" dirty="0">
                <a:solidFill>
                  <a:srgbClr val="FBE4C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BE4CD"/>
                </a:solidFill>
                <a:latin typeface="Arial"/>
                <a:cs typeface="Arial"/>
              </a:rPr>
              <a:t>їхнє</a:t>
            </a:r>
            <a:r>
              <a:rPr sz="1800" spc="-50" dirty="0">
                <a:solidFill>
                  <a:srgbClr val="FBE4CD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BE4CD"/>
                </a:solidFill>
                <a:latin typeface="Arial"/>
                <a:cs typeface="Arial"/>
              </a:rPr>
              <a:t>знищення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5724" y="2052196"/>
            <a:ext cx="5010785" cy="274320"/>
          </a:xfrm>
          <a:prstGeom prst="rect">
            <a:avLst/>
          </a:prstGeom>
          <a:solidFill>
            <a:srgbClr val="E69138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90"/>
              </a:lnSpc>
            </a:pPr>
            <a:r>
              <a:rPr sz="1800" dirty="0">
                <a:solidFill>
                  <a:srgbClr val="FBE4CD"/>
                </a:solidFill>
                <a:latin typeface="Arial"/>
                <a:cs typeface="Arial"/>
              </a:rPr>
              <a:t>або</a:t>
            </a:r>
            <a:r>
              <a:rPr sz="1800" spc="-40" dirty="0">
                <a:solidFill>
                  <a:srgbClr val="FBE4C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BE4CD"/>
                </a:solidFill>
                <a:latin typeface="Arial"/>
                <a:cs typeface="Arial"/>
              </a:rPr>
              <a:t>нейтралізація</a:t>
            </a:r>
            <a:r>
              <a:rPr sz="1800" spc="-35" dirty="0">
                <a:solidFill>
                  <a:srgbClr val="FBE4C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BE4CD"/>
                </a:solidFill>
                <a:latin typeface="Arial"/>
                <a:cs typeface="Arial"/>
              </a:rPr>
              <a:t>дає</a:t>
            </a:r>
            <a:r>
              <a:rPr sz="1800" spc="-35" dirty="0">
                <a:solidFill>
                  <a:srgbClr val="FBE4C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BE4CD"/>
                </a:solidFill>
                <a:latin typeface="Arial"/>
                <a:cs typeface="Arial"/>
              </a:rPr>
              <a:t>явну</a:t>
            </a:r>
            <a:r>
              <a:rPr sz="1800" spc="-35" dirty="0">
                <a:solidFill>
                  <a:srgbClr val="FBE4CD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BE4CD"/>
                </a:solidFill>
                <a:latin typeface="Arial"/>
                <a:cs typeface="Arial"/>
              </a:rPr>
              <a:t>військову</a:t>
            </a:r>
            <a:r>
              <a:rPr sz="1800" spc="-35" dirty="0">
                <a:solidFill>
                  <a:srgbClr val="FBE4CD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BE4CD"/>
                </a:solidFill>
                <a:latin typeface="Arial"/>
                <a:cs typeface="Arial"/>
              </a:rPr>
              <a:t>перевагу.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3024" y="2457071"/>
            <a:ext cx="5887085" cy="19183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Прикладами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є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військові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бази,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склади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озброєнь,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штаби, транспортні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вузли,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що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використовуються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для </a:t>
            </a:r>
            <a:r>
              <a:rPr sz="1800" dirty="0">
                <a:latin typeface="Arial"/>
                <a:cs typeface="Arial"/>
              </a:rPr>
              <a:t>військових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перевезень.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Якщо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цивільний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об’єкт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починає використовуватися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для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військових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цілей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(наприклад, </a:t>
            </a:r>
            <a:r>
              <a:rPr sz="1800" dirty="0">
                <a:latin typeface="Arial"/>
                <a:cs typeface="Arial"/>
              </a:rPr>
              <a:t>школа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як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склад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боєприпасів),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він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втрачає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захист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і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стає </a:t>
            </a:r>
            <a:r>
              <a:rPr sz="1800" dirty="0">
                <a:latin typeface="Arial"/>
                <a:cs typeface="Arial"/>
              </a:rPr>
              <a:t>законною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військовою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ціллю.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1487" y="1454697"/>
            <a:ext cx="2998093" cy="1995095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2674" y="536254"/>
            <a:ext cx="41694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Ознаки</a:t>
            </a:r>
            <a:r>
              <a:rPr sz="2400" spc="-65" dirty="0"/>
              <a:t> </a:t>
            </a:r>
            <a:r>
              <a:rPr sz="2400" dirty="0"/>
              <a:t>військових</a:t>
            </a:r>
            <a:r>
              <a:rPr sz="2400" spc="-55" dirty="0"/>
              <a:t> </a:t>
            </a:r>
            <a:r>
              <a:rPr sz="2400" spc="-10" dirty="0"/>
              <a:t>об’єктів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352674" y="1112324"/>
            <a:ext cx="81807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У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міжнародному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праві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вироблено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чотири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ключові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ознаки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військового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об’єкта:</a:t>
            </a:r>
            <a:endParaRPr sz="180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403325" y="1602035"/>
          <a:ext cx="8047355" cy="216407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9100"/>
                <a:gridCol w="1044575"/>
                <a:gridCol w="288925"/>
                <a:gridCol w="5663565"/>
                <a:gridCol w="544829"/>
              </a:tblGrid>
              <a:tr h="294640">
                <a:tc gridSpan="5">
                  <a:txBody>
                    <a:bodyPr/>
                    <a:lstStyle/>
                    <a:p>
                      <a:pPr marR="3175">
                        <a:lnSpc>
                          <a:spcPts val="2090"/>
                        </a:lnSpc>
                        <a:tabLst>
                          <a:tab pos="419100" algn="l"/>
                        </a:tabLst>
                      </a:pPr>
                      <a:r>
                        <a:rPr sz="1800" spc="-25" dirty="0">
                          <a:latin typeface="Arial"/>
                          <a:cs typeface="Arial"/>
                        </a:rPr>
                        <a:t>1.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	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Природа</a:t>
                      </a:r>
                      <a:r>
                        <a:rPr sz="18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—</a:t>
                      </a:r>
                      <a:r>
                        <a:rPr sz="18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об’єкт</a:t>
                      </a:r>
                      <a:r>
                        <a:rPr sz="18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спочатку</a:t>
                      </a:r>
                      <a:r>
                        <a:rPr sz="18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створений</a:t>
                      </a:r>
                      <a:r>
                        <a:rPr sz="18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для</a:t>
                      </a:r>
                      <a:r>
                        <a:rPr sz="18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військових</a:t>
                      </a:r>
                      <a:r>
                        <a:rPr sz="18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цілей</a:t>
                      </a:r>
                      <a:r>
                        <a:rPr sz="18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(арсенал,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57150">
                      <a:solidFill>
                        <a:srgbClr val="ACACAC"/>
                      </a:solidFill>
                      <a:prstDash val="solid"/>
                    </a:lnB>
                    <a:solidFill>
                      <a:srgbClr val="A51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149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57150">
                      <a:solidFill>
                        <a:srgbClr val="ACACAC"/>
                      </a:solidFill>
                      <a:prstDash val="solid"/>
                    </a:lnT>
                    <a:lnB w="57150">
                      <a:solidFill>
                        <a:srgbClr val="ACACA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0"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800" spc="-10" dirty="0">
                          <a:latin typeface="Arial"/>
                          <a:cs typeface="Arial"/>
                        </a:rPr>
                        <a:t>казарми).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1430" marB="0">
                    <a:lnT w="57150">
                      <a:solidFill>
                        <a:srgbClr val="ACACAC"/>
                      </a:solidFill>
                      <a:prstDash val="solid"/>
                    </a:lnT>
                    <a:lnB w="57150">
                      <a:solidFill>
                        <a:srgbClr val="ACACAC"/>
                      </a:solidFill>
                      <a:prstDash val="solid"/>
                    </a:lnB>
                    <a:solidFill>
                      <a:srgbClr val="A51C0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57150">
                      <a:solidFill>
                        <a:srgbClr val="ACACAC"/>
                      </a:solidFill>
                      <a:prstDash val="solid"/>
                    </a:lnT>
                    <a:lnB w="57150">
                      <a:solidFill>
                        <a:srgbClr val="ACACAC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14960"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0"/>
                        </a:spcBef>
                        <a:tabLst>
                          <a:tab pos="419100" algn="l"/>
                        </a:tabLst>
                      </a:pPr>
                      <a:r>
                        <a:rPr sz="1800" spc="-25" dirty="0">
                          <a:latin typeface="Arial"/>
                          <a:cs typeface="Arial"/>
                        </a:rPr>
                        <a:t>2.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	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Місцезнаходження</a:t>
                      </a:r>
                      <a:r>
                        <a:rPr sz="18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—</a:t>
                      </a:r>
                      <a:r>
                        <a:rPr sz="18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його</a:t>
                      </a:r>
                      <a:r>
                        <a:rPr sz="18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розташування</a:t>
                      </a:r>
                      <a:r>
                        <a:rPr sz="18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може</a:t>
                      </a:r>
                      <a:r>
                        <a:rPr sz="18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мати</a:t>
                      </a:r>
                      <a:r>
                        <a:rPr sz="18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стратегічне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1430" marB="0">
                    <a:lnT w="57150">
                      <a:solidFill>
                        <a:srgbClr val="ACACAC"/>
                      </a:solidFill>
                      <a:prstDash val="solid"/>
                    </a:lnT>
                    <a:lnB w="57150">
                      <a:solidFill>
                        <a:srgbClr val="ACACAC"/>
                      </a:solidFill>
                      <a:prstDash val="solid"/>
                    </a:lnB>
                    <a:solidFill>
                      <a:srgbClr val="DF66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57150">
                      <a:solidFill>
                        <a:srgbClr val="ACACAC"/>
                      </a:solidFill>
                      <a:prstDash val="solid"/>
                    </a:lnT>
                    <a:lnB w="57150">
                      <a:solidFill>
                        <a:srgbClr val="ACACAC"/>
                      </a:solidFill>
                      <a:prstDash val="solid"/>
                    </a:lnB>
                  </a:tcPr>
                </a:tc>
              </a:tr>
              <a:tr h="3149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57150">
                      <a:solidFill>
                        <a:srgbClr val="ACACAC"/>
                      </a:solidFill>
                      <a:prstDash val="solid"/>
                    </a:lnT>
                    <a:lnB w="57150">
                      <a:solidFill>
                        <a:srgbClr val="ACACA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800" spc="-10" dirty="0">
                          <a:latin typeface="Arial"/>
                          <a:cs typeface="Arial"/>
                        </a:rPr>
                        <a:t>значення.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1430" marB="0">
                    <a:lnT w="57150">
                      <a:solidFill>
                        <a:srgbClr val="ACACAC"/>
                      </a:solidFill>
                      <a:prstDash val="solid"/>
                    </a:lnT>
                    <a:lnB w="57150">
                      <a:solidFill>
                        <a:srgbClr val="ACACAC"/>
                      </a:solidFill>
                      <a:prstDash val="solid"/>
                    </a:lnB>
                    <a:solidFill>
                      <a:srgbClr val="DF6666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57150">
                      <a:solidFill>
                        <a:srgbClr val="ACACAC"/>
                      </a:solidFill>
                      <a:prstDash val="solid"/>
                    </a:lnT>
                    <a:lnB w="57150">
                      <a:solidFill>
                        <a:srgbClr val="ACACAC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14960"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0"/>
                        </a:spcBef>
                        <a:tabLst>
                          <a:tab pos="419100" algn="l"/>
                        </a:tabLst>
                      </a:pPr>
                      <a:r>
                        <a:rPr sz="1800" spc="-25" dirty="0">
                          <a:latin typeface="Arial"/>
                          <a:cs typeface="Arial"/>
                        </a:rPr>
                        <a:t>3.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	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Призначення</a:t>
                      </a:r>
                      <a:r>
                        <a:rPr sz="18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—</a:t>
                      </a:r>
                      <a:r>
                        <a:rPr sz="18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він</a:t>
                      </a:r>
                      <a:r>
                        <a:rPr sz="18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може</a:t>
                      </a:r>
                      <a:r>
                        <a:rPr sz="18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стати</a:t>
                      </a:r>
                      <a:r>
                        <a:rPr sz="18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корисним</a:t>
                      </a:r>
                      <a:r>
                        <a:rPr sz="18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у</a:t>
                      </a:r>
                      <a:r>
                        <a:rPr sz="18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майбутньому</a:t>
                      </a:r>
                      <a:r>
                        <a:rPr sz="18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для</a:t>
                      </a:r>
                      <a:r>
                        <a:rPr sz="18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ведення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1430" marB="0">
                    <a:lnT w="57150">
                      <a:solidFill>
                        <a:srgbClr val="ACACAC"/>
                      </a:solidFill>
                      <a:prstDash val="solid"/>
                    </a:lnT>
                    <a:lnB w="57150">
                      <a:solidFill>
                        <a:srgbClr val="ACACAC"/>
                      </a:solidFill>
                      <a:prstDash val="solid"/>
                    </a:lnB>
                    <a:solidFill>
                      <a:srgbClr val="E6913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149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57150">
                      <a:solidFill>
                        <a:srgbClr val="ACACAC"/>
                      </a:solidFill>
                      <a:prstDash val="solid"/>
                    </a:lnT>
                    <a:lnB w="57150">
                      <a:solidFill>
                        <a:srgbClr val="ACACAC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бойових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20" dirty="0">
                          <a:latin typeface="Arial"/>
                          <a:cs typeface="Arial"/>
                        </a:rPr>
                        <a:t>дій.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1430" marB="0">
                    <a:lnT w="57150">
                      <a:solidFill>
                        <a:srgbClr val="ACACAC"/>
                      </a:solidFill>
                      <a:prstDash val="solid"/>
                    </a:lnT>
                    <a:lnB w="57150">
                      <a:solidFill>
                        <a:srgbClr val="ACACAC"/>
                      </a:solidFill>
                      <a:prstDash val="solid"/>
                    </a:lnB>
                    <a:solidFill>
                      <a:srgbClr val="E6913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57150">
                      <a:solidFill>
                        <a:srgbClr val="ACACAC"/>
                      </a:solidFill>
                      <a:prstDash val="solid"/>
                    </a:lnT>
                    <a:lnB w="57150">
                      <a:solidFill>
                        <a:srgbClr val="ACACAC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94640">
                <a:tc gridSpan="4">
                  <a:txBody>
                    <a:bodyPr/>
                    <a:lstStyle/>
                    <a:p>
                      <a:pPr marR="3175">
                        <a:lnSpc>
                          <a:spcPts val="2130"/>
                        </a:lnSpc>
                        <a:spcBef>
                          <a:spcPts val="90"/>
                        </a:spcBef>
                        <a:tabLst>
                          <a:tab pos="419100" algn="l"/>
                        </a:tabLst>
                      </a:pPr>
                      <a:r>
                        <a:rPr sz="1800" spc="-25" dirty="0">
                          <a:latin typeface="Arial"/>
                          <a:cs typeface="Arial"/>
                        </a:rPr>
                        <a:t>4.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	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Використання</a:t>
                      </a:r>
                      <a:r>
                        <a:rPr sz="18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—</a:t>
                      </a:r>
                      <a:r>
                        <a:rPr sz="18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якщо</a:t>
                      </a:r>
                      <a:r>
                        <a:rPr sz="18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вже</a:t>
                      </a:r>
                      <a:r>
                        <a:rPr sz="18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зараз</a:t>
                      </a:r>
                      <a:r>
                        <a:rPr sz="18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застосовується</a:t>
                      </a:r>
                      <a:r>
                        <a:rPr sz="18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у</a:t>
                      </a:r>
                      <a:r>
                        <a:rPr sz="18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воєнних</a:t>
                      </a:r>
                      <a:r>
                        <a:rPr sz="18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діях.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1430" marB="0">
                    <a:lnT w="57150">
                      <a:solidFill>
                        <a:srgbClr val="ACACAC"/>
                      </a:solidFill>
                      <a:prstDash val="solid"/>
                    </a:lnT>
                    <a:solidFill>
                      <a:srgbClr val="F0C13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57150">
                      <a:solidFill>
                        <a:srgbClr val="ACACAC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352674" y="3899714"/>
            <a:ext cx="8399145" cy="6565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Ці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критерії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дозволяють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уникнути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свавільних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атак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і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обмежити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шкоду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цивільному населенню.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2799" y="497440"/>
            <a:ext cx="57581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Заборона</a:t>
            </a:r>
            <a:r>
              <a:rPr sz="2400" spc="-65" dirty="0"/>
              <a:t> </a:t>
            </a:r>
            <a:r>
              <a:rPr sz="2400" dirty="0"/>
              <a:t>нападів</a:t>
            </a:r>
            <a:r>
              <a:rPr sz="2400" spc="-60" dirty="0"/>
              <a:t> </a:t>
            </a:r>
            <a:r>
              <a:rPr sz="2400" dirty="0"/>
              <a:t>на</a:t>
            </a:r>
            <a:r>
              <a:rPr sz="2400" spc="-60" dirty="0"/>
              <a:t> </a:t>
            </a:r>
            <a:r>
              <a:rPr sz="2400" dirty="0"/>
              <a:t>цивільні</a:t>
            </a:r>
            <a:r>
              <a:rPr sz="2400" spc="-65" dirty="0"/>
              <a:t> </a:t>
            </a:r>
            <a:r>
              <a:rPr sz="2400" spc="-10" dirty="0"/>
              <a:t>об’єкти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252799" y="1085708"/>
            <a:ext cx="36842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Напади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на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цивільні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об’єкти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суворо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990395" y="1095360"/>
            <a:ext cx="1402080" cy="289560"/>
          </a:xfrm>
          <a:prstGeom prst="rect">
            <a:avLst/>
          </a:prstGeom>
          <a:solidFill>
            <a:srgbClr val="FF00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05"/>
              </a:lnSpc>
            </a:pPr>
            <a:r>
              <a:rPr sz="1900" b="1" spc="-10" dirty="0">
                <a:solidFill>
                  <a:srgbClr val="970000"/>
                </a:solidFill>
                <a:latin typeface="Arial"/>
                <a:cs typeface="Arial"/>
              </a:rPr>
              <a:t>заборонені.</a:t>
            </a:r>
            <a:endParaRPr sz="19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442694" y="1085708"/>
            <a:ext cx="3219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Arial"/>
                <a:cs typeface="Arial"/>
              </a:rPr>
              <a:t>Це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52799" y="1365362"/>
            <a:ext cx="6065520" cy="3169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3975">
              <a:lnSpc>
                <a:spcPct val="114999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стосується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як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прямих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атак,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так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і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невибіркових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ударів,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що </a:t>
            </a:r>
            <a:r>
              <a:rPr sz="1800" dirty="0">
                <a:latin typeface="Arial"/>
                <a:cs typeface="Arial"/>
              </a:rPr>
              <a:t>не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розрізняють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між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цивільними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та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військовими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цілями.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14999"/>
              </a:lnSpc>
              <a:spcBef>
                <a:spcPts val="1200"/>
              </a:spcBef>
            </a:pPr>
            <a:r>
              <a:rPr sz="1800" b="1" i="1" spc="-10" dirty="0">
                <a:solidFill>
                  <a:srgbClr val="FFE499"/>
                </a:solidFill>
                <a:latin typeface="Arial"/>
                <a:cs typeface="Arial"/>
              </a:rPr>
              <a:t>Особливою</a:t>
            </a:r>
            <a:r>
              <a:rPr sz="1800" b="1" i="1" spc="-50" dirty="0">
                <a:solidFill>
                  <a:srgbClr val="FFE499"/>
                </a:solidFill>
                <a:latin typeface="Arial"/>
                <a:cs typeface="Arial"/>
              </a:rPr>
              <a:t> </a:t>
            </a:r>
            <a:r>
              <a:rPr sz="1800" b="1" i="1" spc="-10" dirty="0">
                <a:solidFill>
                  <a:srgbClr val="FFE499"/>
                </a:solidFill>
                <a:latin typeface="Arial"/>
                <a:cs typeface="Arial"/>
              </a:rPr>
              <a:t>проблемою</a:t>
            </a:r>
            <a:r>
              <a:rPr sz="1800" b="1" i="1" spc="-45" dirty="0">
                <a:solidFill>
                  <a:srgbClr val="FFE499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FFE499"/>
                </a:solidFill>
                <a:latin typeface="Arial"/>
                <a:cs typeface="Arial"/>
              </a:rPr>
              <a:t>є</a:t>
            </a:r>
            <a:r>
              <a:rPr sz="1800" b="1" i="1" spc="-50" dirty="0">
                <a:solidFill>
                  <a:srgbClr val="FFE499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FFE499"/>
                </a:solidFill>
                <a:latin typeface="Arial"/>
                <a:cs typeface="Arial"/>
              </a:rPr>
              <a:t>сучасні</a:t>
            </a:r>
            <a:r>
              <a:rPr sz="1800" b="1" i="1" spc="-45" dirty="0">
                <a:solidFill>
                  <a:srgbClr val="FFE499"/>
                </a:solidFill>
                <a:latin typeface="Arial"/>
                <a:cs typeface="Arial"/>
              </a:rPr>
              <a:t> </a:t>
            </a:r>
            <a:r>
              <a:rPr sz="1800" b="1" i="1" spc="-10" dirty="0">
                <a:solidFill>
                  <a:srgbClr val="FFE499"/>
                </a:solidFill>
                <a:latin typeface="Arial"/>
                <a:cs typeface="Arial"/>
              </a:rPr>
              <a:t>конфлікти,</a:t>
            </a:r>
            <a:r>
              <a:rPr sz="1800" b="1" i="1" spc="-50" dirty="0">
                <a:solidFill>
                  <a:srgbClr val="FFE499"/>
                </a:solidFill>
                <a:latin typeface="Arial"/>
                <a:cs typeface="Arial"/>
              </a:rPr>
              <a:t> </a:t>
            </a:r>
            <a:r>
              <a:rPr sz="1800" b="1" i="1" spc="-25" dirty="0">
                <a:solidFill>
                  <a:srgbClr val="FFE499"/>
                </a:solidFill>
                <a:latin typeface="Arial"/>
                <a:cs typeface="Arial"/>
              </a:rPr>
              <a:t>де </a:t>
            </a:r>
            <a:r>
              <a:rPr sz="1800" b="1" i="1" spc="-20" dirty="0">
                <a:solidFill>
                  <a:srgbClr val="FFE499"/>
                </a:solidFill>
                <a:latin typeface="Arial"/>
                <a:cs typeface="Arial"/>
              </a:rPr>
              <a:t>застосовуються</a:t>
            </a:r>
            <a:r>
              <a:rPr sz="1800" b="1" i="1" spc="-25" dirty="0">
                <a:solidFill>
                  <a:srgbClr val="FFE499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FFE499"/>
                </a:solidFill>
                <a:latin typeface="Arial"/>
                <a:cs typeface="Arial"/>
              </a:rPr>
              <a:t>далекобійні</a:t>
            </a:r>
            <a:r>
              <a:rPr sz="1800" b="1" i="1" spc="-25" dirty="0">
                <a:solidFill>
                  <a:srgbClr val="FFE499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FFE499"/>
                </a:solidFill>
                <a:latin typeface="Arial"/>
                <a:cs typeface="Arial"/>
              </a:rPr>
              <a:t>ракети</a:t>
            </a:r>
            <a:r>
              <a:rPr sz="1800" b="1" i="1" spc="-25" dirty="0">
                <a:solidFill>
                  <a:srgbClr val="FFE499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FFE499"/>
                </a:solidFill>
                <a:latin typeface="Arial"/>
                <a:cs typeface="Arial"/>
              </a:rPr>
              <a:t>та</a:t>
            </a:r>
            <a:r>
              <a:rPr sz="1800" b="1" i="1" spc="-25" dirty="0">
                <a:solidFill>
                  <a:srgbClr val="FFE499"/>
                </a:solidFill>
                <a:latin typeface="Arial"/>
                <a:cs typeface="Arial"/>
              </a:rPr>
              <a:t> </a:t>
            </a:r>
            <a:r>
              <a:rPr sz="1800" b="1" i="1" spc="-10" dirty="0">
                <a:solidFill>
                  <a:srgbClr val="FFE499"/>
                </a:solidFill>
                <a:latin typeface="Arial"/>
                <a:cs typeface="Arial"/>
              </a:rPr>
              <a:t>авіаудари. </a:t>
            </a:r>
            <a:r>
              <a:rPr sz="1800" b="1" i="1" dirty="0">
                <a:solidFill>
                  <a:srgbClr val="FFE499"/>
                </a:solidFill>
                <a:latin typeface="Arial"/>
                <a:cs typeface="Arial"/>
              </a:rPr>
              <a:t>Помилки</a:t>
            </a:r>
            <a:r>
              <a:rPr sz="1800" b="1" i="1" spc="-60" dirty="0">
                <a:solidFill>
                  <a:srgbClr val="FFE499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FFE499"/>
                </a:solidFill>
                <a:latin typeface="Arial"/>
                <a:cs typeface="Arial"/>
              </a:rPr>
              <a:t>або</a:t>
            </a:r>
            <a:r>
              <a:rPr sz="1800" b="1" i="1" spc="-60" dirty="0">
                <a:solidFill>
                  <a:srgbClr val="FFE499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FFE499"/>
                </a:solidFill>
                <a:latin typeface="Arial"/>
                <a:cs typeface="Arial"/>
              </a:rPr>
              <a:t>навмисні</a:t>
            </a:r>
            <a:r>
              <a:rPr sz="1800" b="1" i="1" spc="-60" dirty="0">
                <a:solidFill>
                  <a:srgbClr val="FFE499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FFE499"/>
                </a:solidFill>
                <a:latin typeface="Arial"/>
                <a:cs typeface="Arial"/>
              </a:rPr>
              <a:t>атаки</a:t>
            </a:r>
            <a:r>
              <a:rPr sz="1800" b="1" i="1" spc="-60" dirty="0">
                <a:solidFill>
                  <a:srgbClr val="FFE499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FFE499"/>
                </a:solidFill>
                <a:latin typeface="Arial"/>
                <a:cs typeface="Arial"/>
              </a:rPr>
              <a:t>по</a:t>
            </a:r>
            <a:r>
              <a:rPr sz="1800" b="1" i="1" spc="-60" dirty="0">
                <a:solidFill>
                  <a:srgbClr val="FFE499"/>
                </a:solidFill>
                <a:latin typeface="Arial"/>
                <a:cs typeface="Arial"/>
              </a:rPr>
              <a:t> </a:t>
            </a:r>
            <a:r>
              <a:rPr sz="1800" b="1" i="1" spc="-10" dirty="0">
                <a:solidFill>
                  <a:srgbClr val="FFE499"/>
                </a:solidFill>
                <a:latin typeface="Arial"/>
                <a:cs typeface="Arial"/>
              </a:rPr>
              <a:t>цивільних</a:t>
            </a:r>
            <a:r>
              <a:rPr sz="1800" b="1" i="1" spc="-55" dirty="0">
                <a:solidFill>
                  <a:srgbClr val="FFE499"/>
                </a:solidFill>
                <a:latin typeface="Arial"/>
                <a:cs typeface="Arial"/>
              </a:rPr>
              <a:t> </a:t>
            </a:r>
            <a:r>
              <a:rPr sz="1800" b="1" i="1" spc="-10" dirty="0">
                <a:solidFill>
                  <a:srgbClr val="FFE499"/>
                </a:solidFill>
                <a:latin typeface="Arial"/>
                <a:cs typeface="Arial"/>
              </a:rPr>
              <a:t>об’єктах кваліфікуються</a:t>
            </a:r>
            <a:r>
              <a:rPr sz="1800" b="1" i="1" spc="-55" dirty="0">
                <a:solidFill>
                  <a:srgbClr val="FFE499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FFE499"/>
                </a:solidFill>
                <a:latin typeface="Arial"/>
                <a:cs typeface="Arial"/>
              </a:rPr>
              <a:t>як</a:t>
            </a:r>
            <a:r>
              <a:rPr sz="1800" b="1" i="1" spc="-50" dirty="0">
                <a:solidFill>
                  <a:srgbClr val="FFE499"/>
                </a:solidFill>
                <a:latin typeface="Arial"/>
                <a:cs typeface="Arial"/>
              </a:rPr>
              <a:t> </a:t>
            </a:r>
            <a:r>
              <a:rPr sz="1800" b="1" i="1" spc="-10" dirty="0">
                <a:solidFill>
                  <a:srgbClr val="FFE499"/>
                </a:solidFill>
                <a:latin typeface="Arial"/>
                <a:cs typeface="Arial"/>
              </a:rPr>
              <a:t>воєнні</a:t>
            </a:r>
            <a:r>
              <a:rPr sz="1800" b="1" i="1" spc="-55" dirty="0">
                <a:solidFill>
                  <a:srgbClr val="FFE499"/>
                </a:solidFill>
                <a:latin typeface="Arial"/>
                <a:cs typeface="Arial"/>
              </a:rPr>
              <a:t> </a:t>
            </a:r>
            <a:r>
              <a:rPr sz="1800" b="1" i="1" spc="-10" dirty="0">
                <a:solidFill>
                  <a:srgbClr val="FFE499"/>
                </a:solidFill>
                <a:latin typeface="Arial"/>
                <a:cs typeface="Arial"/>
              </a:rPr>
              <a:t>злочини.</a:t>
            </a:r>
            <a:endParaRPr sz="1800">
              <a:latin typeface="Arial"/>
              <a:cs typeface="Arial"/>
            </a:endParaRPr>
          </a:p>
          <a:p>
            <a:pPr marL="12700" marR="415290">
              <a:lnSpc>
                <a:spcPct val="114999"/>
              </a:lnSpc>
              <a:spcBef>
                <a:spcPts val="1200"/>
              </a:spcBef>
            </a:pPr>
            <a:r>
              <a:rPr sz="1800" dirty="0">
                <a:latin typeface="Arial"/>
                <a:cs typeface="Arial"/>
              </a:rPr>
              <a:t>Міжнародні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трибунали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неодноразово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засуджували </a:t>
            </a:r>
            <a:r>
              <a:rPr sz="1800" dirty="0">
                <a:latin typeface="Arial"/>
                <a:cs typeface="Arial"/>
              </a:rPr>
              <a:t>практику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атак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на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лікарні,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школи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чи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гуманітарні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конвої </a:t>
            </a:r>
            <a:r>
              <a:rPr sz="1800" dirty="0">
                <a:latin typeface="Arial"/>
                <a:cs typeface="Arial"/>
              </a:rPr>
              <a:t>(наприклад,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під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час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війни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в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колишній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Югославії).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12137" y="3420943"/>
            <a:ext cx="2754844" cy="1542721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663987" y="1961696"/>
            <a:ext cx="2173170" cy="1220097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2624" y="498152"/>
            <a:ext cx="5249545" cy="831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0"/>
              </a:spcBef>
            </a:pPr>
            <a:r>
              <a:rPr sz="2300" dirty="0"/>
              <a:t>Заборона</a:t>
            </a:r>
            <a:r>
              <a:rPr sz="2300" spc="-75" dirty="0"/>
              <a:t> </a:t>
            </a:r>
            <a:r>
              <a:rPr sz="2300" dirty="0"/>
              <a:t>використання</a:t>
            </a:r>
            <a:r>
              <a:rPr sz="2300" spc="-65" dirty="0"/>
              <a:t> </a:t>
            </a:r>
            <a:r>
              <a:rPr sz="2300" spc="-10" dirty="0"/>
              <a:t>цивільного </a:t>
            </a:r>
            <a:r>
              <a:rPr sz="2300" dirty="0"/>
              <a:t>населення</a:t>
            </a:r>
            <a:r>
              <a:rPr sz="2300" spc="-60" dirty="0"/>
              <a:t> </a:t>
            </a:r>
            <a:r>
              <a:rPr sz="2300" dirty="0"/>
              <a:t>як</a:t>
            </a:r>
            <a:r>
              <a:rPr sz="2300" spc="-60" dirty="0"/>
              <a:t> </a:t>
            </a:r>
            <a:r>
              <a:rPr sz="2300" dirty="0"/>
              <a:t>«живого</a:t>
            </a:r>
            <a:r>
              <a:rPr sz="2300" spc="-60" dirty="0"/>
              <a:t> </a:t>
            </a:r>
            <a:r>
              <a:rPr sz="2300" spc="-10" dirty="0"/>
              <a:t>щита»</a:t>
            </a:r>
            <a:endParaRPr sz="2300"/>
          </a:p>
        </p:txBody>
      </p:sp>
      <p:sp>
        <p:nvSpPr>
          <p:cNvPr id="3" name="object 3"/>
          <p:cNvSpPr txBox="1"/>
          <p:nvPr/>
        </p:nvSpPr>
        <p:spPr>
          <a:xfrm>
            <a:off x="392624" y="1473509"/>
            <a:ext cx="5981065" cy="28594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07975">
              <a:lnSpc>
                <a:spcPct val="114999"/>
              </a:lnSpc>
              <a:spcBef>
                <a:spcPts val="100"/>
              </a:spcBef>
            </a:pPr>
            <a:r>
              <a:rPr sz="1700" spc="-10" dirty="0">
                <a:latin typeface="Arial"/>
                <a:cs typeface="Arial"/>
              </a:rPr>
              <a:t>Додаткові</a:t>
            </a:r>
            <a:r>
              <a:rPr sz="1700" spc="-60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протоколи</a:t>
            </a:r>
            <a:r>
              <a:rPr sz="1700" spc="-5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1977</a:t>
            </a:r>
            <a:r>
              <a:rPr sz="1700" spc="-5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року</a:t>
            </a:r>
            <a:r>
              <a:rPr sz="1700" spc="-5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прямо</a:t>
            </a:r>
            <a:r>
              <a:rPr sz="1700" spc="-5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забороняють використання</a:t>
            </a:r>
            <a:r>
              <a:rPr sz="1700" spc="-5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цивільного</a:t>
            </a:r>
            <a:r>
              <a:rPr sz="1700" spc="-50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населення</a:t>
            </a:r>
            <a:r>
              <a:rPr sz="1700" spc="-5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для</a:t>
            </a:r>
            <a:r>
              <a:rPr sz="1700" spc="-50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прикриття </a:t>
            </a:r>
            <a:r>
              <a:rPr sz="1700" dirty="0">
                <a:latin typeface="Arial"/>
                <a:cs typeface="Arial"/>
              </a:rPr>
              <a:t>військових</a:t>
            </a:r>
            <a:r>
              <a:rPr sz="1700" spc="-6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об’єктів</a:t>
            </a:r>
            <a:r>
              <a:rPr sz="1700" spc="-6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чи</a:t>
            </a:r>
            <a:r>
              <a:rPr sz="1700" spc="-60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операцій.</a:t>
            </a:r>
            <a:r>
              <a:rPr sz="1700" spc="-6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Така</a:t>
            </a:r>
            <a:r>
              <a:rPr sz="1700" spc="-60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практика розглядається</a:t>
            </a:r>
            <a:r>
              <a:rPr sz="1700" spc="-5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як</a:t>
            </a:r>
            <a:r>
              <a:rPr sz="1700" spc="-5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грубе</a:t>
            </a:r>
            <a:r>
              <a:rPr sz="1700" spc="-50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порушення</a:t>
            </a:r>
            <a:r>
              <a:rPr sz="1700" spc="-5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гуманітарного</a:t>
            </a:r>
            <a:r>
              <a:rPr sz="1700" spc="-50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права.</a:t>
            </a:r>
            <a:endParaRPr sz="1700">
              <a:latin typeface="Arial"/>
              <a:cs typeface="Arial"/>
            </a:endParaRPr>
          </a:p>
          <a:p>
            <a:pPr marL="12700" marR="5080">
              <a:lnSpc>
                <a:spcPct val="114999"/>
              </a:lnSpc>
              <a:spcBef>
                <a:spcPts val="1200"/>
              </a:spcBef>
            </a:pPr>
            <a:r>
              <a:rPr sz="1700" spc="-10" dirty="0">
                <a:latin typeface="Arial"/>
                <a:cs typeface="Arial"/>
              </a:rPr>
              <a:t>Використання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цивільних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у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якості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«живого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щита»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не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spc="-20" dirty="0">
                <a:latin typeface="Arial"/>
                <a:cs typeface="Arial"/>
              </a:rPr>
              <a:t>лише </a:t>
            </a:r>
            <a:r>
              <a:rPr sz="1700" dirty="0">
                <a:latin typeface="Arial"/>
                <a:cs typeface="Arial"/>
              </a:rPr>
              <a:t>піддає</a:t>
            </a:r>
            <a:r>
              <a:rPr sz="1700" spc="-4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їх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небезпеці,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але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й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унеможливлює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дотримання </a:t>
            </a:r>
            <a:r>
              <a:rPr sz="1700" dirty="0">
                <a:latin typeface="Arial"/>
                <a:cs typeface="Arial"/>
              </a:rPr>
              <a:t>принципу</a:t>
            </a:r>
            <a:r>
              <a:rPr sz="1700" spc="-50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розрізнення.</a:t>
            </a:r>
            <a:r>
              <a:rPr sz="1700" spc="-50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Прикладами</a:t>
            </a:r>
            <a:r>
              <a:rPr sz="1700" spc="-5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таких</a:t>
            </a:r>
            <a:r>
              <a:rPr sz="1700" spc="-4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порушень</a:t>
            </a:r>
            <a:r>
              <a:rPr sz="1700" spc="-4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є</a:t>
            </a:r>
            <a:r>
              <a:rPr sz="1700" spc="-50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деякі </a:t>
            </a:r>
            <a:r>
              <a:rPr sz="1700" dirty="0">
                <a:latin typeface="Arial"/>
                <a:cs typeface="Arial"/>
              </a:rPr>
              <a:t>випадки</a:t>
            </a:r>
            <a:r>
              <a:rPr sz="1700" spc="-6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у</a:t>
            </a:r>
            <a:r>
              <a:rPr sz="1700" spc="-5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Сирії,</a:t>
            </a:r>
            <a:r>
              <a:rPr sz="1700" spc="-5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де</a:t>
            </a:r>
            <a:r>
              <a:rPr sz="1700" spc="-6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збройні</a:t>
            </a:r>
            <a:r>
              <a:rPr sz="1700" spc="-5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групи</a:t>
            </a:r>
            <a:r>
              <a:rPr sz="1700" spc="-5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утримували</a:t>
            </a:r>
            <a:r>
              <a:rPr sz="1700" spc="-5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мирне населення</a:t>
            </a:r>
            <a:r>
              <a:rPr sz="1700" spc="-5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поруч</a:t>
            </a:r>
            <a:r>
              <a:rPr sz="1700" spc="-5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із</a:t>
            </a:r>
            <a:r>
              <a:rPr sz="1700" spc="-50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військовими</a:t>
            </a:r>
            <a:r>
              <a:rPr sz="1700" spc="-5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складами.</a:t>
            </a:r>
            <a:endParaRPr sz="17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64287" y="771123"/>
            <a:ext cx="2327295" cy="3601242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223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Міжнародно-</a:t>
            </a:r>
            <a:r>
              <a:rPr dirty="0"/>
              <a:t>правовий</a:t>
            </a:r>
            <a:r>
              <a:rPr spc="-55" dirty="0"/>
              <a:t> </a:t>
            </a:r>
            <a:r>
              <a:rPr dirty="0"/>
              <a:t>захист</a:t>
            </a:r>
            <a:r>
              <a:rPr spc="-55" dirty="0"/>
              <a:t> </a:t>
            </a:r>
            <a:r>
              <a:rPr spc="-25" dirty="0"/>
              <a:t>культурних</a:t>
            </a:r>
            <a:r>
              <a:rPr spc="-55" dirty="0"/>
              <a:t> </a:t>
            </a:r>
            <a:r>
              <a:rPr spc="-10" dirty="0"/>
              <a:t>цінностей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225549" y="832537"/>
          <a:ext cx="8497570" cy="10833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74394"/>
                <a:gridCol w="6944995"/>
                <a:gridCol w="149859"/>
                <a:gridCol w="452120"/>
              </a:tblGrid>
              <a:tr h="261620">
                <a:tc gridSpan="4">
                  <a:txBody>
                    <a:bodyPr/>
                    <a:lstStyle/>
                    <a:p>
                      <a:pPr>
                        <a:lnSpc>
                          <a:spcPts val="1855"/>
                        </a:lnSpc>
                      </a:pPr>
                      <a:r>
                        <a:rPr sz="1600" i="1" spc="-10" dirty="0">
                          <a:latin typeface="Arial"/>
                          <a:cs typeface="Arial"/>
                        </a:rPr>
                        <a:t>Особливу</a:t>
                      </a:r>
                      <a:r>
                        <a:rPr sz="1600" i="1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i="1" dirty="0">
                          <a:latin typeface="Arial"/>
                          <a:cs typeface="Arial"/>
                        </a:rPr>
                        <a:t>увагу</a:t>
                      </a:r>
                      <a:r>
                        <a:rPr sz="1600" i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i="1" dirty="0">
                          <a:latin typeface="Arial"/>
                          <a:cs typeface="Arial"/>
                        </a:rPr>
                        <a:t>міжнародне</a:t>
                      </a:r>
                      <a:r>
                        <a:rPr sz="1600" i="1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i="1" dirty="0">
                          <a:latin typeface="Arial"/>
                          <a:cs typeface="Arial"/>
                        </a:rPr>
                        <a:t>право</a:t>
                      </a:r>
                      <a:r>
                        <a:rPr sz="1600" i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i="1" dirty="0">
                          <a:latin typeface="Arial"/>
                          <a:cs typeface="Arial"/>
                        </a:rPr>
                        <a:t>приділяє</a:t>
                      </a:r>
                      <a:r>
                        <a:rPr sz="1600" i="1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i="1" dirty="0">
                          <a:latin typeface="Arial"/>
                          <a:cs typeface="Arial"/>
                        </a:rPr>
                        <a:t>захисту</a:t>
                      </a:r>
                      <a:r>
                        <a:rPr sz="1600" i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i="1" dirty="0">
                          <a:latin typeface="Arial"/>
                          <a:cs typeface="Arial"/>
                        </a:rPr>
                        <a:t>культурних</a:t>
                      </a:r>
                      <a:r>
                        <a:rPr sz="1600" i="1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i="1" dirty="0">
                          <a:latin typeface="Arial"/>
                          <a:cs typeface="Arial"/>
                        </a:rPr>
                        <a:t>цінностей</a:t>
                      </a:r>
                      <a:r>
                        <a:rPr sz="1600" i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i="1" dirty="0">
                          <a:latin typeface="Arial"/>
                          <a:cs typeface="Arial"/>
                        </a:rPr>
                        <a:t>—</a:t>
                      </a:r>
                      <a:r>
                        <a:rPr sz="1600" i="1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i="1" spc="-10" dirty="0">
                          <a:latin typeface="Arial"/>
                          <a:cs typeface="Arial"/>
                        </a:rPr>
                        <a:t>пам’яток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38100">
                      <a:solidFill>
                        <a:srgbClr val="ACACAC"/>
                      </a:solidFill>
                      <a:prstDash val="solid"/>
                    </a:lnB>
                    <a:solidFill>
                      <a:srgbClr val="BF9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80035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600" i="1" dirty="0">
                          <a:latin typeface="Arial"/>
                          <a:cs typeface="Arial"/>
                        </a:rPr>
                        <a:t>історії,</a:t>
                      </a:r>
                      <a:r>
                        <a:rPr sz="1600" i="1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i="1" spc="-10" dirty="0">
                          <a:latin typeface="Arial"/>
                          <a:cs typeface="Arial"/>
                        </a:rPr>
                        <a:t>архітектури,</a:t>
                      </a:r>
                      <a:r>
                        <a:rPr sz="1600" i="1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i="1" spc="-10" dirty="0">
                          <a:latin typeface="Arial"/>
                          <a:cs typeface="Arial"/>
                        </a:rPr>
                        <a:t>мистецтва,</a:t>
                      </a:r>
                      <a:r>
                        <a:rPr sz="1600" i="1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i="1" dirty="0">
                          <a:latin typeface="Arial"/>
                          <a:cs typeface="Arial"/>
                        </a:rPr>
                        <a:t>релігійних</a:t>
                      </a:r>
                      <a:r>
                        <a:rPr sz="1600" i="1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i="1" dirty="0">
                          <a:latin typeface="Arial"/>
                          <a:cs typeface="Arial"/>
                        </a:rPr>
                        <a:t>споруд.</a:t>
                      </a:r>
                      <a:r>
                        <a:rPr sz="1600" i="1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i="1" spc="-10" dirty="0">
                          <a:latin typeface="Arial"/>
                          <a:cs typeface="Arial"/>
                        </a:rPr>
                        <a:t>Гаазька</a:t>
                      </a:r>
                      <a:r>
                        <a:rPr sz="1600" i="1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i="1" dirty="0">
                          <a:latin typeface="Arial"/>
                          <a:cs typeface="Arial"/>
                        </a:rPr>
                        <a:t>конвенція</a:t>
                      </a:r>
                      <a:r>
                        <a:rPr sz="1600" i="1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i="1" dirty="0">
                          <a:latin typeface="Arial"/>
                          <a:cs typeface="Arial"/>
                        </a:rPr>
                        <a:t>1954</a:t>
                      </a:r>
                      <a:r>
                        <a:rPr sz="1600" i="1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i="1" spc="-20" dirty="0">
                          <a:latin typeface="Arial"/>
                          <a:cs typeface="Arial"/>
                        </a:rPr>
                        <a:t>року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0160" marB="0">
                    <a:lnT w="38100">
                      <a:solidFill>
                        <a:srgbClr val="ACACAC"/>
                      </a:solidFill>
                      <a:prstDash val="solid"/>
                    </a:lnT>
                    <a:lnB w="38100">
                      <a:solidFill>
                        <a:srgbClr val="ACACAC"/>
                      </a:solidFill>
                      <a:prstDash val="solid"/>
                    </a:lnB>
                    <a:solidFill>
                      <a:srgbClr val="BF9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38100">
                      <a:solidFill>
                        <a:srgbClr val="ACACAC"/>
                      </a:solidFill>
                      <a:prstDash val="solid"/>
                    </a:lnT>
                    <a:lnB w="38100">
                      <a:solidFill>
                        <a:srgbClr val="ACACAC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80035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600" i="1" spc="-10" dirty="0">
                          <a:latin typeface="Arial"/>
                          <a:cs typeface="Arial"/>
                        </a:rPr>
                        <a:t>передбачає</a:t>
                      </a:r>
                      <a:r>
                        <a:rPr sz="1600" i="1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i="1" dirty="0">
                          <a:latin typeface="Arial"/>
                          <a:cs typeface="Arial"/>
                        </a:rPr>
                        <a:t>спеціальні</a:t>
                      </a:r>
                      <a:r>
                        <a:rPr sz="1600" i="1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i="1" dirty="0">
                          <a:latin typeface="Arial"/>
                          <a:cs typeface="Arial"/>
                        </a:rPr>
                        <a:t>заходи</a:t>
                      </a:r>
                      <a:r>
                        <a:rPr sz="1600" i="1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i="1" dirty="0">
                          <a:latin typeface="Arial"/>
                          <a:cs typeface="Arial"/>
                        </a:rPr>
                        <a:t>їхнього</a:t>
                      </a:r>
                      <a:r>
                        <a:rPr sz="1600" i="1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i="1" spc="-20" dirty="0">
                          <a:latin typeface="Arial"/>
                          <a:cs typeface="Arial"/>
                        </a:rPr>
                        <a:t>захисту,</a:t>
                      </a:r>
                      <a:r>
                        <a:rPr sz="1600" i="1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i="1" spc="-10" dirty="0">
                          <a:latin typeface="Arial"/>
                          <a:cs typeface="Arial"/>
                        </a:rPr>
                        <a:t>включаючи</a:t>
                      </a:r>
                      <a:r>
                        <a:rPr sz="1600" i="1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i="1" dirty="0">
                          <a:latin typeface="Arial"/>
                          <a:cs typeface="Arial"/>
                        </a:rPr>
                        <a:t>маркування</a:t>
                      </a:r>
                      <a:r>
                        <a:rPr sz="1600" i="1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i="1" spc="-10" dirty="0">
                          <a:latin typeface="Arial"/>
                          <a:cs typeface="Arial"/>
                        </a:rPr>
                        <a:t>«блакитним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0160" marB="0">
                    <a:lnT w="38100">
                      <a:solidFill>
                        <a:srgbClr val="ACACAC"/>
                      </a:solidFill>
                      <a:prstDash val="solid"/>
                    </a:lnT>
                    <a:lnB w="38100">
                      <a:solidFill>
                        <a:srgbClr val="ACACAC"/>
                      </a:solidFill>
                      <a:prstDash val="solid"/>
                    </a:lnB>
                    <a:solidFill>
                      <a:srgbClr val="BF9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38100">
                      <a:solidFill>
                        <a:srgbClr val="ACACAC"/>
                      </a:solidFill>
                      <a:prstDash val="solid"/>
                    </a:lnT>
                    <a:lnB w="38100">
                      <a:solidFill>
                        <a:srgbClr val="ACACAC"/>
                      </a:solidFill>
                      <a:prstDash val="solid"/>
                    </a:lnB>
                  </a:tcPr>
                </a:tc>
              </a:tr>
              <a:tr h="261620">
                <a:tc>
                  <a:txBody>
                    <a:bodyPr/>
                    <a:lstStyle/>
                    <a:p>
                      <a:pPr>
                        <a:lnSpc>
                          <a:spcPts val="1885"/>
                        </a:lnSpc>
                        <a:spcBef>
                          <a:spcPts val="80"/>
                        </a:spcBef>
                      </a:pPr>
                      <a:r>
                        <a:rPr sz="1600" i="1" spc="-20" dirty="0">
                          <a:latin typeface="Arial"/>
                          <a:cs typeface="Arial"/>
                        </a:rPr>
                        <a:t>щитом».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0160" marB="0">
                    <a:lnT w="38100">
                      <a:solidFill>
                        <a:srgbClr val="ACACAC"/>
                      </a:solidFill>
                      <a:prstDash val="solid"/>
                    </a:lnT>
                    <a:solidFill>
                      <a:srgbClr val="BF9000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38100">
                      <a:solidFill>
                        <a:srgbClr val="ACACAC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212849" y="2049195"/>
            <a:ext cx="8661400" cy="866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0"/>
              </a:spcBef>
            </a:pPr>
            <a:r>
              <a:rPr sz="1600" spc="-10" dirty="0">
                <a:latin typeface="Arial"/>
                <a:cs typeface="Arial"/>
              </a:rPr>
              <a:t>Знищення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культурних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цінностей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розглядається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не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лише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як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воєнний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злочин,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але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й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як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втрата </a:t>
            </a:r>
            <a:r>
              <a:rPr sz="1600" dirty="0">
                <a:latin typeface="Arial"/>
                <a:cs typeface="Arial"/>
              </a:rPr>
              <a:t>для</a:t>
            </a:r>
            <a:r>
              <a:rPr sz="1600" spc="-7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всього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людства.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Приклади: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руйнування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стародавнього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міста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Пальміра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бойовиками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sz="1600" dirty="0">
                <a:latin typeface="Arial"/>
                <a:cs typeface="Arial"/>
              </a:rPr>
              <a:t>«ІДІЛ»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у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2015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році.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06194" y="2666619"/>
            <a:ext cx="3715292" cy="2476869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2824" y="276083"/>
            <a:ext cx="5256530" cy="866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0"/>
              </a:spcBef>
            </a:pPr>
            <a:r>
              <a:rPr sz="2400" dirty="0"/>
              <a:t>Приклади</a:t>
            </a:r>
            <a:r>
              <a:rPr sz="2400" spc="-100" dirty="0"/>
              <a:t> </a:t>
            </a:r>
            <a:r>
              <a:rPr sz="2400" dirty="0"/>
              <a:t>воєнних</a:t>
            </a:r>
            <a:r>
              <a:rPr sz="2400" spc="-100" dirty="0"/>
              <a:t> </a:t>
            </a:r>
            <a:r>
              <a:rPr sz="2400" dirty="0"/>
              <a:t>злочинів</a:t>
            </a:r>
            <a:r>
              <a:rPr sz="2400" spc="-75" dirty="0"/>
              <a:t> </a:t>
            </a:r>
            <a:r>
              <a:rPr sz="2400" spc="-10" dirty="0"/>
              <a:t>проти </a:t>
            </a:r>
            <a:r>
              <a:rPr sz="2400" dirty="0"/>
              <a:t>цивільних</a:t>
            </a:r>
            <a:r>
              <a:rPr sz="2400" spc="-45" dirty="0"/>
              <a:t> </a:t>
            </a:r>
            <a:r>
              <a:rPr sz="2400" spc="-10" dirty="0"/>
              <a:t>об’єктів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232824" y="1327632"/>
            <a:ext cx="5124450" cy="3444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u="heavy" dirty="0">
                <a:solidFill>
                  <a:srgbClr val="A51C00"/>
                </a:solidFill>
                <a:uFill>
                  <a:solidFill>
                    <a:srgbClr val="A51C00"/>
                  </a:solidFill>
                </a:uFill>
                <a:latin typeface="Arial"/>
                <a:cs typeface="Arial"/>
              </a:rPr>
              <a:t>Історія</a:t>
            </a:r>
            <a:r>
              <a:rPr sz="1800" b="1" u="heavy" spc="-85" dirty="0">
                <a:solidFill>
                  <a:srgbClr val="A51C00"/>
                </a:solidFill>
                <a:uFill>
                  <a:solidFill>
                    <a:srgbClr val="A51C00"/>
                  </a:solidFill>
                </a:uFill>
                <a:latin typeface="Arial"/>
                <a:cs typeface="Arial"/>
              </a:rPr>
              <a:t> </a:t>
            </a:r>
            <a:r>
              <a:rPr sz="1800" b="1" u="heavy" dirty="0">
                <a:solidFill>
                  <a:srgbClr val="A51C00"/>
                </a:solidFill>
                <a:uFill>
                  <a:solidFill>
                    <a:srgbClr val="A51C00"/>
                  </a:solidFill>
                </a:uFill>
                <a:latin typeface="Arial"/>
                <a:cs typeface="Arial"/>
              </a:rPr>
              <a:t>знає</a:t>
            </a:r>
            <a:r>
              <a:rPr sz="1800" b="1" u="heavy" spc="-85" dirty="0">
                <a:solidFill>
                  <a:srgbClr val="A51C00"/>
                </a:solidFill>
                <a:uFill>
                  <a:solidFill>
                    <a:srgbClr val="A51C00"/>
                  </a:solidFill>
                </a:uFill>
                <a:latin typeface="Arial"/>
                <a:cs typeface="Arial"/>
              </a:rPr>
              <a:t> </a:t>
            </a:r>
            <a:r>
              <a:rPr sz="1800" b="1" u="heavy" dirty="0">
                <a:solidFill>
                  <a:srgbClr val="A51C00"/>
                </a:solidFill>
                <a:uFill>
                  <a:solidFill>
                    <a:srgbClr val="A51C00"/>
                  </a:solidFill>
                </a:uFill>
                <a:latin typeface="Arial"/>
                <a:cs typeface="Arial"/>
              </a:rPr>
              <a:t>численні</a:t>
            </a:r>
            <a:r>
              <a:rPr sz="1800" b="1" u="heavy" spc="-85" dirty="0">
                <a:solidFill>
                  <a:srgbClr val="A51C00"/>
                </a:solidFill>
                <a:uFill>
                  <a:solidFill>
                    <a:srgbClr val="A51C00"/>
                  </a:solidFill>
                </a:uFill>
                <a:latin typeface="Arial"/>
                <a:cs typeface="Arial"/>
              </a:rPr>
              <a:t> </a:t>
            </a:r>
            <a:r>
              <a:rPr sz="1800" b="1" u="heavy" dirty="0">
                <a:solidFill>
                  <a:srgbClr val="A51C00"/>
                </a:solidFill>
                <a:uFill>
                  <a:solidFill>
                    <a:srgbClr val="A51C00"/>
                  </a:solidFill>
                </a:uFill>
                <a:latin typeface="Arial"/>
                <a:cs typeface="Arial"/>
              </a:rPr>
              <a:t>приклади</a:t>
            </a:r>
            <a:r>
              <a:rPr sz="1800" b="1" u="heavy" spc="-85" dirty="0">
                <a:solidFill>
                  <a:srgbClr val="A51C00"/>
                </a:solidFill>
                <a:uFill>
                  <a:solidFill>
                    <a:srgbClr val="A51C00"/>
                  </a:solidFill>
                </a:uFill>
                <a:latin typeface="Arial"/>
                <a:cs typeface="Arial"/>
              </a:rPr>
              <a:t> </a:t>
            </a:r>
            <a:r>
              <a:rPr sz="1800" b="1" u="heavy" spc="-10" dirty="0">
                <a:solidFill>
                  <a:srgbClr val="A51C00"/>
                </a:solidFill>
                <a:uFill>
                  <a:solidFill>
                    <a:srgbClr val="A51C00"/>
                  </a:solidFill>
                </a:uFill>
                <a:latin typeface="Arial"/>
                <a:cs typeface="Arial"/>
              </a:rPr>
              <a:t>порушень:</a:t>
            </a:r>
            <a:endParaRPr sz="1800">
              <a:latin typeface="Arial"/>
              <a:cs typeface="Arial"/>
            </a:endParaRPr>
          </a:p>
          <a:p>
            <a:pPr marL="469265" marR="587375" indent="-367030">
              <a:lnSpc>
                <a:spcPct val="114999"/>
              </a:lnSpc>
              <a:spcBef>
                <a:spcPts val="1200"/>
              </a:spcBef>
              <a:buChar char="●"/>
              <a:tabLst>
                <a:tab pos="469265" algn="l"/>
              </a:tabLst>
            </a:pPr>
            <a:r>
              <a:rPr sz="1800" b="1" u="heavy" spc="-10" dirty="0">
                <a:solidFill>
                  <a:srgbClr val="A51C00"/>
                </a:solidFill>
                <a:uFill>
                  <a:solidFill>
                    <a:srgbClr val="A51C00"/>
                  </a:solidFill>
                </a:uFill>
                <a:latin typeface="Arial"/>
                <a:cs typeface="Arial"/>
              </a:rPr>
              <a:t>бомбардування</a:t>
            </a:r>
            <a:r>
              <a:rPr sz="1800" b="1" u="heavy" spc="-85" dirty="0">
                <a:solidFill>
                  <a:srgbClr val="A51C00"/>
                </a:solidFill>
                <a:uFill>
                  <a:solidFill>
                    <a:srgbClr val="A51C00"/>
                  </a:solidFill>
                </a:uFill>
                <a:latin typeface="Arial"/>
                <a:cs typeface="Arial"/>
              </a:rPr>
              <a:t> </a:t>
            </a:r>
            <a:r>
              <a:rPr sz="1800" b="1" u="heavy" dirty="0">
                <a:solidFill>
                  <a:srgbClr val="A51C00"/>
                </a:solidFill>
                <a:uFill>
                  <a:solidFill>
                    <a:srgbClr val="A51C00"/>
                  </a:solidFill>
                </a:uFill>
                <a:latin typeface="Arial"/>
                <a:cs typeface="Arial"/>
              </a:rPr>
              <a:t>Дрездена</a:t>
            </a:r>
            <a:r>
              <a:rPr sz="1800" b="1" u="heavy" spc="-85" dirty="0">
                <a:solidFill>
                  <a:srgbClr val="A51C00"/>
                </a:solidFill>
                <a:uFill>
                  <a:solidFill>
                    <a:srgbClr val="A51C00"/>
                  </a:solidFill>
                </a:uFill>
                <a:latin typeface="Arial"/>
                <a:cs typeface="Arial"/>
              </a:rPr>
              <a:t> </a:t>
            </a:r>
            <a:r>
              <a:rPr sz="1800" b="1" u="heavy" dirty="0">
                <a:solidFill>
                  <a:srgbClr val="A51C00"/>
                </a:solidFill>
                <a:uFill>
                  <a:solidFill>
                    <a:srgbClr val="A51C00"/>
                  </a:solidFill>
                </a:uFill>
                <a:latin typeface="Arial"/>
                <a:cs typeface="Arial"/>
              </a:rPr>
              <a:t>(1945),</a:t>
            </a:r>
            <a:r>
              <a:rPr sz="1800" b="1" u="heavy" spc="-80" dirty="0">
                <a:solidFill>
                  <a:srgbClr val="A51C00"/>
                </a:solidFill>
                <a:uFill>
                  <a:solidFill>
                    <a:srgbClr val="A51C00"/>
                  </a:solidFill>
                </a:uFill>
                <a:latin typeface="Arial"/>
                <a:cs typeface="Arial"/>
              </a:rPr>
              <a:t> </a:t>
            </a:r>
            <a:r>
              <a:rPr sz="1800" b="1" u="heavy" spc="-25" dirty="0">
                <a:solidFill>
                  <a:srgbClr val="A51C00"/>
                </a:solidFill>
                <a:uFill>
                  <a:solidFill>
                    <a:srgbClr val="A51C00"/>
                  </a:solidFill>
                </a:uFill>
                <a:latin typeface="Arial"/>
                <a:cs typeface="Arial"/>
              </a:rPr>
              <a:t>де</a:t>
            </a:r>
            <a:r>
              <a:rPr sz="1800" b="1" spc="-25" dirty="0">
                <a:solidFill>
                  <a:srgbClr val="A51C00"/>
                </a:solidFill>
                <a:latin typeface="Arial"/>
                <a:cs typeface="Arial"/>
              </a:rPr>
              <a:t> </a:t>
            </a:r>
            <a:r>
              <a:rPr sz="1800" b="1" u="heavy" spc="-10" dirty="0">
                <a:solidFill>
                  <a:srgbClr val="A51C00"/>
                </a:solidFill>
                <a:uFill>
                  <a:solidFill>
                    <a:srgbClr val="A51C00"/>
                  </a:solidFill>
                </a:uFill>
                <a:latin typeface="Arial"/>
                <a:cs typeface="Arial"/>
              </a:rPr>
              <a:t>загинуло</a:t>
            </a:r>
            <a:r>
              <a:rPr sz="1800" b="1" u="heavy" spc="-90" dirty="0">
                <a:solidFill>
                  <a:srgbClr val="A51C00"/>
                </a:solidFill>
                <a:uFill>
                  <a:solidFill>
                    <a:srgbClr val="A51C00"/>
                  </a:solidFill>
                </a:uFill>
                <a:latin typeface="Arial"/>
                <a:cs typeface="Arial"/>
              </a:rPr>
              <a:t> </a:t>
            </a:r>
            <a:r>
              <a:rPr sz="1800" b="1" u="heavy" dirty="0">
                <a:solidFill>
                  <a:srgbClr val="A51C00"/>
                </a:solidFill>
                <a:uFill>
                  <a:solidFill>
                    <a:srgbClr val="A51C00"/>
                  </a:solidFill>
                </a:uFill>
                <a:latin typeface="Arial"/>
                <a:cs typeface="Arial"/>
              </a:rPr>
              <a:t>тисячі</a:t>
            </a:r>
            <a:r>
              <a:rPr sz="1800" b="1" u="heavy" spc="-85" dirty="0">
                <a:solidFill>
                  <a:srgbClr val="A51C00"/>
                </a:solidFill>
                <a:uFill>
                  <a:solidFill>
                    <a:srgbClr val="A51C00"/>
                  </a:solidFill>
                </a:uFill>
                <a:latin typeface="Arial"/>
                <a:cs typeface="Arial"/>
              </a:rPr>
              <a:t> </a:t>
            </a:r>
            <a:r>
              <a:rPr sz="1800" b="1" u="heavy" spc="-10" dirty="0">
                <a:solidFill>
                  <a:srgbClr val="A51C00"/>
                </a:solidFill>
                <a:uFill>
                  <a:solidFill>
                    <a:srgbClr val="A51C00"/>
                  </a:solidFill>
                </a:uFill>
                <a:latin typeface="Arial"/>
                <a:cs typeface="Arial"/>
              </a:rPr>
              <a:t>цивільних;</a:t>
            </a:r>
            <a:endParaRPr sz="1800">
              <a:latin typeface="Arial"/>
              <a:cs typeface="Arial"/>
            </a:endParaRPr>
          </a:p>
          <a:p>
            <a:pPr marL="469265" marR="51435" indent="-367030">
              <a:lnSpc>
                <a:spcPct val="114999"/>
              </a:lnSpc>
              <a:buChar char="●"/>
              <a:tabLst>
                <a:tab pos="469265" algn="l"/>
              </a:tabLst>
            </a:pPr>
            <a:r>
              <a:rPr sz="1800" b="1" u="heavy" dirty="0">
                <a:solidFill>
                  <a:srgbClr val="A51C00"/>
                </a:solidFill>
                <a:uFill>
                  <a:solidFill>
                    <a:srgbClr val="A51C00"/>
                  </a:solidFill>
                </a:uFill>
                <a:latin typeface="Arial"/>
                <a:cs typeface="Arial"/>
              </a:rPr>
              <a:t>масові</a:t>
            </a:r>
            <a:r>
              <a:rPr sz="1800" b="1" u="heavy" spc="-75" dirty="0">
                <a:solidFill>
                  <a:srgbClr val="A51C00"/>
                </a:solidFill>
                <a:uFill>
                  <a:solidFill>
                    <a:srgbClr val="A51C00"/>
                  </a:solidFill>
                </a:uFill>
                <a:latin typeface="Arial"/>
                <a:cs typeface="Arial"/>
              </a:rPr>
              <a:t> </a:t>
            </a:r>
            <a:r>
              <a:rPr sz="1800" b="1" u="heavy" dirty="0">
                <a:solidFill>
                  <a:srgbClr val="A51C00"/>
                </a:solidFill>
                <a:uFill>
                  <a:solidFill>
                    <a:srgbClr val="A51C00"/>
                  </a:solidFill>
                </a:uFill>
                <a:latin typeface="Arial"/>
                <a:cs typeface="Arial"/>
              </a:rPr>
              <a:t>обстріли</a:t>
            </a:r>
            <a:r>
              <a:rPr sz="1800" b="1" u="heavy" spc="-70" dirty="0">
                <a:solidFill>
                  <a:srgbClr val="A51C00"/>
                </a:solidFill>
                <a:uFill>
                  <a:solidFill>
                    <a:srgbClr val="A51C00"/>
                  </a:solidFill>
                </a:uFill>
                <a:latin typeface="Arial"/>
                <a:cs typeface="Arial"/>
              </a:rPr>
              <a:t> </a:t>
            </a:r>
            <a:r>
              <a:rPr sz="1800" b="1" u="heavy" dirty="0">
                <a:solidFill>
                  <a:srgbClr val="A51C00"/>
                </a:solidFill>
                <a:uFill>
                  <a:solidFill>
                    <a:srgbClr val="A51C00"/>
                  </a:solidFill>
                </a:uFill>
                <a:latin typeface="Arial"/>
                <a:cs typeface="Arial"/>
              </a:rPr>
              <a:t>Сараєва</a:t>
            </a:r>
            <a:r>
              <a:rPr sz="1800" b="1" u="heavy" spc="-70" dirty="0">
                <a:solidFill>
                  <a:srgbClr val="A51C00"/>
                </a:solidFill>
                <a:uFill>
                  <a:solidFill>
                    <a:srgbClr val="A51C00"/>
                  </a:solidFill>
                </a:uFill>
                <a:latin typeface="Arial"/>
                <a:cs typeface="Arial"/>
              </a:rPr>
              <a:t> </a:t>
            </a:r>
            <a:r>
              <a:rPr sz="1800" b="1" u="heavy" dirty="0">
                <a:solidFill>
                  <a:srgbClr val="A51C00"/>
                </a:solidFill>
                <a:uFill>
                  <a:solidFill>
                    <a:srgbClr val="A51C00"/>
                  </a:solidFill>
                </a:uFill>
                <a:latin typeface="Arial"/>
                <a:cs typeface="Arial"/>
              </a:rPr>
              <a:t>під</a:t>
            </a:r>
            <a:r>
              <a:rPr sz="1800" b="1" u="heavy" spc="-70" dirty="0">
                <a:solidFill>
                  <a:srgbClr val="A51C00"/>
                </a:solidFill>
                <a:uFill>
                  <a:solidFill>
                    <a:srgbClr val="A51C00"/>
                  </a:solidFill>
                </a:uFill>
                <a:latin typeface="Arial"/>
                <a:cs typeface="Arial"/>
              </a:rPr>
              <a:t> </a:t>
            </a:r>
            <a:r>
              <a:rPr sz="1800" b="1" u="heavy" dirty="0">
                <a:solidFill>
                  <a:srgbClr val="A51C00"/>
                </a:solidFill>
                <a:uFill>
                  <a:solidFill>
                    <a:srgbClr val="A51C00"/>
                  </a:solidFill>
                </a:uFill>
                <a:latin typeface="Arial"/>
                <a:cs typeface="Arial"/>
              </a:rPr>
              <a:t>час</a:t>
            </a:r>
            <a:r>
              <a:rPr sz="1800" b="1" u="heavy" spc="-70" dirty="0">
                <a:solidFill>
                  <a:srgbClr val="A51C00"/>
                </a:solidFill>
                <a:uFill>
                  <a:solidFill>
                    <a:srgbClr val="A51C00"/>
                  </a:solidFill>
                </a:uFill>
                <a:latin typeface="Arial"/>
                <a:cs typeface="Arial"/>
              </a:rPr>
              <a:t> </a:t>
            </a:r>
            <a:r>
              <a:rPr sz="1800" b="1" u="heavy" dirty="0">
                <a:solidFill>
                  <a:srgbClr val="A51C00"/>
                </a:solidFill>
                <a:uFill>
                  <a:solidFill>
                    <a:srgbClr val="A51C00"/>
                  </a:solidFill>
                </a:uFill>
                <a:latin typeface="Arial"/>
                <a:cs typeface="Arial"/>
              </a:rPr>
              <a:t>війни</a:t>
            </a:r>
            <a:r>
              <a:rPr sz="1800" b="1" u="heavy" spc="-70" dirty="0">
                <a:solidFill>
                  <a:srgbClr val="A51C00"/>
                </a:solidFill>
                <a:uFill>
                  <a:solidFill>
                    <a:srgbClr val="A51C00"/>
                  </a:solidFill>
                </a:uFill>
                <a:latin typeface="Arial"/>
                <a:cs typeface="Arial"/>
              </a:rPr>
              <a:t> </a:t>
            </a:r>
            <a:r>
              <a:rPr sz="1800" b="1" u="heavy" spc="-50" dirty="0">
                <a:solidFill>
                  <a:srgbClr val="A51C00"/>
                </a:solidFill>
                <a:uFill>
                  <a:solidFill>
                    <a:srgbClr val="A51C00"/>
                  </a:solidFill>
                </a:uFill>
                <a:latin typeface="Arial"/>
                <a:cs typeface="Arial"/>
              </a:rPr>
              <a:t>в</a:t>
            </a:r>
            <a:r>
              <a:rPr sz="1800" b="1" spc="-50" dirty="0">
                <a:solidFill>
                  <a:srgbClr val="A51C00"/>
                </a:solidFill>
                <a:latin typeface="Arial"/>
                <a:cs typeface="Arial"/>
              </a:rPr>
              <a:t> </a:t>
            </a:r>
            <a:r>
              <a:rPr sz="1800" b="1" u="heavy" spc="-10" dirty="0">
                <a:solidFill>
                  <a:srgbClr val="A51C00"/>
                </a:solidFill>
                <a:uFill>
                  <a:solidFill>
                    <a:srgbClr val="A51C00"/>
                  </a:solidFill>
                </a:uFill>
                <a:latin typeface="Arial"/>
                <a:cs typeface="Arial"/>
              </a:rPr>
              <a:t>Боснії;</a:t>
            </a:r>
            <a:endParaRPr sz="1800">
              <a:latin typeface="Arial"/>
              <a:cs typeface="Arial"/>
            </a:endParaRPr>
          </a:p>
          <a:p>
            <a:pPr marL="469265" marR="746125" indent="-367030">
              <a:lnSpc>
                <a:spcPct val="114999"/>
              </a:lnSpc>
              <a:buChar char="●"/>
              <a:tabLst>
                <a:tab pos="469265" algn="l"/>
              </a:tabLst>
            </a:pPr>
            <a:r>
              <a:rPr sz="1800" b="1" u="heavy" dirty="0">
                <a:solidFill>
                  <a:srgbClr val="A51C00"/>
                </a:solidFill>
                <a:uFill>
                  <a:solidFill>
                    <a:srgbClr val="A51C00"/>
                  </a:solidFill>
                </a:uFill>
                <a:latin typeface="Arial"/>
                <a:cs typeface="Arial"/>
              </a:rPr>
              <a:t>атаки</a:t>
            </a:r>
            <a:r>
              <a:rPr sz="1800" b="1" u="heavy" spc="-70" dirty="0">
                <a:solidFill>
                  <a:srgbClr val="A51C00"/>
                </a:solidFill>
                <a:uFill>
                  <a:solidFill>
                    <a:srgbClr val="A51C00"/>
                  </a:solidFill>
                </a:uFill>
                <a:latin typeface="Arial"/>
                <a:cs typeface="Arial"/>
              </a:rPr>
              <a:t> </a:t>
            </a:r>
            <a:r>
              <a:rPr sz="1800" b="1" u="heavy" dirty="0">
                <a:solidFill>
                  <a:srgbClr val="A51C00"/>
                </a:solidFill>
                <a:uFill>
                  <a:solidFill>
                    <a:srgbClr val="A51C00"/>
                  </a:solidFill>
                </a:uFill>
                <a:latin typeface="Arial"/>
                <a:cs typeface="Arial"/>
              </a:rPr>
              <a:t>на</a:t>
            </a:r>
            <a:r>
              <a:rPr sz="1800" b="1" u="heavy" spc="-70" dirty="0">
                <a:solidFill>
                  <a:srgbClr val="A51C00"/>
                </a:solidFill>
                <a:uFill>
                  <a:solidFill>
                    <a:srgbClr val="A51C00"/>
                  </a:solidFill>
                </a:uFill>
                <a:latin typeface="Arial"/>
                <a:cs typeface="Arial"/>
              </a:rPr>
              <a:t> </a:t>
            </a:r>
            <a:r>
              <a:rPr sz="1800" b="1" u="heavy" dirty="0">
                <a:solidFill>
                  <a:srgbClr val="A51C00"/>
                </a:solidFill>
                <a:uFill>
                  <a:solidFill>
                    <a:srgbClr val="A51C00"/>
                  </a:solidFill>
                </a:uFill>
                <a:latin typeface="Arial"/>
                <a:cs typeface="Arial"/>
              </a:rPr>
              <a:t>цивільну</a:t>
            </a:r>
            <a:r>
              <a:rPr sz="1800" b="1" u="heavy" spc="-70" dirty="0">
                <a:solidFill>
                  <a:srgbClr val="A51C00"/>
                </a:solidFill>
                <a:uFill>
                  <a:solidFill>
                    <a:srgbClr val="A51C00"/>
                  </a:solidFill>
                </a:uFill>
                <a:latin typeface="Arial"/>
                <a:cs typeface="Arial"/>
              </a:rPr>
              <a:t> </a:t>
            </a:r>
            <a:r>
              <a:rPr sz="1800" b="1" u="heavy" spc="-10" dirty="0">
                <a:solidFill>
                  <a:srgbClr val="A51C00"/>
                </a:solidFill>
                <a:uFill>
                  <a:solidFill>
                    <a:srgbClr val="A51C00"/>
                  </a:solidFill>
                </a:uFill>
                <a:latin typeface="Arial"/>
                <a:cs typeface="Arial"/>
              </a:rPr>
              <a:t>інфраструктуру</a:t>
            </a:r>
            <a:r>
              <a:rPr sz="1800" b="1" spc="-10" dirty="0">
                <a:solidFill>
                  <a:srgbClr val="A51C00"/>
                </a:solidFill>
                <a:latin typeface="Arial"/>
                <a:cs typeface="Arial"/>
              </a:rPr>
              <a:t> </a:t>
            </a:r>
            <a:r>
              <a:rPr sz="1800" b="1" u="heavy" spc="-10" dirty="0">
                <a:solidFill>
                  <a:srgbClr val="A51C00"/>
                </a:solidFill>
                <a:uFill>
                  <a:solidFill>
                    <a:srgbClr val="A51C00"/>
                  </a:solidFill>
                </a:uFill>
                <a:latin typeface="Arial"/>
                <a:cs typeface="Arial"/>
              </a:rPr>
              <a:t>України</a:t>
            </a:r>
            <a:r>
              <a:rPr sz="1800" b="1" u="heavy" spc="-50" dirty="0">
                <a:solidFill>
                  <a:srgbClr val="A51C00"/>
                </a:solidFill>
                <a:uFill>
                  <a:solidFill>
                    <a:srgbClr val="A51C00"/>
                  </a:solidFill>
                </a:uFill>
                <a:latin typeface="Arial"/>
                <a:cs typeface="Arial"/>
              </a:rPr>
              <a:t> </a:t>
            </a:r>
            <a:r>
              <a:rPr sz="1800" b="1" u="heavy" dirty="0">
                <a:solidFill>
                  <a:srgbClr val="A51C00"/>
                </a:solidFill>
                <a:uFill>
                  <a:solidFill>
                    <a:srgbClr val="A51C00"/>
                  </a:solidFill>
                </a:uFill>
                <a:latin typeface="Arial"/>
                <a:cs typeface="Arial"/>
              </a:rPr>
              <a:t>у</a:t>
            </a:r>
            <a:r>
              <a:rPr sz="1800" b="1" u="heavy" spc="-50" dirty="0">
                <a:solidFill>
                  <a:srgbClr val="A51C00"/>
                </a:solidFill>
                <a:uFill>
                  <a:solidFill>
                    <a:srgbClr val="A51C00"/>
                  </a:solidFill>
                </a:uFill>
                <a:latin typeface="Arial"/>
                <a:cs typeface="Arial"/>
              </a:rPr>
              <a:t> </a:t>
            </a:r>
            <a:r>
              <a:rPr sz="1800" b="1" u="heavy" dirty="0">
                <a:solidFill>
                  <a:srgbClr val="A51C00"/>
                </a:solidFill>
                <a:uFill>
                  <a:solidFill>
                    <a:srgbClr val="A51C00"/>
                  </a:solidFill>
                </a:uFill>
                <a:latin typeface="Arial"/>
                <a:cs typeface="Arial"/>
              </a:rPr>
              <a:t>2022–2023</a:t>
            </a:r>
            <a:r>
              <a:rPr sz="1800" b="1" u="heavy" spc="-50" dirty="0">
                <a:solidFill>
                  <a:srgbClr val="A51C00"/>
                </a:solidFill>
                <a:uFill>
                  <a:solidFill>
                    <a:srgbClr val="A51C00"/>
                  </a:solidFill>
                </a:uFill>
                <a:latin typeface="Arial"/>
                <a:cs typeface="Arial"/>
              </a:rPr>
              <a:t> </a:t>
            </a:r>
            <a:r>
              <a:rPr sz="1800" b="1" u="heavy" spc="-10" dirty="0">
                <a:solidFill>
                  <a:srgbClr val="A51C00"/>
                </a:solidFill>
                <a:uFill>
                  <a:solidFill>
                    <a:srgbClr val="A51C00"/>
                  </a:solidFill>
                </a:uFill>
                <a:latin typeface="Arial"/>
                <a:cs typeface="Arial"/>
              </a:rPr>
              <a:t>роках.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14999"/>
              </a:lnSpc>
              <a:spcBef>
                <a:spcPts val="1200"/>
              </a:spcBef>
            </a:pPr>
            <a:r>
              <a:rPr sz="1800" dirty="0">
                <a:latin typeface="Arial"/>
                <a:cs typeface="Arial"/>
              </a:rPr>
              <a:t>Ці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дії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викликали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міжнародне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засудження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і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стали </a:t>
            </a:r>
            <a:r>
              <a:rPr sz="1800" dirty="0">
                <a:latin typeface="Arial"/>
                <a:cs typeface="Arial"/>
              </a:rPr>
              <a:t>підставою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для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розслідувань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у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міжнародних судах.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11263" y="559073"/>
            <a:ext cx="3332736" cy="220622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05313" y="2828994"/>
            <a:ext cx="3256293" cy="183564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660000"/>
                </a:solidFill>
              </a:rPr>
              <a:t>Предмет</a:t>
            </a:r>
            <a:r>
              <a:rPr sz="2400" spc="-65" dirty="0">
                <a:solidFill>
                  <a:srgbClr val="660000"/>
                </a:solidFill>
              </a:rPr>
              <a:t> </a:t>
            </a:r>
            <a:r>
              <a:rPr sz="2400" dirty="0">
                <a:solidFill>
                  <a:srgbClr val="660000"/>
                </a:solidFill>
              </a:rPr>
              <a:t>і</a:t>
            </a:r>
            <a:r>
              <a:rPr sz="2400" spc="-65" dirty="0">
                <a:solidFill>
                  <a:srgbClr val="660000"/>
                </a:solidFill>
              </a:rPr>
              <a:t> </a:t>
            </a:r>
            <a:r>
              <a:rPr sz="2400" dirty="0">
                <a:solidFill>
                  <a:srgbClr val="660000"/>
                </a:solidFill>
              </a:rPr>
              <a:t>об’єкт</a:t>
            </a:r>
            <a:r>
              <a:rPr sz="2400" spc="-65" dirty="0">
                <a:solidFill>
                  <a:srgbClr val="660000"/>
                </a:solidFill>
              </a:rPr>
              <a:t> </a:t>
            </a:r>
            <a:r>
              <a:rPr sz="2400" spc="-10" dirty="0">
                <a:solidFill>
                  <a:srgbClr val="660000"/>
                </a:solidFill>
              </a:rPr>
              <a:t>дослідження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142924" y="892352"/>
            <a:ext cx="329311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dirty="0">
                <a:latin typeface="Arial"/>
                <a:cs typeface="Arial"/>
              </a:rPr>
              <a:t>Предметом</a:t>
            </a:r>
            <a:r>
              <a:rPr sz="1500" b="1" i="1" spc="-70" dirty="0">
                <a:latin typeface="Arial"/>
                <a:cs typeface="Arial"/>
              </a:rPr>
              <a:t> </a:t>
            </a:r>
            <a:r>
              <a:rPr sz="1500" b="1" i="1" dirty="0">
                <a:latin typeface="Arial"/>
                <a:cs typeface="Arial"/>
              </a:rPr>
              <a:t>дослідження</a:t>
            </a:r>
            <a:r>
              <a:rPr sz="1500" b="1" i="1" spc="-50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виступає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76442" y="912675"/>
            <a:ext cx="5316220" cy="228600"/>
          </a:xfrm>
          <a:prstGeom prst="rect">
            <a:avLst/>
          </a:prstGeom>
          <a:solidFill>
            <a:srgbClr val="F4CCCC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39"/>
              </a:lnSpc>
            </a:pPr>
            <a:r>
              <a:rPr sz="1500" dirty="0">
                <a:solidFill>
                  <a:srgbClr val="990000"/>
                </a:solidFill>
                <a:latin typeface="Arial"/>
                <a:cs typeface="Arial"/>
              </a:rPr>
              <a:t>система</a:t>
            </a:r>
            <a:r>
              <a:rPr sz="1500" spc="-30" dirty="0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sz="1500" spc="-25" dirty="0">
                <a:solidFill>
                  <a:srgbClr val="990000"/>
                </a:solidFill>
                <a:latin typeface="Arial"/>
                <a:cs typeface="Arial"/>
              </a:rPr>
              <a:t>міжнародно-</a:t>
            </a:r>
            <a:r>
              <a:rPr sz="1500" spc="-10" dirty="0">
                <a:solidFill>
                  <a:srgbClr val="990000"/>
                </a:solidFill>
                <a:latin typeface="Arial"/>
                <a:cs typeface="Arial"/>
              </a:rPr>
              <a:t>правових</a:t>
            </a:r>
            <a:r>
              <a:rPr sz="1500" spc="-30" dirty="0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990000"/>
                </a:solidFill>
                <a:latin typeface="Arial"/>
                <a:cs typeface="Arial"/>
              </a:rPr>
              <a:t>норм,</a:t>
            </a:r>
            <a:r>
              <a:rPr sz="1500" spc="-30" dirty="0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990000"/>
                </a:solidFill>
                <a:latin typeface="Arial"/>
                <a:cs typeface="Arial"/>
              </a:rPr>
              <a:t>які</a:t>
            </a:r>
            <a:r>
              <a:rPr sz="1500" spc="-30" dirty="0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990000"/>
                </a:solidFill>
                <a:latin typeface="Arial"/>
                <a:cs typeface="Arial"/>
              </a:rPr>
              <a:t>регулюють</a:t>
            </a:r>
            <a:r>
              <a:rPr sz="1500" spc="-30" dirty="0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990000"/>
                </a:solidFill>
                <a:latin typeface="Arial"/>
                <a:cs typeface="Arial"/>
              </a:rPr>
              <a:t>порядок</a:t>
            </a:r>
            <a:endParaRPr sz="15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5624" y="1175561"/>
            <a:ext cx="8138795" cy="228600"/>
          </a:xfrm>
          <a:prstGeom prst="rect">
            <a:avLst/>
          </a:prstGeom>
          <a:solidFill>
            <a:srgbClr val="F4CCCC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39"/>
              </a:lnSpc>
            </a:pPr>
            <a:r>
              <a:rPr sz="1500" dirty="0">
                <a:solidFill>
                  <a:srgbClr val="990000"/>
                </a:solidFill>
                <a:latin typeface="Arial"/>
                <a:cs typeface="Arial"/>
              </a:rPr>
              <a:t>ведення</a:t>
            </a:r>
            <a:r>
              <a:rPr sz="1500" spc="-50" dirty="0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990000"/>
                </a:solidFill>
                <a:latin typeface="Arial"/>
                <a:cs typeface="Arial"/>
              </a:rPr>
              <a:t>збройних</a:t>
            </a:r>
            <a:r>
              <a:rPr sz="1500" spc="-45" dirty="0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990000"/>
                </a:solidFill>
                <a:latin typeface="Arial"/>
                <a:cs typeface="Arial"/>
              </a:rPr>
              <a:t>конфліктів,</a:t>
            </a:r>
            <a:r>
              <a:rPr sz="1500" spc="-50" dirty="0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990000"/>
                </a:solidFill>
                <a:latin typeface="Arial"/>
                <a:cs typeface="Arial"/>
              </a:rPr>
              <a:t>обмеження</a:t>
            </a:r>
            <a:r>
              <a:rPr sz="1500" spc="-45" dirty="0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sz="1500" spc="-20" dirty="0">
                <a:solidFill>
                  <a:srgbClr val="990000"/>
                </a:solidFill>
                <a:latin typeface="Arial"/>
                <a:cs typeface="Arial"/>
              </a:rPr>
              <a:t>методів</a:t>
            </a:r>
            <a:r>
              <a:rPr sz="1500" spc="-50" dirty="0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990000"/>
                </a:solidFill>
                <a:latin typeface="Arial"/>
                <a:cs typeface="Arial"/>
              </a:rPr>
              <a:t>і</a:t>
            </a:r>
            <a:r>
              <a:rPr sz="1500" spc="-45" dirty="0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990000"/>
                </a:solidFill>
                <a:latin typeface="Arial"/>
                <a:cs typeface="Arial"/>
              </a:rPr>
              <a:t>засобів</a:t>
            </a:r>
            <a:r>
              <a:rPr sz="1500" spc="-50" dirty="0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990000"/>
                </a:solidFill>
                <a:latin typeface="Arial"/>
                <a:cs typeface="Arial"/>
              </a:rPr>
              <a:t>війни,</a:t>
            </a:r>
            <a:r>
              <a:rPr sz="1500" spc="-45" dirty="0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990000"/>
                </a:solidFill>
                <a:latin typeface="Arial"/>
                <a:cs typeface="Arial"/>
              </a:rPr>
              <a:t>статус</a:t>
            </a:r>
            <a:r>
              <a:rPr sz="1500" spc="-45" dirty="0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990000"/>
                </a:solidFill>
                <a:latin typeface="Arial"/>
                <a:cs typeface="Arial"/>
              </a:rPr>
              <a:t>учасників</a:t>
            </a:r>
            <a:r>
              <a:rPr sz="1500" spc="-50" dirty="0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990000"/>
                </a:solidFill>
                <a:latin typeface="Arial"/>
                <a:cs typeface="Arial"/>
              </a:rPr>
              <a:t>та</a:t>
            </a:r>
            <a:r>
              <a:rPr sz="1500" spc="-45" dirty="0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990000"/>
                </a:solidFill>
                <a:latin typeface="Arial"/>
                <a:cs typeface="Arial"/>
              </a:rPr>
              <a:t>захист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5624" y="1438451"/>
            <a:ext cx="1941830" cy="228600"/>
          </a:xfrm>
          <a:prstGeom prst="rect">
            <a:avLst/>
          </a:prstGeom>
          <a:solidFill>
            <a:srgbClr val="F4CCCC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39"/>
              </a:lnSpc>
            </a:pPr>
            <a:r>
              <a:rPr sz="1500" spc="-10" dirty="0">
                <a:solidFill>
                  <a:srgbClr val="990000"/>
                </a:solidFill>
                <a:latin typeface="Arial"/>
                <a:cs typeface="Arial"/>
              </a:rPr>
              <a:t>цивільного</a:t>
            </a:r>
            <a:r>
              <a:rPr sz="1500" spc="-60" dirty="0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990000"/>
                </a:solidFill>
                <a:latin typeface="Arial"/>
                <a:cs typeface="Arial"/>
              </a:rPr>
              <a:t>населення</a:t>
            </a:r>
            <a:endParaRPr sz="15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084382" y="1418131"/>
            <a:ext cx="680402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latin typeface="Arial"/>
                <a:cs typeface="Arial"/>
              </a:rPr>
              <a:t>.</a:t>
            </a:r>
            <a:r>
              <a:rPr sz="1500" spc="-4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Це</a:t>
            </a:r>
            <a:r>
              <a:rPr sz="1500" spc="-4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охоплює</a:t>
            </a:r>
            <a:r>
              <a:rPr sz="1500" spc="-45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Женевські</a:t>
            </a:r>
            <a:r>
              <a:rPr sz="1500" spc="-50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конвенції</a:t>
            </a:r>
            <a:r>
              <a:rPr sz="1500" spc="-4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1949</a:t>
            </a:r>
            <a:r>
              <a:rPr sz="1500" spc="-45" dirty="0">
                <a:latin typeface="Arial"/>
                <a:cs typeface="Arial"/>
              </a:rPr>
              <a:t> </a:t>
            </a:r>
            <a:r>
              <a:rPr sz="1500" spc="-20" dirty="0">
                <a:latin typeface="Arial"/>
                <a:cs typeface="Arial"/>
              </a:rPr>
              <a:t>року,</a:t>
            </a:r>
            <a:r>
              <a:rPr sz="1500" spc="-45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Додаткові</a:t>
            </a:r>
            <a:r>
              <a:rPr sz="1500" spc="-45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протоколи</a:t>
            </a:r>
            <a:r>
              <a:rPr sz="1500" spc="-4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1977</a:t>
            </a:r>
            <a:r>
              <a:rPr sz="1500" spc="-45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року,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2924" y="1646730"/>
            <a:ext cx="7962900" cy="551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0"/>
              </a:spcBef>
            </a:pPr>
            <a:r>
              <a:rPr sz="1500" spc="-20" dirty="0">
                <a:latin typeface="Arial"/>
                <a:cs typeface="Arial"/>
              </a:rPr>
              <a:t>Гаазькі</a:t>
            </a:r>
            <a:r>
              <a:rPr sz="1500" spc="-50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конвенції</a:t>
            </a:r>
            <a:r>
              <a:rPr sz="1500" spc="-50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початку</a:t>
            </a:r>
            <a:r>
              <a:rPr sz="1500" spc="-4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ХХ</a:t>
            </a:r>
            <a:r>
              <a:rPr sz="1500" spc="-50" dirty="0">
                <a:latin typeface="Arial"/>
                <a:cs typeface="Arial"/>
              </a:rPr>
              <a:t> </a:t>
            </a:r>
            <a:r>
              <a:rPr sz="1500" spc="-25" dirty="0">
                <a:latin typeface="Arial"/>
                <a:cs typeface="Arial"/>
              </a:rPr>
              <a:t>ст.,</a:t>
            </a:r>
            <a:r>
              <a:rPr sz="1500" spc="-4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а</a:t>
            </a:r>
            <a:r>
              <a:rPr sz="1500" spc="-5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також</a:t>
            </a:r>
            <a:r>
              <a:rPr sz="1500" spc="-5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численні</a:t>
            </a:r>
            <a:r>
              <a:rPr sz="1500" spc="-45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резолюції</a:t>
            </a:r>
            <a:r>
              <a:rPr sz="1500" spc="-5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ООН</a:t>
            </a:r>
            <a:r>
              <a:rPr sz="1500" spc="-4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та</a:t>
            </a:r>
            <a:r>
              <a:rPr sz="1500" spc="-50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міжнародні</a:t>
            </a:r>
            <a:r>
              <a:rPr sz="1500" spc="-50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угоди,</a:t>
            </a:r>
            <a:r>
              <a:rPr sz="1500" spc="-45" dirty="0">
                <a:latin typeface="Arial"/>
                <a:cs typeface="Arial"/>
              </a:rPr>
              <a:t> </a:t>
            </a:r>
            <a:r>
              <a:rPr sz="1500" spc="-25" dirty="0">
                <a:latin typeface="Arial"/>
                <a:cs typeface="Arial"/>
              </a:rPr>
              <a:t>що </a:t>
            </a:r>
            <a:r>
              <a:rPr sz="1500" spc="-20" dirty="0">
                <a:latin typeface="Arial"/>
                <a:cs typeface="Arial"/>
              </a:rPr>
              <a:t>деталізують</a:t>
            </a:r>
            <a:r>
              <a:rPr sz="1500" spc="-4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окремі</a:t>
            </a:r>
            <a:r>
              <a:rPr sz="1500" spc="-40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аспекти.</a:t>
            </a:r>
            <a:endParaRPr sz="15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42924" y="2359199"/>
            <a:ext cx="112268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dirty="0">
                <a:latin typeface="Arial"/>
                <a:cs typeface="Arial"/>
              </a:rPr>
              <a:t>Об’єктом</a:t>
            </a:r>
            <a:r>
              <a:rPr sz="1500" b="1" i="1" spc="-50" dirty="0">
                <a:latin typeface="Arial"/>
                <a:cs typeface="Arial"/>
              </a:rPr>
              <a:t> </a:t>
            </a:r>
            <a:r>
              <a:rPr sz="1500" spc="-50" dirty="0">
                <a:latin typeface="Arial"/>
                <a:cs typeface="Arial"/>
              </a:rPr>
              <a:t>є</a:t>
            </a:r>
            <a:endParaRPr sz="15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305689" y="2379519"/>
            <a:ext cx="6964680" cy="228600"/>
          </a:xfrm>
          <a:prstGeom prst="rect">
            <a:avLst/>
          </a:prstGeom>
          <a:solidFill>
            <a:srgbClr val="FFF2CC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39"/>
              </a:lnSpc>
            </a:pPr>
            <a:r>
              <a:rPr sz="1500" dirty="0">
                <a:solidFill>
                  <a:srgbClr val="BF9000"/>
                </a:solidFill>
                <a:latin typeface="Arial"/>
                <a:cs typeface="Arial"/>
              </a:rPr>
              <a:t>суспільні</a:t>
            </a:r>
            <a:r>
              <a:rPr sz="1500" spc="-45" dirty="0">
                <a:solidFill>
                  <a:srgbClr val="BF9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BF9000"/>
                </a:solidFill>
                <a:latin typeface="Arial"/>
                <a:cs typeface="Arial"/>
              </a:rPr>
              <a:t>відносини,</a:t>
            </a:r>
            <a:r>
              <a:rPr sz="1500" spc="-45" dirty="0">
                <a:solidFill>
                  <a:srgbClr val="BF9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BF9000"/>
                </a:solidFill>
                <a:latin typeface="Arial"/>
                <a:cs typeface="Arial"/>
              </a:rPr>
              <a:t>які</a:t>
            </a:r>
            <a:r>
              <a:rPr sz="1500" spc="-40" dirty="0">
                <a:solidFill>
                  <a:srgbClr val="BF9000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BF9000"/>
                </a:solidFill>
                <a:latin typeface="Arial"/>
                <a:cs typeface="Arial"/>
              </a:rPr>
              <a:t>виникають</a:t>
            </a:r>
            <a:r>
              <a:rPr sz="1500" spc="-45" dirty="0">
                <a:solidFill>
                  <a:srgbClr val="BF9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BF9000"/>
                </a:solidFill>
                <a:latin typeface="Arial"/>
                <a:cs typeface="Arial"/>
              </a:rPr>
              <a:t>у</a:t>
            </a:r>
            <a:r>
              <a:rPr sz="1500" spc="-40" dirty="0">
                <a:solidFill>
                  <a:srgbClr val="BF9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BF9000"/>
                </a:solidFill>
                <a:latin typeface="Arial"/>
                <a:cs typeface="Arial"/>
              </a:rPr>
              <a:t>зв’язку</a:t>
            </a:r>
            <a:r>
              <a:rPr sz="1500" spc="-45" dirty="0">
                <a:solidFill>
                  <a:srgbClr val="BF9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BF9000"/>
                </a:solidFill>
                <a:latin typeface="Arial"/>
                <a:cs typeface="Arial"/>
              </a:rPr>
              <a:t>з</a:t>
            </a:r>
            <a:r>
              <a:rPr sz="1500" spc="-40" dirty="0">
                <a:solidFill>
                  <a:srgbClr val="BF9000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BF9000"/>
                </a:solidFill>
                <a:latin typeface="Arial"/>
                <a:cs typeface="Arial"/>
              </a:rPr>
              <a:t>веденням</a:t>
            </a:r>
            <a:r>
              <a:rPr sz="1500" spc="-45" dirty="0">
                <a:solidFill>
                  <a:srgbClr val="BF9000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BF9000"/>
                </a:solidFill>
                <a:latin typeface="Arial"/>
                <a:cs typeface="Arial"/>
              </a:rPr>
              <a:t>збройної</a:t>
            </a:r>
            <a:r>
              <a:rPr sz="1500" spc="-40" dirty="0">
                <a:solidFill>
                  <a:srgbClr val="BF9000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BF9000"/>
                </a:solidFill>
                <a:latin typeface="Arial"/>
                <a:cs typeface="Arial"/>
              </a:rPr>
              <a:t>боротьби</a:t>
            </a:r>
            <a:r>
              <a:rPr sz="1500" spc="-45" dirty="0">
                <a:solidFill>
                  <a:srgbClr val="BF9000"/>
                </a:solidFill>
                <a:latin typeface="Arial"/>
                <a:cs typeface="Arial"/>
              </a:rPr>
              <a:t> </a:t>
            </a:r>
            <a:r>
              <a:rPr sz="1500" spc="-25" dirty="0">
                <a:solidFill>
                  <a:srgbClr val="BF9000"/>
                </a:solidFill>
                <a:latin typeface="Arial"/>
                <a:cs typeface="Arial"/>
              </a:rPr>
              <a:t>між</a:t>
            </a:r>
            <a:endParaRPr sz="15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55624" y="2642408"/>
            <a:ext cx="3933190" cy="228600"/>
          </a:xfrm>
          <a:prstGeom prst="rect">
            <a:avLst/>
          </a:prstGeom>
          <a:solidFill>
            <a:srgbClr val="FFF2CC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39"/>
              </a:lnSpc>
            </a:pPr>
            <a:r>
              <a:rPr sz="1500" spc="-10" dirty="0">
                <a:solidFill>
                  <a:srgbClr val="BF9000"/>
                </a:solidFill>
                <a:latin typeface="Arial"/>
                <a:cs typeface="Arial"/>
              </a:rPr>
              <a:t>державами</a:t>
            </a:r>
            <a:r>
              <a:rPr sz="1500" spc="-45" dirty="0">
                <a:solidFill>
                  <a:srgbClr val="BF9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BF9000"/>
                </a:solidFill>
                <a:latin typeface="Arial"/>
                <a:cs typeface="Arial"/>
              </a:rPr>
              <a:t>чи</a:t>
            </a:r>
            <a:r>
              <a:rPr sz="1500" spc="-45" dirty="0">
                <a:solidFill>
                  <a:srgbClr val="BF9000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BF9000"/>
                </a:solidFill>
                <a:latin typeface="Arial"/>
                <a:cs typeface="Arial"/>
              </a:rPr>
              <a:t>недержавними</a:t>
            </a:r>
            <a:r>
              <a:rPr sz="1500" spc="-45" dirty="0">
                <a:solidFill>
                  <a:srgbClr val="BF9000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BF9000"/>
                </a:solidFill>
                <a:latin typeface="Arial"/>
                <a:cs typeface="Arial"/>
              </a:rPr>
              <a:t>утвореннями.</a:t>
            </a:r>
            <a:endParaRPr sz="15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075979" y="2622088"/>
            <a:ext cx="471995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latin typeface="Arial"/>
                <a:cs typeface="Arial"/>
              </a:rPr>
              <a:t>Це</a:t>
            </a:r>
            <a:r>
              <a:rPr sz="1500" spc="-5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відносини,</a:t>
            </a:r>
            <a:r>
              <a:rPr sz="1500" spc="-5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що</a:t>
            </a:r>
            <a:r>
              <a:rPr sz="1500" spc="-45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зачіпають</a:t>
            </a:r>
            <a:r>
              <a:rPr sz="1500" spc="-5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права</a:t>
            </a:r>
            <a:r>
              <a:rPr sz="1500" spc="-4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і</a:t>
            </a:r>
            <a:r>
              <a:rPr sz="1500" spc="-50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свободи</a:t>
            </a:r>
            <a:r>
              <a:rPr sz="1500" spc="-45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людини,</a:t>
            </a:r>
            <a:endParaRPr sz="15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42924" y="2850688"/>
            <a:ext cx="8900795" cy="20180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93420" algn="just">
              <a:lnSpc>
                <a:spcPct val="114999"/>
              </a:lnSpc>
              <a:spcBef>
                <a:spcPts val="100"/>
              </a:spcBef>
            </a:pPr>
            <a:r>
              <a:rPr sz="1500" spc="-10" dirty="0">
                <a:latin typeface="Arial"/>
                <a:cs typeface="Arial"/>
              </a:rPr>
              <a:t>суверенітет</a:t>
            </a:r>
            <a:r>
              <a:rPr sz="1500" spc="-4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держав,</a:t>
            </a:r>
            <a:r>
              <a:rPr sz="1500" spc="-45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відповідальність</a:t>
            </a:r>
            <a:r>
              <a:rPr sz="1500" spc="-4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військових</a:t>
            </a:r>
            <a:r>
              <a:rPr sz="1500" spc="-4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і</a:t>
            </a:r>
            <a:r>
              <a:rPr sz="1500" spc="-45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політичних</a:t>
            </a:r>
            <a:r>
              <a:rPr sz="1500" spc="-45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керівників,</a:t>
            </a:r>
            <a:r>
              <a:rPr sz="1500" spc="-4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а</a:t>
            </a:r>
            <a:r>
              <a:rPr sz="1500" spc="-4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також</a:t>
            </a:r>
            <a:r>
              <a:rPr sz="1500" spc="-45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міжнародну стабільність</a:t>
            </a:r>
            <a:r>
              <a:rPr sz="1500" spc="-2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у</a:t>
            </a:r>
            <a:r>
              <a:rPr sz="1500" spc="-20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цілому.</a:t>
            </a:r>
            <a:endParaRPr sz="1500" dirty="0">
              <a:latin typeface="Arial"/>
              <a:cs typeface="Arial"/>
            </a:endParaRPr>
          </a:p>
          <a:p>
            <a:pPr marL="12700" marR="5080" algn="just">
              <a:lnSpc>
                <a:spcPct val="114999"/>
              </a:lnSpc>
              <a:spcBef>
                <a:spcPts val="1200"/>
              </a:spcBef>
            </a:pPr>
            <a:r>
              <a:rPr sz="1500" b="1" i="1" dirty="0">
                <a:latin typeface="Arial"/>
                <a:cs typeface="Arial"/>
              </a:rPr>
              <a:t>Особливість</a:t>
            </a:r>
            <a:r>
              <a:rPr sz="1500" b="1" i="1" spc="-3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дослідження</a:t>
            </a:r>
            <a:r>
              <a:rPr sz="1500" spc="-45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полягає</a:t>
            </a:r>
            <a:r>
              <a:rPr sz="1500" spc="-4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у</a:t>
            </a:r>
            <a:r>
              <a:rPr sz="1500" spc="-4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поєднанні</a:t>
            </a:r>
            <a:r>
              <a:rPr sz="1500" spc="-45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правових,</a:t>
            </a:r>
            <a:r>
              <a:rPr sz="1500" spc="-40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політичних</a:t>
            </a:r>
            <a:r>
              <a:rPr sz="1500" spc="-4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і</a:t>
            </a:r>
            <a:r>
              <a:rPr sz="1500" spc="-40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гуманітарних</a:t>
            </a:r>
            <a:r>
              <a:rPr sz="1500" spc="-4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аспектів.</a:t>
            </a:r>
            <a:r>
              <a:rPr sz="1500" spc="-40" dirty="0">
                <a:latin typeface="Arial"/>
                <a:cs typeface="Arial"/>
              </a:rPr>
              <a:t> </a:t>
            </a:r>
            <a:r>
              <a:rPr sz="1500" spc="-20" dirty="0">
                <a:latin typeface="Arial"/>
                <a:cs typeface="Arial"/>
              </a:rPr>
              <a:t>Адже </a:t>
            </a:r>
            <a:r>
              <a:rPr sz="1500" dirty="0">
                <a:latin typeface="Arial"/>
                <a:cs typeface="Arial"/>
              </a:rPr>
              <a:t>війна</a:t>
            </a:r>
            <a:r>
              <a:rPr sz="1500" spc="-3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—</a:t>
            </a:r>
            <a:r>
              <a:rPr sz="1500" spc="-3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це</a:t>
            </a:r>
            <a:r>
              <a:rPr sz="1500" spc="-3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не</a:t>
            </a:r>
            <a:r>
              <a:rPr sz="1500" spc="-3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лише</a:t>
            </a:r>
            <a:r>
              <a:rPr sz="1500" spc="-35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політичне</a:t>
            </a:r>
            <a:r>
              <a:rPr sz="1500" spc="-30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протистояння,</a:t>
            </a:r>
            <a:r>
              <a:rPr sz="1500" spc="-3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але</a:t>
            </a:r>
            <a:r>
              <a:rPr sz="1500" spc="-3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й</a:t>
            </a:r>
            <a:r>
              <a:rPr sz="1500" spc="-3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глибока</a:t>
            </a:r>
            <a:r>
              <a:rPr sz="1500" spc="-35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гуманітарна</a:t>
            </a:r>
            <a:r>
              <a:rPr sz="1500" spc="-30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трагедія,</a:t>
            </a:r>
            <a:r>
              <a:rPr sz="1500" spc="-3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яка</a:t>
            </a:r>
            <a:r>
              <a:rPr sz="1500" spc="-35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вимагає </a:t>
            </a:r>
            <a:r>
              <a:rPr sz="1500" dirty="0">
                <a:latin typeface="Arial"/>
                <a:cs typeface="Arial"/>
              </a:rPr>
              <a:t>захисту</a:t>
            </a:r>
            <a:r>
              <a:rPr sz="1500" spc="-3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людини</a:t>
            </a:r>
            <a:r>
              <a:rPr sz="1500" spc="-3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навіть</a:t>
            </a:r>
            <a:r>
              <a:rPr sz="1500" spc="-3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у</a:t>
            </a:r>
            <a:r>
              <a:rPr sz="1500" spc="-30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найекстремальніших</a:t>
            </a:r>
            <a:r>
              <a:rPr sz="1500" spc="-3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умовах.</a:t>
            </a:r>
            <a:r>
              <a:rPr sz="1500" spc="-3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Саме</a:t>
            </a:r>
            <a:r>
              <a:rPr sz="1500" spc="-3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тому</a:t>
            </a:r>
            <a:r>
              <a:rPr sz="1500" spc="-30" dirty="0">
                <a:latin typeface="Arial"/>
                <a:cs typeface="Arial"/>
              </a:rPr>
              <a:t> </a:t>
            </a:r>
            <a:r>
              <a:rPr sz="1500" spc="-25" dirty="0">
                <a:latin typeface="Arial"/>
                <a:cs typeface="Arial"/>
              </a:rPr>
              <a:t>міжнародно-</a:t>
            </a:r>
            <a:r>
              <a:rPr sz="1500" spc="-10" dirty="0">
                <a:latin typeface="Arial"/>
                <a:cs typeface="Arial"/>
              </a:rPr>
              <a:t>правове</a:t>
            </a:r>
            <a:r>
              <a:rPr sz="1500" spc="-25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регулювання </a:t>
            </a:r>
            <a:r>
              <a:rPr sz="1500" dirty="0">
                <a:latin typeface="Arial"/>
                <a:cs typeface="Arial"/>
              </a:rPr>
              <a:t>має</a:t>
            </a:r>
            <a:r>
              <a:rPr sz="1500" spc="-45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подвійний</a:t>
            </a:r>
            <a:r>
              <a:rPr sz="1500" spc="-40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характер:</a:t>
            </a:r>
            <a:r>
              <a:rPr sz="1500" spc="-4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з</a:t>
            </a:r>
            <a:r>
              <a:rPr sz="1500" spc="-45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одного</a:t>
            </a:r>
            <a:r>
              <a:rPr sz="1500" spc="-40" dirty="0">
                <a:latin typeface="Arial"/>
                <a:cs typeface="Arial"/>
              </a:rPr>
              <a:t> </a:t>
            </a:r>
            <a:r>
              <a:rPr sz="1500" spc="-20" dirty="0">
                <a:latin typeface="Arial"/>
                <a:cs typeface="Arial"/>
              </a:rPr>
              <a:t>боку,</a:t>
            </a:r>
            <a:r>
              <a:rPr sz="1500" spc="-4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воно</a:t>
            </a:r>
            <a:r>
              <a:rPr sz="1500" spc="-4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прагне</a:t>
            </a:r>
            <a:r>
              <a:rPr sz="1500" spc="-45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обмежити</a:t>
            </a:r>
            <a:r>
              <a:rPr sz="1500" spc="-40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масштаби</a:t>
            </a:r>
            <a:r>
              <a:rPr sz="1500" spc="-40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насильства,</a:t>
            </a:r>
            <a:r>
              <a:rPr sz="1500" spc="-4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а</a:t>
            </a:r>
            <a:r>
              <a:rPr sz="1500" spc="-4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з</a:t>
            </a:r>
            <a:r>
              <a:rPr sz="1500" spc="-40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іншого</a:t>
            </a:r>
            <a:r>
              <a:rPr sz="1500" spc="-40" dirty="0">
                <a:latin typeface="Arial"/>
                <a:cs typeface="Arial"/>
              </a:rPr>
              <a:t> </a:t>
            </a:r>
            <a:r>
              <a:rPr sz="1500" spc="-50" dirty="0">
                <a:latin typeface="Arial"/>
                <a:cs typeface="Arial"/>
              </a:rPr>
              <a:t>— </a:t>
            </a:r>
            <a:r>
              <a:rPr sz="1500" spc="-10" dirty="0">
                <a:latin typeface="Arial"/>
                <a:cs typeface="Arial"/>
              </a:rPr>
              <a:t>гарантувати</a:t>
            </a:r>
            <a:r>
              <a:rPr sz="1500" spc="-65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дотримання</a:t>
            </a:r>
            <a:r>
              <a:rPr sz="1500" spc="-6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основних</a:t>
            </a:r>
            <a:r>
              <a:rPr sz="1500" spc="-6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прав</a:t>
            </a:r>
            <a:r>
              <a:rPr sz="1500" spc="-6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людини</a:t>
            </a:r>
            <a:r>
              <a:rPr sz="1500" spc="-6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в</a:t>
            </a:r>
            <a:r>
              <a:rPr sz="1500" spc="-6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умовах</a:t>
            </a:r>
            <a:r>
              <a:rPr sz="1500" spc="-60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війни.</a:t>
            </a:r>
            <a:endParaRPr sz="15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0649" y="109813"/>
            <a:ext cx="83724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i="1" dirty="0">
                <a:latin typeface="Arial"/>
                <a:cs typeface="Arial"/>
              </a:rPr>
              <a:t>Відповідальність</a:t>
            </a:r>
            <a:r>
              <a:rPr sz="2400" i="1" spc="-80" dirty="0">
                <a:latin typeface="Arial"/>
                <a:cs typeface="Arial"/>
              </a:rPr>
              <a:t> </a:t>
            </a:r>
            <a:r>
              <a:rPr sz="2400" i="1" dirty="0">
                <a:latin typeface="Arial"/>
                <a:cs typeface="Arial"/>
              </a:rPr>
              <a:t>за</a:t>
            </a:r>
            <a:r>
              <a:rPr sz="2400" i="1" spc="-80" dirty="0">
                <a:latin typeface="Arial"/>
                <a:cs typeface="Arial"/>
              </a:rPr>
              <a:t> </a:t>
            </a:r>
            <a:r>
              <a:rPr sz="2400" i="1" spc="-10" dirty="0">
                <a:latin typeface="Arial"/>
                <a:cs typeface="Arial"/>
              </a:rPr>
              <a:t>порушення</a:t>
            </a:r>
            <a:r>
              <a:rPr sz="2400" i="1" spc="-75" dirty="0">
                <a:latin typeface="Arial"/>
                <a:cs typeface="Arial"/>
              </a:rPr>
              <a:t> </a:t>
            </a:r>
            <a:r>
              <a:rPr sz="2400" i="1" dirty="0">
                <a:latin typeface="Arial"/>
                <a:cs typeface="Arial"/>
              </a:rPr>
              <a:t>гуманітарного</a:t>
            </a:r>
            <a:r>
              <a:rPr sz="2400" i="1" spc="-80" dirty="0">
                <a:latin typeface="Arial"/>
                <a:cs typeface="Arial"/>
              </a:rPr>
              <a:t> </a:t>
            </a:r>
            <a:r>
              <a:rPr sz="2400" i="1" spc="-10" dirty="0">
                <a:latin typeface="Arial"/>
                <a:cs typeface="Arial"/>
              </a:rPr>
              <a:t>права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40649" y="644736"/>
            <a:ext cx="8232140" cy="2070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36525">
              <a:lnSpc>
                <a:spcPct val="114999"/>
              </a:lnSpc>
              <a:spcBef>
                <a:spcPts val="100"/>
              </a:spcBef>
            </a:pPr>
            <a:r>
              <a:rPr sz="1800" i="1" dirty="0">
                <a:latin typeface="Arial"/>
                <a:cs typeface="Arial"/>
              </a:rPr>
              <a:t>За</a:t>
            </a:r>
            <a:r>
              <a:rPr sz="1800" i="1" spc="-35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напади</a:t>
            </a:r>
            <a:r>
              <a:rPr sz="1800" i="1" spc="-35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на</a:t>
            </a:r>
            <a:r>
              <a:rPr sz="1800" i="1" spc="-35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цивільні</a:t>
            </a:r>
            <a:r>
              <a:rPr sz="1800" i="1" spc="-35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об’єкти,</a:t>
            </a:r>
            <a:r>
              <a:rPr sz="1800" i="1" spc="-35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використання</a:t>
            </a:r>
            <a:r>
              <a:rPr sz="1800" i="1" spc="-35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«живих</a:t>
            </a:r>
            <a:r>
              <a:rPr sz="1800" i="1" spc="-35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щитів»,</a:t>
            </a:r>
            <a:r>
              <a:rPr sz="1800" i="1" spc="-35" dirty="0">
                <a:latin typeface="Arial"/>
                <a:cs typeface="Arial"/>
              </a:rPr>
              <a:t> </a:t>
            </a:r>
            <a:r>
              <a:rPr sz="1800" i="1" spc="-10" dirty="0">
                <a:latin typeface="Arial"/>
                <a:cs typeface="Arial"/>
              </a:rPr>
              <a:t>знищення </a:t>
            </a:r>
            <a:r>
              <a:rPr sz="1800" i="1" dirty="0">
                <a:latin typeface="Arial"/>
                <a:cs typeface="Arial"/>
              </a:rPr>
              <a:t>культурних</a:t>
            </a:r>
            <a:r>
              <a:rPr sz="1800" i="1" spc="-85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цінностей</a:t>
            </a:r>
            <a:r>
              <a:rPr sz="1800" i="1" spc="-80" dirty="0">
                <a:latin typeface="Arial"/>
                <a:cs typeface="Arial"/>
              </a:rPr>
              <a:t> </a:t>
            </a:r>
            <a:r>
              <a:rPr sz="1800" i="1" spc="-10" dirty="0">
                <a:latin typeface="Arial"/>
                <a:cs typeface="Arial"/>
              </a:rPr>
              <a:t>передбачена</a:t>
            </a:r>
            <a:r>
              <a:rPr sz="1800" i="1" spc="-80" dirty="0">
                <a:latin typeface="Arial"/>
                <a:cs typeface="Arial"/>
              </a:rPr>
              <a:t> </a:t>
            </a:r>
            <a:r>
              <a:rPr sz="1800" i="1" spc="-10" dirty="0">
                <a:latin typeface="Arial"/>
                <a:cs typeface="Arial"/>
              </a:rPr>
              <a:t>міжнародно-</a:t>
            </a:r>
            <a:r>
              <a:rPr sz="1800" i="1" dirty="0">
                <a:latin typeface="Arial"/>
                <a:cs typeface="Arial"/>
              </a:rPr>
              <a:t>правова</a:t>
            </a:r>
            <a:r>
              <a:rPr sz="1800" i="1" spc="-80" dirty="0">
                <a:latin typeface="Arial"/>
                <a:cs typeface="Arial"/>
              </a:rPr>
              <a:t> </a:t>
            </a:r>
            <a:r>
              <a:rPr sz="1800" i="1" spc="-10" dirty="0">
                <a:latin typeface="Arial"/>
                <a:cs typeface="Arial"/>
              </a:rPr>
              <a:t>відповідальність.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14999"/>
              </a:lnSpc>
              <a:spcBef>
                <a:spcPts val="1200"/>
              </a:spcBef>
            </a:pPr>
            <a:r>
              <a:rPr sz="1800" i="1" dirty="0">
                <a:latin typeface="Arial"/>
                <a:cs typeface="Arial"/>
              </a:rPr>
              <a:t>Міжнародний</a:t>
            </a:r>
            <a:r>
              <a:rPr sz="1800" i="1" spc="-65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кримінальний</a:t>
            </a:r>
            <a:r>
              <a:rPr sz="1800" i="1" spc="-65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суд,</a:t>
            </a:r>
            <a:r>
              <a:rPr sz="1800" i="1" spc="-60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створений</a:t>
            </a:r>
            <a:r>
              <a:rPr sz="1800" i="1" spc="-65" dirty="0">
                <a:latin typeface="Arial"/>
                <a:cs typeface="Arial"/>
              </a:rPr>
              <a:t> </a:t>
            </a:r>
            <a:r>
              <a:rPr sz="1800" i="1" spc="-10" dirty="0">
                <a:latin typeface="Arial"/>
                <a:cs typeface="Arial"/>
              </a:rPr>
              <a:t>Римським</a:t>
            </a:r>
            <a:r>
              <a:rPr sz="1800" i="1" spc="-60" dirty="0">
                <a:latin typeface="Arial"/>
                <a:cs typeface="Arial"/>
              </a:rPr>
              <a:t> </a:t>
            </a:r>
            <a:r>
              <a:rPr sz="1800" i="1" spc="-10" dirty="0">
                <a:latin typeface="Arial"/>
                <a:cs typeface="Arial"/>
              </a:rPr>
              <a:t>статутом</a:t>
            </a:r>
            <a:r>
              <a:rPr sz="1800" i="1" spc="-65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1998</a:t>
            </a:r>
            <a:r>
              <a:rPr sz="1800" i="1" spc="-60" dirty="0">
                <a:latin typeface="Arial"/>
                <a:cs typeface="Arial"/>
              </a:rPr>
              <a:t> </a:t>
            </a:r>
            <a:r>
              <a:rPr sz="1800" i="1" spc="-10" dirty="0">
                <a:latin typeface="Arial"/>
                <a:cs typeface="Arial"/>
              </a:rPr>
              <a:t>року, </a:t>
            </a:r>
            <a:r>
              <a:rPr sz="1800" i="1" dirty="0">
                <a:latin typeface="Arial"/>
                <a:cs typeface="Arial"/>
              </a:rPr>
              <a:t>має</a:t>
            </a:r>
            <a:r>
              <a:rPr sz="1800" i="1" spc="-55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юрисдикцію</a:t>
            </a:r>
            <a:r>
              <a:rPr sz="1800" i="1" spc="-55" dirty="0">
                <a:latin typeface="Arial"/>
                <a:cs typeface="Arial"/>
              </a:rPr>
              <a:t> </a:t>
            </a:r>
            <a:r>
              <a:rPr sz="1800" i="1" spc="-10" dirty="0">
                <a:latin typeface="Arial"/>
                <a:cs typeface="Arial"/>
              </a:rPr>
              <a:t>розглядати</a:t>
            </a:r>
            <a:r>
              <a:rPr sz="1800" i="1" spc="-55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воєнні</a:t>
            </a:r>
            <a:r>
              <a:rPr sz="1800" i="1" spc="-55" dirty="0">
                <a:latin typeface="Arial"/>
                <a:cs typeface="Arial"/>
              </a:rPr>
              <a:t> </a:t>
            </a:r>
            <a:r>
              <a:rPr sz="1800" i="1" spc="-20" dirty="0">
                <a:latin typeface="Arial"/>
                <a:cs typeface="Arial"/>
              </a:rPr>
              <a:t>злочини.</a:t>
            </a:r>
            <a:r>
              <a:rPr sz="1800" i="1" spc="-55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Особи,</a:t>
            </a:r>
            <a:r>
              <a:rPr sz="1800" i="1" spc="-50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які</a:t>
            </a:r>
            <a:r>
              <a:rPr sz="1800" i="1" spc="-55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віддають</a:t>
            </a:r>
            <a:r>
              <a:rPr sz="1800" i="1" spc="-55" dirty="0">
                <a:latin typeface="Arial"/>
                <a:cs typeface="Arial"/>
              </a:rPr>
              <a:t> </a:t>
            </a:r>
            <a:r>
              <a:rPr sz="1800" i="1" spc="-10" dirty="0">
                <a:latin typeface="Arial"/>
                <a:cs typeface="Arial"/>
              </a:rPr>
              <a:t>незаконні </a:t>
            </a:r>
            <a:r>
              <a:rPr sz="1800" i="1" dirty="0">
                <a:latin typeface="Arial"/>
                <a:cs typeface="Arial"/>
              </a:rPr>
              <a:t>накази</a:t>
            </a:r>
            <a:r>
              <a:rPr sz="1800" i="1" spc="-55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або</a:t>
            </a:r>
            <a:r>
              <a:rPr sz="1800" i="1" spc="-50" dirty="0">
                <a:latin typeface="Arial"/>
                <a:cs typeface="Arial"/>
              </a:rPr>
              <a:t> </a:t>
            </a:r>
            <a:r>
              <a:rPr sz="1800" i="1" spc="-10" dirty="0">
                <a:latin typeface="Arial"/>
                <a:cs typeface="Arial"/>
              </a:rPr>
              <a:t>безпосередньо</a:t>
            </a:r>
            <a:r>
              <a:rPr sz="1800" i="1" spc="-55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здійснюють</a:t>
            </a:r>
            <a:r>
              <a:rPr sz="1800" i="1" spc="-50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атаки,</a:t>
            </a:r>
            <a:r>
              <a:rPr sz="1800" i="1" spc="-55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можуть</a:t>
            </a:r>
            <a:r>
              <a:rPr sz="1800" i="1" spc="-50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бути</a:t>
            </a:r>
            <a:r>
              <a:rPr sz="1800" i="1" spc="-55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притягнуті</a:t>
            </a:r>
            <a:r>
              <a:rPr sz="1800" i="1" spc="-50" dirty="0">
                <a:latin typeface="Arial"/>
                <a:cs typeface="Arial"/>
              </a:rPr>
              <a:t> </a:t>
            </a:r>
            <a:r>
              <a:rPr sz="1800" i="1" spc="-25" dirty="0">
                <a:latin typeface="Arial"/>
                <a:cs typeface="Arial"/>
              </a:rPr>
              <a:t>до </a:t>
            </a:r>
            <a:r>
              <a:rPr sz="1800" i="1" dirty="0">
                <a:latin typeface="Arial"/>
                <a:cs typeface="Arial"/>
              </a:rPr>
              <a:t>кримінальної</a:t>
            </a:r>
            <a:r>
              <a:rPr sz="1800" i="1" spc="-80" dirty="0">
                <a:latin typeface="Arial"/>
                <a:cs typeface="Arial"/>
              </a:rPr>
              <a:t> </a:t>
            </a:r>
            <a:r>
              <a:rPr sz="1800" i="1" spc="-10" dirty="0">
                <a:latin typeface="Arial"/>
                <a:cs typeface="Arial"/>
              </a:rPr>
              <a:t>відповідальності.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76494" y="2876369"/>
            <a:ext cx="3590992" cy="2177245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3024" y="987418"/>
            <a:ext cx="3393440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dirty="0"/>
              <a:t>Ведення</a:t>
            </a:r>
            <a:r>
              <a:rPr sz="2300" spc="-35" dirty="0"/>
              <a:t> </a:t>
            </a:r>
            <a:r>
              <a:rPr sz="2300" dirty="0"/>
              <a:t>війни</a:t>
            </a:r>
            <a:r>
              <a:rPr sz="2300" spc="-25" dirty="0"/>
              <a:t> </a:t>
            </a:r>
            <a:r>
              <a:rPr sz="2300" dirty="0"/>
              <a:t>на</a:t>
            </a:r>
            <a:r>
              <a:rPr sz="2300" spc="-20" dirty="0"/>
              <a:t> </a:t>
            </a:r>
            <a:r>
              <a:rPr sz="2300" spc="-10" dirty="0"/>
              <a:t>морі:</a:t>
            </a:r>
            <a:endParaRPr sz="2300"/>
          </a:p>
        </p:txBody>
      </p:sp>
      <p:sp>
        <p:nvSpPr>
          <p:cNvPr id="3" name="object 3"/>
          <p:cNvSpPr txBox="1"/>
          <p:nvPr/>
        </p:nvSpPr>
        <p:spPr>
          <a:xfrm>
            <a:off x="73024" y="1619115"/>
            <a:ext cx="6543675" cy="3218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b="1" dirty="0">
                <a:latin typeface="Arial"/>
                <a:cs typeface="Arial"/>
              </a:rPr>
              <a:t>загальні</a:t>
            </a:r>
            <a:r>
              <a:rPr sz="2300" b="1" spc="-70" dirty="0">
                <a:latin typeface="Arial"/>
                <a:cs typeface="Arial"/>
              </a:rPr>
              <a:t> </a:t>
            </a:r>
            <a:r>
              <a:rPr sz="2300" b="1" spc="-10" dirty="0">
                <a:latin typeface="Arial"/>
                <a:cs typeface="Arial"/>
              </a:rPr>
              <a:t>правила</a:t>
            </a:r>
            <a:endParaRPr sz="2300">
              <a:latin typeface="Arial"/>
              <a:cs typeface="Arial"/>
            </a:endParaRPr>
          </a:p>
          <a:p>
            <a:pPr marL="12700" marR="5080">
              <a:lnSpc>
                <a:spcPct val="114999"/>
              </a:lnSpc>
              <a:spcBef>
                <a:spcPts val="1310"/>
              </a:spcBef>
            </a:pPr>
            <a:r>
              <a:rPr sz="1800" i="1" dirty="0">
                <a:latin typeface="Arial"/>
                <a:cs typeface="Arial"/>
              </a:rPr>
              <a:t>Війна</a:t>
            </a:r>
            <a:r>
              <a:rPr sz="1800" i="1" spc="-30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на</a:t>
            </a:r>
            <a:r>
              <a:rPr sz="1800" i="1" spc="-25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морі</a:t>
            </a:r>
            <a:r>
              <a:rPr sz="1800" i="1" spc="-30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має</a:t>
            </a:r>
            <a:r>
              <a:rPr sz="1800" i="1" spc="-25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свої</a:t>
            </a:r>
            <a:r>
              <a:rPr sz="1800" i="1" spc="-30" dirty="0">
                <a:latin typeface="Arial"/>
                <a:cs typeface="Arial"/>
              </a:rPr>
              <a:t> </a:t>
            </a:r>
            <a:r>
              <a:rPr sz="1800" i="1" spc="-10" dirty="0">
                <a:latin typeface="Arial"/>
                <a:cs typeface="Arial"/>
              </a:rPr>
              <a:t>особливості.</a:t>
            </a:r>
            <a:r>
              <a:rPr sz="1800" i="1" spc="-25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Вона</a:t>
            </a:r>
            <a:r>
              <a:rPr sz="1800" i="1" spc="-30" dirty="0">
                <a:latin typeface="Arial"/>
                <a:cs typeface="Arial"/>
              </a:rPr>
              <a:t> </a:t>
            </a:r>
            <a:r>
              <a:rPr sz="1800" i="1" spc="-10" dirty="0">
                <a:latin typeface="Arial"/>
                <a:cs typeface="Arial"/>
              </a:rPr>
              <a:t>регулюється Гаазькими</a:t>
            </a:r>
            <a:r>
              <a:rPr sz="1800" i="1" spc="-100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конвенціями,</a:t>
            </a:r>
            <a:r>
              <a:rPr sz="1800" i="1" spc="-95" dirty="0">
                <a:latin typeface="Arial"/>
                <a:cs typeface="Arial"/>
              </a:rPr>
              <a:t> </a:t>
            </a:r>
            <a:r>
              <a:rPr sz="1800" i="1" spc="-10" dirty="0">
                <a:latin typeface="Arial"/>
                <a:cs typeface="Arial"/>
              </a:rPr>
              <a:t>Лондонським</a:t>
            </a:r>
            <a:r>
              <a:rPr sz="1800" i="1" spc="-95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морським</a:t>
            </a:r>
            <a:r>
              <a:rPr sz="1800" i="1" spc="-95" dirty="0">
                <a:latin typeface="Arial"/>
                <a:cs typeface="Arial"/>
              </a:rPr>
              <a:t> </a:t>
            </a:r>
            <a:r>
              <a:rPr sz="1800" i="1" spc="-10" dirty="0">
                <a:latin typeface="Arial"/>
                <a:cs typeface="Arial"/>
              </a:rPr>
              <a:t>договором </a:t>
            </a:r>
            <a:r>
              <a:rPr sz="1800" i="1" dirty="0">
                <a:latin typeface="Arial"/>
                <a:cs typeface="Arial"/>
              </a:rPr>
              <a:t>та</a:t>
            </a:r>
            <a:r>
              <a:rPr sz="1800" i="1" spc="-55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нормами</a:t>
            </a:r>
            <a:r>
              <a:rPr sz="1800" i="1" spc="-50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звичаєвого</a:t>
            </a:r>
            <a:r>
              <a:rPr sz="1800" i="1" spc="-55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права.</a:t>
            </a:r>
            <a:r>
              <a:rPr sz="1800" i="1" spc="-50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Основні</a:t>
            </a:r>
            <a:r>
              <a:rPr sz="1800" i="1" spc="-55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принципи</a:t>
            </a:r>
            <a:r>
              <a:rPr sz="1800" i="1" spc="-50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ті</a:t>
            </a:r>
            <a:r>
              <a:rPr sz="1800" i="1" spc="-55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ж</a:t>
            </a:r>
            <a:r>
              <a:rPr sz="1800" i="1" spc="-50" dirty="0">
                <a:latin typeface="Arial"/>
                <a:cs typeface="Arial"/>
              </a:rPr>
              <a:t> </a:t>
            </a:r>
            <a:r>
              <a:rPr sz="1800" i="1" spc="-10" dirty="0">
                <a:latin typeface="Arial"/>
                <a:cs typeface="Arial"/>
              </a:rPr>
              <a:t>самі: </a:t>
            </a:r>
            <a:r>
              <a:rPr sz="1800" i="1" dirty="0">
                <a:latin typeface="Arial"/>
                <a:cs typeface="Arial"/>
              </a:rPr>
              <a:t>розрізнення</a:t>
            </a:r>
            <a:r>
              <a:rPr sz="1800" i="1" spc="-60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між</a:t>
            </a:r>
            <a:r>
              <a:rPr sz="1800" i="1" spc="-60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військовими</a:t>
            </a:r>
            <a:r>
              <a:rPr sz="1800" i="1" spc="-60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і</a:t>
            </a:r>
            <a:r>
              <a:rPr sz="1800" i="1" spc="-60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цивільними</a:t>
            </a:r>
            <a:r>
              <a:rPr sz="1800" i="1" spc="-55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суднами,</a:t>
            </a:r>
            <a:r>
              <a:rPr sz="1800" i="1" spc="-60" dirty="0">
                <a:latin typeface="Arial"/>
                <a:cs typeface="Arial"/>
              </a:rPr>
              <a:t> </a:t>
            </a:r>
            <a:r>
              <a:rPr sz="1800" i="1" spc="-10" dirty="0">
                <a:latin typeface="Arial"/>
                <a:cs typeface="Arial"/>
              </a:rPr>
              <a:t>заборона </a:t>
            </a:r>
            <a:r>
              <a:rPr sz="1800" i="1" dirty="0">
                <a:latin typeface="Arial"/>
                <a:cs typeface="Arial"/>
              </a:rPr>
              <a:t>нападів</a:t>
            </a:r>
            <a:r>
              <a:rPr sz="1800" i="1" spc="-55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на</a:t>
            </a:r>
            <a:r>
              <a:rPr sz="1800" i="1" spc="-55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госпітальні</a:t>
            </a:r>
            <a:r>
              <a:rPr sz="1800" i="1" spc="-55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кораблі,</a:t>
            </a:r>
            <a:r>
              <a:rPr sz="1800" i="1" spc="-50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захист</a:t>
            </a:r>
            <a:r>
              <a:rPr sz="1800" i="1" spc="-55" dirty="0">
                <a:latin typeface="Arial"/>
                <a:cs typeface="Arial"/>
              </a:rPr>
              <a:t> </a:t>
            </a:r>
            <a:r>
              <a:rPr sz="1800" i="1" spc="-10" dirty="0">
                <a:latin typeface="Arial"/>
                <a:cs typeface="Arial"/>
              </a:rPr>
              <a:t>цивільного населення.</a:t>
            </a:r>
            <a:endParaRPr sz="1800">
              <a:latin typeface="Arial"/>
              <a:cs typeface="Arial"/>
            </a:endParaRPr>
          </a:p>
          <a:p>
            <a:pPr marL="12700" marR="24765">
              <a:lnSpc>
                <a:spcPct val="114999"/>
              </a:lnSpc>
              <a:spcBef>
                <a:spcPts val="1200"/>
              </a:spcBef>
            </a:pPr>
            <a:r>
              <a:rPr sz="1800" i="1" dirty="0">
                <a:latin typeface="Arial"/>
                <a:cs typeface="Arial"/>
              </a:rPr>
              <a:t>Крім</a:t>
            </a:r>
            <a:r>
              <a:rPr sz="1800" i="1" spc="-75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того,</a:t>
            </a:r>
            <a:r>
              <a:rPr sz="1800" i="1" spc="-75" dirty="0">
                <a:latin typeface="Arial"/>
                <a:cs typeface="Arial"/>
              </a:rPr>
              <a:t> </a:t>
            </a:r>
            <a:r>
              <a:rPr sz="1800" i="1" spc="-10" dirty="0">
                <a:latin typeface="Arial"/>
                <a:cs typeface="Arial"/>
              </a:rPr>
              <a:t>застосовуються</a:t>
            </a:r>
            <a:r>
              <a:rPr sz="1800" i="1" spc="-75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правила</a:t>
            </a:r>
            <a:r>
              <a:rPr sz="1800" i="1" spc="-75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морської</a:t>
            </a:r>
            <a:r>
              <a:rPr sz="1800" i="1" spc="-70" dirty="0">
                <a:latin typeface="Arial"/>
                <a:cs typeface="Arial"/>
              </a:rPr>
              <a:t> </a:t>
            </a:r>
            <a:r>
              <a:rPr sz="1800" i="1" spc="-10" dirty="0">
                <a:latin typeface="Arial"/>
                <a:cs typeface="Arial"/>
              </a:rPr>
              <a:t>блокади, </a:t>
            </a:r>
            <a:r>
              <a:rPr sz="1800" i="1" dirty="0">
                <a:latin typeface="Arial"/>
                <a:cs typeface="Arial"/>
              </a:rPr>
              <a:t>захоплення</a:t>
            </a:r>
            <a:r>
              <a:rPr sz="1800" i="1" spc="-75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кораблів</a:t>
            </a:r>
            <a:r>
              <a:rPr sz="1800" i="1" spc="-60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та</a:t>
            </a:r>
            <a:r>
              <a:rPr sz="1800" i="1" spc="-60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контролю</a:t>
            </a:r>
            <a:r>
              <a:rPr sz="1800" i="1" spc="-65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над</a:t>
            </a:r>
            <a:r>
              <a:rPr sz="1800" i="1" spc="-60" dirty="0">
                <a:latin typeface="Arial"/>
                <a:cs typeface="Arial"/>
              </a:rPr>
              <a:t> </a:t>
            </a:r>
            <a:r>
              <a:rPr sz="1800" i="1" spc="-10" dirty="0">
                <a:latin typeface="Arial"/>
                <a:cs typeface="Arial"/>
              </a:rPr>
              <a:t>морськими</a:t>
            </a:r>
            <a:r>
              <a:rPr sz="1800" i="1" spc="-60" dirty="0">
                <a:latin typeface="Arial"/>
                <a:cs typeface="Arial"/>
              </a:rPr>
              <a:t> </a:t>
            </a:r>
            <a:r>
              <a:rPr sz="1800" i="1" spc="-10" dirty="0">
                <a:latin typeface="Arial"/>
                <a:cs typeface="Arial"/>
              </a:rPr>
              <a:t>шляхами.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43589" y="69824"/>
            <a:ext cx="3880642" cy="210202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924" y="582353"/>
            <a:ext cx="26562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Морська</a:t>
            </a:r>
            <a:r>
              <a:rPr sz="2400" spc="-35" dirty="0"/>
              <a:t> </a:t>
            </a:r>
            <a:r>
              <a:rPr sz="2400" spc="-10" dirty="0"/>
              <a:t>блокада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152924" y="1158429"/>
            <a:ext cx="22910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970000"/>
                </a:solidFill>
                <a:latin typeface="Arial"/>
                <a:cs typeface="Arial"/>
              </a:rPr>
              <a:t>Морська</a:t>
            </a:r>
            <a:r>
              <a:rPr sz="1800" b="1" spc="-110" dirty="0">
                <a:solidFill>
                  <a:srgbClr val="97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970000"/>
                </a:solidFill>
                <a:latin typeface="Arial"/>
                <a:cs typeface="Arial"/>
              </a:rPr>
              <a:t>блокада</a:t>
            </a:r>
            <a:r>
              <a:rPr sz="1800" b="1" spc="-105" dirty="0">
                <a:solidFill>
                  <a:srgbClr val="970000"/>
                </a:solidFill>
                <a:latin typeface="Arial"/>
                <a:cs typeface="Arial"/>
              </a:rPr>
              <a:t> </a:t>
            </a:r>
            <a:r>
              <a:rPr sz="1800" spc="-50" dirty="0">
                <a:latin typeface="Arial"/>
                <a:cs typeface="Arial"/>
              </a:rPr>
              <a:t>—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94815" y="1180273"/>
            <a:ext cx="2116455" cy="274320"/>
          </a:xfrm>
          <a:prstGeom prst="rect">
            <a:avLst/>
          </a:prstGeom>
          <a:solidFill>
            <a:srgbClr val="F4CCCC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90"/>
              </a:lnSpc>
            </a:pPr>
            <a:r>
              <a:rPr sz="1800" dirty="0">
                <a:solidFill>
                  <a:srgbClr val="DF6666"/>
                </a:solidFill>
                <a:latin typeface="Arial"/>
                <a:cs typeface="Arial"/>
              </a:rPr>
              <a:t>це</a:t>
            </a:r>
            <a:r>
              <a:rPr sz="1800" spc="-55" dirty="0">
                <a:solidFill>
                  <a:srgbClr val="DF666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DF6666"/>
                </a:solidFill>
                <a:latin typeface="Arial"/>
                <a:cs typeface="Arial"/>
              </a:rPr>
              <a:t>військовий</a:t>
            </a:r>
            <a:r>
              <a:rPr sz="1800" spc="-55" dirty="0">
                <a:solidFill>
                  <a:srgbClr val="DF6666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DF6666"/>
                </a:solidFill>
                <a:latin typeface="Arial"/>
                <a:cs typeface="Arial"/>
              </a:rPr>
              <a:t>захід,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65624" y="1495740"/>
            <a:ext cx="4709795" cy="274320"/>
          </a:xfrm>
          <a:prstGeom prst="rect">
            <a:avLst/>
          </a:prstGeom>
          <a:solidFill>
            <a:srgbClr val="F4CCCC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90"/>
              </a:lnSpc>
            </a:pPr>
            <a:r>
              <a:rPr sz="1800" dirty="0">
                <a:solidFill>
                  <a:srgbClr val="DF6666"/>
                </a:solidFill>
                <a:latin typeface="Arial"/>
                <a:cs typeface="Arial"/>
              </a:rPr>
              <a:t>який</a:t>
            </a:r>
            <a:r>
              <a:rPr sz="1800" spc="-50" dirty="0">
                <a:solidFill>
                  <a:srgbClr val="DF6666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DF6666"/>
                </a:solidFill>
                <a:latin typeface="Arial"/>
                <a:cs typeface="Arial"/>
              </a:rPr>
              <a:t>полягає</a:t>
            </a:r>
            <a:r>
              <a:rPr sz="1800" spc="-50" dirty="0">
                <a:solidFill>
                  <a:srgbClr val="DF666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DF6666"/>
                </a:solidFill>
                <a:latin typeface="Arial"/>
                <a:cs typeface="Arial"/>
              </a:rPr>
              <a:t>у</a:t>
            </a:r>
            <a:r>
              <a:rPr sz="1800" spc="-50" dirty="0">
                <a:solidFill>
                  <a:srgbClr val="DF666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DF6666"/>
                </a:solidFill>
                <a:latin typeface="Arial"/>
                <a:cs typeface="Arial"/>
              </a:rPr>
              <a:t>перекритті</a:t>
            </a:r>
            <a:r>
              <a:rPr sz="1800" spc="-50" dirty="0">
                <a:solidFill>
                  <a:srgbClr val="DF666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DF6666"/>
                </a:solidFill>
                <a:latin typeface="Arial"/>
                <a:cs typeface="Arial"/>
              </a:rPr>
              <a:t>ворожих</a:t>
            </a:r>
            <a:r>
              <a:rPr sz="1800" spc="-50" dirty="0">
                <a:solidFill>
                  <a:srgbClr val="DF666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DF6666"/>
                </a:solidFill>
                <a:latin typeface="Arial"/>
                <a:cs typeface="Arial"/>
              </a:rPr>
              <a:t>портів</a:t>
            </a:r>
            <a:r>
              <a:rPr sz="1800" spc="-50" dirty="0">
                <a:solidFill>
                  <a:srgbClr val="DF6666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DF6666"/>
                </a:solidFill>
                <a:latin typeface="Arial"/>
                <a:cs typeface="Arial"/>
              </a:rPr>
              <a:t>чи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65624" y="1811208"/>
            <a:ext cx="4130040" cy="274320"/>
          </a:xfrm>
          <a:prstGeom prst="rect">
            <a:avLst/>
          </a:prstGeom>
          <a:solidFill>
            <a:srgbClr val="F4CCCC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90"/>
              </a:lnSpc>
            </a:pPr>
            <a:r>
              <a:rPr sz="1800" dirty="0">
                <a:solidFill>
                  <a:srgbClr val="DF6666"/>
                </a:solidFill>
                <a:latin typeface="Arial"/>
                <a:cs typeface="Arial"/>
              </a:rPr>
              <a:t>берегів,</a:t>
            </a:r>
            <a:r>
              <a:rPr sz="1800" spc="-60" dirty="0">
                <a:solidFill>
                  <a:srgbClr val="DF666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DF6666"/>
                </a:solidFill>
                <a:latin typeface="Arial"/>
                <a:cs typeface="Arial"/>
              </a:rPr>
              <a:t>щоб</a:t>
            </a:r>
            <a:r>
              <a:rPr sz="1800" spc="-55" dirty="0">
                <a:solidFill>
                  <a:srgbClr val="DF6666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DF6666"/>
                </a:solidFill>
                <a:latin typeface="Arial"/>
                <a:cs typeface="Arial"/>
              </a:rPr>
              <a:t>перешкодити</a:t>
            </a:r>
            <a:r>
              <a:rPr sz="1800" spc="-60" dirty="0">
                <a:solidFill>
                  <a:srgbClr val="DF6666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DF6666"/>
                </a:solidFill>
                <a:latin typeface="Arial"/>
                <a:cs typeface="Arial"/>
              </a:rPr>
              <a:t>постачанню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65624" y="2126675"/>
            <a:ext cx="957580" cy="274320"/>
          </a:xfrm>
          <a:prstGeom prst="rect">
            <a:avLst/>
          </a:prstGeom>
          <a:solidFill>
            <a:srgbClr val="F4CCCC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90"/>
              </a:lnSpc>
            </a:pPr>
            <a:r>
              <a:rPr sz="1800" spc="-10" dirty="0">
                <a:solidFill>
                  <a:srgbClr val="DF6666"/>
                </a:solidFill>
                <a:latin typeface="Arial"/>
                <a:cs typeface="Arial"/>
              </a:rPr>
              <a:t>ресурсів.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52924" y="2531541"/>
            <a:ext cx="4854575" cy="19183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Блокада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має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бути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офіційно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оголошена, </a:t>
            </a:r>
            <a:r>
              <a:rPr sz="1800" dirty="0">
                <a:latin typeface="Arial"/>
                <a:cs typeface="Arial"/>
              </a:rPr>
              <a:t>ефективно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підтримуватися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та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не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повинна спрямовуватися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проти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нейтральних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держав. </a:t>
            </a:r>
            <a:r>
              <a:rPr sz="1800" dirty="0">
                <a:latin typeface="Arial"/>
                <a:cs typeface="Arial"/>
              </a:rPr>
              <a:t>Забороняється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використовувати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блокаду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для </a:t>
            </a:r>
            <a:r>
              <a:rPr sz="1800" spc="-20" dirty="0">
                <a:latin typeface="Arial"/>
                <a:cs typeface="Arial"/>
              </a:rPr>
              <a:t>голодування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цивільного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населення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як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методу ведення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війни.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82989" y="1448172"/>
            <a:ext cx="3911067" cy="2247145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2899" y="220484"/>
            <a:ext cx="52273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Захист</a:t>
            </a:r>
            <a:r>
              <a:rPr sz="2400" spc="-100" dirty="0"/>
              <a:t> </a:t>
            </a:r>
            <a:r>
              <a:rPr sz="2400" dirty="0"/>
              <a:t>цивільного</a:t>
            </a:r>
            <a:r>
              <a:rPr sz="2400" spc="-95" dirty="0"/>
              <a:t> </a:t>
            </a:r>
            <a:r>
              <a:rPr sz="2400" spc="-10" dirty="0"/>
              <a:t>судноплавства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175599" y="818395"/>
            <a:ext cx="4212590" cy="274320"/>
          </a:xfrm>
          <a:prstGeom prst="rect">
            <a:avLst/>
          </a:prstGeom>
          <a:solidFill>
            <a:srgbClr val="5B0E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90"/>
              </a:lnSpc>
            </a:pPr>
            <a:r>
              <a:rPr sz="1800" i="1" dirty="0">
                <a:solidFill>
                  <a:srgbClr val="DD7E6B"/>
                </a:solidFill>
                <a:latin typeface="Arial"/>
                <a:cs typeface="Arial"/>
              </a:rPr>
              <a:t>Цивільні</a:t>
            </a:r>
            <a:r>
              <a:rPr sz="1800" i="1" spc="-55" dirty="0">
                <a:solidFill>
                  <a:srgbClr val="DD7E6B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DD7E6B"/>
                </a:solidFill>
                <a:latin typeface="Arial"/>
                <a:cs typeface="Arial"/>
              </a:rPr>
              <a:t>торгові</a:t>
            </a:r>
            <a:r>
              <a:rPr sz="1800" i="1" spc="-55" dirty="0">
                <a:solidFill>
                  <a:srgbClr val="DD7E6B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DD7E6B"/>
                </a:solidFill>
                <a:latin typeface="Arial"/>
                <a:cs typeface="Arial"/>
              </a:rPr>
              <a:t>та</a:t>
            </a:r>
            <a:r>
              <a:rPr sz="1800" i="1" spc="-55" dirty="0">
                <a:solidFill>
                  <a:srgbClr val="DD7E6B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DD7E6B"/>
                </a:solidFill>
                <a:latin typeface="Arial"/>
                <a:cs typeface="Arial"/>
              </a:rPr>
              <a:t>пасажирські</a:t>
            </a:r>
            <a:r>
              <a:rPr sz="1800" i="1" spc="-55" dirty="0">
                <a:solidFill>
                  <a:srgbClr val="DD7E6B"/>
                </a:solidFill>
                <a:latin typeface="Arial"/>
                <a:cs typeface="Arial"/>
              </a:rPr>
              <a:t> </a:t>
            </a:r>
            <a:r>
              <a:rPr sz="1800" i="1" spc="-10" dirty="0">
                <a:solidFill>
                  <a:srgbClr val="DD7E6B"/>
                </a:solidFill>
                <a:latin typeface="Arial"/>
                <a:cs typeface="Arial"/>
              </a:rPr>
              <a:t>судна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38454" y="796551"/>
            <a:ext cx="40303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користуються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захистом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міжнародного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62899" y="1112019"/>
            <a:ext cx="8549640" cy="1083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права.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Вони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не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можуть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бути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атаковані,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якщо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не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перевозять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військових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вантажів.</a:t>
            </a:r>
            <a:endParaRPr sz="1800">
              <a:latin typeface="Arial"/>
              <a:cs typeface="Arial"/>
            </a:endParaRPr>
          </a:p>
          <a:p>
            <a:pPr marL="12700" marR="256540">
              <a:lnSpc>
                <a:spcPct val="114999"/>
              </a:lnSpc>
              <a:spcBef>
                <a:spcPts val="1200"/>
              </a:spcBef>
            </a:pPr>
            <a:r>
              <a:rPr sz="1800" spc="-20" dirty="0">
                <a:latin typeface="Arial"/>
                <a:cs typeface="Arial"/>
              </a:rPr>
              <a:t>Госпітальні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кораблі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користуються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особливим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захистом: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вони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мають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бути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чітко позначені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та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не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підлягають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нападу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навіть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у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зоні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бойових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дій.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38807" y="2421920"/>
            <a:ext cx="4320903" cy="2469094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3774" y="1167248"/>
            <a:ext cx="5857875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dirty="0"/>
              <a:t>Права</a:t>
            </a:r>
            <a:r>
              <a:rPr sz="2600" spc="-105" dirty="0"/>
              <a:t> </a:t>
            </a:r>
            <a:r>
              <a:rPr sz="2600" spc="-10" dirty="0"/>
              <a:t>нейтральних</a:t>
            </a:r>
            <a:r>
              <a:rPr sz="2600" spc="-100" dirty="0"/>
              <a:t> </a:t>
            </a:r>
            <a:r>
              <a:rPr sz="2600" dirty="0"/>
              <a:t>держав</a:t>
            </a:r>
            <a:r>
              <a:rPr sz="2600" spc="-100" dirty="0"/>
              <a:t> </a:t>
            </a:r>
            <a:r>
              <a:rPr sz="2600" dirty="0"/>
              <a:t>на</a:t>
            </a:r>
            <a:r>
              <a:rPr sz="2600" spc="-105" dirty="0"/>
              <a:t> </a:t>
            </a:r>
            <a:r>
              <a:rPr sz="2600" spc="-20" dirty="0"/>
              <a:t>морі</a:t>
            </a:r>
            <a:endParaRPr sz="2600"/>
          </a:p>
        </p:txBody>
      </p:sp>
      <p:sp>
        <p:nvSpPr>
          <p:cNvPr id="3" name="object 3"/>
          <p:cNvSpPr txBox="1"/>
          <p:nvPr/>
        </p:nvSpPr>
        <p:spPr>
          <a:xfrm>
            <a:off x="183774" y="1732651"/>
            <a:ext cx="8409940" cy="2280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0"/>
              </a:spcBef>
            </a:pPr>
            <a:r>
              <a:rPr sz="2000" dirty="0">
                <a:latin typeface="Arial"/>
                <a:cs typeface="Arial"/>
              </a:rPr>
              <a:t>Нейтральні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держави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мають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право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на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вільне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судноплавство,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але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зобов’ </a:t>
            </a:r>
            <a:r>
              <a:rPr sz="2000" dirty="0">
                <a:latin typeface="Arial"/>
                <a:cs typeface="Arial"/>
              </a:rPr>
              <a:t>язані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не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допускати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використання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своїх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портів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для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військових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цілей.</a:t>
            </a:r>
            <a:endParaRPr sz="2000">
              <a:latin typeface="Arial"/>
              <a:cs typeface="Arial"/>
            </a:endParaRPr>
          </a:p>
          <a:p>
            <a:pPr marL="12700" marR="307340">
              <a:lnSpc>
                <a:spcPct val="114999"/>
              </a:lnSpc>
            </a:pPr>
            <a:r>
              <a:rPr sz="2000" dirty="0">
                <a:latin typeface="Arial"/>
                <a:cs typeface="Arial"/>
              </a:rPr>
              <a:t>Якщо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нейтральне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судно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перевозить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зброю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ворогові,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воно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може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бути </a:t>
            </a:r>
            <a:r>
              <a:rPr sz="2000" spc="-10" dirty="0">
                <a:latin typeface="Arial"/>
                <a:cs typeface="Arial"/>
              </a:rPr>
              <a:t>затримане.</a:t>
            </a:r>
            <a:endParaRPr sz="2000">
              <a:latin typeface="Arial"/>
              <a:cs typeface="Arial"/>
            </a:endParaRPr>
          </a:p>
          <a:p>
            <a:pPr marL="12700" marR="161290">
              <a:lnSpc>
                <a:spcPct val="114999"/>
              </a:lnSpc>
              <a:spcBef>
                <a:spcPts val="1200"/>
              </a:spcBef>
            </a:pPr>
            <a:r>
              <a:rPr sz="2000" dirty="0">
                <a:latin typeface="Arial"/>
                <a:cs typeface="Arial"/>
              </a:rPr>
              <a:t>Таким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чином,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нейтралітет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на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морі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базується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на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балансі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між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свободою торгівлі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і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забороною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підтримки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воюючих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сторін.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77799" y="654573"/>
            <a:ext cx="8589010" cy="0"/>
          </a:xfrm>
          <a:custGeom>
            <a:avLst/>
            <a:gdLst/>
            <a:ahLst/>
            <a:cxnLst/>
            <a:rect l="l" t="t" r="r" b="b"/>
            <a:pathLst>
              <a:path w="8589010">
                <a:moveTo>
                  <a:pt x="0" y="0"/>
                </a:moveTo>
                <a:lnTo>
                  <a:pt x="8588382" y="0"/>
                </a:lnTo>
              </a:path>
            </a:pathLst>
          </a:custGeom>
          <a:ln w="38099">
            <a:solidFill>
              <a:srgbClr val="C8DA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77799" y="4622115"/>
            <a:ext cx="8589010" cy="0"/>
          </a:xfrm>
          <a:custGeom>
            <a:avLst/>
            <a:gdLst/>
            <a:ahLst/>
            <a:cxnLst/>
            <a:rect l="l" t="t" r="r" b="b"/>
            <a:pathLst>
              <a:path w="8589010">
                <a:moveTo>
                  <a:pt x="0" y="0"/>
                </a:moveTo>
                <a:lnTo>
                  <a:pt x="8588382" y="0"/>
                </a:lnTo>
              </a:path>
            </a:pathLst>
          </a:custGeom>
          <a:ln w="38099">
            <a:solidFill>
              <a:srgbClr val="CFDF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3624" y="22999"/>
            <a:ext cx="4816475" cy="901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0"/>
              </a:spcBef>
            </a:pPr>
            <a:r>
              <a:rPr sz="2500" dirty="0"/>
              <a:t>Війна</a:t>
            </a:r>
            <a:r>
              <a:rPr sz="2500" spc="-65" dirty="0"/>
              <a:t> </a:t>
            </a:r>
            <a:r>
              <a:rPr sz="2500" dirty="0"/>
              <a:t>у</a:t>
            </a:r>
            <a:r>
              <a:rPr sz="2500" spc="-55" dirty="0"/>
              <a:t> </a:t>
            </a:r>
            <a:r>
              <a:rPr sz="2500" spc="-20" dirty="0"/>
              <a:t>повітряному</a:t>
            </a:r>
            <a:r>
              <a:rPr sz="2500" spc="-60" dirty="0"/>
              <a:t> </a:t>
            </a:r>
            <a:r>
              <a:rPr sz="2500" spc="-10" dirty="0"/>
              <a:t>просторі: </a:t>
            </a:r>
            <a:r>
              <a:rPr sz="2500" dirty="0"/>
              <a:t>загальні</a:t>
            </a:r>
            <a:r>
              <a:rPr sz="2500" spc="-70" dirty="0"/>
              <a:t> </a:t>
            </a:r>
            <a:r>
              <a:rPr sz="2500" spc="-10" dirty="0"/>
              <a:t>принципи</a:t>
            </a:r>
            <a:endParaRPr sz="2500"/>
          </a:p>
        </p:txBody>
      </p:sp>
      <p:sp>
        <p:nvSpPr>
          <p:cNvPr id="3" name="object 3"/>
          <p:cNvSpPr txBox="1"/>
          <p:nvPr/>
        </p:nvSpPr>
        <p:spPr>
          <a:xfrm>
            <a:off x="283624" y="1068460"/>
            <a:ext cx="5831840" cy="3993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1910">
              <a:lnSpc>
                <a:spcPct val="114999"/>
              </a:lnSpc>
              <a:spcBef>
                <a:spcPts val="100"/>
              </a:spcBef>
            </a:pPr>
            <a:r>
              <a:rPr sz="1900" spc="-10" dirty="0">
                <a:latin typeface="Arial"/>
                <a:cs typeface="Arial"/>
              </a:rPr>
              <a:t>Ведення</a:t>
            </a:r>
            <a:r>
              <a:rPr sz="1900" spc="-7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війни</a:t>
            </a:r>
            <a:r>
              <a:rPr sz="1900" spc="-6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у</a:t>
            </a:r>
            <a:r>
              <a:rPr sz="1900" spc="-6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повітрі</a:t>
            </a:r>
            <a:r>
              <a:rPr sz="1900" spc="-65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регулюється</a:t>
            </a:r>
            <a:r>
              <a:rPr sz="1900" spc="-65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міжнародними договорами</a:t>
            </a:r>
            <a:r>
              <a:rPr sz="1900" spc="-8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та</a:t>
            </a:r>
            <a:r>
              <a:rPr sz="1900" spc="-85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звичаєвим</a:t>
            </a:r>
            <a:r>
              <a:rPr sz="1900" spc="-8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правом.</a:t>
            </a:r>
            <a:r>
              <a:rPr sz="1900" spc="-85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Основні правила:</a:t>
            </a:r>
            <a:endParaRPr sz="1900">
              <a:latin typeface="Arial"/>
              <a:cs typeface="Arial"/>
            </a:endParaRPr>
          </a:p>
          <a:p>
            <a:pPr marL="469265" indent="-374015">
              <a:lnSpc>
                <a:spcPct val="100000"/>
              </a:lnSpc>
              <a:spcBef>
                <a:spcPts val="1540"/>
              </a:spcBef>
              <a:buChar char="●"/>
              <a:tabLst>
                <a:tab pos="469265" algn="l"/>
              </a:tabLst>
            </a:pPr>
            <a:r>
              <a:rPr sz="1900" b="1" i="1" dirty="0">
                <a:solidFill>
                  <a:srgbClr val="CFE1F2"/>
                </a:solidFill>
                <a:latin typeface="Arial"/>
                <a:cs typeface="Arial"/>
              </a:rPr>
              <a:t>заборона</a:t>
            </a:r>
            <a:r>
              <a:rPr sz="1900" b="1" i="1" spc="-90" dirty="0">
                <a:solidFill>
                  <a:srgbClr val="CFE1F2"/>
                </a:solidFill>
                <a:latin typeface="Arial"/>
                <a:cs typeface="Arial"/>
              </a:rPr>
              <a:t> </a:t>
            </a:r>
            <a:r>
              <a:rPr sz="1900" b="1" i="1" dirty="0">
                <a:solidFill>
                  <a:srgbClr val="CFE1F2"/>
                </a:solidFill>
                <a:latin typeface="Arial"/>
                <a:cs typeface="Arial"/>
              </a:rPr>
              <a:t>атак</a:t>
            </a:r>
            <a:r>
              <a:rPr sz="1900" b="1" i="1" spc="-85" dirty="0">
                <a:solidFill>
                  <a:srgbClr val="CFE1F2"/>
                </a:solidFill>
                <a:latin typeface="Arial"/>
                <a:cs typeface="Arial"/>
              </a:rPr>
              <a:t> </a:t>
            </a:r>
            <a:r>
              <a:rPr sz="1900" b="1" i="1" dirty="0">
                <a:solidFill>
                  <a:srgbClr val="CFE1F2"/>
                </a:solidFill>
                <a:latin typeface="Arial"/>
                <a:cs typeface="Arial"/>
              </a:rPr>
              <a:t>на</a:t>
            </a:r>
            <a:r>
              <a:rPr sz="1900" b="1" i="1" spc="-90" dirty="0">
                <a:solidFill>
                  <a:srgbClr val="CFE1F2"/>
                </a:solidFill>
                <a:latin typeface="Arial"/>
                <a:cs typeface="Arial"/>
              </a:rPr>
              <a:t> </a:t>
            </a:r>
            <a:r>
              <a:rPr sz="1900" b="1" i="1" dirty="0">
                <a:solidFill>
                  <a:srgbClr val="CFE1F2"/>
                </a:solidFill>
                <a:latin typeface="Arial"/>
                <a:cs typeface="Arial"/>
              </a:rPr>
              <a:t>цивільні</a:t>
            </a:r>
            <a:r>
              <a:rPr sz="1900" b="1" i="1" spc="-85" dirty="0">
                <a:solidFill>
                  <a:srgbClr val="CFE1F2"/>
                </a:solidFill>
                <a:latin typeface="Arial"/>
                <a:cs typeface="Arial"/>
              </a:rPr>
              <a:t> </a:t>
            </a:r>
            <a:r>
              <a:rPr sz="1900" b="1" i="1" spc="-10" dirty="0">
                <a:solidFill>
                  <a:srgbClr val="CFE1F2"/>
                </a:solidFill>
                <a:latin typeface="Arial"/>
                <a:cs typeface="Arial"/>
              </a:rPr>
              <a:t>літаки;</a:t>
            </a:r>
            <a:endParaRPr sz="1900">
              <a:latin typeface="Arial"/>
              <a:cs typeface="Arial"/>
            </a:endParaRPr>
          </a:p>
          <a:p>
            <a:pPr marL="469265" marR="1307465" indent="-374650">
              <a:lnSpc>
                <a:spcPct val="114999"/>
              </a:lnSpc>
              <a:buChar char="●"/>
              <a:tabLst>
                <a:tab pos="469265" algn="l"/>
              </a:tabLst>
            </a:pPr>
            <a:r>
              <a:rPr sz="1900" b="1" i="1" dirty="0">
                <a:solidFill>
                  <a:srgbClr val="CFE1F2"/>
                </a:solidFill>
                <a:latin typeface="Arial"/>
                <a:cs typeface="Arial"/>
              </a:rPr>
              <a:t>захист</a:t>
            </a:r>
            <a:r>
              <a:rPr sz="1900" b="1" i="1" spc="-75" dirty="0">
                <a:solidFill>
                  <a:srgbClr val="CFE1F2"/>
                </a:solidFill>
                <a:latin typeface="Arial"/>
                <a:cs typeface="Arial"/>
              </a:rPr>
              <a:t> </a:t>
            </a:r>
            <a:r>
              <a:rPr sz="1900" b="1" i="1" dirty="0">
                <a:solidFill>
                  <a:srgbClr val="CFE1F2"/>
                </a:solidFill>
                <a:latin typeface="Arial"/>
                <a:cs typeface="Arial"/>
              </a:rPr>
              <a:t>медичних</a:t>
            </a:r>
            <a:r>
              <a:rPr sz="1900" b="1" i="1" spc="-70" dirty="0">
                <a:solidFill>
                  <a:srgbClr val="CFE1F2"/>
                </a:solidFill>
                <a:latin typeface="Arial"/>
                <a:cs typeface="Arial"/>
              </a:rPr>
              <a:t> </a:t>
            </a:r>
            <a:r>
              <a:rPr sz="1900" b="1" i="1" dirty="0">
                <a:solidFill>
                  <a:srgbClr val="CFE1F2"/>
                </a:solidFill>
                <a:latin typeface="Arial"/>
                <a:cs typeface="Arial"/>
              </a:rPr>
              <a:t>і</a:t>
            </a:r>
            <a:r>
              <a:rPr sz="1900" b="1" i="1" spc="-70" dirty="0">
                <a:solidFill>
                  <a:srgbClr val="CFE1F2"/>
                </a:solidFill>
                <a:latin typeface="Arial"/>
                <a:cs typeface="Arial"/>
              </a:rPr>
              <a:t> </a:t>
            </a:r>
            <a:r>
              <a:rPr sz="1900" b="1" i="1" spc="-10" dirty="0">
                <a:solidFill>
                  <a:srgbClr val="CFE1F2"/>
                </a:solidFill>
                <a:latin typeface="Arial"/>
                <a:cs typeface="Arial"/>
              </a:rPr>
              <a:t>гуманітарних повітряних</a:t>
            </a:r>
            <a:r>
              <a:rPr sz="1900" b="1" i="1" spc="-65" dirty="0">
                <a:solidFill>
                  <a:srgbClr val="CFE1F2"/>
                </a:solidFill>
                <a:latin typeface="Arial"/>
                <a:cs typeface="Arial"/>
              </a:rPr>
              <a:t> </a:t>
            </a:r>
            <a:r>
              <a:rPr sz="1900" b="1" i="1" spc="-10" dirty="0">
                <a:solidFill>
                  <a:srgbClr val="CFE1F2"/>
                </a:solidFill>
                <a:latin typeface="Arial"/>
                <a:cs typeface="Arial"/>
              </a:rPr>
              <a:t>засобів;</a:t>
            </a:r>
            <a:endParaRPr sz="1900">
              <a:latin typeface="Arial"/>
              <a:cs typeface="Arial"/>
            </a:endParaRPr>
          </a:p>
          <a:p>
            <a:pPr marL="469265" marR="299085" indent="-374650">
              <a:lnSpc>
                <a:spcPct val="114999"/>
              </a:lnSpc>
              <a:buChar char="●"/>
              <a:tabLst>
                <a:tab pos="469265" algn="l"/>
              </a:tabLst>
            </a:pPr>
            <a:r>
              <a:rPr sz="1900" b="1" i="1" spc="-10" dirty="0">
                <a:solidFill>
                  <a:srgbClr val="CFE1F2"/>
                </a:solidFill>
                <a:latin typeface="Arial"/>
                <a:cs typeface="Arial"/>
              </a:rPr>
              <a:t>обмеження</a:t>
            </a:r>
            <a:r>
              <a:rPr sz="1900" b="1" i="1" spc="-60" dirty="0">
                <a:solidFill>
                  <a:srgbClr val="CFE1F2"/>
                </a:solidFill>
                <a:latin typeface="Arial"/>
                <a:cs typeface="Arial"/>
              </a:rPr>
              <a:t> </a:t>
            </a:r>
            <a:r>
              <a:rPr sz="1900" b="1" i="1" spc="-20" dirty="0">
                <a:solidFill>
                  <a:srgbClr val="CFE1F2"/>
                </a:solidFill>
                <a:latin typeface="Arial"/>
                <a:cs typeface="Arial"/>
              </a:rPr>
              <a:t>застосування</a:t>
            </a:r>
            <a:r>
              <a:rPr sz="1900" b="1" i="1" spc="-60" dirty="0">
                <a:solidFill>
                  <a:srgbClr val="CFE1F2"/>
                </a:solidFill>
                <a:latin typeface="Arial"/>
                <a:cs typeface="Arial"/>
              </a:rPr>
              <a:t> </a:t>
            </a:r>
            <a:r>
              <a:rPr sz="1900" b="1" i="1" dirty="0">
                <a:solidFill>
                  <a:srgbClr val="CFE1F2"/>
                </a:solidFill>
                <a:latin typeface="Arial"/>
                <a:cs typeface="Arial"/>
              </a:rPr>
              <a:t>зброї</a:t>
            </a:r>
            <a:r>
              <a:rPr sz="1900" b="1" i="1" spc="-55" dirty="0">
                <a:solidFill>
                  <a:srgbClr val="CFE1F2"/>
                </a:solidFill>
                <a:latin typeface="Arial"/>
                <a:cs typeface="Arial"/>
              </a:rPr>
              <a:t> </a:t>
            </a:r>
            <a:r>
              <a:rPr sz="1900" b="1" i="1" spc="-10" dirty="0">
                <a:solidFill>
                  <a:srgbClr val="CFE1F2"/>
                </a:solidFill>
                <a:latin typeface="Arial"/>
                <a:cs typeface="Arial"/>
              </a:rPr>
              <a:t>масового ураження.</a:t>
            </a:r>
            <a:endParaRPr sz="1900">
              <a:latin typeface="Arial"/>
              <a:cs typeface="Arial"/>
            </a:endParaRPr>
          </a:p>
          <a:p>
            <a:pPr marL="12700" marR="5080">
              <a:lnSpc>
                <a:spcPct val="114999"/>
              </a:lnSpc>
              <a:spcBef>
                <a:spcPts val="1200"/>
              </a:spcBef>
            </a:pPr>
            <a:r>
              <a:rPr sz="1900" dirty="0">
                <a:latin typeface="Arial"/>
                <a:cs typeface="Arial"/>
              </a:rPr>
              <a:t>У</a:t>
            </a:r>
            <a:r>
              <a:rPr sz="1900" spc="-8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сучасних</a:t>
            </a:r>
            <a:r>
              <a:rPr sz="1900" spc="-80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конфліктах</a:t>
            </a:r>
            <a:r>
              <a:rPr sz="1900" spc="-8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повітряні</a:t>
            </a:r>
            <a:r>
              <a:rPr sz="1900" spc="-8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операції</a:t>
            </a:r>
            <a:r>
              <a:rPr sz="1900" spc="-80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відіграють </a:t>
            </a:r>
            <a:r>
              <a:rPr sz="1900" dirty="0">
                <a:latin typeface="Arial"/>
                <a:cs typeface="Arial"/>
              </a:rPr>
              <a:t>вирішальну</a:t>
            </a:r>
            <a:r>
              <a:rPr sz="1900" spc="-9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роль,</a:t>
            </a:r>
            <a:r>
              <a:rPr sz="1900" spc="-8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тому</a:t>
            </a:r>
            <a:r>
              <a:rPr sz="1900" spc="-85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дотримання</a:t>
            </a:r>
            <a:r>
              <a:rPr sz="1900" spc="-85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гуманітарних принципів</a:t>
            </a:r>
            <a:r>
              <a:rPr sz="1900" spc="-6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тут</a:t>
            </a:r>
            <a:r>
              <a:rPr sz="1900" spc="-55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особливо</a:t>
            </a:r>
            <a:r>
              <a:rPr sz="1900" spc="-55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важливе.</a:t>
            </a:r>
            <a:endParaRPr sz="19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62212" y="1280584"/>
            <a:ext cx="2906319" cy="2602907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5499" y="491021"/>
            <a:ext cx="4005579" cy="350520"/>
          </a:xfrm>
          <a:prstGeom prst="rect">
            <a:avLst/>
          </a:prstGeom>
          <a:solidFill>
            <a:srgbClr val="9700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670"/>
              </a:lnSpc>
            </a:pPr>
            <a:r>
              <a:rPr sz="2300" b="1" i="1" dirty="0">
                <a:solidFill>
                  <a:srgbClr val="E6B8AE"/>
                </a:solidFill>
                <a:latin typeface="Arial"/>
                <a:cs typeface="Arial"/>
              </a:rPr>
              <a:t>Повітряні</a:t>
            </a:r>
            <a:r>
              <a:rPr sz="2300" b="1" i="1" spc="-25" dirty="0">
                <a:solidFill>
                  <a:srgbClr val="E6B8AE"/>
                </a:solidFill>
                <a:latin typeface="Arial"/>
                <a:cs typeface="Arial"/>
              </a:rPr>
              <a:t> </a:t>
            </a:r>
            <a:r>
              <a:rPr sz="2300" b="1" i="1" dirty="0">
                <a:solidFill>
                  <a:srgbClr val="E6B8AE"/>
                </a:solidFill>
                <a:latin typeface="Arial"/>
                <a:cs typeface="Arial"/>
              </a:rPr>
              <a:t>атаки</a:t>
            </a:r>
            <a:r>
              <a:rPr sz="2300" b="1" i="1" spc="-25" dirty="0">
                <a:solidFill>
                  <a:srgbClr val="E6B8AE"/>
                </a:solidFill>
                <a:latin typeface="Arial"/>
                <a:cs typeface="Arial"/>
              </a:rPr>
              <a:t> </a:t>
            </a:r>
            <a:r>
              <a:rPr sz="2300" b="1" i="1" dirty="0">
                <a:solidFill>
                  <a:srgbClr val="E6B8AE"/>
                </a:solidFill>
                <a:latin typeface="Arial"/>
                <a:cs typeface="Arial"/>
              </a:rPr>
              <a:t>і</a:t>
            </a:r>
            <a:r>
              <a:rPr sz="2300" b="1" i="1" spc="-25" dirty="0">
                <a:solidFill>
                  <a:srgbClr val="E6B8AE"/>
                </a:solidFill>
                <a:latin typeface="Arial"/>
                <a:cs typeface="Arial"/>
              </a:rPr>
              <a:t> </a:t>
            </a:r>
            <a:r>
              <a:rPr sz="2300" b="1" i="1" spc="-10" dirty="0">
                <a:solidFill>
                  <a:srgbClr val="E6B8AE"/>
                </a:solidFill>
                <a:latin typeface="Arial"/>
                <a:cs typeface="Arial"/>
              </a:rPr>
              <a:t>принцип</a:t>
            </a:r>
            <a:endParaRPr sz="23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5499" y="894118"/>
            <a:ext cx="2376805" cy="350520"/>
          </a:xfrm>
          <a:prstGeom prst="rect">
            <a:avLst/>
          </a:prstGeom>
          <a:solidFill>
            <a:srgbClr val="9700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670"/>
              </a:lnSpc>
            </a:pPr>
            <a:r>
              <a:rPr sz="2300" b="1" i="1" spc="-10" dirty="0">
                <a:solidFill>
                  <a:srgbClr val="E6B8AE"/>
                </a:solidFill>
                <a:latin typeface="Arial"/>
                <a:cs typeface="Arial"/>
              </a:rPr>
              <a:t>пропорційності</a:t>
            </a:r>
            <a:endParaRPr sz="230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255499" y="1449616"/>
          <a:ext cx="4023994" cy="14497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75840"/>
                <a:gridCol w="1108075"/>
                <a:gridCol w="207644"/>
                <a:gridCol w="356235"/>
              </a:tblGrid>
              <a:tr h="278130">
                <a:tc gridSpan="3">
                  <a:txBody>
                    <a:bodyPr/>
                    <a:lstStyle/>
                    <a:p>
                      <a:pPr>
                        <a:lnSpc>
                          <a:spcPts val="1970"/>
                        </a:lnSpc>
                      </a:pPr>
                      <a:r>
                        <a:rPr sz="1700" i="1" spc="-30" dirty="0">
                          <a:solidFill>
                            <a:srgbClr val="E6B8AE"/>
                          </a:solidFill>
                          <a:latin typeface="Arial"/>
                          <a:cs typeface="Arial"/>
                        </a:rPr>
                        <a:t>Будь-</a:t>
                      </a:r>
                      <a:r>
                        <a:rPr sz="1700" i="1" dirty="0">
                          <a:solidFill>
                            <a:srgbClr val="E6B8AE"/>
                          </a:solidFill>
                          <a:latin typeface="Arial"/>
                          <a:cs typeface="Arial"/>
                        </a:rPr>
                        <a:t>яка</a:t>
                      </a:r>
                      <a:r>
                        <a:rPr sz="1700" i="1" spc="-60" dirty="0">
                          <a:solidFill>
                            <a:srgbClr val="E6B8A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i="1" dirty="0">
                          <a:solidFill>
                            <a:srgbClr val="E6B8AE"/>
                          </a:solidFill>
                          <a:latin typeface="Arial"/>
                          <a:cs typeface="Arial"/>
                        </a:rPr>
                        <a:t>повітряна</a:t>
                      </a:r>
                      <a:r>
                        <a:rPr sz="1700" i="1" spc="-60" dirty="0">
                          <a:solidFill>
                            <a:srgbClr val="E6B8A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i="1" dirty="0">
                          <a:solidFill>
                            <a:srgbClr val="E6B8AE"/>
                          </a:solidFill>
                          <a:latin typeface="Arial"/>
                          <a:cs typeface="Arial"/>
                        </a:rPr>
                        <a:t>атака</a:t>
                      </a:r>
                      <a:r>
                        <a:rPr sz="1700" i="1" spc="-55" dirty="0">
                          <a:solidFill>
                            <a:srgbClr val="E6B8A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i="1" spc="-10" dirty="0">
                          <a:solidFill>
                            <a:srgbClr val="E6B8AE"/>
                          </a:solidFill>
                          <a:latin typeface="Arial"/>
                          <a:cs typeface="Arial"/>
                        </a:rPr>
                        <a:t>повинна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57150">
                      <a:solidFill>
                        <a:srgbClr val="ACACAC"/>
                      </a:solidFill>
                      <a:prstDash val="solid"/>
                    </a:lnB>
                    <a:solidFill>
                      <a:srgbClr val="97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57150">
                      <a:solidFill>
                        <a:srgbClr val="ACACAC"/>
                      </a:solidFill>
                      <a:prstDash val="solid"/>
                    </a:lnB>
                  </a:tcPr>
                </a:tc>
              </a:tr>
              <a:tr h="297815"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700" i="1" spc="-10" dirty="0">
                          <a:solidFill>
                            <a:srgbClr val="E6B8AE"/>
                          </a:solidFill>
                          <a:latin typeface="Arial"/>
                          <a:cs typeface="Arial"/>
                        </a:rPr>
                        <a:t>відповідати</a:t>
                      </a:r>
                      <a:r>
                        <a:rPr sz="1700" i="1" spc="-65" dirty="0">
                          <a:solidFill>
                            <a:srgbClr val="E6B8A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i="1" dirty="0">
                          <a:solidFill>
                            <a:srgbClr val="E6B8AE"/>
                          </a:solidFill>
                          <a:latin typeface="Arial"/>
                          <a:cs typeface="Arial"/>
                        </a:rPr>
                        <a:t>принципу</a:t>
                      </a:r>
                      <a:r>
                        <a:rPr sz="1700" i="1" spc="-60" dirty="0">
                          <a:solidFill>
                            <a:srgbClr val="E6B8A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i="1" spc="-10" dirty="0">
                          <a:solidFill>
                            <a:srgbClr val="E6B8AE"/>
                          </a:solidFill>
                          <a:latin typeface="Arial"/>
                          <a:cs typeface="Arial"/>
                        </a:rPr>
                        <a:t>пропорційності: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10795" marB="0">
                    <a:lnT w="57150">
                      <a:solidFill>
                        <a:srgbClr val="ACACAC"/>
                      </a:solidFill>
                      <a:prstDash val="solid"/>
                    </a:lnT>
                    <a:lnB w="57150">
                      <a:solidFill>
                        <a:srgbClr val="ACACAC"/>
                      </a:solidFill>
                      <a:prstDash val="solid"/>
                    </a:lnB>
                    <a:solidFill>
                      <a:srgbClr val="97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97815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700" i="1" spc="-10" dirty="0">
                          <a:solidFill>
                            <a:srgbClr val="E6B8AE"/>
                          </a:solidFill>
                          <a:latin typeface="Arial"/>
                          <a:cs typeface="Arial"/>
                        </a:rPr>
                        <a:t>очікувана</a:t>
                      </a:r>
                      <a:r>
                        <a:rPr sz="1700" i="1" spc="-85" dirty="0">
                          <a:solidFill>
                            <a:srgbClr val="E6B8A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i="1" spc="-10" dirty="0">
                          <a:solidFill>
                            <a:srgbClr val="E6B8AE"/>
                          </a:solidFill>
                          <a:latin typeface="Arial"/>
                          <a:cs typeface="Arial"/>
                        </a:rPr>
                        <a:t>військова</a:t>
                      </a:r>
                      <a:r>
                        <a:rPr sz="1700" i="1" spc="-85" dirty="0">
                          <a:solidFill>
                            <a:srgbClr val="E6B8A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i="1" spc="-10" dirty="0">
                          <a:solidFill>
                            <a:srgbClr val="E6B8AE"/>
                          </a:solidFill>
                          <a:latin typeface="Arial"/>
                          <a:cs typeface="Arial"/>
                        </a:rPr>
                        <a:t>перевага</a:t>
                      </a:r>
                      <a:r>
                        <a:rPr sz="1700" i="1" spc="-85" dirty="0">
                          <a:solidFill>
                            <a:srgbClr val="E6B8A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i="1" spc="-25" dirty="0">
                          <a:solidFill>
                            <a:srgbClr val="E6B8AE"/>
                          </a:solidFill>
                          <a:latin typeface="Arial"/>
                          <a:cs typeface="Arial"/>
                        </a:rPr>
                        <a:t>має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10795" marB="0">
                    <a:lnT w="57150">
                      <a:solidFill>
                        <a:srgbClr val="ACACAC"/>
                      </a:solidFill>
                      <a:prstDash val="solid"/>
                    </a:lnT>
                    <a:lnB w="57150">
                      <a:solidFill>
                        <a:srgbClr val="ACACAC"/>
                      </a:solidFill>
                      <a:prstDash val="solid"/>
                    </a:lnB>
                    <a:solidFill>
                      <a:srgbClr val="97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57150">
                      <a:solidFill>
                        <a:srgbClr val="ACACAC"/>
                      </a:solidFill>
                      <a:prstDash val="solid"/>
                    </a:lnT>
                    <a:lnB w="57150">
                      <a:solidFill>
                        <a:srgbClr val="ACACAC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97815">
                <a:tc gridSpan="3">
                  <a:txBody>
                    <a:bodyPr/>
                    <a:lstStyle/>
                    <a:p>
                      <a:pPr marR="1206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700" i="1" spc="-10" dirty="0">
                          <a:solidFill>
                            <a:srgbClr val="E6B8AE"/>
                          </a:solidFill>
                          <a:latin typeface="Arial"/>
                          <a:cs typeface="Arial"/>
                        </a:rPr>
                        <a:t>перевищувати</a:t>
                      </a:r>
                      <a:r>
                        <a:rPr sz="1700" i="1" spc="-65" dirty="0">
                          <a:solidFill>
                            <a:srgbClr val="E6B8A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i="1" spc="-20" dirty="0">
                          <a:solidFill>
                            <a:srgbClr val="E6B8AE"/>
                          </a:solidFill>
                          <a:latin typeface="Arial"/>
                          <a:cs typeface="Arial"/>
                        </a:rPr>
                        <a:t>можливу</a:t>
                      </a:r>
                      <a:r>
                        <a:rPr sz="1700" i="1" spc="-60" dirty="0">
                          <a:solidFill>
                            <a:srgbClr val="E6B8A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i="1" dirty="0">
                          <a:solidFill>
                            <a:srgbClr val="E6B8AE"/>
                          </a:solidFill>
                          <a:latin typeface="Arial"/>
                          <a:cs typeface="Arial"/>
                        </a:rPr>
                        <a:t>шкоду</a:t>
                      </a:r>
                      <a:r>
                        <a:rPr sz="1700" i="1" spc="-60" dirty="0">
                          <a:solidFill>
                            <a:srgbClr val="E6B8A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i="1" spc="-25" dirty="0">
                          <a:solidFill>
                            <a:srgbClr val="E6B8AE"/>
                          </a:solidFill>
                          <a:latin typeface="Arial"/>
                          <a:cs typeface="Arial"/>
                        </a:rPr>
                        <a:t>для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10795" marB="0">
                    <a:lnT w="57150">
                      <a:solidFill>
                        <a:srgbClr val="ACACAC"/>
                      </a:solidFill>
                      <a:prstDash val="solid"/>
                    </a:lnT>
                    <a:lnB w="57150">
                      <a:solidFill>
                        <a:srgbClr val="ACACAC"/>
                      </a:solidFill>
                      <a:prstDash val="solid"/>
                    </a:lnB>
                    <a:solidFill>
                      <a:srgbClr val="97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57150">
                      <a:solidFill>
                        <a:srgbClr val="ACACAC"/>
                      </a:solidFill>
                      <a:prstDash val="solid"/>
                    </a:lnT>
                    <a:lnB w="57150">
                      <a:solidFill>
                        <a:srgbClr val="ACACAC"/>
                      </a:solidFill>
                      <a:prstDash val="solid"/>
                    </a:lnB>
                  </a:tcPr>
                </a:tc>
              </a:tr>
              <a:tr h="278130">
                <a:tc>
                  <a:txBody>
                    <a:bodyPr/>
                    <a:lstStyle/>
                    <a:p>
                      <a:pPr>
                        <a:lnSpc>
                          <a:spcPts val="2010"/>
                        </a:lnSpc>
                        <a:spcBef>
                          <a:spcPts val="85"/>
                        </a:spcBef>
                      </a:pPr>
                      <a:r>
                        <a:rPr sz="1700" i="1" spc="-10" dirty="0">
                          <a:solidFill>
                            <a:srgbClr val="E6B8AE"/>
                          </a:solidFill>
                          <a:latin typeface="Arial"/>
                          <a:cs typeface="Arial"/>
                        </a:rPr>
                        <a:t>цивільного</a:t>
                      </a:r>
                      <a:r>
                        <a:rPr sz="1700" i="1" spc="-55" dirty="0">
                          <a:solidFill>
                            <a:srgbClr val="E6B8A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i="1" spc="-10" dirty="0">
                          <a:solidFill>
                            <a:srgbClr val="E6B8AE"/>
                          </a:solidFill>
                          <a:latin typeface="Arial"/>
                          <a:cs typeface="Arial"/>
                        </a:rPr>
                        <a:t>населення.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10795" marB="0">
                    <a:lnT w="57150">
                      <a:solidFill>
                        <a:srgbClr val="ACACAC"/>
                      </a:solidFill>
                      <a:prstDash val="solid"/>
                    </a:lnT>
                    <a:solidFill>
                      <a:srgbClr val="970000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57150">
                      <a:solidFill>
                        <a:srgbClr val="ACACAC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255499" y="3091723"/>
            <a:ext cx="3789045" cy="259079"/>
          </a:xfrm>
          <a:prstGeom prst="rect">
            <a:avLst/>
          </a:prstGeom>
          <a:solidFill>
            <a:srgbClr val="9700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70"/>
              </a:lnSpc>
            </a:pPr>
            <a:r>
              <a:rPr sz="1700" i="1" dirty="0">
                <a:solidFill>
                  <a:srgbClr val="E6B8AE"/>
                </a:solidFill>
                <a:latin typeface="Arial"/>
                <a:cs typeface="Arial"/>
              </a:rPr>
              <a:t>Напади</a:t>
            </a:r>
            <a:r>
              <a:rPr sz="1700" i="1" spc="-75" dirty="0">
                <a:solidFill>
                  <a:srgbClr val="E6B8AE"/>
                </a:solidFill>
                <a:latin typeface="Arial"/>
                <a:cs typeface="Arial"/>
              </a:rPr>
              <a:t> </a:t>
            </a:r>
            <a:r>
              <a:rPr sz="1700" i="1" dirty="0">
                <a:solidFill>
                  <a:srgbClr val="E6B8AE"/>
                </a:solidFill>
                <a:latin typeface="Arial"/>
                <a:cs typeface="Arial"/>
              </a:rPr>
              <a:t>на</a:t>
            </a:r>
            <a:r>
              <a:rPr sz="1700" i="1" spc="-70" dirty="0">
                <a:solidFill>
                  <a:srgbClr val="E6B8AE"/>
                </a:solidFill>
                <a:latin typeface="Arial"/>
                <a:cs typeface="Arial"/>
              </a:rPr>
              <a:t> </a:t>
            </a:r>
            <a:r>
              <a:rPr sz="1700" i="1" spc="-10" dirty="0">
                <a:solidFill>
                  <a:srgbClr val="E6B8AE"/>
                </a:solidFill>
                <a:latin typeface="Arial"/>
                <a:cs typeface="Arial"/>
              </a:rPr>
              <a:t>густонаселені</a:t>
            </a:r>
            <a:r>
              <a:rPr sz="1700" i="1" spc="-75" dirty="0">
                <a:solidFill>
                  <a:srgbClr val="E6B8AE"/>
                </a:solidFill>
                <a:latin typeface="Arial"/>
                <a:cs typeface="Arial"/>
              </a:rPr>
              <a:t> </a:t>
            </a:r>
            <a:r>
              <a:rPr sz="1700" i="1" dirty="0">
                <a:solidFill>
                  <a:srgbClr val="E6B8AE"/>
                </a:solidFill>
                <a:latin typeface="Arial"/>
                <a:cs typeface="Arial"/>
              </a:rPr>
              <a:t>райони</a:t>
            </a:r>
            <a:r>
              <a:rPr sz="1700" i="1" spc="-70" dirty="0">
                <a:solidFill>
                  <a:srgbClr val="E6B8AE"/>
                </a:solidFill>
                <a:latin typeface="Arial"/>
                <a:cs typeface="Arial"/>
              </a:rPr>
              <a:t> </a:t>
            </a:r>
            <a:r>
              <a:rPr sz="1700" i="1" spc="-25" dirty="0">
                <a:solidFill>
                  <a:srgbClr val="E6B8AE"/>
                </a:solidFill>
                <a:latin typeface="Arial"/>
                <a:cs typeface="Arial"/>
              </a:rPr>
              <a:t>без</a:t>
            </a:r>
            <a:endParaRPr sz="17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55499" y="3389664"/>
            <a:ext cx="3599179" cy="259079"/>
          </a:xfrm>
          <a:prstGeom prst="rect">
            <a:avLst/>
          </a:prstGeom>
          <a:solidFill>
            <a:srgbClr val="9700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70"/>
              </a:lnSpc>
            </a:pPr>
            <a:r>
              <a:rPr sz="1700" i="1" dirty="0">
                <a:solidFill>
                  <a:srgbClr val="E6B8AE"/>
                </a:solidFill>
                <a:latin typeface="Arial"/>
                <a:cs typeface="Arial"/>
              </a:rPr>
              <a:t>чіткого</a:t>
            </a:r>
            <a:r>
              <a:rPr sz="1700" i="1" spc="-75" dirty="0">
                <a:solidFill>
                  <a:srgbClr val="E6B8AE"/>
                </a:solidFill>
                <a:latin typeface="Arial"/>
                <a:cs typeface="Arial"/>
              </a:rPr>
              <a:t> </a:t>
            </a:r>
            <a:r>
              <a:rPr sz="1700" i="1" spc="-10" dirty="0">
                <a:solidFill>
                  <a:srgbClr val="E6B8AE"/>
                </a:solidFill>
                <a:latin typeface="Arial"/>
                <a:cs typeface="Arial"/>
              </a:rPr>
              <a:t>військового</a:t>
            </a:r>
            <a:r>
              <a:rPr sz="1700" i="1" spc="-75" dirty="0">
                <a:solidFill>
                  <a:srgbClr val="E6B8AE"/>
                </a:solidFill>
                <a:latin typeface="Arial"/>
                <a:cs typeface="Arial"/>
              </a:rPr>
              <a:t> </a:t>
            </a:r>
            <a:r>
              <a:rPr sz="1700" i="1" spc="-10" dirty="0">
                <a:solidFill>
                  <a:srgbClr val="E6B8AE"/>
                </a:solidFill>
                <a:latin typeface="Arial"/>
                <a:cs typeface="Arial"/>
              </a:rPr>
              <a:t>обґрунтування</a:t>
            </a:r>
            <a:endParaRPr sz="17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55499" y="3687605"/>
            <a:ext cx="4022725" cy="259079"/>
          </a:xfrm>
          <a:prstGeom prst="rect">
            <a:avLst/>
          </a:prstGeom>
          <a:solidFill>
            <a:srgbClr val="9700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70"/>
              </a:lnSpc>
            </a:pPr>
            <a:r>
              <a:rPr sz="1700" i="1" spc="-10" dirty="0">
                <a:solidFill>
                  <a:srgbClr val="E6B8AE"/>
                </a:solidFill>
                <a:latin typeface="Arial"/>
                <a:cs typeface="Arial"/>
              </a:rPr>
              <a:t>заборонені.</a:t>
            </a:r>
            <a:r>
              <a:rPr sz="1700" i="1" spc="-80" dirty="0">
                <a:solidFill>
                  <a:srgbClr val="E6B8AE"/>
                </a:solidFill>
                <a:latin typeface="Arial"/>
                <a:cs typeface="Arial"/>
              </a:rPr>
              <a:t> </a:t>
            </a:r>
            <a:r>
              <a:rPr sz="1700" i="1" spc="-10" dirty="0">
                <a:solidFill>
                  <a:srgbClr val="E6B8AE"/>
                </a:solidFill>
                <a:latin typeface="Arial"/>
                <a:cs typeface="Arial"/>
              </a:rPr>
              <a:t>Порушення</a:t>
            </a:r>
            <a:r>
              <a:rPr sz="1700" i="1" spc="-80" dirty="0">
                <a:solidFill>
                  <a:srgbClr val="E6B8AE"/>
                </a:solidFill>
                <a:latin typeface="Arial"/>
                <a:cs typeface="Arial"/>
              </a:rPr>
              <a:t> </a:t>
            </a:r>
            <a:r>
              <a:rPr sz="1700" i="1" dirty="0">
                <a:solidFill>
                  <a:srgbClr val="E6B8AE"/>
                </a:solidFill>
                <a:latin typeface="Arial"/>
                <a:cs typeface="Arial"/>
              </a:rPr>
              <a:t>цього</a:t>
            </a:r>
            <a:r>
              <a:rPr sz="1700" i="1" spc="-80" dirty="0">
                <a:solidFill>
                  <a:srgbClr val="E6B8AE"/>
                </a:solidFill>
                <a:latin typeface="Arial"/>
                <a:cs typeface="Arial"/>
              </a:rPr>
              <a:t> </a:t>
            </a:r>
            <a:r>
              <a:rPr sz="1700" i="1" spc="-10" dirty="0">
                <a:solidFill>
                  <a:srgbClr val="E6B8AE"/>
                </a:solidFill>
                <a:latin typeface="Arial"/>
                <a:cs typeface="Arial"/>
              </a:rPr>
              <a:t>принципу</a:t>
            </a:r>
            <a:endParaRPr sz="17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55499" y="3985547"/>
            <a:ext cx="3888104" cy="259079"/>
          </a:xfrm>
          <a:prstGeom prst="rect">
            <a:avLst/>
          </a:prstGeom>
          <a:solidFill>
            <a:srgbClr val="9700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70"/>
              </a:lnSpc>
            </a:pPr>
            <a:r>
              <a:rPr sz="1700" i="1" spc="-20" dirty="0">
                <a:solidFill>
                  <a:srgbClr val="E6B8AE"/>
                </a:solidFill>
                <a:latin typeface="Arial"/>
                <a:cs typeface="Arial"/>
              </a:rPr>
              <a:t>неодноразово</a:t>
            </a:r>
            <a:r>
              <a:rPr sz="1700" i="1" spc="-70" dirty="0">
                <a:solidFill>
                  <a:srgbClr val="E6B8AE"/>
                </a:solidFill>
                <a:latin typeface="Arial"/>
                <a:cs typeface="Arial"/>
              </a:rPr>
              <a:t> </a:t>
            </a:r>
            <a:r>
              <a:rPr sz="1700" i="1" spc="-10" dirty="0">
                <a:solidFill>
                  <a:srgbClr val="E6B8AE"/>
                </a:solidFill>
                <a:latin typeface="Arial"/>
                <a:cs typeface="Arial"/>
              </a:rPr>
              <a:t>ставало</a:t>
            </a:r>
            <a:r>
              <a:rPr sz="1700" i="1" spc="-65" dirty="0">
                <a:solidFill>
                  <a:srgbClr val="E6B8AE"/>
                </a:solidFill>
                <a:latin typeface="Arial"/>
                <a:cs typeface="Arial"/>
              </a:rPr>
              <a:t> </a:t>
            </a:r>
            <a:r>
              <a:rPr sz="1700" i="1" dirty="0">
                <a:solidFill>
                  <a:srgbClr val="E6B8AE"/>
                </a:solidFill>
                <a:latin typeface="Arial"/>
                <a:cs typeface="Arial"/>
              </a:rPr>
              <a:t>підставою</a:t>
            </a:r>
            <a:r>
              <a:rPr sz="1700" i="1" spc="-70" dirty="0">
                <a:solidFill>
                  <a:srgbClr val="E6B8AE"/>
                </a:solidFill>
                <a:latin typeface="Arial"/>
                <a:cs typeface="Arial"/>
              </a:rPr>
              <a:t> </a:t>
            </a:r>
            <a:r>
              <a:rPr sz="1700" i="1" spc="-25" dirty="0">
                <a:solidFill>
                  <a:srgbClr val="E6B8AE"/>
                </a:solidFill>
                <a:latin typeface="Arial"/>
                <a:cs typeface="Arial"/>
              </a:rPr>
              <a:t>для</a:t>
            </a:r>
            <a:endParaRPr sz="17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55499" y="4283488"/>
            <a:ext cx="3493135" cy="259079"/>
          </a:xfrm>
          <a:prstGeom prst="rect">
            <a:avLst/>
          </a:prstGeom>
          <a:solidFill>
            <a:srgbClr val="9700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70"/>
              </a:lnSpc>
            </a:pPr>
            <a:r>
              <a:rPr sz="1700" i="1" spc="-10" dirty="0">
                <a:solidFill>
                  <a:srgbClr val="E6B8AE"/>
                </a:solidFill>
                <a:latin typeface="Arial"/>
                <a:cs typeface="Arial"/>
              </a:rPr>
              <a:t>розслідувань</a:t>
            </a:r>
            <a:r>
              <a:rPr sz="1700" i="1" spc="-75" dirty="0">
                <a:solidFill>
                  <a:srgbClr val="E6B8AE"/>
                </a:solidFill>
                <a:latin typeface="Arial"/>
                <a:cs typeface="Arial"/>
              </a:rPr>
              <a:t> </a:t>
            </a:r>
            <a:r>
              <a:rPr sz="1700" i="1" dirty="0">
                <a:solidFill>
                  <a:srgbClr val="E6B8AE"/>
                </a:solidFill>
                <a:latin typeface="Arial"/>
                <a:cs typeface="Arial"/>
              </a:rPr>
              <a:t>у</a:t>
            </a:r>
            <a:r>
              <a:rPr sz="1700" i="1" spc="-70" dirty="0">
                <a:solidFill>
                  <a:srgbClr val="E6B8AE"/>
                </a:solidFill>
                <a:latin typeface="Arial"/>
                <a:cs typeface="Arial"/>
              </a:rPr>
              <a:t> </a:t>
            </a:r>
            <a:r>
              <a:rPr sz="1700" i="1" dirty="0">
                <a:solidFill>
                  <a:srgbClr val="E6B8AE"/>
                </a:solidFill>
                <a:latin typeface="Arial"/>
                <a:cs typeface="Arial"/>
              </a:rPr>
              <a:t>міжнародних</a:t>
            </a:r>
            <a:r>
              <a:rPr sz="1700" i="1" spc="-75" dirty="0">
                <a:solidFill>
                  <a:srgbClr val="E6B8AE"/>
                </a:solidFill>
                <a:latin typeface="Arial"/>
                <a:cs typeface="Arial"/>
              </a:rPr>
              <a:t> </a:t>
            </a:r>
            <a:r>
              <a:rPr sz="1700" i="1" spc="-10" dirty="0">
                <a:solidFill>
                  <a:srgbClr val="E6B8AE"/>
                </a:solidFill>
                <a:latin typeface="Arial"/>
                <a:cs typeface="Arial"/>
              </a:rPr>
              <a:t>судах.</a:t>
            </a:r>
            <a:endParaRPr sz="1700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4939569" y="286174"/>
            <a:ext cx="2638425" cy="350520"/>
          </a:xfrm>
          <a:prstGeom prst="rect">
            <a:avLst/>
          </a:prstGeom>
          <a:solidFill>
            <a:srgbClr val="E6B8AE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670"/>
              </a:lnSpc>
            </a:pPr>
            <a:r>
              <a:rPr sz="2300" i="1" dirty="0">
                <a:solidFill>
                  <a:srgbClr val="970000"/>
                </a:solidFill>
                <a:latin typeface="Arial"/>
                <a:cs typeface="Arial"/>
              </a:rPr>
              <a:t>Заборона</a:t>
            </a:r>
            <a:r>
              <a:rPr sz="2300" i="1" spc="-30" dirty="0">
                <a:solidFill>
                  <a:srgbClr val="970000"/>
                </a:solidFill>
                <a:latin typeface="Arial"/>
                <a:cs typeface="Arial"/>
              </a:rPr>
              <a:t> </a:t>
            </a:r>
            <a:r>
              <a:rPr sz="2300" i="1" dirty="0">
                <a:solidFill>
                  <a:srgbClr val="970000"/>
                </a:solidFill>
                <a:latin typeface="Arial"/>
                <a:cs typeface="Arial"/>
              </a:rPr>
              <a:t>атак</a:t>
            </a:r>
            <a:r>
              <a:rPr sz="2300" i="1" spc="-30" dirty="0">
                <a:solidFill>
                  <a:srgbClr val="970000"/>
                </a:solidFill>
                <a:latin typeface="Arial"/>
                <a:cs typeface="Arial"/>
              </a:rPr>
              <a:t> </a:t>
            </a:r>
            <a:r>
              <a:rPr sz="2300" i="1" spc="-25" dirty="0">
                <a:solidFill>
                  <a:srgbClr val="970000"/>
                </a:solidFill>
                <a:latin typeface="Arial"/>
                <a:cs typeface="Arial"/>
              </a:rPr>
              <a:t>на</a:t>
            </a:r>
            <a:endParaRPr sz="23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939569" y="689271"/>
            <a:ext cx="2504440" cy="350520"/>
          </a:xfrm>
          <a:prstGeom prst="rect">
            <a:avLst/>
          </a:prstGeom>
          <a:solidFill>
            <a:srgbClr val="E6B8AE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670"/>
              </a:lnSpc>
            </a:pPr>
            <a:r>
              <a:rPr sz="2300" b="1" i="1" dirty="0">
                <a:solidFill>
                  <a:srgbClr val="970000"/>
                </a:solidFill>
                <a:latin typeface="Arial"/>
                <a:cs typeface="Arial"/>
              </a:rPr>
              <a:t>цивільну</a:t>
            </a:r>
            <a:r>
              <a:rPr sz="2300" b="1" i="1" spc="-40" dirty="0">
                <a:solidFill>
                  <a:srgbClr val="970000"/>
                </a:solidFill>
                <a:latin typeface="Arial"/>
                <a:cs typeface="Arial"/>
              </a:rPr>
              <a:t> </a:t>
            </a:r>
            <a:r>
              <a:rPr sz="2300" b="1" i="1" spc="-10" dirty="0">
                <a:solidFill>
                  <a:srgbClr val="970000"/>
                </a:solidFill>
                <a:latin typeface="Arial"/>
                <a:cs typeface="Arial"/>
              </a:rPr>
              <a:t>авіацію</a:t>
            </a:r>
            <a:endParaRPr sz="23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939569" y="1244768"/>
            <a:ext cx="3208655" cy="259079"/>
          </a:xfrm>
          <a:custGeom>
            <a:avLst/>
            <a:gdLst/>
            <a:ahLst/>
            <a:cxnLst/>
            <a:rect l="l" t="t" r="r" b="b"/>
            <a:pathLst>
              <a:path w="3208654" h="259080">
                <a:moveTo>
                  <a:pt x="3208556" y="259079"/>
                </a:moveTo>
                <a:lnTo>
                  <a:pt x="0" y="259079"/>
                </a:lnTo>
                <a:lnTo>
                  <a:pt x="0" y="0"/>
                </a:lnTo>
                <a:lnTo>
                  <a:pt x="3208556" y="0"/>
                </a:lnTo>
                <a:lnTo>
                  <a:pt x="3208556" y="259079"/>
                </a:lnTo>
                <a:close/>
              </a:path>
            </a:pathLst>
          </a:custGeom>
          <a:solidFill>
            <a:srgbClr val="E6B8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926869" y="1223432"/>
            <a:ext cx="3232785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i="1" dirty="0">
                <a:solidFill>
                  <a:srgbClr val="970000"/>
                </a:solidFill>
                <a:latin typeface="Arial"/>
                <a:cs typeface="Arial"/>
              </a:rPr>
              <a:t>Цивільні</a:t>
            </a:r>
            <a:r>
              <a:rPr sz="1700" i="1" spc="-75" dirty="0">
                <a:solidFill>
                  <a:srgbClr val="970000"/>
                </a:solidFill>
                <a:latin typeface="Arial"/>
                <a:cs typeface="Arial"/>
              </a:rPr>
              <a:t> </a:t>
            </a:r>
            <a:r>
              <a:rPr sz="1700" i="1" dirty="0">
                <a:solidFill>
                  <a:srgbClr val="970000"/>
                </a:solidFill>
                <a:latin typeface="Arial"/>
                <a:cs typeface="Arial"/>
              </a:rPr>
              <a:t>літаки,</a:t>
            </a:r>
            <a:r>
              <a:rPr sz="1700" i="1" spc="-70" dirty="0">
                <a:solidFill>
                  <a:srgbClr val="970000"/>
                </a:solidFill>
                <a:latin typeface="Arial"/>
                <a:cs typeface="Arial"/>
              </a:rPr>
              <a:t> </a:t>
            </a:r>
            <a:r>
              <a:rPr sz="1700" i="1" dirty="0">
                <a:solidFill>
                  <a:srgbClr val="970000"/>
                </a:solidFill>
                <a:latin typeface="Arial"/>
                <a:cs typeface="Arial"/>
              </a:rPr>
              <a:t>що</a:t>
            </a:r>
            <a:r>
              <a:rPr sz="1700" i="1" spc="-70" dirty="0">
                <a:solidFill>
                  <a:srgbClr val="970000"/>
                </a:solidFill>
                <a:latin typeface="Arial"/>
                <a:cs typeface="Arial"/>
              </a:rPr>
              <a:t> </a:t>
            </a:r>
            <a:r>
              <a:rPr sz="1700" i="1" spc="-10" dirty="0">
                <a:solidFill>
                  <a:srgbClr val="970000"/>
                </a:solidFill>
                <a:latin typeface="Arial"/>
                <a:cs typeface="Arial"/>
              </a:rPr>
              <a:t>виконують</a:t>
            </a:r>
            <a:endParaRPr sz="17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939569" y="1542709"/>
            <a:ext cx="3818254" cy="259079"/>
          </a:xfrm>
          <a:prstGeom prst="rect">
            <a:avLst/>
          </a:prstGeom>
          <a:solidFill>
            <a:srgbClr val="E6B8AE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70"/>
              </a:lnSpc>
            </a:pPr>
            <a:r>
              <a:rPr sz="1700" i="1" spc="-10" dirty="0">
                <a:solidFill>
                  <a:srgbClr val="970000"/>
                </a:solidFill>
                <a:latin typeface="Arial"/>
                <a:cs typeface="Arial"/>
              </a:rPr>
              <a:t>пасажирські</a:t>
            </a:r>
            <a:r>
              <a:rPr sz="1700" i="1" spc="-55" dirty="0">
                <a:solidFill>
                  <a:srgbClr val="970000"/>
                </a:solidFill>
                <a:latin typeface="Arial"/>
                <a:cs typeface="Arial"/>
              </a:rPr>
              <a:t> </a:t>
            </a:r>
            <a:r>
              <a:rPr sz="1700" i="1" dirty="0">
                <a:solidFill>
                  <a:srgbClr val="970000"/>
                </a:solidFill>
                <a:latin typeface="Arial"/>
                <a:cs typeface="Arial"/>
              </a:rPr>
              <a:t>чи</a:t>
            </a:r>
            <a:r>
              <a:rPr sz="1700" i="1" spc="-50" dirty="0">
                <a:solidFill>
                  <a:srgbClr val="970000"/>
                </a:solidFill>
                <a:latin typeface="Arial"/>
                <a:cs typeface="Arial"/>
              </a:rPr>
              <a:t> </a:t>
            </a:r>
            <a:r>
              <a:rPr sz="1700" i="1" dirty="0">
                <a:solidFill>
                  <a:srgbClr val="970000"/>
                </a:solidFill>
                <a:latin typeface="Arial"/>
                <a:cs typeface="Arial"/>
              </a:rPr>
              <a:t>гуманітарні</a:t>
            </a:r>
            <a:r>
              <a:rPr sz="1700" i="1" spc="-50" dirty="0">
                <a:solidFill>
                  <a:srgbClr val="970000"/>
                </a:solidFill>
                <a:latin typeface="Arial"/>
                <a:cs typeface="Arial"/>
              </a:rPr>
              <a:t> </a:t>
            </a:r>
            <a:r>
              <a:rPr sz="1700" i="1" dirty="0">
                <a:solidFill>
                  <a:srgbClr val="970000"/>
                </a:solidFill>
                <a:latin typeface="Arial"/>
                <a:cs typeface="Arial"/>
              </a:rPr>
              <a:t>рейси,</a:t>
            </a:r>
            <a:r>
              <a:rPr sz="1700" i="1" spc="-55" dirty="0">
                <a:solidFill>
                  <a:srgbClr val="970000"/>
                </a:solidFill>
                <a:latin typeface="Arial"/>
                <a:cs typeface="Arial"/>
              </a:rPr>
              <a:t> </a:t>
            </a:r>
            <a:r>
              <a:rPr sz="1700" i="1" spc="-25" dirty="0">
                <a:solidFill>
                  <a:srgbClr val="970000"/>
                </a:solidFill>
                <a:latin typeface="Arial"/>
                <a:cs typeface="Arial"/>
              </a:rPr>
              <a:t>не</a:t>
            </a:r>
            <a:endParaRPr sz="17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939569" y="1840651"/>
            <a:ext cx="3164840" cy="259079"/>
          </a:xfrm>
          <a:prstGeom prst="rect">
            <a:avLst/>
          </a:prstGeom>
          <a:solidFill>
            <a:srgbClr val="E6B8AE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70"/>
              </a:lnSpc>
            </a:pPr>
            <a:r>
              <a:rPr sz="1700" i="1" dirty="0">
                <a:solidFill>
                  <a:srgbClr val="970000"/>
                </a:solidFill>
                <a:latin typeface="Arial"/>
                <a:cs typeface="Arial"/>
              </a:rPr>
              <a:t>можуть</a:t>
            </a:r>
            <a:r>
              <a:rPr sz="1700" i="1" spc="-90" dirty="0">
                <a:solidFill>
                  <a:srgbClr val="970000"/>
                </a:solidFill>
                <a:latin typeface="Arial"/>
                <a:cs typeface="Arial"/>
              </a:rPr>
              <a:t> </a:t>
            </a:r>
            <a:r>
              <a:rPr sz="1700" i="1" dirty="0">
                <a:solidFill>
                  <a:srgbClr val="970000"/>
                </a:solidFill>
                <a:latin typeface="Arial"/>
                <a:cs typeface="Arial"/>
              </a:rPr>
              <a:t>бути</a:t>
            </a:r>
            <a:r>
              <a:rPr sz="1700" i="1" spc="-85" dirty="0">
                <a:solidFill>
                  <a:srgbClr val="970000"/>
                </a:solidFill>
                <a:latin typeface="Arial"/>
                <a:cs typeface="Arial"/>
              </a:rPr>
              <a:t> </a:t>
            </a:r>
            <a:r>
              <a:rPr sz="1700" i="1" dirty="0">
                <a:solidFill>
                  <a:srgbClr val="970000"/>
                </a:solidFill>
                <a:latin typeface="Arial"/>
                <a:cs typeface="Arial"/>
              </a:rPr>
              <a:t>об’єктом</a:t>
            </a:r>
            <a:r>
              <a:rPr sz="1700" i="1" spc="-90" dirty="0">
                <a:solidFill>
                  <a:srgbClr val="970000"/>
                </a:solidFill>
                <a:latin typeface="Arial"/>
                <a:cs typeface="Arial"/>
              </a:rPr>
              <a:t> </a:t>
            </a:r>
            <a:r>
              <a:rPr sz="1700" i="1" spc="-10" dirty="0">
                <a:solidFill>
                  <a:srgbClr val="970000"/>
                </a:solidFill>
                <a:latin typeface="Arial"/>
                <a:cs typeface="Arial"/>
              </a:rPr>
              <a:t>атаки.</a:t>
            </a:r>
            <a:endParaRPr sz="17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939569" y="2138592"/>
            <a:ext cx="3886835" cy="259079"/>
          </a:xfrm>
          <a:prstGeom prst="rect">
            <a:avLst/>
          </a:prstGeom>
          <a:solidFill>
            <a:srgbClr val="E6B8AE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70"/>
              </a:lnSpc>
            </a:pPr>
            <a:r>
              <a:rPr sz="1700" i="1" spc="-10" dirty="0">
                <a:solidFill>
                  <a:srgbClr val="970000"/>
                </a:solidFill>
                <a:latin typeface="Arial"/>
                <a:cs typeface="Arial"/>
              </a:rPr>
              <a:t>Знищення</a:t>
            </a:r>
            <a:r>
              <a:rPr sz="1700" i="1" spc="-45" dirty="0">
                <a:solidFill>
                  <a:srgbClr val="970000"/>
                </a:solidFill>
                <a:latin typeface="Arial"/>
                <a:cs typeface="Arial"/>
              </a:rPr>
              <a:t> </a:t>
            </a:r>
            <a:r>
              <a:rPr sz="1700" i="1" spc="-10" dirty="0">
                <a:solidFill>
                  <a:srgbClr val="970000"/>
                </a:solidFill>
                <a:latin typeface="Arial"/>
                <a:cs typeface="Arial"/>
              </a:rPr>
              <a:t>цивільного</a:t>
            </a:r>
            <a:r>
              <a:rPr sz="1700" i="1" spc="-40" dirty="0">
                <a:solidFill>
                  <a:srgbClr val="970000"/>
                </a:solidFill>
                <a:latin typeface="Arial"/>
                <a:cs typeface="Arial"/>
              </a:rPr>
              <a:t> </a:t>
            </a:r>
            <a:r>
              <a:rPr sz="1700" i="1" dirty="0">
                <a:solidFill>
                  <a:srgbClr val="970000"/>
                </a:solidFill>
                <a:latin typeface="Arial"/>
                <a:cs typeface="Arial"/>
              </a:rPr>
              <a:t>літака</a:t>
            </a:r>
            <a:r>
              <a:rPr sz="1700" i="1" spc="-40" dirty="0">
                <a:solidFill>
                  <a:srgbClr val="970000"/>
                </a:solidFill>
                <a:latin typeface="Arial"/>
                <a:cs typeface="Arial"/>
              </a:rPr>
              <a:t> </a:t>
            </a:r>
            <a:r>
              <a:rPr sz="1700" i="1" dirty="0">
                <a:solidFill>
                  <a:srgbClr val="970000"/>
                </a:solidFill>
                <a:latin typeface="Arial"/>
                <a:cs typeface="Arial"/>
              </a:rPr>
              <a:t>є</a:t>
            </a:r>
            <a:r>
              <a:rPr sz="1700" i="1" spc="-40" dirty="0">
                <a:solidFill>
                  <a:srgbClr val="970000"/>
                </a:solidFill>
                <a:latin typeface="Arial"/>
                <a:cs typeface="Arial"/>
              </a:rPr>
              <a:t> </a:t>
            </a:r>
            <a:r>
              <a:rPr sz="1700" i="1" spc="-10" dirty="0">
                <a:solidFill>
                  <a:srgbClr val="970000"/>
                </a:solidFill>
                <a:latin typeface="Arial"/>
                <a:cs typeface="Arial"/>
              </a:rPr>
              <a:t>грубим</a:t>
            </a:r>
            <a:endParaRPr sz="17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939569" y="2436534"/>
            <a:ext cx="3431540" cy="259079"/>
          </a:xfrm>
          <a:prstGeom prst="rect">
            <a:avLst/>
          </a:prstGeom>
          <a:solidFill>
            <a:srgbClr val="E6B8AE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70"/>
              </a:lnSpc>
            </a:pPr>
            <a:r>
              <a:rPr sz="1700" i="1" spc="-10" dirty="0">
                <a:solidFill>
                  <a:srgbClr val="970000"/>
                </a:solidFill>
                <a:latin typeface="Arial"/>
                <a:cs typeface="Arial"/>
              </a:rPr>
              <a:t>порушенням</a:t>
            </a:r>
            <a:r>
              <a:rPr sz="1700" i="1" spc="-90" dirty="0">
                <a:solidFill>
                  <a:srgbClr val="970000"/>
                </a:solidFill>
                <a:latin typeface="Arial"/>
                <a:cs typeface="Arial"/>
              </a:rPr>
              <a:t> </a:t>
            </a:r>
            <a:r>
              <a:rPr sz="1700" i="1" spc="-10" dirty="0">
                <a:solidFill>
                  <a:srgbClr val="970000"/>
                </a:solidFill>
                <a:latin typeface="Arial"/>
                <a:cs typeface="Arial"/>
              </a:rPr>
              <a:t>міжнародного</a:t>
            </a:r>
            <a:r>
              <a:rPr sz="1700" i="1" spc="-85" dirty="0">
                <a:solidFill>
                  <a:srgbClr val="970000"/>
                </a:solidFill>
                <a:latin typeface="Arial"/>
                <a:cs typeface="Arial"/>
              </a:rPr>
              <a:t> </a:t>
            </a:r>
            <a:r>
              <a:rPr sz="1700" i="1" spc="-10" dirty="0">
                <a:solidFill>
                  <a:srgbClr val="970000"/>
                </a:solidFill>
                <a:latin typeface="Arial"/>
                <a:cs typeface="Arial"/>
              </a:rPr>
              <a:t>права.</a:t>
            </a:r>
            <a:endParaRPr sz="17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939569" y="2886875"/>
            <a:ext cx="2699385" cy="259079"/>
          </a:xfrm>
          <a:prstGeom prst="rect">
            <a:avLst/>
          </a:prstGeom>
          <a:solidFill>
            <a:srgbClr val="E6B8AE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70"/>
              </a:lnSpc>
            </a:pPr>
            <a:r>
              <a:rPr sz="1700" i="1" spc="-10" dirty="0">
                <a:solidFill>
                  <a:srgbClr val="970000"/>
                </a:solidFill>
                <a:latin typeface="Arial"/>
                <a:cs typeface="Arial"/>
              </a:rPr>
              <a:t>Прикладом</a:t>
            </a:r>
            <a:r>
              <a:rPr sz="1700" i="1" spc="-25" dirty="0">
                <a:solidFill>
                  <a:srgbClr val="970000"/>
                </a:solidFill>
                <a:latin typeface="Arial"/>
                <a:cs typeface="Arial"/>
              </a:rPr>
              <a:t> </a:t>
            </a:r>
            <a:r>
              <a:rPr sz="1700" i="1" dirty="0">
                <a:solidFill>
                  <a:srgbClr val="970000"/>
                </a:solidFill>
                <a:latin typeface="Arial"/>
                <a:cs typeface="Arial"/>
              </a:rPr>
              <a:t>є</a:t>
            </a:r>
            <a:r>
              <a:rPr sz="1700" i="1" spc="-25" dirty="0">
                <a:solidFill>
                  <a:srgbClr val="970000"/>
                </a:solidFill>
                <a:latin typeface="Arial"/>
                <a:cs typeface="Arial"/>
              </a:rPr>
              <a:t> </a:t>
            </a:r>
            <a:r>
              <a:rPr sz="1700" i="1" spc="-10" dirty="0">
                <a:solidFill>
                  <a:srgbClr val="970000"/>
                </a:solidFill>
                <a:latin typeface="Arial"/>
                <a:cs typeface="Arial"/>
              </a:rPr>
              <a:t>катастрофа</a:t>
            </a:r>
            <a:endParaRPr sz="17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939569" y="3184816"/>
            <a:ext cx="3613150" cy="259079"/>
          </a:xfrm>
          <a:prstGeom prst="rect">
            <a:avLst/>
          </a:prstGeom>
          <a:solidFill>
            <a:srgbClr val="E6B8AE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70"/>
              </a:lnSpc>
            </a:pPr>
            <a:r>
              <a:rPr sz="1700" i="1" spc="-10" dirty="0">
                <a:solidFill>
                  <a:srgbClr val="970000"/>
                </a:solidFill>
                <a:latin typeface="Arial"/>
                <a:cs typeface="Arial"/>
              </a:rPr>
              <a:t>малайзійського</a:t>
            </a:r>
            <a:r>
              <a:rPr sz="1700" i="1" spc="-45" dirty="0">
                <a:solidFill>
                  <a:srgbClr val="970000"/>
                </a:solidFill>
                <a:latin typeface="Arial"/>
                <a:cs typeface="Arial"/>
              </a:rPr>
              <a:t> </a:t>
            </a:r>
            <a:r>
              <a:rPr sz="1700" i="1" spc="-20" dirty="0">
                <a:solidFill>
                  <a:srgbClr val="970000"/>
                </a:solidFill>
                <a:latin typeface="Arial"/>
                <a:cs typeface="Arial"/>
              </a:rPr>
              <a:t>«Boeing-</a:t>
            </a:r>
            <a:r>
              <a:rPr sz="1700" i="1" dirty="0">
                <a:solidFill>
                  <a:srgbClr val="970000"/>
                </a:solidFill>
                <a:latin typeface="Arial"/>
                <a:cs typeface="Arial"/>
              </a:rPr>
              <a:t>777»</a:t>
            </a:r>
            <a:r>
              <a:rPr sz="1700" i="1" spc="-45" dirty="0">
                <a:solidFill>
                  <a:srgbClr val="970000"/>
                </a:solidFill>
                <a:latin typeface="Arial"/>
                <a:cs typeface="Arial"/>
              </a:rPr>
              <a:t> </a:t>
            </a:r>
            <a:r>
              <a:rPr sz="1700" i="1" spc="-10" dirty="0">
                <a:solidFill>
                  <a:srgbClr val="970000"/>
                </a:solidFill>
                <a:latin typeface="Arial"/>
                <a:cs typeface="Arial"/>
              </a:rPr>
              <a:t>рейсу</a:t>
            </a:r>
            <a:endParaRPr sz="17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939569" y="3482757"/>
            <a:ext cx="3698240" cy="259079"/>
          </a:xfrm>
          <a:prstGeom prst="rect">
            <a:avLst/>
          </a:prstGeom>
          <a:solidFill>
            <a:srgbClr val="E6B8AE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70"/>
              </a:lnSpc>
            </a:pPr>
            <a:r>
              <a:rPr sz="1700" i="1" dirty="0">
                <a:solidFill>
                  <a:srgbClr val="970000"/>
                </a:solidFill>
                <a:latin typeface="Arial"/>
                <a:cs typeface="Arial"/>
              </a:rPr>
              <a:t>MH17</a:t>
            </a:r>
            <a:r>
              <a:rPr sz="1700" i="1" spc="-45" dirty="0">
                <a:solidFill>
                  <a:srgbClr val="970000"/>
                </a:solidFill>
                <a:latin typeface="Arial"/>
                <a:cs typeface="Arial"/>
              </a:rPr>
              <a:t> </a:t>
            </a:r>
            <a:r>
              <a:rPr sz="1700" i="1" dirty="0">
                <a:solidFill>
                  <a:srgbClr val="970000"/>
                </a:solidFill>
                <a:latin typeface="Arial"/>
                <a:cs typeface="Arial"/>
              </a:rPr>
              <a:t>у</a:t>
            </a:r>
            <a:r>
              <a:rPr sz="1700" i="1" spc="-45" dirty="0">
                <a:solidFill>
                  <a:srgbClr val="970000"/>
                </a:solidFill>
                <a:latin typeface="Arial"/>
                <a:cs typeface="Arial"/>
              </a:rPr>
              <a:t> </a:t>
            </a:r>
            <a:r>
              <a:rPr sz="1700" i="1" dirty="0">
                <a:solidFill>
                  <a:srgbClr val="970000"/>
                </a:solidFill>
                <a:latin typeface="Arial"/>
                <a:cs typeface="Arial"/>
              </a:rPr>
              <a:t>2014</a:t>
            </a:r>
            <a:r>
              <a:rPr sz="1700" i="1" spc="-45" dirty="0">
                <a:solidFill>
                  <a:srgbClr val="970000"/>
                </a:solidFill>
                <a:latin typeface="Arial"/>
                <a:cs typeface="Arial"/>
              </a:rPr>
              <a:t> </a:t>
            </a:r>
            <a:r>
              <a:rPr sz="1700" i="1" dirty="0">
                <a:solidFill>
                  <a:srgbClr val="970000"/>
                </a:solidFill>
                <a:latin typeface="Arial"/>
                <a:cs typeface="Arial"/>
              </a:rPr>
              <a:t>році</a:t>
            </a:r>
            <a:r>
              <a:rPr sz="1700" i="1" spc="-45" dirty="0">
                <a:solidFill>
                  <a:srgbClr val="970000"/>
                </a:solidFill>
                <a:latin typeface="Arial"/>
                <a:cs typeface="Arial"/>
              </a:rPr>
              <a:t> </a:t>
            </a:r>
            <a:r>
              <a:rPr sz="1700" i="1" dirty="0">
                <a:solidFill>
                  <a:srgbClr val="970000"/>
                </a:solidFill>
                <a:latin typeface="Arial"/>
                <a:cs typeface="Arial"/>
              </a:rPr>
              <a:t>над</a:t>
            </a:r>
            <a:r>
              <a:rPr sz="1700" i="1" spc="-40" dirty="0">
                <a:solidFill>
                  <a:srgbClr val="970000"/>
                </a:solidFill>
                <a:latin typeface="Arial"/>
                <a:cs typeface="Arial"/>
              </a:rPr>
              <a:t> </a:t>
            </a:r>
            <a:r>
              <a:rPr sz="1700" i="1" spc="-10" dirty="0">
                <a:solidFill>
                  <a:srgbClr val="970000"/>
                </a:solidFill>
                <a:latin typeface="Arial"/>
                <a:cs typeface="Arial"/>
              </a:rPr>
              <a:t>Донбасом,</a:t>
            </a:r>
            <a:r>
              <a:rPr sz="1700" i="1" spc="-45" dirty="0">
                <a:solidFill>
                  <a:srgbClr val="970000"/>
                </a:solidFill>
                <a:latin typeface="Arial"/>
                <a:cs typeface="Arial"/>
              </a:rPr>
              <a:t> </a:t>
            </a:r>
            <a:r>
              <a:rPr sz="1700" i="1" spc="-25" dirty="0">
                <a:solidFill>
                  <a:srgbClr val="970000"/>
                </a:solidFill>
                <a:latin typeface="Arial"/>
                <a:cs typeface="Arial"/>
              </a:rPr>
              <a:t>яка</a:t>
            </a:r>
            <a:endParaRPr sz="17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939569" y="3780699"/>
            <a:ext cx="3804285" cy="259079"/>
          </a:xfrm>
          <a:prstGeom prst="rect">
            <a:avLst/>
          </a:prstGeom>
          <a:solidFill>
            <a:srgbClr val="E6B8AE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70"/>
              </a:lnSpc>
            </a:pPr>
            <a:r>
              <a:rPr sz="1700" i="1" spc="-10" dirty="0">
                <a:solidFill>
                  <a:srgbClr val="970000"/>
                </a:solidFill>
                <a:latin typeface="Arial"/>
                <a:cs typeface="Arial"/>
              </a:rPr>
              <a:t>викликала</a:t>
            </a:r>
            <a:r>
              <a:rPr sz="1700" i="1" spc="-75" dirty="0">
                <a:solidFill>
                  <a:srgbClr val="970000"/>
                </a:solidFill>
                <a:latin typeface="Arial"/>
                <a:cs typeface="Arial"/>
              </a:rPr>
              <a:t> </a:t>
            </a:r>
            <a:r>
              <a:rPr sz="1700" i="1" dirty="0">
                <a:solidFill>
                  <a:srgbClr val="970000"/>
                </a:solidFill>
                <a:latin typeface="Arial"/>
                <a:cs typeface="Arial"/>
              </a:rPr>
              <a:t>масштабний</a:t>
            </a:r>
            <a:r>
              <a:rPr sz="1700" i="1" spc="-70" dirty="0">
                <a:solidFill>
                  <a:srgbClr val="970000"/>
                </a:solidFill>
                <a:latin typeface="Arial"/>
                <a:cs typeface="Arial"/>
              </a:rPr>
              <a:t> </a:t>
            </a:r>
            <a:r>
              <a:rPr sz="1700" i="1" spc="-10" dirty="0">
                <a:solidFill>
                  <a:srgbClr val="970000"/>
                </a:solidFill>
                <a:latin typeface="Arial"/>
                <a:cs typeface="Arial"/>
              </a:rPr>
              <a:t>міжнародний</a:t>
            </a:r>
            <a:endParaRPr sz="17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939569" y="4078640"/>
            <a:ext cx="2451735" cy="259079"/>
          </a:xfrm>
          <a:prstGeom prst="rect">
            <a:avLst/>
          </a:prstGeom>
          <a:solidFill>
            <a:srgbClr val="E6B8AE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70"/>
              </a:lnSpc>
            </a:pPr>
            <a:r>
              <a:rPr sz="1700" i="1" dirty="0">
                <a:solidFill>
                  <a:srgbClr val="970000"/>
                </a:solidFill>
                <a:latin typeface="Arial"/>
                <a:cs typeface="Arial"/>
              </a:rPr>
              <a:t>скандал</a:t>
            </a:r>
            <a:r>
              <a:rPr sz="1700" i="1" spc="-60" dirty="0">
                <a:solidFill>
                  <a:srgbClr val="970000"/>
                </a:solidFill>
                <a:latin typeface="Arial"/>
                <a:cs typeface="Arial"/>
              </a:rPr>
              <a:t> </a:t>
            </a:r>
            <a:r>
              <a:rPr sz="1700" i="1" dirty="0">
                <a:solidFill>
                  <a:srgbClr val="970000"/>
                </a:solidFill>
                <a:latin typeface="Arial"/>
                <a:cs typeface="Arial"/>
              </a:rPr>
              <a:t>і</a:t>
            </a:r>
            <a:r>
              <a:rPr sz="1700" i="1" spc="-60" dirty="0">
                <a:solidFill>
                  <a:srgbClr val="970000"/>
                </a:solidFill>
                <a:latin typeface="Arial"/>
                <a:cs typeface="Arial"/>
              </a:rPr>
              <a:t> </a:t>
            </a:r>
            <a:r>
              <a:rPr sz="1700" i="1" spc="-10" dirty="0">
                <a:solidFill>
                  <a:srgbClr val="970000"/>
                </a:solidFill>
                <a:latin typeface="Arial"/>
                <a:cs typeface="Arial"/>
              </a:rPr>
              <a:t>розслідування.</a:t>
            </a:r>
            <a:endParaRPr sz="1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474" y="124921"/>
            <a:ext cx="7537450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dirty="0"/>
              <a:t>Використання</a:t>
            </a:r>
            <a:r>
              <a:rPr sz="2300" spc="-85" dirty="0"/>
              <a:t> </a:t>
            </a:r>
            <a:r>
              <a:rPr sz="2300" dirty="0"/>
              <a:t>безпілотників</a:t>
            </a:r>
            <a:r>
              <a:rPr sz="2300" spc="-70" dirty="0"/>
              <a:t> </a:t>
            </a:r>
            <a:r>
              <a:rPr sz="2300" dirty="0"/>
              <a:t>у</a:t>
            </a:r>
            <a:r>
              <a:rPr sz="2300" spc="-70" dirty="0"/>
              <a:t> </a:t>
            </a:r>
            <a:r>
              <a:rPr sz="2300" dirty="0"/>
              <a:t>сучасних</a:t>
            </a:r>
            <a:r>
              <a:rPr sz="2300" spc="-70" dirty="0"/>
              <a:t> </a:t>
            </a:r>
            <a:r>
              <a:rPr sz="2300" spc="-10" dirty="0"/>
              <a:t>конфліктах</a:t>
            </a:r>
            <a:endParaRPr sz="2300"/>
          </a:p>
        </p:txBody>
      </p:sp>
      <p:sp>
        <p:nvSpPr>
          <p:cNvPr id="3" name="object 3"/>
          <p:cNvSpPr txBox="1"/>
          <p:nvPr/>
        </p:nvSpPr>
        <p:spPr>
          <a:xfrm>
            <a:off x="103474" y="644604"/>
            <a:ext cx="8592185" cy="196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9530">
              <a:lnSpc>
                <a:spcPct val="114999"/>
              </a:lnSpc>
              <a:spcBef>
                <a:spcPts val="100"/>
              </a:spcBef>
            </a:pPr>
            <a:r>
              <a:rPr sz="1700" i="1" dirty="0">
                <a:latin typeface="Arial"/>
                <a:cs typeface="Arial"/>
              </a:rPr>
              <a:t>Окремим</a:t>
            </a:r>
            <a:r>
              <a:rPr sz="1700" i="1" spc="-65" dirty="0">
                <a:latin typeface="Arial"/>
                <a:cs typeface="Arial"/>
              </a:rPr>
              <a:t> </a:t>
            </a:r>
            <a:r>
              <a:rPr sz="1700" i="1" dirty="0">
                <a:latin typeface="Arial"/>
                <a:cs typeface="Arial"/>
              </a:rPr>
              <a:t>викликом</a:t>
            </a:r>
            <a:r>
              <a:rPr sz="1700" i="1" spc="-65" dirty="0">
                <a:latin typeface="Arial"/>
                <a:cs typeface="Arial"/>
              </a:rPr>
              <a:t> </a:t>
            </a:r>
            <a:r>
              <a:rPr sz="1700" i="1" dirty="0">
                <a:latin typeface="Arial"/>
                <a:cs typeface="Arial"/>
              </a:rPr>
              <a:t>стало</a:t>
            </a:r>
            <a:r>
              <a:rPr sz="1700" i="1" spc="-65" dirty="0">
                <a:latin typeface="Arial"/>
                <a:cs typeface="Arial"/>
              </a:rPr>
              <a:t> </a:t>
            </a:r>
            <a:r>
              <a:rPr sz="1700" i="1" spc="-20" dirty="0">
                <a:latin typeface="Arial"/>
                <a:cs typeface="Arial"/>
              </a:rPr>
              <a:t>застосування</a:t>
            </a:r>
            <a:r>
              <a:rPr sz="1700" i="1" spc="-65" dirty="0">
                <a:latin typeface="Arial"/>
                <a:cs typeface="Arial"/>
              </a:rPr>
              <a:t> </a:t>
            </a:r>
            <a:r>
              <a:rPr sz="1700" i="1" spc="-10" dirty="0">
                <a:latin typeface="Arial"/>
                <a:cs typeface="Arial"/>
              </a:rPr>
              <a:t>безпілотних</a:t>
            </a:r>
            <a:r>
              <a:rPr sz="1700" i="1" spc="-65" dirty="0">
                <a:latin typeface="Arial"/>
                <a:cs typeface="Arial"/>
              </a:rPr>
              <a:t> </a:t>
            </a:r>
            <a:r>
              <a:rPr sz="1700" i="1" dirty="0">
                <a:latin typeface="Arial"/>
                <a:cs typeface="Arial"/>
              </a:rPr>
              <a:t>літальних</a:t>
            </a:r>
            <a:r>
              <a:rPr sz="1700" i="1" spc="-60" dirty="0">
                <a:latin typeface="Arial"/>
                <a:cs typeface="Arial"/>
              </a:rPr>
              <a:t> </a:t>
            </a:r>
            <a:r>
              <a:rPr sz="1700" i="1" spc="-10" dirty="0">
                <a:latin typeface="Arial"/>
                <a:cs typeface="Arial"/>
              </a:rPr>
              <a:t>апаратів.</a:t>
            </a:r>
            <a:r>
              <a:rPr sz="1700" i="1" spc="-65" dirty="0">
                <a:latin typeface="Arial"/>
                <a:cs typeface="Arial"/>
              </a:rPr>
              <a:t> </a:t>
            </a:r>
            <a:r>
              <a:rPr sz="1700" i="1" spc="-20" dirty="0">
                <a:latin typeface="Arial"/>
                <a:cs typeface="Arial"/>
              </a:rPr>
              <a:t>Вони дозволяють</a:t>
            </a:r>
            <a:r>
              <a:rPr sz="1700" i="1" spc="-70" dirty="0">
                <a:latin typeface="Arial"/>
                <a:cs typeface="Arial"/>
              </a:rPr>
              <a:t> </a:t>
            </a:r>
            <a:r>
              <a:rPr sz="1700" i="1" spc="-10" dirty="0">
                <a:latin typeface="Arial"/>
                <a:cs typeface="Arial"/>
              </a:rPr>
              <a:t>вести</a:t>
            </a:r>
            <a:r>
              <a:rPr sz="1700" i="1" spc="-65" dirty="0">
                <a:latin typeface="Arial"/>
                <a:cs typeface="Arial"/>
              </a:rPr>
              <a:t> </a:t>
            </a:r>
            <a:r>
              <a:rPr sz="1700" i="1" spc="-10" dirty="0">
                <a:latin typeface="Arial"/>
                <a:cs typeface="Arial"/>
              </a:rPr>
              <a:t>точкові</a:t>
            </a:r>
            <a:r>
              <a:rPr sz="1700" i="1" spc="-65" dirty="0">
                <a:latin typeface="Arial"/>
                <a:cs typeface="Arial"/>
              </a:rPr>
              <a:t> </a:t>
            </a:r>
            <a:r>
              <a:rPr sz="1700" i="1" dirty="0">
                <a:latin typeface="Arial"/>
                <a:cs typeface="Arial"/>
              </a:rPr>
              <a:t>удари,</a:t>
            </a:r>
            <a:r>
              <a:rPr sz="1700" i="1" spc="-65" dirty="0">
                <a:latin typeface="Arial"/>
                <a:cs typeface="Arial"/>
              </a:rPr>
              <a:t> </a:t>
            </a:r>
            <a:r>
              <a:rPr sz="1700" i="1" dirty="0">
                <a:latin typeface="Arial"/>
                <a:cs typeface="Arial"/>
              </a:rPr>
              <a:t>але</a:t>
            </a:r>
            <a:r>
              <a:rPr sz="1700" i="1" spc="-65" dirty="0">
                <a:latin typeface="Arial"/>
                <a:cs typeface="Arial"/>
              </a:rPr>
              <a:t> </a:t>
            </a:r>
            <a:r>
              <a:rPr sz="1700" i="1" spc="-10" dirty="0">
                <a:latin typeface="Arial"/>
                <a:cs typeface="Arial"/>
              </a:rPr>
              <a:t>водночас</a:t>
            </a:r>
            <a:r>
              <a:rPr sz="1700" i="1" spc="-65" dirty="0">
                <a:latin typeface="Arial"/>
                <a:cs typeface="Arial"/>
              </a:rPr>
              <a:t> </a:t>
            </a:r>
            <a:r>
              <a:rPr sz="1700" i="1" spc="-10" dirty="0">
                <a:latin typeface="Arial"/>
                <a:cs typeface="Arial"/>
              </a:rPr>
              <a:t>створюють</a:t>
            </a:r>
            <a:r>
              <a:rPr sz="1700" i="1" spc="-65" dirty="0">
                <a:latin typeface="Arial"/>
                <a:cs typeface="Arial"/>
              </a:rPr>
              <a:t> </a:t>
            </a:r>
            <a:r>
              <a:rPr sz="1700" i="1" dirty="0">
                <a:latin typeface="Arial"/>
                <a:cs typeface="Arial"/>
              </a:rPr>
              <a:t>ризики</a:t>
            </a:r>
            <a:r>
              <a:rPr sz="1700" i="1" spc="-65" dirty="0">
                <a:latin typeface="Arial"/>
                <a:cs typeface="Arial"/>
              </a:rPr>
              <a:t> </a:t>
            </a:r>
            <a:r>
              <a:rPr sz="1700" i="1" dirty="0">
                <a:latin typeface="Arial"/>
                <a:cs typeface="Arial"/>
              </a:rPr>
              <a:t>для</a:t>
            </a:r>
            <a:r>
              <a:rPr sz="1700" i="1" spc="-65" dirty="0">
                <a:latin typeface="Arial"/>
                <a:cs typeface="Arial"/>
              </a:rPr>
              <a:t> </a:t>
            </a:r>
            <a:r>
              <a:rPr sz="1700" i="1" spc="-10" dirty="0">
                <a:latin typeface="Arial"/>
                <a:cs typeface="Arial"/>
              </a:rPr>
              <a:t>цивільного населення,</a:t>
            </a:r>
            <a:r>
              <a:rPr sz="1700" i="1" spc="-75" dirty="0">
                <a:latin typeface="Arial"/>
                <a:cs typeface="Arial"/>
              </a:rPr>
              <a:t> </a:t>
            </a:r>
            <a:r>
              <a:rPr sz="1700" i="1" dirty="0">
                <a:latin typeface="Arial"/>
                <a:cs typeface="Arial"/>
              </a:rPr>
              <a:t>якщо</a:t>
            </a:r>
            <a:r>
              <a:rPr sz="1700" i="1" spc="-70" dirty="0">
                <a:latin typeface="Arial"/>
                <a:cs typeface="Arial"/>
              </a:rPr>
              <a:t> </a:t>
            </a:r>
            <a:r>
              <a:rPr sz="1700" i="1" dirty="0">
                <a:latin typeface="Arial"/>
                <a:cs typeface="Arial"/>
              </a:rPr>
              <a:t>не</a:t>
            </a:r>
            <a:r>
              <a:rPr sz="1700" i="1" spc="-70" dirty="0">
                <a:latin typeface="Arial"/>
                <a:cs typeface="Arial"/>
              </a:rPr>
              <a:t> </a:t>
            </a:r>
            <a:r>
              <a:rPr sz="1700" i="1" spc="-10" dirty="0">
                <a:latin typeface="Arial"/>
                <a:cs typeface="Arial"/>
              </a:rPr>
              <a:t>дотримуватися</a:t>
            </a:r>
            <a:r>
              <a:rPr sz="1700" i="1" spc="-70" dirty="0">
                <a:latin typeface="Arial"/>
                <a:cs typeface="Arial"/>
              </a:rPr>
              <a:t> </a:t>
            </a:r>
            <a:r>
              <a:rPr sz="1700" i="1" dirty="0">
                <a:latin typeface="Arial"/>
                <a:cs typeface="Arial"/>
              </a:rPr>
              <a:t>принципу</a:t>
            </a:r>
            <a:r>
              <a:rPr sz="1700" i="1" spc="-70" dirty="0">
                <a:latin typeface="Arial"/>
                <a:cs typeface="Arial"/>
              </a:rPr>
              <a:t> </a:t>
            </a:r>
            <a:r>
              <a:rPr sz="1700" i="1" spc="-10" dirty="0">
                <a:latin typeface="Arial"/>
                <a:cs typeface="Arial"/>
              </a:rPr>
              <a:t>розрізнення.</a:t>
            </a:r>
            <a:endParaRPr sz="1700">
              <a:latin typeface="Arial"/>
              <a:cs typeface="Arial"/>
            </a:endParaRPr>
          </a:p>
          <a:p>
            <a:pPr marL="12700" marR="5080">
              <a:lnSpc>
                <a:spcPct val="114999"/>
              </a:lnSpc>
              <a:spcBef>
                <a:spcPts val="1200"/>
              </a:spcBef>
            </a:pPr>
            <a:r>
              <a:rPr sz="1700" i="1" spc="-10" dirty="0">
                <a:latin typeface="Arial"/>
                <a:cs typeface="Arial"/>
              </a:rPr>
              <a:t>Міжнародне</a:t>
            </a:r>
            <a:r>
              <a:rPr sz="1700" i="1" spc="-50" dirty="0">
                <a:latin typeface="Arial"/>
                <a:cs typeface="Arial"/>
              </a:rPr>
              <a:t> </a:t>
            </a:r>
            <a:r>
              <a:rPr sz="1700" i="1" dirty="0">
                <a:latin typeface="Arial"/>
                <a:cs typeface="Arial"/>
              </a:rPr>
              <a:t>право</a:t>
            </a:r>
            <a:r>
              <a:rPr sz="1700" i="1" spc="-45" dirty="0">
                <a:latin typeface="Arial"/>
                <a:cs typeface="Arial"/>
              </a:rPr>
              <a:t> </a:t>
            </a:r>
            <a:r>
              <a:rPr sz="1700" i="1" dirty="0">
                <a:latin typeface="Arial"/>
                <a:cs typeface="Arial"/>
              </a:rPr>
              <a:t>поширює</a:t>
            </a:r>
            <a:r>
              <a:rPr sz="1700" i="1" spc="-50" dirty="0">
                <a:latin typeface="Arial"/>
                <a:cs typeface="Arial"/>
              </a:rPr>
              <a:t> </a:t>
            </a:r>
            <a:r>
              <a:rPr sz="1700" i="1" dirty="0">
                <a:latin typeface="Arial"/>
                <a:cs typeface="Arial"/>
              </a:rPr>
              <a:t>на</a:t>
            </a:r>
            <a:r>
              <a:rPr sz="1700" i="1" spc="-45" dirty="0">
                <a:latin typeface="Arial"/>
                <a:cs typeface="Arial"/>
              </a:rPr>
              <a:t> </a:t>
            </a:r>
            <a:r>
              <a:rPr sz="1700" i="1" spc="-10" dirty="0">
                <a:latin typeface="Arial"/>
                <a:cs typeface="Arial"/>
              </a:rPr>
              <a:t>безпілотники</a:t>
            </a:r>
            <a:r>
              <a:rPr sz="1700" i="1" spc="-45" dirty="0">
                <a:latin typeface="Arial"/>
                <a:cs typeface="Arial"/>
              </a:rPr>
              <a:t> </a:t>
            </a:r>
            <a:r>
              <a:rPr sz="1700" i="1" dirty="0">
                <a:latin typeface="Arial"/>
                <a:cs typeface="Arial"/>
              </a:rPr>
              <a:t>ті</a:t>
            </a:r>
            <a:r>
              <a:rPr sz="1700" i="1" spc="-50" dirty="0">
                <a:latin typeface="Arial"/>
                <a:cs typeface="Arial"/>
              </a:rPr>
              <a:t> </a:t>
            </a:r>
            <a:r>
              <a:rPr sz="1700" i="1" dirty="0">
                <a:latin typeface="Arial"/>
                <a:cs typeface="Arial"/>
              </a:rPr>
              <a:t>ж</a:t>
            </a:r>
            <a:r>
              <a:rPr sz="1700" i="1" spc="-45" dirty="0">
                <a:latin typeface="Arial"/>
                <a:cs typeface="Arial"/>
              </a:rPr>
              <a:t> </a:t>
            </a:r>
            <a:r>
              <a:rPr sz="1700" i="1" dirty="0">
                <a:latin typeface="Arial"/>
                <a:cs typeface="Arial"/>
              </a:rPr>
              <a:t>самі</a:t>
            </a:r>
            <a:r>
              <a:rPr sz="1700" i="1" spc="-45" dirty="0">
                <a:latin typeface="Arial"/>
                <a:cs typeface="Arial"/>
              </a:rPr>
              <a:t> </a:t>
            </a:r>
            <a:r>
              <a:rPr sz="1700" i="1" dirty="0">
                <a:latin typeface="Arial"/>
                <a:cs typeface="Arial"/>
              </a:rPr>
              <a:t>правила,</a:t>
            </a:r>
            <a:r>
              <a:rPr sz="1700" i="1" spc="-50" dirty="0">
                <a:latin typeface="Arial"/>
                <a:cs typeface="Arial"/>
              </a:rPr>
              <a:t> </a:t>
            </a:r>
            <a:r>
              <a:rPr sz="1700" i="1" dirty="0">
                <a:latin typeface="Arial"/>
                <a:cs typeface="Arial"/>
              </a:rPr>
              <a:t>що</a:t>
            </a:r>
            <a:r>
              <a:rPr sz="1700" i="1" spc="-45" dirty="0">
                <a:latin typeface="Arial"/>
                <a:cs typeface="Arial"/>
              </a:rPr>
              <a:t> </a:t>
            </a:r>
            <a:r>
              <a:rPr sz="1700" i="1" dirty="0">
                <a:latin typeface="Arial"/>
                <a:cs typeface="Arial"/>
              </a:rPr>
              <a:t>й</a:t>
            </a:r>
            <a:r>
              <a:rPr sz="1700" i="1" spc="-50" dirty="0">
                <a:latin typeface="Arial"/>
                <a:cs typeface="Arial"/>
              </a:rPr>
              <a:t> </a:t>
            </a:r>
            <a:r>
              <a:rPr sz="1700" i="1" dirty="0">
                <a:latin typeface="Arial"/>
                <a:cs typeface="Arial"/>
              </a:rPr>
              <a:t>на</a:t>
            </a:r>
            <a:r>
              <a:rPr sz="1700" i="1" spc="-45" dirty="0">
                <a:latin typeface="Arial"/>
                <a:cs typeface="Arial"/>
              </a:rPr>
              <a:t> </a:t>
            </a:r>
            <a:r>
              <a:rPr sz="1700" i="1" dirty="0">
                <a:latin typeface="Arial"/>
                <a:cs typeface="Arial"/>
              </a:rPr>
              <a:t>інші</a:t>
            </a:r>
            <a:r>
              <a:rPr sz="1700" i="1" spc="-45" dirty="0">
                <a:latin typeface="Arial"/>
                <a:cs typeface="Arial"/>
              </a:rPr>
              <a:t> </a:t>
            </a:r>
            <a:r>
              <a:rPr sz="1700" i="1" spc="-10" dirty="0">
                <a:latin typeface="Arial"/>
                <a:cs typeface="Arial"/>
              </a:rPr>
              <a:t>засоби ведення</a:t>
            </a:r>
            <a:r>
              <a:rPr sz="1700" i="1" spc="-60" dirty="0">
                <a:latin typeface="Arial"/>
                <a:cs typeface="Arial"/>
              </a:rPr>
              <a:t> </a:t>
            </a:r>
            <a:r>
              <a:rPr sz="1700" i="1" dirty="0">
                <a:latin typeface="Arial"/>
                <a:cs typeface="Arial"/>
              </a:rPr>
              <a:t>війни:</a:t>
            </a:r>
            <a:r>
              <a:rPr sz="1700" i="1" spc="-55" dirty="0">
                <a:latin typeface="Arial"/>
                <a:cs typeface="Arial"/>
              </a:rPr>
              <a:t> </a:t>
            </a:r>
            <a:r>
              <a:rPr sz="1700" i="1" spc="-10" dirty="0">
                <a:latin typeface="Arial"/>
                <a:cs typeface="Arial"/>
              </a:rPr>
              <a:t>заборона</a:t>
            </a:r>
            <a:r>
              <a:rPr sz="1700" i="1" spc="-55" dirty="0">
                <a:latin typeface="Arial"/>
                <a:cs typeface="Arial"/>
              </a:rPr>
              <a:t> </a:t>
            </a:r>
            <a:r>
              <a:rPr sz="1700" i="1" dirty="0">
                <a:latin typeface="Arial"/>
                <a:cs typeface="Arial"/>
              </a:rPr>
              <a:t>атак</a:t>
            </a:r>
            <a:r>
              <a:rPr sz="1700" i="1" spc="-55" dirty="0">
                <a:latin typeface="Arial"/>
                <a:cs typeface="Arial"/>
              </a:rPr>
              <a:t> </a:t>
            </a:r>
            <a:r>
              <a:rPr sz="1700" i="1" dirty="0">
                <a:latin typeface="Arial"/>
                <a:cs typeface="Arial"/>
              </a:rPr>
              <a:t>на</a:t>
            </a:r>
            <a:r>
              <a:rPr sz="1700" i="1" spc="-55" dirty="0">
                <a:latin typeface="Arial"/>
                <a:cs typeface="Arial"/>
              </a:rPr>
              <a:t> </a:t>
            </a:r>
            <a:r>
              <a:rPr sz="1700" i="1" spc="-10" dirty="0">
                <a:latin typeface="Arial"/>
                <a:cs typeface="Arial"/>
              </a:rPr>
              <a:t>цивільних,</a:t>
            </a:r>
            <a:r>
              <a:rPr sz="1700" i="1" spc="-55" dirty="0">
                <a:latin typeface="Arial"/>
                <a:cs typeface="Arial"/>
              </a:rPr>
              <a:t> </a:t>
            </a:r>
            <a:r>
              <a:rPr sz="1700" i="1" spc="-10" dirty="0">
                <a:latin typeface="Arial"/>
                <a:cs typeface="Arial"/>
              </a:rPr>
              <a:t>пропорційність,</a:t>
            </a:r>
            <a:r>
              <a:rPr sz="1700" i="1" spc="-55" dirty="0">
                <a:latin typeface="Arial"/>
                <a:cs typeface="Arial"/>
              </a:rPr>
              <a:t> </a:t>
            </a:r>
            <a:r>
              <a:rPr sz="1700" i="1" spc="-10" dirty="0">
                <a:latin typeface="Arial"/>
                <a:cs typeface="Arial"/>
              </a:rPr>
              <a:t>відповідальність командування.</a:t>
            </a:r>
            <a:endParaRPr sz="17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06043" y="2441270"/>
            <a:ext cx="4679640" cy="2632294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3749" y="427356"/>
            <a:ext cx="5480050" cy="12877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0"/>
              </a:spcBef>
            </a:pPr>
            <a:r>
              <a:rPr sz="2400" dirty="0"/>
              <a:t>Роль</a:t>
            </a:r>
            <a:r>
              <a:rPr sz="2400" spc="-120" dirty="0"/>
              <a:t> </a:t>
            </a:r>
            <a:r>
              <a:rPr sz="2400" dirty="0"/>
              <a:t>міжнародних</a:t>
            </a:r>
            <a:r>
              <a:rPr sz="2400" spc="-120" dirty="0"/>
              <a:t> </a:t>
            </a:r>
            <a:r>
              <a:rPr sz="2400" dirty="0"/>
              <a:t>організацій</a:t>
            </a:r>
            <a:r>
              <a:rPr sz="2400" spc="-120" dirty="0"/>
              <a:t> </a:t>
            </a:r>
            <a:r>
              <a:rPr sz="2400" spc="-50" dirty="0"/>
              <a:t>у </a:t>
            </a:r>
            <a:r>
              <a:rPr sz="2400" spc="-10" dirty="0"/>
              <a:t>регулюванні</a:t>
            </a:r>
            <a:r>
              <a:rPr sz="2400" spc="-75" dirty="0"/>
              <a:t> </a:t>
            </a:r>
            <a:r>
              <a:rPr sz="2400" dirty="0"/>
              <a:t>повітряної</a:t>
            </a:r>
            <a:r>
              <a:rPr sz="2400" spc="-75" dirty="0"/>
              <a:t> </a:t>
            </a:r>
            <a:r>
              <a:rPr sz="2400" dirty="0"/>
              <a:t>та</a:t>
            </a:r>
            <a:r>
              <a:rPr sz="2400" spc="-75" dirty="0"/>
              <a:t> </a:t>
            </a:r>
            <a:r>
              <a:rPr sz="2400" spc="-10" dirty="0"/>
              <a:t>морської війни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183749" y="1858394"/>
            <a:ext cx="5367020" cy="27019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0"/>
              </a:spcBef>
            </a:pPr>
            <a:r>
              <a:rPr sz="1800" dirty="0">
                <a:solidFill>
                  <a:srgbClr val="FFF2CC"/>
                </a:solidFill>
                <a:latin typeface="Arial"/>
                <a:cs typeface="Arial"/>
              </a:rPr>
              <a:t>Міжнародна</a:t>
            </a:r>
            <a:r>
              <a:rPr sz="1800" spc="-70" dirty="0">
                <a:solidFill>
                  <a:srgbClr val="FFF2C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2CC"/>
                </a:solidFill>
                <a:latin typeface="Arial"/>
                <a:cs typeface="Arial"/>
              </a:rPr>
              <a:t>морська</a:t>
            </a:r>
            <a:r>
              <a:rPr sz="1800" spc="-70" dirty="0">
                <a:solidFill>
                  <a:srgbClr val="FFF2C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2CC"/>
                </a:solidFill>
                <a:latin typeface="Arial"/>
                <a:cs typeface="Arial"/>
              </a:rPr>
              <a:t>організація</a:t>
            </a:r>
            <a:r>
              <a:rPr sz="1800" spc="-70" dirty="0">
                <a:solidFill>
                  <a:srgbClr val="FFF2C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2CC"/>
                </a:solidFill>
                <a:latin typeface="Arial"/>
                <a:cs typeface="Arial"/>
              </a:rPr>
              <a:t>(IMO)</a:t>
            </a:r>
            <a:r>
              <a:rPr sz="1800" spc="-45" dirty="0">
                <a:solidFill>
                  <a:srgbClr val="FFF2CC"/>
                </a:solidFill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та </a:t>
            </a:r>
            <a:r>
              <a:rPr sz="1800" dirty="0">
                <a:solidFill>
                  <a:srgbClr val="E6B8AE"/>
                </a:solidFill>
                <a:latin typeface="Arial"/>
                <a:cs typeface="Arial"/>
              </a:rPr>
              <a:t>Міжнародна</a:t>
            </a:r>
            <a:r>
              <a:rPr sz="1800" spc="-80" dirty="0">
                <a:solidFill>
                  <a:srgbClr val="E6B8AE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E6B8AE"/>
                </a:solidFill>
                <a:latin typeface="Arial"/>
                <a:cs typeface="Arial"/>
              </a:rPr>
              <a:t>організація</a:t>
            </a:r>
            <a:r>
              <a:rPr sz="1800" spc="-80" dirty="0">
                <a:solidFill>
                  <a:srgbClr val="E6B8AE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E6B8AE"/>
                </a:solidFill>
                <a:latin typeface="Arial"/>
                <a:cs typeface="Arial"/>
              </a:rPr>
              <a:t>цивільної</a:t>
            </a:r>
            <a:r>
              <a:rPr sz="1800" spc="-75" dirty="0">
                <a:solidFill>
                  <a:srgbClr val="E6B8AE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E6B8AE"/>
                </a:solidFill>
                <a:latin typeface="Arial"/>
                <a:cs typeface="Arial"/>
              </a:rPr>
              <a:t>авіації</a:t>
            </a:r>
            <a:r>
              <a:rPr sz="1800" spc="-80" dirty="0">
                <a:solidFill>
                  <a:srgbClr val="E6B8AE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E6B8AE"/>
                </a:solidFill>
                <a:latin typeface="Arial"/>
                <a:cs typeface="Arial"/>
              </a:rPr>
              <a:t>(ICAO) </a:t>
            </a:r>
            <a:r>
              <a:rPr sz="1800" spc="-10" dirty="0">
                <a:latin typeface="Arial"/>
                <a:cs typeface="Arial"/>
              </a:rPr>
              <a:t>розробляють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стандарти,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спрямовані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на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безпеку цивільного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судноплавства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й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авіації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навіть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у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період </a:t>
            </a:r>
            <a:r>
              <a:rPr sz="1800" dirty="0">
                <a:latin typeface="Arial"/>
                <a:cs typeface="Arial"/>
              </a:rPr>
              <a:t>воєнних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конфліктів.</a:t>
            </a:r>
            <a:endParaRPr sz="1800">
              <a:latin typeface="Arial"/>
              <a:cs typeface="Arial"/>
            </a:endParaRPr>
          </a:p>
          <a:p>
            <a:pPr marL="12700" marR="88900">
              <a:lnSpc>
                <a:spcPct val="114999"/>
              </a:lnSpc>
              <a:spcBef>
                <a:spcPts val="1200"/>
              </a:spcBef>
            </a:pPr>
            <a:r>
              <a:rPr sz="1800" dirty="0">
                <a:latin typeface="Arial"/>
                <a:cs typeface="Arial"/>
              </a:rPr>
              <a:t>ООН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відіграє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координаційну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роль,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ухвалюючи резолюції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щодо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захисту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гуманітарних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коридорів</a:t>
            </a:r>
            <a:r>
              <a:rPr sz="1800" spc="-50" dirty="0">
                <a:latin typeface="Arial"/>
                <a:cs typeface="Arial"/>
              </a:rPr>
              <a:t> у </a:t>
            </a:r>
            <a:r>
              <a:rPr sz="1800" dirty="0">
                <a:latin typeface="Arial"/>
                <a:cs typeface="Arial"/>
              </a:rPr>
              <a:t>повітрі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та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на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морі.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42663" y="539298"/>
            <a:ext cx="2863019" cy="214727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61713" y="2816419"/>
            <a:ext cx="3424918" cy="1826171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5774" y="112277"/>
            <a:ext cx="8751570" cy="1525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Arial"/>
                <a:cs typeface="Arial"/>
              </a:rPr>
              <a:t>Виклики</a:t>
            </a:r>
            <a:r>
              <a:rPr sz="1400" b="1" spc="-5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сучасності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у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сфері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морських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та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повітряних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конфліктів</a:t>
            </a:r>
            <a:endParaRPr sz="1400">
              <a:latin typeface="Arial"/>
              <a:cs typeface="Arial"/>
            </a:endParaRPr>
          </a:p>
          <a:p>
            <a:pPr marL="12700" marR="5080">
              <a:lnSpc>
                <a:spcPct val="114999"/>
              </a:lnSpc>
              <a:spcBef>
                <a:spcPts val="1200"/>
              </a:spcBef>
            </a:pPr>
            <a:r>
              <a:rPr sz="1400" dirty="0">
                <a:latin typeface="Arial"/>
                <a:cs typeface="Arial"/>
              </a:rPr>
              <a:t>Сучасні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технології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—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крилаті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ракети,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дрони-</a:t>
            </a:r>
            <a:r>
              <a:rPr sz="1400" dirty="0">
                <a:latin typeface="Arial"/>
                <a:cs typeface="Arial"/>
              </a:rPr>
              <a:t>камікадзе,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гіперзвукова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зброя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—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ставлять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нові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питання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перед міжнародним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правом.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Необхідно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адаптувати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існуючі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норми,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щоб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вони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враховували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реалії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XXI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століття.</a:t>
            </a:r>
            <a:endParaRPr sz="1400">
              <a:latin typeface="Arial"/>
              <a:cs typeface="Arial"/>
            </a:endParaRPr>
          </a:p>
          <a:p>
            <a:pPr marL="12700" marR="49530">
              <a:lnSpc>
                <a:spcPct val="114999"/>
              </a:lnSpc>
              <a:spcBef>
                <a:spcPts val="1200"/>
              </a:spcBef>
            </a:pPr>
            <a:r>
              <a:rPr sz="1400" dirty="0">
                <a:latin typeface="Arial"/>
                <a:cs typeface="Arial"/>
              </a:rPr>
              <a:t>Наприклад,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блокади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у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кіберпросторі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чи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атаки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на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супутники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можуть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мати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наслідки,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подібні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до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морських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чи </a:t>
            </a:r>
            <a:r>
              <a:rPr sz="1400" spc="-10" dirty="0">
                <a:latin typeface="Arial"/>
                <a:cs typeface="Arial"/>
              </a:rPr>
              <a:t>повітряних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операцій.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Це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потребує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вироблення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нових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правил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і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стандартів.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8474" y="1892302"/>
            <a:ext cx="2850515" cy="213360"/>
          </a:xfrm>
          <a:prstGeom prst="rect">
            <a:avLst/>
          </a:prstGeom>
          <a:solidFill>
            <a:srgbClr val="C8DAF7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25"/>
              </a:lnSpc>
            </a:pPr>
            <a:r>
              <a:rPr sz="1400" b="1" i="1" dirty="0">
                <a:solidFill>
                  <a:srgbClr val="0000FF"/>
                </a:solidFill>
                <a:latin typeface="Arial"/>
                <a:cs typeface="Arial"/>
              </a:rPr>
              <a:t>Загальні</a:t>
            </a:r>
            <a:r>
              <a:rPr sz="1400" b="1" i="1" spc="-5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400" b="1" i="1" dirty="0">
                <a:solidFill>
                  <a:srgbClr val="0000FF"/>
                </a:solidFill>
                <a:latin typeface="Arial"/>
                <a:cs typeface="Arial"/>
              </a:rPr>
              <a:t>висновки</a:t>
            </a:r>
            <a:r>
              <a:rPr sz="1400" b="1" i="1" spc="-5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400" b="1" i="1" spc="-10" dirty="0">
                <a:solidFill>
                  <a:srgbClr val="0000FF"/>
                </a:solidFill>
                <a:latin typeface="Arial"/>
                <a:cs typeface="Arial"/>
              </a:rPr>
              <a:t>дослідження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68871" y="2290076"/>
            <a:ext cx="8455025" cy="2421890"/>
          </a:xfrm>
          <a:custGeom>
            <a:avLst/>
            <a:gdLst/>
            <a:ahLst/>
            <a:cxnLst/>
            <a:rect l="l" t="t" r="r" b="b"/>
            <a:pathLst>
              <a:path w="8455025" h="2421890">
                <a:moveTo>
                  <a:pt x="1038136" y="245364"/>
                </a:moveTo>
                <a:lnTo>
                  <a:pt x="376796" y="245364"/>
                </a:lnTo>
                <a:lnTo>
                  <a:pt x="376796" y="458724"/>
                </a:lnTo>
                <a:lnTo>
                  <a:pt x="1038136" y="458724"/>
                </a:lnTo>
                <a:lnTo>
                  <a:pt x="1038136" y="245364"/>
                </a:lnTo>
                <a:close/>
              </a:path>
              <a:path w="8455025" h="2421890">
                <a:moveTo>
                  <a:pt x="1336967" y="736079"/>
                </a:moveTo>
                <a:lnTo>
                  <a:pt x="376796" y="736079"/>
                </a:lnTo>
                <a:lnTo>
                  <a:pt x="376796" y="949439"/>
                </a:lnTo>
                <a:lnTo>
                  <a:pt x="1336967" y="949439"/>
                </a:lnTo>
                <a:lnTo>
                  <a:pt x="1336967" y="736079"/>
                </a:lnTo>
                <a:close/>
              </a:path>
              <a:path w="8455025" h="2421890">
                <a:moveTo>
                  <a:pt x="1621396" y="1226807"/>
                </a:moveTo>
                <a:lnTo>
                  <a:pt x="376796" y="1226807"/>
                </a:lnTo>
                <a:lnTo>
                  <a:pt x="376796" y="1440167"/>
                </a:lnTo>
                <a:lnTo>
                  <a:pt x="1621396" y="1440167"/>
                </a:lnTo>
                <a:lnTo>
                  <a:pt x="1621396" y="1226807"/>
                </a:lnTo>
                <a:close/>
              </a:path>
              <a:path w="8455025" h="2421890">
                <a:moveTo>
                  <a:pt x="1653146" y="1717535"/>
                </a:moveTo>
                <a:lnTo>
                  <a:pt x="376796" y="1717535"/>
                </a:lnTo>
                <a:lnTo>
                  <a:pt x="376796" y="1930895"/>
                </a:lnTo>
                <a:lnTo>
                  <a:pt x="1653146" y="1930895"/>
                </a:lnTo>
                <a:lnTo>
                  <a:pt x="1653146" y="1717535"/>
                </a:lnTo>
                <a:close/>
              </a:path>
              <a:path w="8455025" h="2421890">
                <a:moveTo>
                  <a:pt x="2764040" y="2208263"/>
                </a:moveTo>
                <a:lnTo>
                  <a:pt x="376796" y="2208263"/>
                </a:lnTo>
                <a:lnTo>
                  <a:pt x="376796" y="2421623"/>
                </a:lnTo>
                <a:lnTo>
                  <a:pt x="2764040" y="2421623"/>
                </a:lnTo>
                <a:lnTo>
                  <a:pt x="2764040" y="2208263"/>
                </a:lnTo>
                <a:close/>
              </a:path>
              <a:path w="8455025" h="2421890">
                <a:moveTo>
                  <a:pt x="8029969" y="1472171"/>
                </a:moveTo>
                <a:lnTo>
                  <a:pt x="0" y="1472171"/>
                </a:lnTo>
                <a:lnTo>
                  <a:pt x="0" y="1685531"/>
                </a:lnTo>
                <a:lnTo>
                  <a:pt x="8029969" y="1685531"/>
                </a:lnTo>
                <a:lnTo>
                  <a:pt x="8029969" y="1472171"/>
                </a:lnTo>
                <a:close/>
              </a:path>
              <a:path w="8455025" h="2421890">
                <a:moveTo>
                  <a:pt x="8142757" y="981443"/>
                </a:moveTo>
                <a:lnTo>
                  <a:pt x="0" y="981443"/>
                </a:lnTo>
                <a:lnTo>
                  <a:pt x="0" y="1194803"/>
                </a:lnTo>
                <a:lnTo>
                  <a:pt x="8142757" y="1194803"/>
                </a:lnTo>
                <a:lnTo>
                  <a:pt x="8142757" y="981443"/>
                </a:lnTo>
                <a:close/>
              </a:path>
              <a:path w="8455025" h="2421890">
                <a:moveTo>
                  <a:pt x="8336432" y="1962899"/>
                </a:moveTo>
                <a:lnTo>
                  <a:pt x="0" y="1962899"/>
                </a:lnTo>
                <a:lnTo>
                  <a:pt x="0" y="2176259"/>
                </a:lnTo>
                <a:lnTo>
                  <a:pt x="8336432" y="2176259"/>
                </a:lnTo>
                <a:lnTo>
                  <a:pt x="8336432" y="1962899"/>
                </a:lnTo>
                <a:close/>
              </a:path>
              <a:path w="8455025" h="2421890">
                <a:moveTo>
                  <a:pt x="8424494" y="490728"/>
                </a:moveTo>
                <a:lnTo>
                  <a:pt x="0" y="490728"/>
                </a:lnTo>
                <a:lnTo>
                  <a:pt x="0" y="704075"/>
                </a:lnTo>
                <a:lnTo>
                  <a:pt x="8424494" y="704075"/>
                </a:lnTo>
                <a:lnTo>
                  <a:pt x="8424494" y="490728"/>
                </a:lnTo>
                <a:close/>
              </a:path>
              <a:path w="8455025" h="2421890">
                <a:moveTo>
                  <a:pt x="8454961" y="0"/>
                </a:moveTo>
                <a:lnTo>
                  <a:pt x="0" y="0"/>
                </a:lnTo>
                <a:lnTo>
                  <a:pt x="0" y="213360"/>
                </a:lnTo>
                <a:lnTo>
                  <a:pt x="8454961" y="213360"/>
                </a:lnTo>
                <a:lnTo>
                  <a:pt x="8454961" y="0"/>
                </a:lnTo>
                <a:close/>
              </a:path>
            </a:pathLst>
          </a:custGeom>
          <a:solidFill>
            <a:srgbClr val="C8DA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56174" y="2238249"/>
            <a:ext cx="8475345" cy="2479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9255" marR="5080" indent="-377190">
              <a:lnSpc>
                <a:spcPct val="114999"/>
              </a:lnSpc>
              <a:spcBef>
                <a:spcPts val="100"/>
              </a:spcBef>
              <a:buAutoNum type="arabicPeriod"/>
              <a:tabLst>
                <a:tab pos="389255" algn="l"/>
              </a:tabLst>
            </a:pPr>
            <a:r>
              <a:rPr sz="1400" b="1" i="1" dirty="0">
                <a:solidFill>
                  <a:srgbClr val="1154CC"/>
                </a:solidFill>
                <a:latin typeface="Arial"/>
                <a:cs typeface="Arial"/>
              </a:rPr>
              <a:t>Збройний</a:t>
            </a:r>
            <a:r>
              <a:rPr sz="1400" b="1" i="1" spc="-30" dirty="0">
                <a:solidFill>
                  <a:srgbClr val="1154CC"/>
                </a:solidFill>
                <a:latin typeface="Arial"/>
                <a:cs typeface="Arial"/>
              </a:rPr>
              <a:t> </a:t>
            </a:r>
            <a:r>
              <a:rPr sz="1400" b="1" i="1" spc="-10" dirty="0">
                <a:solidFill>
                  <a:srgbClr val="1154CC"/>
                </a:solidFill>
                <a:latin typeface="Arial"/>
                <a:cs typeface="Arial"/>
              </a:rPr>
              <a:t>конфлікт</a:t>
            </a:r>
            <a:r>
              <a:rPr sz="1400" b="1" i="1" spc="-30" dirty="0">
                <a:solidFill>
                  <a:srgbClr val="1154CC"/>
                </a:solidFill>
                <a:latin typeface="Arial"/>
                <a:cs typeface="Arial"/>
              </a:rPr>
              <a:t> </a:t>
            </a:r>
            <a:r>
              <a:rPr sz="1400" b="1" i="1" dirty="0">
                <a:solidFill>
                  <a:srgbClr val="1154CC"/>
                </a:solidFill>
                <a:latin typeface="Arial"/>
                <a:cs typeface="Arial"/>
              </a:rPr>
              <a:t>—</a:t>
            </a:r>
            <a:r>
              <a:rPr sz="1400" b="1" i="1" spc="-25" dirty="0">
                <a:solidFill>
                  <a:srgbClr val="1154CC"/>
                </a:solidFill>
                <a:latin typeface="Arial"/>
                <a:cs typeface="Arial"/>
              </a:rPr>
              <a:t> </a:t>
            </a:r>
            <a:r>
              <a:rPr sz="1400" b="1" i="1" dirty="0">
                <a:solidFill>
                  <a:srgbClr val="1154CC"/>
                </a:solidFill>
                <a:latin typeface="Arial"/>
                <a:cs typeface="Arial"/>
              </a:rPr>
              <a:t>ширше</a:t>
            </a:r>
            <a:r>
              <a:rPr sz="1400" b="1" i="1" spc="-30" dirty="0">
                <a:solidFill>
                  <a:srgbClr val="1154CC"/>
                </a:solidFill>
                <a:latin typeface="Arial"/>
                <a:cs typeface="Arial"/>
              </a:rPr>
              <a:t> </a:t>
            </a:r>
            <a:r>
              <a:rPr sz="1400" b="1" i="1" spc="-10" dirty="0">
                <a:solidFill>
                  <a:srgbClr val="1154CC"/>
                </a:solidFill>
                <a:latin typeface="Arial"/>
                <a:cs typeface="Arial"/>
              </a:rPr>
              <a:t>поняття,</a:t>
            </a:r>
            <a:r>
              <a:rPr sz="1400" b="1" i="1" spc="-30" dirty="0">
                <a:solidFill>
                  <a:srgbClr val="1154CC"/>
                </a:solidFill>
                <a:latin typeface="Arial"/>
                <a:cs typeface="Arial"/>
              </a:rPr>
              <a:t> </a:t>
            </a:r>
            <a:r>
              <a:rPr sz="1400" b="1" i="1" dirty="0">
                <a:solidFill>
                  <a:srgbClr val="1154CC"/>
                </a:solidFill>
                <a:latin typeface="Arial"/>
                <a:cs typeface="Arial"/>
              </a:rPr>
              <a:t>ніж</a:t>
            </a:r>
            <a:r>
              <a:rPr sz="1400" b="1" i="1" spc="-25" dirty="0">
                <a:solidFill>
                  <a:srgbClr val="1154CC"/>
                </a:solidFill>
                <a:latin typeface="Arial"/>
                <a:cs typeface="Arial"/>
              </a:rPr>
              <a:t> </a:t>
            </a:r>
            <a:r>
              <a:rPr sz="1400" b="1" i="1" dirty="0">
                <a:solidFill>
                  <a:srgbClr val="1154CC"/>
                </a:solidFill>
                <a:latin typeface="Arial"/>
                <a:cs typeface="Arial"/>
              </a:rPr>
              <a:t>війна,</a:t>
            </a:r>
            <a:r>
              <a:rPr sz="1400" b="1" i="1" spc="-30" dirty="0">
                <a:solidFill>
                  <a:srgbClr val="1154CC"/>
                </a:solidFill>
                <a:latin typeface="Arial"/>
                <a:cs typeface="Arial"/>
              </a:rPr>
              <a:t> </a:t>
            </a:r>
            <a:r>
              <a:rPr sz="1400" b="1" i="1" dirty="0">
                <a:solidFill>
                  <a:srgbClr val="1154CC"/>
                </a:solidFill>
                <a:latin typeface="Arial"/>
                <a:cs typeface="Arial"/>
              </a:rPr>
              <a:t>і</a:t>
            </a:r>
            <a:r>
              <a:rPr sz="1400" b="1" i="1" spc="-30" dirty="0">
                <a:solidFill>
                  <a:srgbClr val="1154CC"/>
                </a:solidFill>
                <a:latin typeface="Arial"/>
                <a:cs typeface="Arial"/>
              </a:rPr>
              <a:t> </a:t>
            </a:r>
            <a:r>
              <a:rPr sz="1400" b="1" i="1" spc="-10" dirty="0">
                <a:solidFill>
                  <a:srgbClr val="1154CC"/>
                </a:solidFill>
                <a:latin typeface="Arial"/>
                <a:cs typeface="Arial"/>
              </a:rPr>
              <a:t>включає</a:t>
            </a:r>
            <a:r>
              <a:rPr sz="1400" b="1" i="1" spc="-25" dirty="0">
                <a:solidFill>
                  <a:srgbClr val="1154CC"/>
                </a:solidFill>
                <a:latin typeface="Arial"/>
                <a:cs typeface="Arial"/>
              </a:rPr>
              <a:t> </a:t>
            </a:r>
            <a:r>
              <a:rPr sz="1400" b="1" i="1" dirty="0">
                <a:solidFill>
                  <a:srgbClr val="1154CC"/>
                </a:solidFill>
                <a:latin typeface="Arial"/>
                <a:cs typeface="Arial"/>
              </a:rPr>
              <a:t>міжнародні</a:t>
            </a:r>
            <a:r>
              <a:rPr sz="1400" b="1" i="1" spc="-30" dirty="0">
                <a:solidFill>
                  <a:srgbClr val="1154CC"/>
                </a:solidFill>
                <a:latin typeface="Arial"/>
                <a:cs typeface="Arial"/>
              </a:rPr>
              <a:t> </a:t>
            </a:r>
            <a:r>
              <a:rPr sz="1400" b="1" i="1" dirty="0">
                <a:solidFill>
                  <a:srgbClr val="1154CC"/>
                </a:solidFill>
                <a:latin typeface="Arial"/>
                <a:cs typeface="Arial"/>
              </a:rPr>
              <a:t>та</a:t>
            </a:r>
            <a:r>
              <a:rPr sz="1400" b="1" i="1" spc="-30" dirty="0">
                <a:solidFill>
                  <a:srgbClr val="1154CC"/>
                </a:solidFill>
                <a:latin typeface="Arial"/>
                <a:cs typeface="Arial"/>
              </a:rPr>
              <a:t> </a:t>
            </a:r>
            <a:r>
              <a:rPr sz="1400" b="1" i="1" spc="-10" dirty="0">
                <a:solidFill>
                  <a:srgbClr val="1154CC"/>
                </a:solidFill>
                <a:latin typeface="Arial"/>
                <a:cs typeface="Arial"/>
              </a:rPr>
              <a:t>неміжнародні форми.</a:t>
            </a:r>
            <a:endParaRPr sz="1400">
              <a:latin typeface="Arial"/>
              <a:cs typeface="Arial"/>
            </a:endParaRPr>
          </a:p>
          <a:p>
            <a:pPr marL="389255" marR="31750" indent="-377190">
              <a:lnSpc>
                <a:spcPct val="114999"/>
              </a:lnSpc>
              <a:buAutoNum type="arabicPeriod"/>
              <a:tabLst>
                <a:tab pos="389255" algn="l"/>
              </a:tabLst>
            </a:pPr>
            <a:r>
              <a:rPr sz="1400" b="1" i="1" dirty="0">
                <a:solidFill>
                  <a:srgbClr val="1154CC"/>
                </a:solidFill>
                <a:latin typeface="Arial"/>
                <a:cs typeface="Arial"/>
              </a:rPr>
              <a:t>Гуманітарне</a:t>
            </a:r>
            <a:r>
              <a:rPr sz="1400" b="1" i="1" spc="-45" dirty="0">
                <a:solidFill>
                  <a:srgbClr val="1154CC"/>
                </a:solidFill>
                <a:latin typeface="Arial"/>
                <a:cs typeface="Arial"/>
              </a:rPr>
              <a:t> </a:t>
            </a:r>
            <a:r>
              <a:rPr sz="1400" b="1" i="1" dirty="0">
                <a:solidFill>
                  <a:srgbClr val="1154CC"/>
                </a:solidFill>
                <a:latin typeface="Arial"/>
                <a:cs typeface="Arial"/>
              </a:rPr>
              <a:t>право</a:t>
            </a:r>
            <a:r>
              <a:rPr sz="1400" b="1" i="1" spc="-45" dirty="0">
                <a:solidFill>
                  <a:srgbClr val="1154CC"/>
                </a:solidFill>
                <a:latin typeface="Arial"/>
                <a:cs typeface="Arial"/>
              </a:rPr>
              <a:t> </a:t>
            </a:r>
            <a:r>
              <a:rPr sz="1400" b="1" i="1" spc="-20" dirty="0">
                <a:solidFill>
                  <a:srgbClr val="1154CC"/>
                </a:solidFill>
                <a:latin typeface="Arial"/>
                <a:cs typeface="Arial"/>
              </a:rPr>
              <a:t>ґрунтується</a:t>
            </a:r>
            <a:r>
              <a:rPr sz="1400" b="1" i="1" spc="-40" dirty="0">
                <a:solidFill>
                  <a:srgbClr val="1154CC"/>
                </a:solidFill>
                <a:latin typeface="Arial"/>
                <a:cs typeface="Arial"/>
              </a:rPr>
              <a:t> </a:t>
            </a:r>
            <a:r>
              <a:rPr sz="1400" b="1" i="1" dirty="0">
                <a:solidFill>
                  <a:srgbClr val="1154CC"/>
                </a:solidFill>
                <a:latin typeface="Arial"/>
                <a:cs typeface="Arial"/>
              </a:rPr>
              <a:t>на</a:t>
            </a:r>
            <a:r>
              <a:rPr sz="1400" b="1" i="1" spc="-45" dirty="0">
                <a:solidFill>
                  <a:srgbClr val="1154CC"/>
                </a:solidFill>
                <a:latin typeface="Arial"/>
                <a:cs typeface="Arial"/>
              </a:rPr>
              <a:t> </a:t>
            </a:r>
            <a:r>
              <a:rPr sz="1400" b="1" i="1" dirty="0">
                <a:solidFill>
                  <a:srgbClr val="1154CC"/>
                </a:solidFill>
                <a:latin typeface="Arial"/>
                <a:cs typeface="Arial"/>
              </a:rPr>
              <a:t>принципах</a:t>
            </a:r>
            <a:r>
              <a:rPr sz="1400" b="1" i="1" spc="-45" dirty="0">
                <a:solidFill>
                  <a:srgbClr val="1154CC"/>
                </a:solidFill>
                <a:latin typeface="Arial"/>
                <a:cs typeface="Arial"/>
              </a:rPr>
              <a:t> </a:t>
            </a:r>
            <a:r>
              <a:rPr sz="1400" b="1" i="1" dirty="0">
                <a:solidFill>
                  <a:srgbClr val="1154CC"/>
                </a:solidFill>
                <a:latin typeface="Arial"/>
                <a:cs typeface="Arial"/>
              </a:rPr>
              <a:t>розрізнення,</a:t>
            </a:r>
            <a:r>
              <a:rPr sz="1400" b="1" i="1" spc="-40" dirty="0">
                <a:solidFill>
                  <a:srgbClr val="1154CC"/>
                </a:solidFill>
                <a:latin typeface="Arial"/>
                <a:cs typeface="Arial"/>
              </a:rPr>
              <a:t> </a:t>
            </a:r>
            <a:r>
              <a:rPr sz="1400" b="1" i="1" dirty="0">
                <a:solidFill>
                  <a:srgbClr val="1154CC"/>
                </a:solidFill>
                <a:latin typeface="Arial"/>
                <a:cs typeface="Arial"/>
              </a:rPr>
              <a:t>пропорційності</a:t>
            </a:r>
            <a:r>
              <a:rPr sz="1400" b="1" i="1" spc="-45" dirty="0">
                <a:solidFill>
                  <a:srgbClr val="1154CC"/>
                </a:solidFill>
                <a:latin typeface="Arial"/>
                <a:cs typeface="Arial"/>
              </a:rPr>
              <a:t> </a:t>
            </a:r>
            <a:r>
              <a:rPr sz="1400" b="1" i="1" dirty="0">
                <a:solidFill>
                  <a:srgbClr val="1154CC"/>
                </a:solidFill>
                <a:latin typeface="Arial"/>
                <a:cs typeface="Arial"/>
              </a:rPr>
              <a:t>та</a:t>
            </a:r>
            <a:r>
              <a:rPr sz="1400" b="1" i="1" spc="-45" dirty="0">
                <a:solidFill>
                  <a:srgbClr val="1154CC"/>
                </a:solidFill>
                <a:latin typeface="Arial"/>
                <a:cs typeface="Arial"/>
              </a:rPr>
              <a:t> </a:t>
            </a:r>
            <a:r>
              <a:rPr sz="1400" b="1" i="1" spc="-10" dirty="0">
                <a:solidFill>
                  <a:srgbClr val="1154CC"/>
                </a:solidFill>
                <a:latin typeface="Arial"/>
                <a:cs typeface="Arial"/>
              </a:rPr>
              <a:t>захисту цивільних.</a:t>
            </a:r>
            <a:endParaRPr sz="1400">
              <a:latin typeface="Arial"/>
              <a:cs typeface="Arial"/>
            </a:endParaRPr>
          </a:p>
          <a:p>
            <a:pPr marL="389255" marR="313055" indent="-377190">
              <a:lnSpc>
                <a:spcPct val="114999"/>
              </a:lnSpc>
              <a:buAutoNum type="arabicPeriod"/>
              <a:tabLst>
                <a:tab pos="389255" algn="l"/>
              </a:tabLst>
            </a:pPr>
            <a:r>
              <a:rPr sz="1400" b="1" i="1" dirty="0">
                <a:solidFill>
                  <a:srgbClr val="1154CC"/>
                </a:solidFill>
                <a:latin typeface="Arial"/>
                <a:cs typeface="Arial"/>
              </a:rPr>
              <a:t>Гуманітарна</a:t>
            </a:r>
            <a:r>
              <a:rPr sz="1400" b="1" i="1" spc="-25" dirty="0">
                <a:solidFill>
                  <a:srgbClr val="1154CC"/>
                </a:solidFill>
                <a:latin typeface="Arial"/>
                <a:cs typeface="Arial"/>
              </a:rPr>
              <a:t> </a:t>
            </a:r>
            <a:r>
              <a:rPr sz="1400" b="1" i="1" spc="-10" dirty="0">
                <a:solidFill>
                  <a:srgbClr val="1154CC"/>
                </a:solidFill>
                <a:latin typeface="Arial"/>
                <a:cs typeface="Arial"/>
              </a:rPr>
              <a:t>інтервенція</a:t>
            </a:r>
            <a:r>
              <a:rPr sz="1400" b="1" i="1" spc="-25" dirty="0">
                <a:solidFill>
                  <a:srgbClr val="1154CC"/>
                </a:solidFill>
                <a:latin typeface="Arial"/>
                <a:cs typeface="Arial"/>
              </a:rPr>
              <a:t> </a:t>
            </a:r>
            <a:r>
              <a:rPr sz="1400" b="1" i="1" spc="-10" dirty="0">
                <a:solidFill>
                  <a:srgbClr val="1154CC"/>
                </a:solidFill>
                <a:latin typeface="Arial"/>
                <a:cs typeface="Arial"/>
              </a:rPr>
              <a:t>залишається</a:t>
            </a:r>
            <a:r>
              <a:rPr sz="1400" b="1" i="1" spc="-25" dirty="0">
                <a:solidFill>
                  <a:srgbClr val="1154CC"/>
                </a:solidFill>
                <a:latin typeface="Arial"/>
                <a:cs typeface="Arial"/>
              </a:rPr>
              <a:t> </a:t>
            </a:r>
            <a:r>
              <a:rPr sz="1400" b="1" i="1" spc="-10" dirty="0">
                <a:solidFill>
                  <a:srgbClr val="1154CC"/>
                </a:solidFill>
                <a:latin typeface="Arial"/>
                <a:cs typeface="Arial"/>
              </a:rPr>
              <a:t>суперечливим</a:t>
            </a:r>
            <a:r>
              <a:rPr sz="1400" b="1" i="1" spc="-25" dirty="0">
                <a:solidFill>
                  <a:srgbClr val="1154CC"/>
                </a:solidFill>
                <a:latin typeface="Arial"/>
                <a:cs typeface="Arial"/>
              </a:rPr>
              <a:t> </a:t>
            </a:r>
            <a:r>
              <a:rPr sz="1400" b="1" i="1" spc="-10" dirty="0">
                <a:solidFill>
                  <a:srgbClr val="1154CC"/>
                </a:solidFill>
                <a:latin typeface="Arial"/>
                <a:cs typeface="Arial"/>
              </a:rPr>
              <a:t>інструментом,</a:t>
            </a:r>
            <a:r>
              <a:rPr sz="1400" b="1" i="1" spc="-20" dirty="0">
                <a:solidFill>
                  <a:srgbClr val="1154CC"/>
                </a:solidFill>
                <a:latin typeface="Arial"/>
                <a:cs typeface="Arial"/>
              </a:rPr>
              <a:t> </a:t>
            </a:r>
            <a:r>
              <a:rPr sz="1400" b="1" i="1" dirty="0">
                <a:solidFill>
                  <a:srgbClr val="1154CC"/>
                </a:solidFill>
                <a:latin typeface="Arial"/>
                <a:cs typeface="Arial"/>
              </a:rPr>
              <a:t>який</a:t>
            </a:r>
            <a:r>
              <a:rPr sz="1400" b="1" i="1" spc="-25" dirty="0">
                <a:solidFill>
                  <a:srgbClr val="1154CC"/>
                </a:solidFill>
                <a:latin typeface="Arial"/>
                <a:cs typeface="Arial"/>
              </a:rPr>
              <a:t> </a:t>
            </a:r>
            <a:r>
              <a:rPr sz="1400" b="1" i="1" spc="-10" dirty="0">
                <a:solidFill>
                  <a:srgbClr val="1154CC"/>
                </a:solidFill>
                <a:latin typeface="Arial"/>
                <a:cs typeface="Arial"/>
              </a:rPr>
              <a:t>потребує </a:t>
            </a:r>
            <a:r>
              <a:rPr sz="1400" b="1" i="1" dirty="0">
                <a:solidFill>
                  <a:srgbClr val="1154CC"/>
                </a:solidFill>
                <a:latin typeface="Arial"/>
                <a:cs typeface="Arial"/>
              </a:rPr>
              <a:t>чітких</a:t>
            </a:r>
            <a:r>
              <a:rPr sz="1400" b="1" i="1" spc="-30" dirty="0">
                <a:solidFill>
                  <a:srgbClr val="1154CC"/>
                </a:solidFill>
                <a:latin typeface="Arial"/>
                <a:cs typeface="Arial"/>
              </a:rPr>
              <a:t> </a:t>
            </a:r>
            <a:r>
              <a:rPr sz="1400" b="1" i="1" spc="-10" dirty="0">
                <a:solidFill>
                  <a:srgbClr val="1154CC"/>
                </a:solidFill>
                <a:latin typeface="Arial"/>
                <a:cs typeface="Arial"/>
              </a:rPr>
              <a:t>рамок.</a:t>
            </a:r>
            <a:endParaRPr sz="1400">
              <a:latin typeface="Arial"/>
              <a:cs typeface="Arial"/>
            </a:endParaRPr>
          </a:p>
          <a:p>
            <a:pPr marL="389255" marR="426720" indent="-377190">
              <a:lnSpc>
                <a:spcPct val="114999"/>
              </a:lnSpc>
              <a:buAutoNum type="arabicPeriod"/>
              <a:tabLst>
                <a:tab pos="389255" algn="l"/>
              </a:tabLst>
            </a:pPr>
            <a:r>
              <a:rPr sz="1400" b="1" i="1" dirty="0">
                <a:solidFill>
                  <a:srgbClr val="1154CC"/>
                </a:solidFill>
                <a:latin typeface="Arial"/>
                <a:cs typeface="Arial"/>
              </a:rPr>
              <a:t>Нейтралітет</a:t>
            </a:r>
            <a:r>
              <a:rPr sz="1400" b="1" i="1" spc="-55" dirty="0">
                <a:solidFill>
                  <a:srgbClr val="1154CC"/>
                </a:solidFill>
                <a:latin typeface="Arial"/>
                <a:cs typeface="Arial"/>
              </a:rPr>
              <a:t> </a:t>
            </a:r>
            <a:r>
              <a:rPr sz="1400" b="1" i="1" dirty="0">
                <a:solidFill>
                  <a:srgbClr val="1154CC"/>
                </a:solidFill>
                <a:latin typeface="Arial"/>
                <a:cs typeface="Arial"/>
              </a:rPr>
              <a:t>є</a:t>
            </a:r>
            <a:r>
              <a:rPr sz="1400" b="1" i="1" spc="-40" dirty="0">
                <a:solidFill>
                  <a:srgbClr val="1154CC"/>
                </a:solidFill>
                <a:latin typeface="Arial"/>
                <a:cs typeface="Arial"/>
              </a:rPr>
              <a:t> </a:t>
            </a:r>
            <a:r>
              <a:rPr sz="1400" b="1" i="1" dirty="0">
                <a:solidFill>
                  <a:srgbClr val="1154CC"/>
                </a:solidFill>
                <a:latin typeface="Arial"/>
                <a:cs typeface="Arial"/>
              </a:rPr>
              <a:t>важливою</a:t>
            </a:r>
            <a:r>
              <a:rPr sz="1400" b="1" i="1" spc="-40" dirty="0">
                <a:solidFill>
                  <a:srgbClr val="1154CC"/>
                </a:solidFill>
                <a:latin typeface="Arial"/>
                <a:cs typeface="Arial"/>
              </a:rPr>
              <a:t> </a:t>
            </a:r>
            <a:r>
              <a:rPr sz="1400" b="1" i="1" dirty="0">
                <a:solidFill>
                  <a:srgbClr val="1154CC"/>
                </a:solidFill>
                <a:latin typeface="Arial"/>
                <a:cs typeface="Arial"/>
              </a:rPr>
              <a:t>формою</a:t>
            </a:r>
            <a:r>
              <a:rPr sz="1400" b="1" i="1" spc="-45" dirty="0">
                <a:solidFill>
                  <a:srgbClr val="1154CC"/>
                </a:solidFill>
                <a:latin typeface="Arial"/>
                <a:cs typeface="Arial"/>
              </a:rPr>
              <a:t> </a:t>
            </a:r>
            <a:r>
              <a:rPr sz="1400" b="1" i="1" spc="-10" dirty="0">
                <a:solidFill>
                  <a:srgbClr val="1154CC"/>
                </a:solidFill>
                <a:latin typeface="Arial"/>
                <a:cs typeface="Arial"/>
              </a:rPr>
              <a:t>забезпечення</a:t>
            </a:r>
            <a:r>
              <a:rPr sz="1400" b="1" i="1" spc="-40" dirty="0">
                <a:solidFill>
                  <a:srgbClr val="1154CC"/>
                </a:solidFill>
                <a:latin typeface="Arial"/>
                <a:cs typeface="Arial"/>
              </a:rPr>
              <a:t> </a:t>
            </a:r>
            <a:r>
              <a:rPr sz="1400" b="1" i="1" dirty="0">
                <a:solidFill>
                  <a:srgbClr val="1154CC"/>
                </a:solidFill>
                <a:latin typeface="Arial"/>
                <a:cs typeface="Arial"/>
              </a:rPr>
              <a:t>безпеки</a:t>
            </a:r>
            <a:r>
              <a:rPr sz="1400" b="1" i="1" spc="-40" dirty="0">
                <a:solidFill>
                  <a:srgbClr val="1154CC"/>
                </a:solidFill>
                <a:latin typeface="Arial"/>
                <a:cs typeface="Arial"/>
              </a:rPr>
              <a:t> </a:t>
            </a:r>
            <a:r>
              <a:rPr sz="1400" b="1" i="1" dirty="0">
                <a:solidFill>
                  <a:srgbClr val="1154CC"/>
                </a:solidFill>
                <a:latin typeface="Arial"/>
                <a:cs typeface="Arial"/>
              </a:rPr>
              <a:t>для</a:t>
            </a:r>
            <a:r>
              <a:rPr sz="1400" b="1" i="1" spc="-45" dirty="0">
                <a:solidFill>
                  <a:srgbClr val="1154CC"/>
                </a:solidFill>
                <a:latin typeface="Arial"/>
                <a:cs typeface="Arial"/>
              </a:rPr>
              <a:t> </a:t>
            </a:r>
            <a:r>
              <a:rPr sz="1400" b="1" i="1" dirty="0">
                <a:solidFill>
                  <a:srgbClr val="1154CC"/>
                </a:solidFill>
                <a:latin typeface="Arial"/>
                <a:cs typeface="Arial"/>
              </a:rPr>
              <a:t>держав,</a:t>
            </a:r>
            <a:r>
              <a:rPr sz="1400" b="1" i="1" spc="-40" dirty="0">
                <a:solidFill>
                  <a:srgbClr val="1154CC"/>
                </a:solidFill>
                <a:latin typeface="Arial"/>
                <a:cs typeface="Arial"/>
              </a:rPr>
              <a:t> </a:t>
            </a:r>
            <a:r>
              <a:rPr sz="1400" b="1" i="1" dirty="0">
                <a:solidFill>
                  <a:srgbClr val="1154CC"/>
                </a:solidFill>
                <a:latin typeface="Arial"/>
                <a:cs typeface="Arial"/>
              </a:rPr>
              <a:t>що</a:t>
            </a:r>
            <a:r>
              <a:rPr sz="1400" b="1" i="1" spc="-40" dirty="0">
                <a:solidFill>
                  <a:srgbClr val="1154CC"/>
                </a:solidFill>
                <a:latin typeface="Arial"/>
                <a:cs typeface="Arial"/>
              </a:rPr>
              <a:t> </a:t>
            </a:r>
            <a:r>
              <a:rPr sz="1400" b="1" i="1" dirty="0">
                <a:solidFill>
                  <a:srgbClr val="1154CC"/>
                </a:solidFill>
                <a:latin typeface="Arial"/>
                <a:cs typeface="Arial"/>
              </a:rPr>
              <a:t>не</a:t>
            </a:r>
            <a:r>
              <a:rPr sz="1400" b="1" i="1" spc="-40" dirty="0">
                <a:solidFill>
                  <a:srgbClr val="1154CC"/>
                </a:solidFill>
                <a:latin typeface="Arial"/>
                <a:cs typeface="Arial"/>
              </a:rPr>
              <a:t> </a:t>
            </a:r>
            <a:r>
              <a:rPr sz="1400" b="1" i="1" spc="-10" dirty="0">
                <a:solidFill>
                  <a:srgbClr val="1154CC"/>
                </a:solidFill>
                <a:latin typeface="Arial"/>
                <a:cs typeface="Arial"/>
              </a:rPr>
              <a:t>беруть </a:t>
            </a:r>
            <a:r>
              <a:rPr sz="1400" b="1" i="1" dirty="0">
                <a:solidFill>
                  <a:srgbClr val="1154CC"/>
                </a:solidFill>
                <a:latin typeface="Arial"/>
                <a:cs typeface="Arial"/>
              </a:rPr>
              <a:t>участі</a:t>
            </a:r>
            <a:r>
              <a:rPr sz="1400" b="1" i="1" spc="-20" dirty="0">
                <a:solidFill>
                  <a:srgbClr val="1154CC"/>
                </a:solidFill>
                <a:latin typeface="Arial"/>
                <a:cs typeface="Arial"/>
              </a:rPr>
              <a:t> </a:t>
            </a:r>
            <a:r>
              <a:rPr sz="1400" b="1" i="1" dirty="0">
                <a:solidFill>
                  <a:srgbClr val="1154CC"/>
                </a:solidFill>
                <a:latin typeface="Arial"/>
                <a:cs typeface="Arial"/>
              </a:rPr>
              <a:t>у</a:t>
            </a:r>
            <a:r>
              <a:rPr sz="1400" b="1" i="1" spc="-15" dirty="0">
                <a:solidFill>
                  <a:srgbClr val="1154CC"/>
                </a:solidFill>
                <a:latin typeface="Arial"/>
                <a:cs typeface="Arial"/>
              </a:rPr>
              <a:t> </a:t>
            </a:r>
            <a:r>
              <a:rPr sz="1400" b="1" i="1" spc="-10" dirty="0">
                <a:solidFill>
                  <a:srgbClr val="1154CC"/>
                </a:solidFill>
                <a:latin typeface="Arial"/>
                <a:cs typeface="Arial"/>
              </a:rPr>
              <a:t>війні.</a:t>
            </a:r>
            <a:endParaRPr sz="1400">
              <a:latin typeface="Arial"/>
              <a:cs typeface="Arial"/>
            </a:endParaRPr>
          </a:p>
          <a:p>
            <a:pPr marL="389255" marR="123189" indent="-377190">
              <a:lnSpc>
                <a:spcPct val="114999"/>
              </a:lnSpc>
              <a:buAutoNum type="arabicPeriod"/>
              <a:tabLst>
                <a:tab pos="389255" algn="l"/>
              </a:tabLst>
            </a:pPr>
            <a:r>
              <a:rPr sz="1400" b="1" i="1" dirty="0">
                <a:solidFill>
                  <a:srgbClr val="1154CC"/>
                </a:solidFill>
                <a:latin typeface="Arial"/>
                <a:cs typeface="Arial"/>
              </a:rPr>
              <a:t>Ведення</a:t>
            </a:r>
            <a:r>
              <a:rPr sz="1400" b="1" i="1" spc="-35" dirty="0">
                <a:solidFill>
                  <a:srgbClr val="1154CC"/>
                </a:solidFill>
                <a:latin typeface="Arial"/>
                <a:cs typeface="Arial"/>
              </a:rPr>
              <a:t> </a:t>
            </a:r>
            <a:r>
              <a:rPr sz="1400" b="1" i="1" dirty="0">
                <a:solidFill>
                  <a:srgbClr val="1154CC"/>
                </a:solidFill>
                <a:latin typeface="Arial"/>
                <a:cs typeface="Arial"/>
              </a:rPr>
              <a:t>війни</a:t>
            </a:r>
            <a:r>
              <a:rPr sz="1400" b="1" i="1" spc="-30" dirty="0">
                <a:solidFill>
                  <a:srgbClr val="1154CC"/>
                </a:solidFill>
                <a:latin typeface="Arial"/>
                <a:cs typeface="Arial"/>
              </a:rPr>
              <a:t> </a:t>
            </a:r>
            <a:r>
              <a:rPr sz="1400" b="1" i="1" dirty="0">
                <a:solidFill>
                  <a:srgbClr val="1154CC"/>
                </a:solidFill>
                <a:latin typeface="Arial"/>
                <a:cs typeface="Arial"/>
              </a:rPr>
              <a:t>на</a:t>
            </a:r>
            <a:r>
              <a:rPr sz="1400" b="1" i="1" spc="-30" dirty="0">
                <a:solidFill>
                  <a:srgbClr val="1154CC"/>
                </a:solidFill>
                <a:latin typeface="Arial"/>
                <a:cs typeface="Arial"/>
              </a:rPr>
              <a:t> </a:t>
            </a:r>
            <a:r>
              <a:rPr sz="1400" b="1" i="1" dirty="0">
                <a:solidFill>
                  <a:srgbClr val="1154CC"/>
                </a:solidFill>
                <a:latin typeface="Arial"/>
                <a:cs typeface="Arial"/>
              </a:rPr>
              <a:t>морі</a:t>
            </a:r>
            <a:r>
              <a:rPr sz="1400" b="1" i="1" spc="-35" dirty="0">
                <a:solidFill>
                  <a:srgbClr val="1154CC"/>
                </a:solidFill>
                <a:latin typeface="Arial"/>
                <a:cs typeface="Arial"/>
              </a:rPr>
              <a:t> </a:t>
            </a:r>
            <a:r>
              <a:rPr sz="1400" b="1" i="1" dirty="0">
                <a:solidFill>
                  <a:srgbClr val="1154CC"/>
                </a:solidFill>
                <a:latin typeface="Arial"/>
                <a:cs typeface="Arial"/>
              </a:rPr>
              <a:t>та</a:t>
            </a:r>
            <a:r>
              <a:rPr sz="1400" b="1" i="1" spc="-30" dirty="0">
                <a:solidFill>
                  <a:srgbClr val="1154CC"/>
                </a:solidFill>
                <a:latin typeface="Arial"/>
                <a:cs typeface="Arial"/>
              </a:rPr>
              <a:t> </a:t>
            </a:r>
            <a:r>
              <a:rPr sz="1400" b="1" i="1" dirty="0">
                <a:solidFill>
                  <a:srgbClr val="1154CC"/>
                </a:solidFill>
                <a:latin typeface="Arial"/>
                <a:cs typeface="Arial"/>
              </a:rPr>
              <a:t>в</a:t>
            </a:r>
            <a:r>
              <a:rPr sz="1400" b="1" i="1" spc="-30" dirty="0">
                <a:solidFill>
                  <a:srgbClr val="1154CC"/>
                </a:solidFill>
                <a:latin typeface="Arial"/>
                <a:cs typeface="Arial"/>
              </a:rPr>
              <a:t> </a:t>
            </a:r>
            <a:r>
              <a:rPr sz="1400" b="1" i="1" dirty="0">
                <a:solidFill>
                  <a:srgbClr val="1154CC"/>
                </a:solidFill>
                <a:latin typeface="Arial"/>
                <a:cs typeface="Arial"/>
              </a:rPr>
              <a:t>повітрі</a:t>
            </a:r>
            <a:r>
              <a:rPr sz="1400" b="1" i="1" spc="-35" dirty="0">
                <a:solidFill>
                  <a:srgbClr val="1154CC"/>
                </a:solidFill>
                <a:latin typeface="Arial"/>
                <a:cs typeface="Arial"/>
              </a:rPr>
              <a:t> </a:t>
            </a:r>
            <a:r>
              <a:rPr sz="1400" b="1" i="1" dirty="0">
                <a:solidFill>
                  <a:srgbClr val="1154CC"/>
                </a:solidFill>
                <a:latin typeface="Arial"/>
                <a:cs typeface="Arial"/>
              </a:rPr>
              <a:t>має</a:t>
            </a:r>
            <a:r>
              <a:rPr sz="1400" b="1" i="1" spc="-30" dirty="0">
                <a:solidFill>
                  <a:srgbClr val="1154CC"/>
                </a:solidFill>
                <a:latin typeface="Arial"/>
                <a:cs typeface="Arial"/>
              </a:rPr>
              <a:t> </a:t>
            </a:r>
            <a:r>
              <a:rPr sz="1400" b="1" i="1" dirty="0">
                <a:solidFill>
                  <a:srgbClr val="1154CC"/>
                </a:solidFill>
                <a:latin typeface="Arial"/>
                <a:cs typeface="Arial"/>
              </a:rPr>
              <a:t>свої</a:t>
            </a:r>
            <a:r>
              <a:rPr sz="1400" b="1" i="1" spc="-30" dirty="0">
                <a:solidFill>
                  <a:srgbClr val="1154CC"/>
                </a:solidFill>
                <a:latin typeface="Arial"/>
                <a:cs typeface="Arial"/>
              </a:rPr>
              <a:t> </a:t>
            </a:r>
            <a:r>
              <a:rPr sz="1400" b="1" i="1" spc="-10" dirty="0">
                <a:solidFill>
                  <a:srgbClr val="1154CC"/>
                </a:solidFill>
                <a:latin typeface="Arial"/>
                <a:cs typeface="Arial"/>
              </a:rPr>
              <a:t>особливості,</a:t>
            </a:r>
            <a:r>
              <a:rPr sz="1400" b="1" i="1" spc="-30" dirty="0">
                <a:solidFill>
                  <a:srgbClr val="1154CC"/>
                </a:solidFill>
                <a:latin typeface="Arial"/>
                <a:cs typeface="Arial"/>
              </a:rPr>
              <a:t> </a:t>
            </a:r>
            <a:r>
              <a:rPr sz="1400" b="1" i="1" dirty="0">
                <a:solidFill>
                  <a:srgbClr val="1154CC"/>
                </a:solidFill>
                <a:latin typeface="Arial"/>
                <a:cs typeface="Arial"/>
              </a:rPr>
              <a:t>але</a:t>
            </a:r>
            <a:r>
              <a:rPr sz="1400" b="1" i="1" spc="-35" dirty="0">
                <a:solidFill>
                  <a:srgbClr val="1154CC"/>
                </a:solidFill>
                <a:latin typeface="Arial"/>
                <a:cs typeface="Arial"/>
              </a:rPr>
              <a:t> </a:t>
            </a:r>
            <a:r>
              <a:rPr sz="1400" b="1" i="1" dirty="0">
                <a:solidFill>
                  <a:srgbClr val="1154CC"/>
                </a:solidFill>
                <a:latin typeface="Arial"/>
                <a:cs typeface="Arial"/>
              </a:rPr>
              <a:t>підкоряється</a:t>
            </a:r>
            <a:r>
              <a:rPr sz="1400" b="1" i="1" spc="-30" dirty="0">
                <a:solidFill>
                  <a:srgbClr val="1154CC"/>
                </a:solidFill>
                <a:latin typeface="Arial"/>
                <a:cs typeface="Arial"/>
              </a:rPr>
              <a:t> </a:t>
            </a:r>
            <a:r>
              <a:rPr sz="1400" b="1" i="1" dirty="0">
                <a:solidFill>
                  <a:srgbClr val="1154CC"/>
                </a:solidFill>
                <a:latin typeface="Arial"/>
                <a:cs typeface="Arial"/>
              </a:rPr>
              <a:t>тим</a:t>
            </a:r>
            <a:r>
              <a:rPr sz="1400" b="1" i="1" spc="-30" dirty="0">
                <a:solidFill>
                  <a:srgbClr val="1154CC"/>
                </a:solidFill>
                <a:latin typeface="Arial"/>
                <a:cs typeface="Arial"/>
              </a:rPr>
              <a:t> </a:t>
            </a:r>
            <a:r>
              <a:rPr sz="1400" b="1" i="1" spc="-10" dirty="0">
                <a:solidFill>
                  <a:srgbClr val="1154CC"/>
                </a:solidFill>
                <a:latin typeface="Arial"/>
                <a:cs typeface="Arial"/>
              </a:rPr>
              <a:t>самим </a:t>
            </a:r>
            <a:r>
              <a:rPr sz="1400" b="1" i="1" dirty="0">
                <a:solidFill>
                  <a:srgbClr val="1154CC"/>
                </a:solidFill>
                <a:latin typeface="Arial"/>
                <a:cs typeface="Arial"/>
              </a:rPr>
              <a:t>гуманітарним</a:t>
            </a:r>
            <a:r>
              <a:rPr sz="1400" b="1" i="1" spc="-60" dirty="0">
                <a:solidFill>
                  <a:srgbClr val="1154CC"/>
                </a:solidFill>
                <a:latin typeface="Arial"/>
                <a:cs typeface="Arial"/>
              </a:rPr>
              <a:t> </a:t>
            </a:r>
            <a:r>
              <a:rPr sz="1400" b="1" i="1" spc="-10" dirty="0">
                <a:solidFill>
                  <a:srgbClr val="1154CC"/>
                </a:solidFill>
                <a:latin typeface="Arial"/>
                <a:cs typeface="Arial"/>
              </a:rPr>
              <a:t>принципам.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3024" y="267102"/>
            <a:ext cx="408686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Мета</a:t>
            </a:r>
            <a:r>
              <a:rPr spc="-55" dirty="0"/>
              <a:t> </a:t>
            </a:r>
            <a:r>
              <a:rPr dirty="0"/>
              <a:t>і</a:t>
            </a:r>
            <a:r>
              <a:rPr spc="-55" dirty="0"/>
              <a:t> </a:t>
            </a:r>
            <a:r>
              <a:rPr spc="-10" dirty="0"/>
              <a:t>завдання</a:t>
            </a:r>
            <a:r>
              <a:rPr spc="-60" dirty="0"/>
              <a:t> </a:t>
            </a:r>
            <a:r>
              <a:rPr spc="-10" dirty="0"/>
              <a:t>дослідження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3024" y="808629"/>
            <a:ext cx="88836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dirty="0">
                <a:latin typeface="Arial"/>
                <a:cs typeface="Arial"/>
              </a:rPr>
              <a:t>Метою</a:t>
            </a:r>
            <a:r>
              <a:rPr sz="1500" b="1" i="1" spc="-70" dirty="0">
                <a:latin typeface="Arial"/>
                <a:cs typeface="Arial"/>
              </a:rPr>
              <a:t> </a:t>
            </a:r>
            <a:r>
              <a:rPr sz="1500" spc="-50" dirty="0">
                <a:latin typeface="Arial"/>
                <a:cs typeface="Arial"/>
              </a:rPr>
              <a:t>є</a:t>
            </a:r>
            <a:endParaRPr sz="15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01389" y="828949"/>
            <a:ext cx="7182484" cy="228600"/>
          </a:xfrm>
          <a:prstGeom prst="rect">
            <a:avLst/>
          </a:prstGeom>
          <a:solidFill>
            <a:srgbClr val="DF6666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39"/>
              </a:lnSpc>
            </a:pPr>
            <a:r>
              <a:rPr sz="1500" spc="-10" dirty="0">
                <a:solidFill>
                  <a:srgbClr val="660000"/>
                </a:solidFill>
                <a:latin typeface="Arial"/>
                <a:cs typeface="Arial"/>
              </a:rPr>
              <a:t>з’ясування</a:t>
            </a:r>
            <a:r>
              <a:rPr sz="1500" spc="-15" dirty="0">
                <a:solidFill>
                  <a:srgbClr val="660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660000"/>
                </a:solidFill>
                <a:latin typeface="Arial"/>
                <a:cs typeface="Arial"/>
              </a:rPr>
              <a:t>змісту</a:t>
            </a:r>
            <a:r>
              <a:rPr sz="1500" spc="-10" dirty="0">
                <a:solidFill>
                  <a:srgbClr val="660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660000"/>
                </a:solidFill>
                <a:latin typeface="Arial"/>
                <a:cs typeface="Arial"/>
              </a:rPr>
              <a:t>та</a:t>
            </a:r>
            <a:r>
              <a:rPr sz="1500" spc="-10" dirty="0">
                <a:solidFill>
                  <a:srgbClr val="660000"/>
                </a:solidFill>
                <a:latin typeface="Arial"/>
                <a:cs typeface="Arial"/>
              </a:rPr>
              <a:t> </a:t>
            </a:r>
            <a:r>
              <a:rPr sz="1500" spc="-20" dirty="0">
                <a:solidFill>
                  <a:srgbClr val="660000"/>
                </a:solidFill>
                <a:latin typeface="Arial"/>
                <a:cs typeface="Arial"/>
              </a:rPr>
              <a:t>особливостей</a:t>
            </a:r>
            <a:r>
              <a:rPr sz="1500" spc="-10" dirty="0">
                <a:solidFill>
                  <a:srgbClr val="660000"/>
                </a:solidFill>
                <a:latin typeface="Arial"/>
                <a:cs typeface="Arial"/>
              </a:rPr>
              <a:t> </a:t>
            </a:r>
            <a:r>
              <a:rPr sz="1500" spc="-25" dirty="0">
                <a:solidFill>
                  <a:srgbClr val="660000"/>
                </a:solidFill>
                <a:latin typeface="Arial"/>
                <a:cs typeface="Arial"/>
              </a:rPr>
              <a:t>міжнародно-</a:t>
            </a:r>
            <a:r>
              <a:rPr sz="1500" spc="-10" dirty="0">
                <a:solidFill>
                  <a:srgbClr val="660000"/>
                </a:solidFill>
                <a:latin typeface="Arial"/>
                <a:cs typeface="Arial"/>
              </a:rPr>
              <a:t>правового регулювання</a:t>
            </a:r>
            <a:r>
              <a:rPr sz="1500" spc="-15" dirty="0">
                <a:solidFill>
                  <a:srgbClr val="660000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660000"/>
                </a:solidFill>
                <a:latin typeface="Arial"/>
                <a:cs typeface="Arial"/>
              </a:rPr>
              <a:t>збройних</a:t>
            </a:r>
            <a:endParaRPr sz="15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447800" y="1091836"/>
            <a:ext cx="696595" cy="228600"/>
          </a:xfrm>
          <a:custGeom>
            <a:avLst/>
            <a:gdLst/>
            <a:ahLst/>
            <a:cxnLst/>
            <a:rect l="l" t="t" r="r" b="b"/>
            <a:pathLst>
              <a:path w="696595" h="228600">
                <a:moveTo>
                  <a:pt x="696198" y="228599"/>
                </a:moveTo>
                <a:lnTo>
                  <a:pt x="0" y="228599"/>
                </a:lnTo>
                <a:lnTo>
                  <a:pt x="0" y="0"/>
                </a:lnTo>
                <a:lnTo>
                  <a:pt x="696198" y="0"/>
                </a:lnTo>
                <a:lnTo>
                  <a:pt x="696198" y="228599"/>
                </a:lnTo>
                <a:close/>
              </a:path>
            </a:pathLst>
          </a:custGeom>
          <a:solidFill>
            <a:srgbClr val="DF66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5724" y="1091836"/>
            <a:ext cx="8309609" cy="228600"/>
          </a:xfrm>
          <a:prstGeom prst="rect">
            <a:avLst/>
          </a:prstGeom>
          <a:solidFill>
            <a:srgbClr val="DF6666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39"/>
              </a:lnSpc>
            </a:pPr>
            <a:r>
              <a:rPr sz="1500" spc="-10" dirty="0">
                <a:solidFill>
                  <a:srgbClr val="660000"/>
                </a:solidFill>
                <a:latin typeface="Arial"/>
                <a:cs typeface="Arial"/>
              </a:rPr>
              <a:t>конфліктів,</a:t>
            </a:r>
            <a:r>
              <a:rPr sz="1500" spc="-45" dirty="0">
                <a:solidFill>
                  <a:srgbClr val="660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660000"/>
                </a:solidFill>
                <a:latin typeface="Arial"/>
                <a:cs typeface="Arial"/>
              </a:rPr>
              <a:t>умов</a:t>
            </a:r>
            <a:r>
              <a:rPr sz="1500" spc="-40" dirty="0">
                <a:solidFill>
                  <a:srgbClr val="660000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660000"/>
                </a:solidFill>
                <a:latin typeface="Arial"/>
                <a:cs typeface="Arial"/>
              </a:rPr>
              <a:t>їхнього</a:t>
            </a:r>
            <a:r>
              <a:rPr sz="1500" spc="-45" dirty="0">
                <a:solidFill>
                  <a:srgbClr val="660000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660000"/>
                </a:solidFill>
                <a:latin typeface="Arial"/>
                <a:cs typeface="Arial"/>
              </a:rPr>
              <a:t>початку</a:t>
            </a:r>
            <a:r>
              <a:rPr sz="1500" spc="-40" dirty="0">
                <a:solidFill>
                  <a:srgbClr val="660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660000"/>
                </a:solidFill>
                <a:latin typeface="Arial"/>
                <a:cs typeface="Arial"/>
              </a:rPr>
              <a:t>та</a:t>
            </a:r>
            <a:r>
              <a:rPr sz="1500" spc="-45" dirty="0">
                <a:solidFill>
                  <a:srgbClr val="660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660000"/>
                </a:solidFill>
                <a:latin typeface="Arial"/>
                <a:cs typeface="Arial"/>
              </a:rPr>
              <a:t>завершення,</a:t>
            </a:r>
            <a:r>
              <a:rPr sz="1500" spc="-40" dirty="0">
                <a:solidFill>
                  <a:srgbClr val="660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660000"/>
                </a:solidFill>
                <a:latin typeface="Arial"/>
                <a:cs typeface="Arial"/>
              </a:rPr>
              <a:t>а</a:t>
            </a:r>
            <a:r>
              <a:rPr sz="1500" spc="-45" dirty="0">
                <a:solidFill>
                  <a:srgbClr val="660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660000"/>
                </a:solidFill>
                <a:latin typeface="Arial"/>
                <a:cs typeface="Arial"/>
              </a:rPr>
              <a:t>також</a:t>
            </a:r>
            <a:r>
              <a:rPr sz="1500" spc="-40" dirty="0">
                <a:solidFill>
                  <a:srgbClr val="660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660000"/>
                </a:solidFill>
                <a:latin typeface="Arial"/>
                <a:cs typeface="Arial"/>
              </a:rPr>
              <a:t>ролі</a:t>
            </a:r>
            <a:r>
              <a:rPr sz="1500" spc="-40" dirty="0">
                <a:solidFill>
                  <a:srgbClr val="660000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660000"/>
                </a:solidFill>
                <a:latin typeface="Arial"/>
                <a:cs typeface="Arial"/>
              </a:rPr>
              <a:t>гуманітарних</a:t>
            </a:r>
            <a:r>
              <a:rPr sz="1500" spc="-45" dirty="0">
                <a:solidFill>
                  <a:srgbClr val="660000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660000"/>
                </a:solidFill>
                <a:latin typeface="Arial"/>
                <a:cs typeface="Arial"/>
              </a:rPr>
              <a:t>принципів</a:t>
            </a:r>
            <a:r>
              <a:rPr sz="1500" spc="-40" dirty="0">
                <a:solidFill>
                  <a:srgbClr val="660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660000"/>
                </a:solidFill>
                <a:latin typeface="Arial"/>
                <a:cs typeface="Arial"/>
              </a:rPr>
              <a:t>у</a:t>
            </a:r>
            <a:r>
              <a:rPr sz="1500" spc="-45" dirty="0">
                <a:solidFill>
                  <a:srgbClr val="660000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660000"/>
                </a:solidFill>
                <a:latin typeface="Arial"/>
                <a:cs typeface="Arial"/>
              </a:rPr>
              <a:t>цьому</a:t>
            </a:r>
            <a:endParaRPr sz="15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435100" y="1071516"/>
            <a:ext cx="74295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10" dirty="0">
                <a:solidFill>
                  <a:srgbClr val="660000"/>
                </a:solidFill>
                <a:latin typeface="Arial"/>
                <a:cs typeface="Arial"/>
              </a:rPr>
              <a:t>процесі.</a:t>
            </a:r>
            <a:endParaRPr sz="15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3024" y="1486805"/>
            <a:ext cx="9069070" cy="34505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latin typeface="Arial"/>
                <a:cs typeface="Arial"/>
              </a:rPr>
              <a:t>Для</a:t>
            </a:r>
            <a:r>
              <a:rPr sz="1500" spc="-6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досягнення</a:t>
            </a:r>
            <a:r>
              <a:rPr sz="1500" spc="-6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мети</a:t>
            </a:r>
            <a:r>
              <a:rPr sz="1500" spc="-60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ставляться</a:t>
            </a:r>
            <a:r>
              <a:rPr sz="1500" spc="-60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завдання:</a:t>
            </a:r>
            <a:endParaRPr sz="1500" dirty="0">
              <a:latin typeface="Arial"/>
              <a:cs typeface="Arial"/>
            </a:endParaRPr>
          </a:p>
          <a:p>
            <a:pPr marL="469265" indent="-387350">
              <a:lnSpc>
                <a:spcPct val="100000"/>
              </a:lnSpc>
              <a:spcBef>
                <a:spcPts val="1470"/>
              </a:spcBef>
              <a:buAutoNum type="arabicPeriod"/>
              <a:tabLst>
                <a:tab pos="469265" algn="l"/>
              </a:tabLst>
            </a:pPr>
            <a:r>
              <a:rPr sz="1500" b="1" i="1" dirty="0">
                <a:solidFill>
                  <a:srgbClr val="660000"/>
                </a:solidFill>
                <a:latin typeface="Arial"/>
                <a:cs typeface="Arial"/>
              </a:rPr>
              <a:t>Визначити</a:t>
            </a:r>
            <a:r>
              <a:rPr sz="1500" b="1" i="1" spc="-60" dirty="0">
                <a:solidFill>
                  <a:srgbClr val="66000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660000"/>
                </a:solidFill>
                <a:latin typeface="Arial"/>
                <a:cs typeface="Arial"/>
              </a:rPr>
              <a:t>поняття</a:t>
            </a:r>
            <a:r>
              <a:rPr sz="1500" b="1" i="1" spc="-55" dirty="0">
                <a:solidFill>
                  <a:srgbClr val="66000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660000"/>
                </a:solidFill>
                <a:latin typeface="Arial"/>
                <a:cs typeface="Arial"/>
              </a:rPr>
              <a:t>збройного</a:t>
            </a:r>
            <a:r>
              <a:rPr sz="1500" b="1" i="1" spc="-55" dirty="0">
                <a:solidFill>
                  <a:srgbClr val="66000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660000"/>
                </a:solidFill>
                <a:latin typeface="Arial"/>
                <a:cs typeface="Arial"/>
              </a:rPr>
              <a:t>конфлікту</a:t>
            </a:r>
            <a:r>
              <a:rPr sz="1500" b="1" i="1" spc="-60" dirty="0">
                <a:solidFill>
                  <a:srgbClr val="66000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660000"/>
                </a:solidFill>
                <a:latin typeface="Arial"/>
                <a:cs typeface="Arial"/>
              </a:rPr>
              <a:t>та</a:t>
            </a:r>
            <a:r>
              <a:rPr sz="1500" b="1" i="1" spc="-55" dirty="0">
                <a:solidFill>
                  <a:srgbClr val="66000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660000"/>
                </a:solidFill>
                <a:latin typeface="Arial"/>
                <a:cs typeface="Arial"/>
              </a:rPr>
              <a:t>класифікацію</a:t>
            </a:r>
            <a:r>
              <a:rPr sz="1500" b="1" i="1" spc="-55" dirty="0">
                <a:solidFill>
                  <a:srgbClr val="66000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660000"/>
                </a:solidFill>
                <a:latin typeface="Arial"/>
                <a:cs typeface="Arial"/>
              </a:rPr>
              <a:t>його</a:t>
            </a:r>
            <a:r>
              <a:rPr sz="1500" b="1" i="1" spc="-55" dirty="0">
                <a:solidFill>
                  <a:srgbClr val="66000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660000"/>
                </a:solidFill>
                <a:latin typeface="Arial"/>
                <a:cs typeface="Arial"/>
              </a:rPr>
              <a:t>видів.</a:t>
            </a:r>
            <a:endParaRPr sz="1500" dirty="0">
              <a:latin typeface="Arial"/>
              <a:cs typeface="Arial"/>
            </a:endParaRPr>
          </a:p>
          <a:p>
            <a:pPr marL="469265" marR="78740" indent="-387985">
              <a:lnSpc>
                <a:spcPct val="114999"/>
              </a:lnSpc>
              <a:buAutoNum type="arabicPeriod"/>
              <a:tabLst>
                <a:tab pos="469265" algn="l"/>
              </a:tabLst>
            </a:pPr>
            <a:r>
              <a:rPr sz="1500" b="1" i="1" dirty="0">
                <a:solidFill>
                  <a:srgbClr val="660000"/>
                </a:solidFill>
                <a:latin typeface="Arial"/>
                <a:cs typeface="Arial"/>
              </a:rPr>
              <a:t>Дослідити</a:t>
            </a:r>
            <a:r>
              <a:rPr sz="1500" b="1" i="1" spc="-60" dirty="0">
                <a:solidFill>
                  <a:srgbClr val="66000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660000"/>
                </a:solidFill>
                <a:latin typeface="Arial"/>
                <a:cs typeface="Arial"/>
              </a:rPr>
              <a:t>особливості</a:t>
            </a:r>
            <a:r>
              <a:rPr sz="1500" b="1" i="1" spc="-55" dirty="0">
                <a:solidFill>
                  <a:srgbClr val="66000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660000"/>
                </a:solidFill>
                <a:latin typeface="Arial"/>
                <a:cs typeface="Arial"/>
              </a:rPr>
              <a:t>міжнародних</a:t>
            </a:r>
            <a:r>
              <a:rPr sz="1500" b="1" i="1" spc="-55" dirty="0">
                <a:solidFill>
                  <a:srgbClr val="66000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660000"/>
                </a:solidFill>
                <a:latin typeface="Arial"/>
                <a:cs typeface="Arial"/>
              </a:rPr>
              <a:t>та</a:t>
            </a:r>
            <a:r>
              <a:rPr sz="1500" b="1" i="1" spc="-55" dirty="0">
                <a:solidFill>
                  <a:srgbClr val="66000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660000"/>
                </a:solidFill>
                <a:latin typeface="Arial"/>
                <a:cs typeface="Arial"/>
              </a:rPr>
              <a:t>неміжнародних</a:t>
            </a:r>
            <a:r>
              <a:rPr sz="1500" b="1" i="1" spc="-60" dirty="0">
                <a:solidFill>
                  <a:srgbClr val="66000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660000"/>
                </a:solidFill>
                <a:latin typeface="Arial"/>
                <a:cs typeface="Arial"/>
              </a:rPr>
              <a:t>конфліктів,</a:t>
            </a:r>
            <a:r>
              <a:rPr sz="1500" b="1" i="1" spc="-55" dirty="0">
                <a:solidFill>
                  <a:srgbClr val="66000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660000"/>
                </a:solidFill>
                <a:latin typeface="Arial"/>
                <a:cs typeface="Arial"/>
              </a:rPr>
              <a:t>а</a:t>
            </a:r>
            <a:r>
              <a:rPr sz="1500" b="1" i="1" spc="-55" dirty="0">
                <a:solidFill>
                  <a:srgbClr val="66000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660000"/>
                </a:solidFill>
                <a:latin typeface="Arial"/>
                <a:cs typeface="Arial"/>
              </a:rPr>
              <a:t>також</a:t>
            </a:r>
            <a:r>
              <a:rPr sz="1500" b="1" i="1" spc="-55" dirty="0">
                <a:solidFill>
                  <a:srgbClr val="66000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660000"/>
                </a:solidFill>
                <a:latin typeface="Arial"/>
                <a:cs typeface="Arial"/>
              </a:rPr>
              <a:t>коло</a:t>
            </a:r>
            <a:r>
              <a:rPr sz="1500" b="1" i="1" spc="-55" dirty="0">
                <a:solidFill>
                  <a:srgbClr val="66000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660000"/>
                </a:solidFill>
                <a:latin typeface="Arial"/>
                <a:cs typeface="Arial"/>
              </a:rPr>
              <a:t>їхніх учасників.</a:t>
            </a:r>
            <a:endParaRPr sz="1500" dirty="0">
              <a:latin typeface="Arial"/>
              <a:cs typeface="Arial"/>
            </a:endParaRPr>
          </a:p>
          <a:p>
            <a:pPr marL="469265" indent="-387350">
              <a:lnSpc>
                <a:spcPct val="100000"/>
              </a:lnSpc>
              <a:spcBef>
                <a:spcPts val="270"/>
              </a:spcBef>
              <a:buAutoNum type="arabicPeriod"/>
              <a:tabLst>
                <a:tab pos="469265" algn="l"/>
              </a:tabLst>
            </a:pPr>
            <a:r>
              <a:rPr sz="1500" b="1" i="1" spc="-10" dirty="0">
                <a:solidFill>
                  <a:srgbClr val="660000"/>
                </a:solidFill>
                <a:latin typeface="Arial"/>
                <a:cs typeface="Arial"/>
              </a:rPr>
              <a:t>Проаналізувати</a:t>
            </a:r>
            <a:r>
              <a:rPr sz="1500" b="1" i="1" spc="-45" dirty="0">
                <a:solidFill>
                  <a:srgbClr val="66000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660000"/>
                </a:solidFill>
                <a:latin typeface="Arial"/>
                <a:cs typeface="Arial"/>
              </a:rPr>
              <a:t>умови</a:t>
            </a:r>
            <a:r>
              <a:rPr sz="1500" b="1" i="1" spc="-40" dirty="0">
                <a:solidFill>
                  <a:srgbClr val="66000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660000"/>
                </a:solidFill>
                <a:latin typeface="Arial"/>
                <a:cs typeface="Arial"/>
              </a:rPr>
              <a:t>проведення</a:t>
            </a:r>
            <a:r>
              <a:rPr sz="1500" b="1" i="1" spc="-40" dirty="0">
                <a:solidFill>
                  <a:srgbClr val="66000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660000"/>
                </a:solidFill>
                <a:latin typeface="Arial"/>
                <a:cs typeface="Arial"/>
              </a:rPr>
              <a:t>гуманітарних</a:t>
            </a:r>
            <a:r>
              <a:rPr sz="1500" b="1" i="1" spc="-40" dirty="0">
                <a:solidFill>
                  <a:srgbClr val="66000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660000"/>
                </a:solidFill>
                <a:latin typeface="Arial"/>
                <a:cs typeface="Arial"/>
              </a:rPr>
              <a:t>інтервенцій</a:t>
            </a:r>
            <a:r>
              <a:rPr sz="1500" b="1" i="1" spc="-40" dirty="0">
                <a:solidFill>
                  <a:srgbClr val="66000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660000"/>
                </a:solidFill>
                <a:latin typeface="Arial"/>
                <a:cs typeface="Arial"/>
              </a:rPr>
              <a:t>та</a:t>
            </a:r>
            <a:r>
              <a:rPr sz="1500" b="1" i="1" spc="-40" dirty="0">
                <a:solidFill>
                  <a:srgbClr val="66000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660000"/>
                </a:solidFill>
                <a:latin typeface="Arial"/>
                <a:cs typeface="Arial"/>
              </a:rPr>
              <a:t>нейтралітету</a:t>
            </a:r>
            <a:r>
              <a:rPr sz="1500" b="1" i="1" spc="-40" dirty="0">
                <a:solidFill>
                  <a:srgbClr val="66000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660000"/>
                </a:solidFill>
                <a:latin typeface="Arial"/>
                <a:cs typeface="Arial"/>
              </a:rPr>
              <a:t>у</a:t>
            </a:r>
            <a:r>
              <a:rPr sz="1500" b="1" i="1" spc="-40" dirty="0">
                <a:solidFill>
                  <a:srgbClr val="66000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660000"/>
                </a:solidFill>
                <a:latin typeface="Arial"/>
                <a:cs typeface="Arial"/>
              </a:rPr>
              <a:t>війні.</a:t>
            </a:r>
            <a:endParaRPr sz="1500" dirty="0">
              <a:latin typeface="Arial"/>
              <a:cs typeface="Arial"/>
            </a:endParaRPr>
          </a:p>
          <a:p>
            <a:pPr marL="469265" indent="-387350">
              <a:lnSpc>
                <a:spcPct val="100000"/>
              </a:lnSpc>
              <a:spcBef>
                <a:spcPts val="270"/>
              </a:spcBef>
              <a:buAutoNum type="arabicPeriod"/>
              <a:tabLst>
                <a:tab pos="469265" algn="l"/>
              </a:tabLst>
            </a:pPr>
            <a:r>
              <a:rPr sz="1500" b="1" i="1" dirty="0">
                <a:solidFill>
                  <a:srgbClr val="660000"/>
                </a:solidFill>
                <a:latin typeface="Arial"/>
                <a:cs typeface="Arial"/>
              </a:rPr>
              <a:t>Розглянути</a:t>
            </a:r>
            <a:r>
              <a:rPr sz="1500" b="1" i="1" spc="-50" dirty="0">
                <a:solidFill>
                  <a:srgbClr val="66000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660000"/>
                </a:solidFill>
                <a:latin typeface="Arial"/>
                <a:cs typeface="Arial"/>
              </a:rPr>
              <a:t>правові</a:t>
            </a:r>
            <a:r>
              <a:rPr sz="1500" b="1" i="1" spc="-50" dirty="0">
                <a:solidFill>
                  <a:srgbClr val="66000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660000"/>
                </a:solidFill>
                <a:latin typeface="Arial"/>
                <a:cs typeface="Arial"/>
              </a:rPr>
              <a:t>наслідки</a:t>
            </a:r>
            <a:r>
              <a:rPr sz="1500" b="1" i="1" spc="-45" dirty="0">
                <a:solidFill>
                  <a:srgbClr val="66000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660000"/>
                </a:solidFill>
                <a:latin typeface="Arial"/>
                <a:cs typeface="Arial"/>
              </a:rPr>
              <a:t>початку</a:t>
            </a:r>
            <a:r>
              <a:rPr sz="1500" b="1" i="1" spc="-50" dirty="0">
                <a:solidFill>
                  <a:srgbClr val="66000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660000"/>
                </a:solidFill>
                <a:latin typeface="Arial"/>
                <a:cs typeface="Arial"/>
              </a:rPr>
              <a:t>війни</a:t>
            </a:r>
            <a:r>
              <a:rPr sz="1500" b="1" i="1" spc="-45" dirty="0">
                <a:solidFill>
                  <a:srgbClr val="66000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660000"/>
                </a:solidFill>
                <a:latin typeface="Arial"/>
                <a:cs typeface="Arial"/>
              </a:rPr>
              <a:t>та</a:t>
            </a:r>
            <a:r>
              <a:rPr sz="1500" b="1" i="1" spc="-50" dirty="0">
                <a:solidFill>
                  <a:srgbClr val="66000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660000"/>
                </a:solidFill>
                <a:latin typeface="Arial"/>
                <a:cs typeface="Arial"/>
              </a:rPr>
              <a:t>способи</a:t>
            </a:r>
            <a:r>
              <a:rPr sz="1500" b="1" i="1" spc="-45" dirty="0">
                <a:solidFill>
                  <a:srgbClr val="66000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660000"/>
                </a:solidFill>
                <a:latin typeface="Arial"/>
                <a:cs typeface="Arial"/>
              </a:rPr>
              <a:t>завершення</a:t>
            </a:r>
            <a:r>
              <a:rPr sz="1500" b="1" i="1" spc="-50" dirty="0">
                <a:solidFill>
                  <a:srgbClr val="66000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660000"/>
                </a:solidFill>
                <a:latin typeface="Arial"/>
                <a:cs typeface="Arial"/>
              </a:rPr>
              <a:t>бойових</a:t>
            </a:r>
            <a:r>
              <a:rPr sz="1500" b="1" i="1" spc="-45" dirty="0">
                <a:solidFill>
                  <a:srgbClr val="660000"/>
                </a:solidFill>
                <a:latin typeface="Arial"/>
                <a:cs typeface="Arial"/>
              </a:rPr>
              <a:t> </a:t>
            </a:r>
            <a:r>
              <a:rPr sz="1500" b="1" i="1" spc="-20" dirty="0">
                <a:solidFill>
                  <a:srgbClr val="660000"/>
                </a:solidFill>
                <a:latin typeface="Arial"/>
                <a:cs typeface="Arial"/>
              </a:rPr>
              <a:t>дій.</a:t>
            </a:r>
            <a:endParaRPr sz="1500" dirty="0">
              <a:latin typeface="Arial"/>
              <a:cs typeface="Arial"/>
            </a:endParaRPr>
          </a:p>
          <a:p>
            <a:pPr marL="469265" marR="691515" indent="-387985">
              <a:lnSpc>
                <a:spcPct val="114999"/>
              </a:lnSpc>
              <a:buAutoNum type="arabicPeriod"/>
              <a:tabLst>
                <a:tab pos="469265" algn="l"/>
              </a:tabLst>
            </a:pPr>
            <a:r>
              <a:rPr sz="1500" b="1" i="1" dirty="0">
                <a:solidFill>
                  <a:srgbClr val="660000"/>
                </a:solidFill>
                <a:latin typeface="Arial"/>
                <a:cs typeface="Arial"/>
              </a:rPr>
              <a:t>Вивчити</a:t>
            </a:r>
            <a:r>
              <a:rPr sz="1500" b="1" i="1" spc="-50" dirty="0">
                <a:solidFill>
                  <a:srgbClr val="66000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660000"/>
                </a:solidFill>
                <a:latin typeface="Arial"/>
                <a:cs typeface="Arial"/>
              </a:rPr>
              <a:t>визначення</a:t>
            </a:r>
            <a:r>
              <a:rPr sz="1500" b="1" i="1" spc="-45" dirty="0">
                <a:solidFill>
                  <a:srgbClr val="66000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660000"/>
                </a:solidFill>
                <a:latin typeface="Arial"/>
                <a:cs typeface="Arial"/>
              </a:rPr>
              <a:t>цивільних</a:t>
            </a:r>
            <a:r>
              <a:rPr sz="1500" b="1" i="1" spc="-45" dirty="0">
                <a:solidFill>
                  <a:srgbClr val="66000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660000"/>
                </a:solidFill>
                <a:latin typeface="Arial"/>
                <a:cs typeface="Arial"/>
              </a:rPr>
              <a:t>та</a:t>
            </a:r>
            <a:r>
              <a:rPr sz="1500" b="1" i="1" spc="-45" dirty="0">
                <a:solidFill>
                  <a:srgbClr val="66000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660000"/>
                </a:solidFill>
                <a:latin typeface="Arial"/>
                <a:cs typeface="Arial"/>
              </a:rPr>
              <a:t>військових</a:t>
            </a:r>
            <a:r>
              <a:rPr sz="1500" b="1" i="1" spc="-50" dirty="0">
                <a:solidFill>
                  <a:srgbClr val="66000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660000"/>
                </a:solidFill>
                <a:latin typeface="Arial"/>
                <a:cs typeface="Arial"/>
              </a:rPr>
              <a:t>об’єктів,</a:t>
            </a:r>
            <a:r>
              <a:rPr sz="1500" b="1" i="1" spc="-45" dirty="0">
                <a:solidFill>
                  <a:srgbClr val="66000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660000"/>
                </a:solidFill>
                <a:latin typeface="Arial"/>
                <a:cs typeface="Arial"/>
              </a:rPr>
              <a:t>ознаки</a:t>
            </a:r>
            <a:r>
              <a:rPr sz="1500" b="1" i="1" spc="-45" dirty="0">
                <a:solidFill>
                  <a:srgbClr val="66000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660000"/>
                </a:solidFill>
                <a:latin typeface="Arial"/>
                <a:cs typeface="Arial"/>
              </a:rPr>
              <a:t>військових</a:t>
            </a:r>
            <a:r>
              <a:rPr sz="1500" b="1" i="1" spc="-45" dirty="0">
                <a:solidFill>
                  <a:srgbClr val="66000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660000"/>
                </a:solidFill>
                <a:latin typeface="Arial"/>
                <a:cs typeface="Arial"/>
              </a:rPr>
              <a:t>цілей</a:t>
            </a:r>
            <a:r>
              <a:rPr sz="1500" b="1" i="1" spc="-45" dirty="0">
                <a:solidFill>
                  <a:srgbClr val="660000"/>
                </a:solidFill>
                <a:latin typeface="Arial"/>
                <a:cs typeface="Arial"/>
              </a:rPr>
              <a:t> </a:t>
            </a:r>
            <a:r>
              <a:rPr sz="1500" b="1" i="1" spc="-50" dirty="0">
                <a:solidFill>
                  <a:srgbClr val="660000"/>
                </a:solidFill>
                <a:latin typeface="Arial"/>
                <a:cs typeface="Arial"/>
              </a:rPr>
              <a:t>і </a:t>
            </a:r>
            <a:r>
              <a:rPr sz="1500" b="1" i="1" dirty="0">
                <a:solidFill>
                  <a:srgbClr val="660000"/>
                </a:solidFill>
                <a:latin typeface="Arial"/>
                <a:cs typeface="Arial"/>
              </a:rPr>
              <a:t>заборони</a:t>
            </a:r>
            <a:r>
              <a:rPr sz="1500" b="1" i="1" spc="-70" dirty="0">
                <a:solidFill>
                  <a:srgbClr val="66000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660000"/>
                </a:solidFill>
                <a:latin typeface="Arial"/>
                <a:cs typeface="Arial"/>
              </a:rPr>
              <a:t>щодо</a:t>
            </a:r>
            <a:r>
              <a:rPr sz="1500" b="1" i="1" spc="-60" dirty="0">
                <a:solidFill>
                  <a:srgbClr val="66000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660000"/>
                </a:solidFill>
                <a:latin typeface="Arial"/>
                <a:cs typeface="Arial"/>
              </a:rPr>
              <a:t>цивільного</a:t>
            </a:r>
            <a:r>
              <a:rPr sz="1500" b="1" i="1" spc="-60" dirty="0">
                <a:solidFill>
                  <a:srgbClr val="66000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660000"/>
                </a:solidFill>
                <a:latin typeface="Arial"/>
                <a:cs typeface="Arial"/>
              </a:rPr>
              <a:t>населення.</a:t>
            </a:r>
            <a:endParaRPr sz="1500" dirty="0">
              <a:latin typeface="Arial"/>
              <a:cs typeface="Arial"/>
            </a:endParaRPr>
          </a:p>
          <a:p>
            <a:pPr marL="469265" indent="-387350">
              <a:lnSpc>
                <a:spcPct val="100000"/>
              </a:lnSpc>
              <a:spcBef>
                <a:spcPts val="270"/>
              </a:spcBef>
              <a:buAutoNum type="arabicPeriod"/>
              <a:tabLst>
                <a:tab pos="469265" algn="l"/>
              </a:tabLst>
            </a:pPr>
            <a:r>
              <a:rPr sz="1500" b="1" i="1" spc="-10" dirty="0">
                <a:solidFill>
                  <a:srgbClr val="660000"/>
                </a:solidFill>
                <a:latin typeface="Arial"/>
                <a:cs typeface="Arial"/>
              </a:rPr>
              <a:t>З’ясувати</a:t>
            </a:r>
            <a:r>
              <a:rPr sz="1500" b="1" i="1" spc="-40" dirty="0">
                <a:solidFill>
                  <a:srgbClr val="66000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660000"/>
                </a:solidFill>
                <a:latin typeface="Arial"/>
                <a:cs typeface="Arial"/>
              </a:rPr>
              <a:t>міжнародно-правові</a:t>
            </a:r>
            <a:r>
              <a:rPr sz="1500" b="1" i="1" spc="-40" dirty="0">
                <a:solidFill>
                  <a:srgbClr val="66000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660000"/>
                </a:solidFill>
                <a:latin typeface="Arial"/>
                <a:cs typeface="Arial"/>
              </a:rPr>
              <a:t>особливості</a:t>
            </a:r>
            <a:r>
              <a:rPr sz="1500" b="1" i="1" spc="-40" dirty="0">
                <a:solidFill>
                  <a:srgbClr val="66000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660000"/>
                </a:solidFill>
                <a:latin typeface="Arial"/>
                <a:cs typeface="Arial"/>
              </a:rPr>
              <a:t>ведення</a:t>
            </a:r>
            <a:r>
              <a:rPr sz="1500" b="1" i="1" spc="-40" dirty="0">
                <a:solidFill>
                  <a:srgbClr val="66000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660000"/>
                </a:solidFill>
                <a:latin typeface="Arial"/>
                <a:cs typeface="Arial"/>
              </a:rPr>
              <a:t>війни</a:t>
            </a:r>
            <a:r>
              <a:rPr sz="1500" b="1" i="1" spc="-35" dirty="0">
                <a:solidFill>
                  <a:srgbClr val="66000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660000"/>
                </a:solidFill>
                <a:latin typeface="Arial"/>
                <a:cs typeface="Arial"/>
              </a:rPr>
              <a:t>на</a:t>
            </a:r>
            <a:r>
              <a:rPr sz="1500" b="1" i="1" spc="-40" dirty="0">
                <a:solidFill>
                  <a:srgbClr val="66000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660000"/>
                </a:solidFill>
                <a:latin typeface="Arial"/>
                <a:cs typeface="Arial"/>
              </a:rPr>
              <a:t>морі</a:t>
            </a:r>
            <a:r>
              <a:rPr sz="1500" b="1" i="1" spc="-40" dirty="0">
                <a:solidFill>
                  <a:srgbClr val="66000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660000"/>
                </a:solidFill>
                <a:latin typeface="Arial"/>
                <a:cs typeface="Arial"/>
              </a:rPr>
              <a:t>та</a:t>
            </a:r>
            <a:r>
              <a:rPr sz="1500" b="1" i="1" spc="-40" dirty="0">
                <a:solidFill>
                  <a:srgbClr val="66000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660000"/>
                </a:solidFill>
                <a:latin typeface="Arial"/>
                <a:cs typeface="Arial"/>
              </a:rPr>
              <a:t>у</a:t>
            </a:r>
            <a:r>
              <a:rPr sz="1500" b="1" i="1" spc="-40" dirty="0">
                <a:solidFill>
                  <a:srgbClr val="66000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660000"/>
                </a:solidFill>
                <a:latin typeface="Arial"/>
                <a:cs typeface="Arial"/>
              </a:rPr>
              <a:t>повітрі.</a:t>
            </a:r>
            <a:endParaRPr sz="1500" dirty="0">
              <a:latin typeface="Arial"/>
              <a:cs typeface="Arial"/>
            </a:endParaRPr>
          </a:p>
          <a:p>
            <a:pPr marL="12700" marR="5080">
              <a:lnSpc>
                <a:spcPct val="114999"/>
              </a:lnSpc>
              <a:spcBef>
                <a:spcPts val="1200"/>
              </a:spcBef>
            </a:pPr>
            <a:r>
              <a:rPr sz="1500" spc="-10" dirty="0">
                <a:latin typeface="Arial"/>
                <a:cs typeface="Arial"/>
              </a:rPr>
              <a:t>Таким</a:t>
            </a:r>
            <a:r>
              <a:rPr sz="1500" spc="-5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чином,</a:t>
            </a:r>
            <a:r>
              <a:rPr sz="1500" spc="-5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завдання</a:t>
            </a:r>
            <a:r>
              <a:rPr sz="1500" spc="-55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охоплюють</a:t>
            </a:r>
            <a:r>
              <a:rPr sz="1500" spc="-5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як</a:t>
            </a:r>
            <a:r>
              <a:rPr sz="1500" spc="-55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теоретичний,</a:t>
            </a:r>
            <a:r>
              <a:rPr sz="1500" spc="-5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так</a:t>
            </a:r>
            <a:r>
              <a:rPr sz="1500" spc="-5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і</a:t>
            </a:r>
            <a:r>
              <a:rPr sz="1500" spc="-50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практичний</a:t>
            </a:r>
            <a:r>
              <a:rPr sz="1500" spc="-5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аналіз</a:t>
            </a:r>
            <a:r>
              <a:rPr sz="1500" spc="-5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сучасних</a:t>
            </a:r>
            <a:r>
              <a:rPr sz="1500" spc="-55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проблем </a:t>
            </a:r>
            <a:r>
              <a:rPr sz="1500" spc="-20" dirty="0">
                <a:latin typeface="Arial"/>
                <a:cs typeface="Arial"/>
              </a:rPr>
              <a:t>міжнародного</a:t>
            </a:r>
            <a:r>
              <a:rPr sz="1500" spc="-55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гуманітарного</a:t>
            </a:r>
            <a:r>
              <a:rPr sz="1500" spc="-5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права.</a:t>
            </a:r>
            <a:r>
              <a:rPr sz="1500" spc="-5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Це</a:t>
            </a:r>
            <a:r>
              <a:rPr sz="1500" spc="-55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дозволяє</a:t>
            </a:r>
            <a:r>
              <a:rPr sz="1500" spc="-55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сформувати</a:t>
            </a:r>
            <a:r>
              <a:rPr sz="1500" spc="-6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комплексне</a:t>
            </a:r>
            <a:r>
              <a:rPr sz="1500" spc="-5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уявлення</a:t>
            </a:r>
            <a:r>
              <a:rPr sz="1500" spc="-5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про</a:t>
            </a:r>
            <a:r>
              <a:rPr sz="1500" spc="-55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механізми,</a:t>
            </a:r>
            <a:r>
              <a:rPr sz="1500" spc="-55" dirty="0">
                <a:latin typeface="Arial"/>
                <a:cs typeface="Arial"/>
              </a:rPr>
              <a:t> </a:t>
            </a:r>
            <a:r>
              <a:rPr sz="1500" spc="-25" dirty="0">
                <a:latin typeface="Arial"/>
                <a:cs typeface="Arial"/>
              </a:rPr>
              <a:t>які </a:t>
            </a:r>
            <a:r>
              <a:rPr sz="1500" dirty="0">
                <a:latin typeface="Arial"/>
                <a:cs typeface="Arial"/>
              </a:rPr>
              <a:t>покликані</a:t>
            </a:r>
            <a:r>
              <a:rPr sz="1500" spc="-80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стримувати</a:t>
            </a:r>
            <a:r>
              <a:rPr sz="1500" spc="-65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руйнівні</a:t>
            </a:r>
            <a:r>
              <a:rPr sz="1500" spc="-6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наслідки</a:t>
            </a:r>
            <a:r>
              <a:rPr sz="1500" spc="-6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збройних</a:t>
            </a:r>
            <a:r>
              <a:rPr sz="1500" spc="-65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конфліктів.</a:t>
            </a:r>
            <a:endParaRPr sz="15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2849" y="42518"/>
            <a:ext cx="4842510" cy="831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0"/>
              </a:spcBef>
            </a:pPr>
            <a:r>
              <a:rPr sz="2300" dirty="0"/>
              <a:t>Підсумок</a:t>
            </a:r>
            <a:r>
              <a:rPr sz="2300" spc="-90" dirty="0"/>
              <a:t> </a:t>
            </a:r>
            <a:r>
              <a:rPr sz="2300" dirty="0"/>
              <a:t>і</a:t>
            </a:r>
            <a:r>
              <a:rPr sz="2300" spc="-75" dirty="0"/>
              <a:t> </a:t>
            </a:r>
            <a:r>
              <a:rPr sz="2300" dirty="0"/>
              <a:t>значення</a:t>
            </a:r>
            <a:r>
              <a:rPr sz="2300" spc="-75" dirty="0"/>
              <a:t> </a:t>
            </a:r>
            <a:r>
              <a:rPr sz="2300" spc="-10" dirty="0"/>
              <a:t>міжнародно- </a:t>
            </a:r>
            <a:r>
              <a:rPr sz="2300" dirty="0"/>
              <a:t>правових</a:t>
            </a:r>
            <a:r>
              <a:rPr sz="2300" spc="-70" dirty="0"/>
              <a:t> </a:t>
            </a:r>
            <a:r>
              <a:rPr sz="2300" spc="-20" dirty="0"/>
              <a:t>норм</a:t>
            </a:r>
            <a:endParaRPr sz="2300"/>
          </a:p>
        </p:txBody>
      </p:sp>
      <p:sp>
        <p:nvSpPr>
          <p:cNvPr id="3" name="object 3"/>
          <p:cNvSpPr txBox="1"/>
          <p:nvPr/>
        </p:nvSpPr>
        <p:spPr>
          <a:xfrm>
            <a:off x="232849" y="1017877"/>
            <a:ext cx="6081395" cy="39058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40029">
              <a:lnSpc>
                <a:spcPct val="114999"/>
              </a:lnSpc>
              <a:spcBef>
                <a:spcPts val="100"/>
              </a:spcBef>
            </a:pPr>
            <a:r>
              <a:rPr sz="1700" i="1" spc="-20" dirty="0">
                <a:latin typeface="Arial"/>
                <a:cs typeface="Arial"/>
              </a:rPr>
              <a:t>Міжнародно-</a:t>
            </a:r>
            <a:r>
              <a:rPr sz="1700" i="1" spc="-10" dirty="0">
                <a:latin typeface="Arial"/>
                <a:cs typeface="Arial"/>
              </a:rPr>
              <a:t>правове</a:t>
            </a:r>
            <a:r>
              <a:rPr sz="1700" i="1" spc="-85" dirty="0">
                <a:latin typeface="Arial"/>
                <a:cs typeface="Arial"/>
              </a:rPr>
              <a:t> </a:t>
            </a:r>
            <a:r>
              <a:rPr sz="1700" i="1" spc="-10" dirty="0">
                <a:latin typeface="Arial"/>
                <a:cs typeface="Arial"/>
              </a:rPr>
              <a:t>регулювання</a:t>
            </a:r>
            <a:r>
              <a:rPr sz="1700" i="1" spc="-80" dirty="0">
                <a:latin typeface="Arial"/>
                <a:cs typeface="Arial"/>
              </a:rPr>
              <a:t> </a:t>
            </a:r>
            <a:r>
              <a:rPr sz="1700" i="1" dirty="0">
                <a:latin typeface="Arial"/>
                <a:cs typeface="Arial"/>
              </a:rPr>
              <a:t>збройних</a:t>
            </a:r>
            <a:r>
              <a:rPr sz="1700" i="1" spc="-80" dirty="0">
                <a:latin typeface="Arial"/>
                <a:cs typeface="Arial"/>
              </a:rPr>
              <a:t> </a:t>
            </a:r>
            <a:r>
              <a:rPr sz="1700" i="1" dirty="0">
                <a:latin typeface="Arial"/>
                <a:cs typeface="Arial"/>
              </a:rPr>
              <a:t>конфліктів</a:t>
            </a:r>
            <a:r>
              <a:rPr sz="1700" i="1" spc="-80" dirty="0">
                <a:latin typeface="Arial"/>
                <a:cs typeface="Arial"/>
              </a:rPr>
              <a:t> </a:t>
            </a:r>
            <a:r>
              <a:rPr sz="1700" i="1" spc="-50" dirty="0">
                <a:latin typeface="Arial"/>
                <a:cs typeface="Arial"/>
              </a:rPr>
              <a:t>є </a:t>
            </a:r>
            <a:r>
              <a:rPr sz="1700" i="1" spc="-10" dirty="0">
                <a:latin typeface="Arial"/>
                <a:cs typeface="Arial"/>
              </a:rPr>
              <a:t>ключовим</a:t>
            </a:r>
            <a:r>
              <a:rPr sz="1700" i="1" spc="-65" dirty="0">
                <a:latin typeface="Arial"/>
                <a:cs typeface="Arial"/>
              </a:rPr>
              <a:t> </a:t>
            </a:r>
            <a:r>
              <a:rPr sz="1700" i="1" spc="-10" dirty="0">
                <a:latin typeface="Arial"/>
                <a:cs typeface="Arial"/>
              </a:rPr>
              <a:t>елементом</a:t>
            </a:r>
            <a:r>
              <a:rPr sz="1700" i="1" spc="-60" dirty="0">
                <a:latin typeface="Arial"/>
                <a:cs typeface="Arial"/>
              </a:rPr>
              <a:t> </a:t>
            </a:r>
            <a:r>
              <a:rPr sz="1700" i="1" spc="-10" dirty="0">
                <a:latin typeface="Arial"/>
                <a:cs typeface="Arial"/>
              </a:rPr>
              <a:t>глобальної</a:t>
            </a:r>
            <a:r>
              <a:rPr sz="1700" i="1" spc="-65" dirty="0">
                <a:latin typeface="Arial"/>
                <a:cs typeface="Arial"/>
              </a:rPr>
              <a:t> </a:t>
            </a:r>
            <a:r>
              <a:rPr sz="1700" i="1" spc="-10" dirty="0">
                <a:latin typeface="Arial"/>
                <a:cs typeface="Arial"/>
              </a:rPr>
              <a:t>системи</a:t>
            </a:r>
            <a:r>
              <a:rPr sz="1700" i="1" spc="-60" dirty="0">
                <a:latin typeface="Arial"/>
                <a:cs typeface="Arial"/>
              </a:rPr>
              <a:t> </a:t>
            </a:r>
            <a:r>
              <a:rPr sz="1700" i="1" spc="-10" dirty="0">
                <a:latin typeface="Arial"/>
                <a:cs typeface="Arial"/>
              </a:rPr>
              <a:t>безпеки.</a:t>
            </a:r>
            <a:r>
              <a:rPr sz="1700" i="1" spc="-65" dirty="0">
                <a:latin typeface="Arial"/>
                <a:cs typeface="Arial"/>
              </a:rPr>
              <a:t> </a:t>
            </a:r>
            <a:r>
              <a:rPr sz="1700" i="1" spc="-20" dirty="0">
                <a:latin typeface="Arial"/>
                <a:cs typeface="Arial"/>
              </a:rPr>
              <a:t>Хоча </a:t>
            </a:r>
            <a:r>
              <a:rPr sz="1700" i="1" dirty="0">
                <a:latin typeface="Arial"/>
                <a:cs typeface="Arial"/>
              </a:rPr>
              <a:t>війни</a:t>
            </a:r>
            <a:r>
              <a:rPr sz="1700" i="1" spc="-65" dirty="0">
                <a:latin typeface="Arial"/>
                <a:cs typeface="Arial"/>
              </a:rPr>
              <a:t> </a:t>
            </a:r>
            <a:r>
              <a:rPr sz="1700" i="1" dirty="0">
                <a:latin typeface="Arial"/>
                <a:cs typeface="Arial"/>
              </a:rPr>
              <a:t>й</a:t>
            </a:r>
            <a:r>
              <a:rPr sz="1700" i="1" spc="-60" dirty="0">
                <a:latin typeface="Arial"/>
                <a:cs typeface="Arial"/>
              </a:rPr>
              <a:t> </a:t>
            </a:r>
            <a:r>
              <a:rPr sz="1700" i="1" dirty="0">
                <a:latin typeface="Arial"/>
                <a:cs typeface="Arial"/>
              </a:rPr>
              <a:t>надалі</a:t>
            </a:r>
            <a:r>
              <a:rPr sz="1700" i="1" spc="-60" dirty="0">
                <a:latin typeface="Arial"/>
                <a:cs typeface="Arial"/>
              </a:rPr>
              <a:t> </a:t>
            </a:r>
            <a:r>
              <a:rPr sz="1700" i="1" spc="-10" dirty="0">
                <a:latin typeface="Arial"/>
                <a:cs typeface="Arial"/>
              </a:rPr>
              <a:t>залишаються</a:t>
            </a:r>
            <a:r>
              <a:rPr sz="1700" i="1" spc="-60" dirty="0">
                <a:latin typeface="Arial"/>
                <a:cs typeface="Arial"/>
              </a:rPr>
              <a:t> </a:t>
            </a:r>
            <a:r>
              <a:rPr sz="1700" i="1" spc="-10" dirty="0">
                <a:latin typeface="Arial"/>
                <a:cs typeface="Arial"/>
              </a:rPr>
              <a:t>частиною</a:t>
            </a:r>
            <a:r>
              <a:rPr sz="1700" i="1" spc="-60" dirty="0">
                <a:latin typeface="Arial"/>
                <a:cs typeface="Arial"/>
              </a:rPr>
              <a:t> </a:t>
            </a:r>
            <a:r>
              <a:rPr sz="1700" i="1" spc="-10" dirty="0">
                <a:latin typeface="Arial"/>
                <a:cs typeface="Arial"/>
              </a:rPr>
              <a:t>міжнародної реальності,</a:t>
            </a:r>
            <a:r>
              <a:rPr sz="1700" i="1" spc="-85" dirty="0">
                <a:latin typeface="Arial"/>
                <a:cs typeface="Arial"/>
              </a:rPr>
              <a:t> </a:t>
            </a:r>
            <a:r>
              <a:rPr sz="1700" i="1" dirty="0">
                <a:latin typeface="Arial"/>
                <a:cs typeface="Arial"/>
              </a:rPr>
              <a:t>гуманітарне</a:t>
            </a:r>
            <a:r>
              <a:rPr sz="1700" i="1" spc="-80" dirty="0">
                <a:latin typeface="Arial"/>
                <a:cs typeface="Arial"/>
              </a:rPr>
              <a:t> </a:t>
            </a:r>
            <a:r>
              <a:rPr sz="1700" i="1" dirty="0">
                <a:latin typeface="Arial"/>
                <a:cs typeface="Arial"/>
              </a:rPr>
              <a:t>право</a:t>
            </a:r>
            <a:r>
              <a:rPr sz="1700" i="1" spc="-80" dirty="0">
                <a:latin typeface="Arial"/>
                <a:cs typeface="Arial"/>
              </a:rPr>
              <a:t> </a:t>
            </a:r>
            <a:r>
              <a:rPr sz="1700" i="1" spc="-10" dirty="0">
                <a:latin typeface="Arial"/>
                <a:cs typeface="Arial"/>
              </a:rPr>
              <a:t>намагається</a:t>
            </a:r>
            <a:r>
              <a:rPr sz="1700" i="1" spc="-80" dirty="0">
                <a:latin typeface="Arial"/>
                <a:cs typeface="Arial"/>
              </a:rPr>
              <a:t> </a:t>
            </a:r>
            <a:r>
              <a:rPr sz="1700" i="1" spc="-10" dirty="0">
                <a:latin typeface="Arial"/>
                <a:cs typeface="Arial"/>
              </a:rPr>
              <a:t>обмежити </a:t>
            </a:r>
            <a:r>
              <a:rPr sz="1700" i="1" dirty="0">
                <a:latin typeface="Arial"/>
                <a:cs typeface="Arial"/>
              </a:rPr>
              <a:t>їхні</a:t>
            </a:r>
            <a:r>
              <a:rPr sz="1700" i="1" spc="-50" dirty="0">
                <a:latin typeface="Arial"/>
                <a:cs typeface="Arial"/>
              </a:rPr>
              <a:t> </a:t>
            </a:r>
            <a:r>
              <a:rPr sz="1700" i="1" spc="-10" dirty="0">
                <a:latin typeface="Arial"/>
                <a:cs typeface="Arial"/>
              </a:rPr>
              <a:t>руйнівні</a:t>
            </a:r>
            <a:r>
              <a:rPr sz="1700" i="1" spc="-50" dirty="0">
                <a:latin typeface="Arial"/>
                <a:cs typeface="Arial"/>
              </a:rPr>
              <a:t> </a:t>
            </a:r>
            <a:r>
              <a:rPr sz="1700" i="1" spc="-10" dirty="0">
                <a:latin typeface="Arial"/>
                <a:cs typeface="Arial"/>
              </a:rPr>
              <a:t>наслідки.</a:t>
            </a:r>
            <a:endParaRPr sz="1700">
              <a:latin typeface="Arial"/>
              <a:cs typeface="Arial"/>
            </a:endParaRPr>
          </a:p>
          <a:p>
            <a:pPr marL="12700" marR="321945">
              <a:lnSpc>
                <a:spcPct val="114999"/>
              </a:lnSpc>
              <a:spcBef>
                <a:spcPts val="1200"/>
              </a:spcBef>
            </a:pPr>
            <a:r>
              <a:rPr sz="1700" spc="-10" dirty="0">
                <a:latin typeface="Arial"/>
                <a:cs typeface="Arial"/>
              </a:rPr>
              <a:t>Дотримання</a:t>
            </a:r>
            <a:r>
              <a:rPr sz="1700" spc="-5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правил</a:t>
            </a:r>
            <a:r>
              <a:rPr sz="1700" spc="-50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ведення</a:t>
            </a:r>
            <a:r>
              <a:rPr sz="1700" spc="-5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війни,</a:t>
            </a:r>
            <a:r>
              <a:rPr sz="1700" spc="-5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захист</a:t>
            </a:r>
            <a:r>
              <a:rPr sz="1700" spc="-4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цивільного населення,</a:t>
            </a:r>
            <a:r>
              <a:rPr sz="1700" spc="-65" dirty="0">
                <a:latin typeface="Arial"/>
                <a:cs typeface="Arial"/>
              </a:rPr>
              <a:t> </a:t>
            </a:r>
            <a:r>
              <a:rPr sz="1700" spc="-20" dirty="0">
                <a:latin typeface="Arial"/>
                <a:cs typeface="Arial"/>
              </a:rPr>
              <a:t>культурних</a:t>
            </a:r>
            <a:r>
              <a:rPr sz="1700" spc="-6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цінностей</a:t>
            </a:r>
            <a:r>
              <a:rPr sz="1700" spc="-6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і</a:t>
            </a:r>
            <a:r>
              <a:rPr sz="1700" spc="-6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нейтральних</a:t>
            </a:r>
            <a:r>
              <a:rPr sz="1700" spc="-6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держав</a:t>
            </a:r>
            <a:r>
              <a:rPr sz="1700" spc="-65" dirty="0">
                <a:latin typeface="Arial"/>
                <a:cs typeface="Arial"/>
              </a:rPr>
              <a:t> </a:t>
            </a:r>
            <a:r>
              <a:rPr sz="1700" spc="-50" dirty="0">
                <a:latin typeface="Arial"/>
                <a:cs typeface="Arial"/>
              </a:rPr>
              <a:t>є </a:t>
            </a:r>
            <a:r>
              <a:rPr sz="1700" dirty="0">
                <a:latin typeface="Arial"/>
                <a:cs typeface="Arial"/>
              </a:rPr>
              <a:t>основою</a:t>
            </a:r>
            <a:r>
              <a:rPr sz="1700" spc="-6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для</a:t>
            </a:r>
            <a:r>
              <a:rPr sz="1700" spc="-6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збереження</a:t>
            </a:r>
            <a:r>
              <a:rPr sz="1700" spc="-6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людяності</a:t>
            </a:r>
            <a:r>
              <a:rPr sz="1700" spc="-6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навіть</a:t>
            </a:r>
            <a:r>
              <a:rPr sz="1700" spc="-65" dirty="0">
                <a:latin typeface="Arial"/>
                <a:cs typeface="Arial"/>
              </a:rPr>
              <a:t> </a:t>
            </a:r>
            <a:r>
              <a:rPr sz="1700" spc="-50" dirty="0">
                <a:latin typeface="Arial"/>
                <a:cs typeface="Arial"/>
              </a:rPr>
              <a:t>у </a:t>
            </a:r>
            <a:r>
              <a:rPr sz="1700" spc="-10" dirty="0">
                <a:latin typeface="Arial"/>
                <a:cs typeface="Arial"/>
              </a:rPr>
              <a:t>найжорстокіших</a:t>
            </a:r>
            <a:r>
              <a:rPr sz="1700" spc="-1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обставинах.</a:t>
            </a:r>
            <a:endParaRPr sz="1700">
              <a:latin typeface="Arial"/>
              <a:cs typeface="Arial"/>
            </a:endParaRPr>
          </a:p>
          <a:p>
            <a:pPr marL="12700" marR="5080" algn="just">
              <a:lnSpc>
                <a:spcPct val="114999"/>
              </a:lnSpc>
              <a:spcBef>
                <a:spcPts val="1200"/>
              </a:spcBef>
            </a:pPr>
            <a:r>
              <a:rPr sz="1700" dirty="0">
                <a:latin typeface="Arial"/>
                <a:cs typeface="Arial"/>
              </a:rPr>
              <a:t>Ці</a:t>
            </a:r>
            <a:r>
              <a:rPr sz="1700" spc="-5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норми</a:t>
            </a:r>
            <a:r>
              <a:rPr sz="1700" spc="-4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мають</a:t>
            </a:r>
            <a:r>
              <a:rPr sz="1700" spc="-4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не</a:t>
            </a:r>
            <a:r>
              <a:rPr sz="1700" spc="-5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лише</a:t>
            </a:r>
            <a:r>
              <a:rPr sz="1700" spc="-4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юридичне,</a:t>
            </a:r>
            <a:r>
              <a:rPr sz="1700" spc="-4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а</a:t>
            </a:r>
            <a:r>
              <a:rPr sz="1700" spc="-5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й</a:t>
            </a:r>
            <a:r>
              <a:rPr sz="1700" spc="-4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моральне</a:t>
            </a:r>
            <a:r>
              <a:rPr sz="1700" spc="-4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значення: </a:t>
            </a:r>
            <a:r>
              <a:rPr sz="1700" dirty="0">
                <a:latin typeface="Arial"/>
                <a:cs typeface="Arial"/>
              </a:rPr>
              <a:t>вони</a:t>
            </a:r>
            <a:r>
              <a:rPr sz="1700" spc="-50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нагадують,</a:t>
            </a:r>
            <a:r>
              <a:rPr sz="1700" spc="-4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що</a:t>
            </a:r>
            <a:r>
              <a:rPr sz="1700" spc="-5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навіть</a:t>
            </a:r>
            <a:r>
              <a:rPr sz="1700" spc="-4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під</a:t>
            </a:r>
            <a:r>
              <a:rPr sz="1700" spc="-5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час</a:t>
            </a:r>
            <a:r>
              <a:rPr sz="1700" spc="-4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війни</a:t>
            </a:r>
            <a:r>
              <a:rPr sz="1700" spc="-5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існують</a:t>
            </a:r>
            <a:r>
              <a:rPr sz="1700" spc="-4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межі,</a:t>
            </a:r>
            <a:r>
              <a:rPr sz="1700" spc="-5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які</a:t>
            </a:r>
            <a:r>
              <a:rPr sz="1700" spc="-45" dirty="0">
                <a:latin typeface="Arial"/>
                <a:cs typeface="Arial"/>
              </a:rPr>
              <a:t> </a:t>
            </a:r>
            <a:r>
              <a:rPr sz="1700" spc="-25" dirty="0">
                <a:latin typeface="Arial"/>
                <a:cs typeface="Arial"/>
              </a:rPr>
              <a:t>не </a:t>
            </a:r>
            <a:r>
              <a:rPr sz="1700" dirty="0">
                <a:latin typeface="Arial"/>
                <a:cs typeface="Arial"/>
              </a:rPr>
              <a:t>можна</a:t>
            </a:r>
            <a:r>
              <a:rPr sz="1700" spc="-9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переступати.</a:t>
            </a:r>
            <a:endParaRPr sz="17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31711" y="1483722"/>
            <a:ext cx="2409445" cy="2176045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3024" y="92344"/>
            <a:ext cx="23425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dirty="0">
                <a:latin typeface="Arial"/>
                <a:cs typeface="Arial"/>
              </a:rPr>
              <a:t>Список</a:t>
            </a:r>
            <a:r>
              <a:rPr sz="1200" i="1" spc="-55" dirty="0">
                <a:latin typeface="Arial"/>
                <a:cs typeface="Arial"/>
              </a:rPr>
              <a:t> </a:t>
            </a:r>
            <a:r>
              <a:rPr sz="1200" i="1" spc="-10" dirty="0">
                <a:latin typeface="Arial"/>
                <a:cs typeface="Arial"/>
              </a:rPr>
              <a:t>використаних</a:t>
            </a:r>
            <a:r>
              <a:rPr sz="1200" i="1" spc="-50" dirty="0">
                <a:latin typeface="Arial"/>
                <a:cs typeface="Arial"/>
              </a:rPr>
              <a:t> </a:t>
            </a:r>
            <a:r>
              <a:rPr sz="1200" i="1" spc="-10" dirty="0">
                <a:latin typeface="Arial"/>
                <a:cs typeface="Arial"/>
              </a:rPr>
              <a:t>джерел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74704" y="2907007"/>
            <a:ext cx="95250" cy="142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05"/>
              </a:lnSpc>
            </a:pPr>
            <a:r>
              <a:rPr sz="1000" i="1" spc="-25" dirty="0">
                <a:latin typeface="Arial"/>
                <a:cs typeface="Arial"/>
              </a:rPr>
              <a:t>к.</a:t>
            </a:r>
            <a:endParaRPr sz="1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5146" y="405779"/>
            <a:ext cx="8619490" cy="440690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417195" indent="-334010">
              <a:lnSpc>
                <a:spcPct val="100000"/>
              </a:lnSpc>
              <a:spcBef>
                <a:spcPts val="280"/>
              </a:spcBef>
              <a:buAutoNum type="arabicPeriod"/>
              <a:tabLst>
                <a:tab pos="417195" algn="l"/>
              </a:tabLst>
            </a:pPr>
            <a:r>
              <a:rPr sz="1000" i="1" spc="-10" dirty="0">
                <a:latin typeface="Arial"/>
                <a:cs typeface="Arial"/>
              </a:rPr>
              <a:t>Женевські конвенції</a:t>
            </a:r>
            <a:r>
              <a:rPr sz="1000" i="1" spc="-5" dirty="0">
                <a:latin typeface="Arial"/>
                <a:cs typeface="Arial"/>
              </a:rPr>
              <a:t> </a:t>
            </a:r>
            <a:r>
              <a:rPr sz="1000" i="1" dirty="0">
                <a:latin typeface="Arial"/>
                <a:cs typeface="Arial"/>
              </a:rPr>
              <a:t>від</a:t>
            </a:r>
            <a:r>
              <a:rPr sz="1000" i="1" spc="-10" dirty="0">
                <a:latin typeface="Arial"/>
                <a:cs typeface="Arial"/>
              </a:rPr>
              <a:t> </a:t>
            </a:r>
            <a:r>
              <a:rPr sz="1000" i="1" dirty="0">
                <a:latin typeface="Arial"/>
                <a:cs typeface="Arial"/>
              </a:rPr>
              <a:t>12</a:t>
            </a:r>
            <a:r>
              <a:rPr sz="1000" i="1" spc="-5" dirty="0">
                <a:latin typeface="Arial"/>
                <a:cs typeface="Arial"/>
              </a:rPr>
              <a:t> </a:t>
            </a:r>
            <a:r>
              <a:rPr sz="1000" i="1" dirty="0">
                <a:latin typeface="Arial"/>
                <a:cs typeface="Arial"/>
              </a:rPr>
              <a:t>серпня</a:t>
            </a:r>
            <a:r>
              <a:rPr sz="1000" i="1" spc="-10" dirty="0">
                <a:latin typeface="Arial"/>
                <a:cs typeface="Arial"/>
              </a:rPr>
              <a:t> </a:t>
            </a:r>
            <a:r>
              <a:rPr sz="1000" i="1" dirty="0">
                <a:latin typeface="Arial"/>
                <a:cs typeface="Arial"/>
              </a:rPr>
              <a:t>1949</a:t>
            </a:r>
            <a:r>
              <a:rPr sz="1000" i="1" spc="-5" dirty="0">
                <a:latin typeface="Arial"/>
                <a:cs typeface="Arial"/>
              </a:rPr>
              <a:t> </a:t>
            </a:r>
            <a:r>
              <a:rPr sz="1000" i="1" spc="-10" dirty="0">
                <a:latin typeface="Arial"/>
                <a:cs typeface="Arial"/>
              </a:rPr>
              <a:t>року:</a:t>
            </a:r>
            <a:endParaRPr sz="1000">
              <a:latin typeface="Arial"/>
              <a:cs typeface="Arial"/>
            </a:endParaRPr>
          </a:p>
          <a:p>
            <a:pPr marL="874394" lvl="1" indent="-304800">
              <a:lnSpc>
                <a:spcPct val="100000"/>
              </a:lnSpc>
              <a:spcBef>
                <a:spcPts val="180"/>
              </a:spcBef>
              <a:buChar char="○"/>
              <a:tabLst>
                <a:tab pos="874394" algn="l"/>
              </a:tabLst>
            </a:pPr>
            <a:r>
              <a:rPr sz="1000" i="1" spc="-10" dirty="0">
                <a:latin typeface="Arial"/>
                <a:cs typeface="Arial"/>
              </a:rPr>
              <a:t>Конвенція</a:t>
            </a:r>
            <a:r>
              <a:rPr sz="1000" i="1" spc="-20" dirty="0">
                <a:latin typeface="Arial"/>
                <a:cs typeface="Arial"/>
              </a:rPr>
              <a:t> </a:t>
            </a:r>
            <a:r>
              <a:rPr sz="1000" i="1" dirty="0">
                <a:latin typeface="Arial"/>
                <a:cs typeface="Arial"/>
              </a:rPr>
              <a:t>про</a:t>
            </a:r>
            <a:r>
              <a:rPr sz="1000" i="1" spc="-15" dirty="0">
                <a:latin typeface="Arial"/>
                <a:cs typeface="Arial"/>
              </a:rPr>
              <a:t> </a:t>
            </a:r>
            <a:r>
              <a:rPr sz="1000" i="1" spc="-10" dirty="0">
                <a:latin typeface="Arial"/>
                <a:cs typeface="Arial"/>
              </a:rPr>
              <a:t>поліпшення</a:t>
            </a:r>
            <a:r>
              <a:rPr sz="1000" i="1" spc="-20" dirty="0">
                <a:latin typeface="Arial"/>
                <a:cs typeface="Arial"/>
              </a:rPr>
              <a:t> </a:t>
            </a:r>
            <a:r>
              <a:rPr sz="1000" i="1" dirty="0">
                <a:latin typeface="Arial"/>
                <a:cs typeface="Arial"/>
              </a:rPr>
              <a:t>становища</a:t>
            </a:r>
            <a:r>
              <a:rPr sz="1000" i="1" spc="-15" dirty="0">
                <a:latin typeface="Arial"/>
                <a:cs typeface="Arial"/>
              </a:rPr>
              <a:t> </a:t>
            </a:r>
            <a:r>
              <a:rPr sz="1000" i="1" dirty="0">
                <a:latin typeface="Arial"/>
                <a:cs typeface="Arial"/>
              </a:rPr>
              <a:t>поранених</a:t>
            </a:r>
            <a:r>
              <a:rPr sz="1000" i="1" spc="-15" dirty="0">
                <a:latin typeface="Arial"/>
                <a:cs typeface="Arial"/>
              </a:rPr>
              <a:t> </a:t>
            </a:r>
            <a:r>
              <a:rPr sz="1000" i="1" dirty="0">
                <a:latin typeface="Arial"/>
                <a:cs typeface="Arial"/>
              </a:rPr>
              <a:t>і</a:t>
            </a:r>
            <a:r>
              <a:rPr sz="1000" i="1" spc="-20" dirty="0">
                <a:latin typeface="Arial"/>
                <a:cs typeface="Arial"/>
              </a:rPr>
              <a:t> </a:t>
            </a:r>
            <a:r>
              <a:rPr sz="1000" i="1" dirty="0">
                <a:latin typeface="Arial"/>
                <a:cs typeface="Arial"/>
              </a:rPr>
              <a:t>хворих</a:t>
            </a:r>
            <a:r>
              <a:rPr sz="1000" i="1" spc="-15" dirty="0">
                <a:latin typeface="Arial"/>
                <a:cs typeface="Arial"/>
              </a:rPr>
              <a:t> </a:t>
            </a:r>
            <a:r>
              <a:rPr sz="1000" i="1" dirty="0">
                <a:latin typeface="Arial"/>
                <a:cs typeface="Arial"/>
              </a:rPr>
              <a:t>у</a:t>
            </a:r>
            <a:r>
              <a:rPr sz="1000" i="1" spc="-20" dirty="0">
                <a:latin typeface="Arial"/>
                <a:cs typeface="Arial"/>
              </a:rPr>
              <a:t> </a:t>
            </a:r>
            <a:r>
              <a:rPr sz="1000" i="1" dirty="0">
                <a:latin typeface="Arial"/>
                <a:cs typeface="Arial"/>
              </a:rPr>
              <a:t>діючих</a:t>
            </a:r>
            <a:r>
              <a:rPr sz="1000" i="1" spc="-15" dirty="0">
                <a:latin typeface="Arial"/>
                <a:cs typeface="Arial"/>
              </a:rPr>
              <a:t> </a:t>
            </a:r>
            <a:r>
              <a:rPr sz="1000" i="1" spc="-10" dirty="0">
                <a:latin typeface="Arial"/>
                <a:cs typeface="Arial"/>
              </a:rPr>
              <a:t>арміях.</a:t>
            </a:r>
            <a:endParaRPr sz="1000">
              <a:latin typeface="Arial"/>
              <a:cs typeface="Arial"/>
            </a:endParaRPr>
          </a:p>
          <a:p>
            <a:pPr marL="874394" lvl="1" indent="-304800">
              <a:lnSpc>
                <a:spcPct val="100000"/>
              </a:lnSpc>
              <a:spcBef>
                <a:spcPts val="180"/>
              </a:spcBef>
              <a:buChar char="○"/>
              <a:tabLst>
                <a:tab pos="874394" algn="l"/>
              </a:tabLst>
            </a:pPr>
            <a:r>
              <a:rPr sz="1000" i="1" spc="-10" dirty="0">
                <a:latin typeface="Arial"/>
                <a:cs typeface="Arial"/>
              </a:rPr>
              <a:t>Конвенція</a:t>
            </a:r>
            <a:r>
              <a:rPr sz="1000" i="1" spc="-20" dirty="0">
                <a:latin typeface="Arial"/>
                <a:cs typeface="Arial"/>
              </a:rPr>
              <a:t> </a:t>
            </a:r>
            <a:r>
              <a:rPr sz="1000" i="1" dirty="0">
                <a:latin typeface="Arial"/>
                <a:cs typeface="Arial"/>
              </a:rPr>
              <a:t>про</a:t>
            </a:r>
            <a:r>
              <a:rPr sz="1000" i="1" spc="-15" dirty="0">
                <a:latin typeface="Arial"/>
                <a:cs typeface="Arial"/>
              </a:rPr>
              <a:t> </a:t>
            </a:r>
            <a:r>
              <a:rPr sz="1000" i="1" spc="-10" dirty="0">
                <a:latin typeface="Arial"/>
                <a:cs typeface="Arial"/>
              </a:rPr>
              <a:t>поліпшення</a:t>
            </a:r>
            <a:r>
              <a:rPr sz="1000" i="1" spc="-15" dirty="0">
                <a:latin typeface="Arial"/>
                <a:cs typeface="Arial"/>
              </a:rPr>
              <a:t> </a:t>
            </a:r>
            <a:r>
              <a:rPr sz="1000" i="1" dirty="0">
                <a:latin typeface="Arial"/>
                <a:cs typeface="Arial"/>
              </a:rPr>
              <a:t>становища</a:t>
            </a:r>
            <a:r>
              <a:rPr sz="1000" i="1" spc="-15" dirty="0">
                <a:latin typeface="Arial"/>
                <a:cs typeface="Arial"/>
              </a:rPr>
              <a:t> </a:t>
            </a:r>
            <a:r>
              <a:rPr sz="1000" i="1" dirty="0">
                <a:latin typeface="Arial"/>
                <a:cs typeface="Arial"/>
              </a:rPr>
              <a:t>поранених,</a:t>
            </a:r>
            <a:r>
              <a:rPr sz="1000" i="1" spc="-20" dirty="0">
                <a:latin typeface="Arial"/>
                <a:cs typeface="Arial"/>
              </a:rPr>
              <a:t> </a:t>
            </a:r>
            <a:r>
              <a:rPr sz="1000" i="1" dirty="0">
                <a:latin typeface="Arial"/>
                <a:cs typeface="Arial"/>
              </a:rPr>
              <a:t>хворих</a:t>
            </a:r>
            <a:r>
              <a:rPr sz="1000" i="1" spc="-15" dirty="0">
                <a:latin typeface="Arial"/>
                <a:cs typeface="Arial"/>
              </a:rPr>
              <a:t> </a:t>
            </a:r>
            <a:r>
              <a:rPr sz="1000" i="1" dirty="0">
                <a:latin typeface="Arial"/>
                <a:cs typeface="Arial"/>
              </a:rPr>
              <a:t>і</a:t>
            </a:r>
            <a:r>
              <a:rPr sz="1000" i="1" spc="-15" dirty="0">
                <a:latin typeface="Arial"/>
                <a:cs typeface="Arial"/>
              </a:rPr>
              <a:t> </a:t>
            </a:r>
            <a:r>
              <a:rPr sz="1000" i="1" dirty="0">
                <a:latin typeface="Arial"/>
                <a:cs typeface="Arial"/>
              </a:rPr>
              <a:t>осіб,</a:t>
            </a:r>
            <a:r>
              <a:rPr sz="1000" i="1" spc="-15" dirty="0">
                <a:latin typeface="Arial"/>
                <a:cs typeface="Arial"/>
              </a:rPr>
              <a:t> </a:t>
            </a:r>
            <a:r>
              <a:rPr sz="1000" i="1" dirty="0">
                <a:latin typeface="Arial"/>
                <a:cs typeface="Arial"/>
              </a:rPr>
              <a:t>що</a:t>
            </a:r>
            <a:r>
              <a:rPr sz="1000" i="1" spc="-15" dirty="0">
                <a:latin typeface="Arial"/>
                <a:cs typeface="Arial"/>
              </a:rPr>
              <a:t> </a:t>
            </a:r>
            <a:r>
              <a:rPr sz="1000" i="1" spc="-10" dirty="0">
                <a:latin typeface="Arial"/>
                <a:cs typeface="Arial"/>
              </a:rPr>
              <a:t>зазнали</a:t>
            </a:r>
            <a:r>
              <a:rPr sz="1000" i="1" spc="-20" dirty="0">
                <a:latin typeface="Arial"/>
                <a:cs typeface="Arial"/>
              </a:rPr>
              <a:t> </a:t>
            </a:r>
            <a:r>
              <a:rPr sz="1000" i="1" spc="-10" dirty="0">
                <a:latin typeface="Arial"/>
                <a:cs typeface="Arial"/>
              </a:rPr>
              <a:t>корабельної</a:t>
            </a:r>
            <a:r>
              <a:rPr sz="1000" i="1" spc="-15" dirty="0">
                <a:latin typeface="Arial"/>
                <a:cs typeface="Arial"/>
              </a:rPr>
              <a:t> </a:t>
            </a:r>
            <a:r>
              <a:rPr sz="1000" i="1" dirty="0">
                <a:latin typeface="Arial"/>
                <a:cs typeface="Arial"/>
              </a:rPr>
              <a:t>аварії,</a:t>
            </a:r>
            <a:r>
              <a:rPr sz="1000" i="1" spc="-15" dirty="0">
                <a:latin typeface="Arial"/>
                <a:cs typeface="Arial"/>
              </a:rPr>
              <a:t> </a:t>
            </a:r>
            <a:r>
              <a:rPr sz="1000" i="1" dirty="0">
                <a:latin typeface="Arial"/>
                <a:cs typeface="Arial"/>
              </a:rPr>
              <a:t>збройних</a:t>
            </a:r>
            <a:r>
              <a:rPr sz="1000" i="1" spc="-15" dirty="0">
                <a:latin typeface="Arial"/>
                <a:cs typeface="Arial"/>
              </a:rPr>
              <a:t> </a:t>
            </a:r>
            <a:r>
              <a:rPr sz="1000" i="1" dirty="0">
                <a:latin typeface="Arial"/>
                <a:cs typeface="Arial"/>
              </a:rPr>
              <a:t>сил</a:t>
            </a:r>
            <a:r>
              <a:rPr sz="1000" i="1" spc="-20" dirty="0">
                <a:latin typeface="Arial"/>
                <a:cs typeface="Arial"/>
              </a:rPr>
              <a:t> </a:t>
            </a:r>
            <a:r>
              <a:rPr sz="1000" i="1" dirty="0">
                <a:latin typeface="Arial"/>
                <a:cs typeface="Arial"/>
              </a:rPr>
              <a:t>на</a:t>
            </a:r>
            <a:r>
              <a:rPr sz="1000" i="1" spc="-15" dirty="0">
                <a:latin typeface="Arial"/>
                <a:cs typeface="Arial"/>
              </a:rPr>
              <a:t> </a:t>
            </a:r>
            <a:r>
              <a:rPr sz="1000" i="1" spc="-10" dirty="0">
                <a:latin typeface="Arial"/>
                <a:cs typeface="Arial"/>
              </a:rPr>
              <a:t>морі.</a:t>
            </a:r>
            <a:endParaRPr sz="1000">
              <a:latin typeface="Arial"/>
              <a:cs typeface="Arial"/>
            </a:endParaRPr>
          </a:p>
          <a:p>
            <a:pPr marL="874394" lvl="1" indent="-304800">
              <a:lnSpc>
                <a:spcPct val="100000"/>
              </a:lnSpc>
              <a:spcBef>
                <a:spcPts val="180"/>
              </a:spcBef>
              <a:buChar char="○"/>
              <a:tabLst>
                <a:tab pos="874394" algn="l"/>
              </a:tabLst>
            </a:pPr>
            <a:r>
              <a:rPr sz="1000" i="1" spc="-10" dirty="0">
                <a:latin typeface="Arial"/>
                <a:cs typeface="Arial"/>
              </a:rPr>
              <a:t>Конвенція</a:t>
            </a:r>
            <a:r>
              <a:rPr sz="1000" i="1" dirty="0">
                <a:latin typeface="Arial"/>
                <a:cs typeface="Arial"/>
              </a:rPr>
              <a:t> про</a:t>
            </a:r>
            <a:r>
              <a:rPr sz="1000" i="1" spc="5" dirty="0">
                <a:latin typeface="Arial"/>
                <a:cs typeface="Arial"/>
              </a:rPr>
              <a:t> </a:t>
            </a:r>
            <a:r>
              <a:rPr sz="1000" i="1" spc="-10" dirty="0">
                <a:latin typeface="Arial"/>
                <a:cs typeface="Arial"/>
              </a:rPr>
              <a:t>поводження</a:t>
            </a:r>
            <a:r>
              <a:rPr sz="1000" i="1" dirty="0">
                <a:latin typeface="Arial"/>
                <a:cs typeface="Arial"/>
              </a:rPr>
              <a:t> з</a:t>
            </a:r>
            <a:r>
              <a:rPr sz="1000" i="1" spc="5" dirty="0">
                <a:latin typeface="Arial"/>
                <a:cs typeface="Arial"/>
              </a:rPr>
              <a:t> </a:t>
            </a:r>
            <a:r>
              <a:rPr sz="1000" i="1" spc="-10" dirty="0">
                <a:latin typeface="Arial"/>
                <a:cs typeface="Arial"/>
              </a:rPr>
              <a:t>військовополоненими.</a:t>
            </a:r>
            <a:endParaRPr sz="1000">
              <a:latin typeface="Arial"/>
              <a:cs typeface="Arial"/>
            </a:endParaRPr>
          </a:p>
          <a:p>
            <a:pPr marL="874394" lvl="1" indent="-304800">
              <a:lnSpc>
                <a:spcPct val="100000"/>
              </a:lnSpc>
              <a:spcBef>
                <a:spcPts val="180"/>
              </a:spcBef>
              <a:buChar char="○"/>
              <a:tabLst>
                <a:tab pos="874394" algn="l"/>
              </a:tabLst>
            </a:pPr>
            <a:r>
              <a:rPr sz="1000" i="1" spc="-10" dirty="0">
                <a:latin typeface="Arial"/>
                <a:cs typeface="Arial"/>
              </a:rPr>
              <a:t>Конвенція</a:t>
            </a:r>
            <a:r>
              <a:rPr sz="1000" i="1" spc="-15" dirty="0">
                <a:latin typeface="Arial"/>
                <a:cs typeface="Arial"/>
              </a:rPr>
              <a:t> </a:t>
            </a:r>
            <a:r>
              <a:rPr sz="1000" i="1" dirty="0">
                <a:latin typeface="Arial"/>
                <a:cs typeface="Arial"/>
              </a:rPr>
              <a:t>про</a:t>
            </a:r>
            <a:r>
              <a:rPr sz="1000" i="1" spc="-15" dirty="0">
                <a:latin typeface="Arial"/>
                <a:cs typeface="Arial"/>
              </a:rPr>
              <a:t> </a:t>
            </a:r>
            <a:r>
              <a:rPr sz="1000" i="1" dirty="0">
                <a:latin typeface="Arial"/>
                <a:cs typeface="Arial"/>
              </a:rPr>
              <a:t>захист</a:t>
            </a:r>
            <a:r>
              <a:rPr sz="1000" i="1" spc="-15" dirty="0">
                <a:latin typeface="Arial"/>
                <a:cs typeface="Arial"/>
              </a:rPr>
              <a:t> </a:t>
            </a:r>
            <a:r>
              <a:rPr sz="1000" i="1" dirty="0">
                <a:latin typeface="Arial"/>
                <a:cs typeface="Arial"/>
              </a:rPr>
              <a:t>цивільного</a:t>
            </a:r>
            <a:r>
              <a:rPr sz="1000" i="1" spc="-10" dirty="0">
                <a:latin typeface="Arial"/>
                <a:cs typeface="Arial"/>
              </a:rPr>
              <a:t> населення</a:t>
            </a:r>
            <a:r>
              <a:rPr sz="1000" i="1" spc="-15" dirty="0">
                <a:latin typeface="Arial"/>
                <a:cs typeface="Arial"/>
              </a:rPr>
              <a:t> </a:t>
            </a:r>
            <a:r>
              <a:rPr sz="1000" i="1" dirty="0">
                <a:latin typeface="Arial"/>
                <a:cs typeface="Arial"/>
              </a:rPr>
              <a:t>під</a:t>
            </a:r>
            <a:r>
              <a:rPr sz="1000" i="1" spc="-15" dirty="0">
                <a:latin typeface="Arial"/>
                <a:cs typeface="Arial"/>
              </a:rPr>
              <a:t> </a:t>
            </a:r>
            <a:r>
              <a:rPr sz="1000" i="1" dirty="0">
                <a:latin typeface="Arial"/>
                <a:cs typeface="Arial"/>
              </a:rPr>
              <a:t>час</a:t>
            </a:r>
            <a:r>
              <a:rPr sz="1000" i="1" spc="-10" dirty="0">
                <a:latin typeface="Arial"/>
                <a:cs typeface="Arial"/>
              </a:rPr>
              <a:t> війни.</a:t>
            </a:r>
            <a:endParaRPr sz="1000">
              <a:latin typeface="Arial"/>
              <a:cs typeface="Arial"/>
            </a:endParaRPr>
          </a:p>
          <a:p>
            <a:pPr marL="417195" indent="-334010">
              <a:lnSpc>
                <a:spcPct val="100000"/>
              </a:lnSpc>
              <a:spcBef>
                <a:spcPts val="180"/>
              </a:spcBef>
              <a:buAutoNum type="arabicPeriod"/>
              <a:tabLst>
                <a:tab pos="417195" algn="l"/>
              </a:tabLst>
            </a:pPr>
            <a:r>
              <a:rPr sz="1000" i="1" dirty="0">
                <a:latin typeface="Arial"/>
                <a:cs typeface="Arial"/>
              </a:rPr>
              <a:t>Додаткові</a:t>
            </a:r>
            <a:r>
              <a:rPr sz="1000" i="1" spc="-30" dirty="0">
                <a:latin typeface="Arial"/>
                <a:cs typeface="Arial"/>
              </a:rPr>
              <a:t> </a:t>
            </a:r>
            <a:r>
              <a:rPr sz="1000" i="1" dirty="0">
                <a:latin typeface="Arial"/>
                <a:cs typeface="Arial"/>
              </a:rPr>
              <a:t>протоколи</a:t>
            </a:r>
            <a:r>
              <a:rPr sz="1000" i="1" spc="-30" dirty="0">
                <a:latin typeface="Arial"/>
                <a:cs typeface="Arial"/>
              </a:rPr>
              <a:t> </a:t>
            </a:r>
            <a:r>
              <a:rPr sz="1000" i="1" dirty="0">
                <a:latin typeface="Arial"/>
                <a:cs typeface="Arial"/>
              </a:rPr>
              <a:t>1977</a:t>
            </a:r>
            <a:r>
              <a:rPr sz="1000" i="1" spc="-25" dirty="0">
                <a:latin typeface="Arial"/>
                <a:cs typeface="Arial"/>
              </a:rPr>
              <a:t> </a:t>
            </a:r>
            <a:r>
              <a:rPr sz="1000" i="1" dirty="0">
                <a:latin typeface="Arial"/>
                <a:cs typeface="Arial"/>
              </a:rPr>
              <a:t>року</a:t>
            </a:r>
            <a:r>
              <a:rPr sz="1000" i="1" spc="-30" dirty="0">
                <a:latin typeface="Arial"/>
                <a:cs typeface="Arial"/>
              </a:rPr>
              <a:t> </a:t>
            </a:r>
            <a:r>
              <a:rPr sz="1000" i="1" dirty="0">
                <a:latin typeface="Arial"/>
                <a:cs typeface="Arial"/>
              </a:rPr>
              <a:t>до</a:t>
            </a:r>
            <a:r>
              <a:rPr sz="1000" i="1" spc="-25" dirty="0">
                <a:latin typeface="Arial"/>
                <a:cs typeface="Arial"/>
              </a:rPr>
              <a:t> </a:t>
            </a:r>
            <a:r>
              <a:rPr sz="1000" i="1" dirty="0">
                <a:latin typeface="Arial"/>
                <a:cs typeface="Arial"/>
              </a:rPr>
              <a:t>Женевських</a:t>
            </a:r>
            <a:r>
              <a:rPr sz="1000" i="1" spc="-30" dirty="0">
                <a:latin typeface="Arial"/>
                <a:cs typeface="Arial"/>
              </a:rPr>
              <a:t> </a:t>
            </a:r>
            <a:r>
              <a:rPr sz="1000" i="1" spc="-10" dirty="0">
                <a:latin typeface="Arial"/>
                <a:cs typeface="Arial"/>
              </a:rPr>
              <a:t>конвенцій:</a:t>
            </a:r>
            <a:endParaRPr sz="1000">
              <a:latin typeface="Arial"/>
              <a:cs typeface="Arial"/>
            </a:endParaRPr>
          </a:p>
          <a:p>
            <a:pPr marL="874394" lvl="1" indent="-304800">
              <a:lnSpc>
                <a:spcPct val="100000"/>
              </a:lnSpc>
              <a:spcBef>
                <a:spcPts val="180"/>
              </a:spcBef>
              <a:buChar char="○"/>
              <a:tabLst>
                <a:tab pos="874394" algn="l"/>
              </a:tabLst>
            </a:pPr>
            <a:r>
              <a:rPr sz="1000" i="1" dirty="0">
                <a:latin typeface="Arial"/>
                <a:cs typeface="Arial"/>
              </a:rPr>
              <a:t>Протокол</a:t>
            </a:r>
            <a:r>
              <a:rPr sz="1000" i="1" spc="-25" dirty="0">
                <a:latin typeface="Arial"/>
                <a:cs typeface="Arial"/>
              </a:rPr>
              <a:t> </a:t>
            </a:r>
            <a:r>
              <a:rPr sz="1000" i="1" dirty="0">
                <a:latin typeface="Arial"/>
                <a:cs typeface="Arial"/>
              </a:rPr>
              <a:t>І</a:t>
            </a:r>
            <a:r>
              <a:rPr sz="1000" i="1" spc="-20" dirty="0">
                <a:latin typeface="Arial"/>
                <a:cs typeface="Arial"/>
              </a:rPr>
              <a:t> </a:t>
            </a:r>
            <a:r>
              <a:rPr sz="1000" i="1" dirty="0">
                <a:latin typeface="Arial"/>
                <a:cs typeface="Arial"/>
              </a:rPr>
              <a:t>щодо</a:t>
            </a:r>
            <a:r>
              <a:rPr sz="1000" i="1" spc="-20" dirty="0">
                <a:latin typeface="Arial"/>
                <a:cs typeface="Arial"/>
              </a:rPr>
              <a:t> </a:t>
            </a:r>
            <a:r>
              <a:rPr sz="1000" i="1" dirty="0">
                <a:latin typeface="Arial"/>
                <a:cs typeface="Arial"/>
              </a:rPr>
              <a:t>міжнародних</a:t>
            </a:r>
            <a:r>
              <a:rPr sz="1000" i="1" spc="-20" dirty="0">
                <a:latin typeface="Arial"/>
                <a:cs typeface="Arial"/>
              </a:rPr>
              <a:t> </a:t>
            </a:r>
            <a:r>
              <a:rPr sz="1000" i="1" dirty="0">
                <a:latin typeface="Arial"/>
                <a:cs typeface="Arial"/>
              </a:rPr>
              <a:t>збройних</a:t>
            </a:r>
            <a:r>
              <a:rPr sz="1000" i="1" spc="-20" dirty="0">
                <a:latin typeface="Arial"/>
                <a:cs typeface="Arial"/>
              </a:rPr>
              <a:t> </a:t>
            </a:r>
            <a:r>
              <a:rPr sz="1000" i="1" spc="-10" dirty="0">
                <a:latin typeface="Arial"/>
                <a:cs typeface="Arial"/>
              </a:rPr>
              <a:t>конфліктів.</a:t>
            </a:r>
            <a:endParaRPr sz="1000">
              <a:latin typeface="Arial"/>
              <a:cs typeface="Arial"/>
            </a:endParaRPr>
          </a:p>
          <a:p>
            <a:pPr marL="874394" lvl="1" indent="-304800">
              <a:lnSpc>
                <a:spcPct val="100000"/>
              </a:lnSpc>
              <a:spcBef>
                <a:spcPts val="180"/>
              </a:spcBef>
              <a:buChar char="○"/>
              <a:tabLst>
                <a:tab pos="874394" algn="l"/>
              </a:tabLst>
            </a:pPr>
            <a:r>
              <a:rPr sz="1000" i="1" dirty="0">
                <a:latin typeface="Arial"/>
                <a:cs typeface="Arial"/>
              </a:rPr>
              <a:t>Протокол</a:t>
            </a:r>
            <a:r>
              <a:rPr sz="1000" i="1" spc="-25" dirty="0">
                <a:latin typeface="Arial"/>
                <a:cs typeface="Arial"/>
              </a:rPr>
              <a:t> </a:t>
            </a:r>
            <a:r>
              <a:rPr sz="1000" i="1" dirty="0">
                <a:latin typeface="Arial"/>
                <a:cs typeface="Arial"/>
              </a:rPr>
              <a:t>ІІ</a:t>
            </a:r>
            <a:r>
              <a:rPr sz="1000" i="1" spc="-25" dirty="0">
                <a:latin typeface="Arial"/>
                <a:cs typeface="Arial"/>
              </a:rPr>
              <a:t> </a:t>
            </a:r>
            <a:r>
              <a:rPr sz="1000" i="1" dirty="0">
                <a:latin typeface="Arial"/>
                <a:cs typeface="Arial"/>
              </a:rPr>
              <a:t>щодо</a:t>
            </a:r>
            <a:r>
              <a:rPr sz="1000" i="1" spc="-25" dirty="0">
                <a:latin typeface="Arial"/>
                <a:cs typeface="Arial"/>
              </a:rPr>
              <a:t> </a:t>
            </a:r>
            <a:r>
              <a:rPr sz="1000" i="1" dirty="0">
                <a:latin typeface="Arial"/>
                <a:cs typeface="Arial"/>
              </a:rPr>
              <a:t>неміжнародних</a:t>
            </a:r>
            <a:r>
              <a:rPr sz="1000" i="1" spc="-25" dirty="0">
                <a:latin typeface="Arial"/>
                <a:cs typeface="Arial"/>
              </a:rPr>
              <a:t> </a:t>
            </a:r>
            <a:r>
              <a:rPr sz="1000" i="1" dirty="0">
                <a:latin typeface="Arial"/>
                <a:cs typeface="Arial"/>
              </a:rPr>
              <a:t>збройних</a:t>
            </a:r>
            <a:r>
              <a:rPr sz="1000" i="1" spc="-25" dirty="0">
                <a:latin typeface="Arial"/>
                <a:cs typeface="Arial"/>
              </a:rPr>
              <a:t> </a:t>
            </a:r>
            <a:r>
              <a:rPr sz="1000" i="1" spc="-10" dirty="0">
                <a:latin typeface="Arial"/>
                <a:cs typeface="Arial"/>
              </a:rPr>
              <a:t>конфліктів.</a:t>
            </a:r>
            <a:endParaRPr sz="1000">
              <a:latin typeface="Arial"/>
              <a:cs typeface="Arial"/>
            </a:endParaRPr>
          </a:p>
          <a:p>
            <a:pPr marL="417195" marR="5080" indent="-334645">
              <a:lnSpc>
                <a:spcPct val="114999"/>
              </a:lnSpc>
              <a:buAutoNum type="arabicPeriod"/>
              <a:tabLst>
                <a:tab pos="417195" algn="l"/>
              </a:tabLst>
            </a:pPr>
            <a:r>
              <a:rPr sz="1000" i="1" spc="-10" dirty="0">
                <a:latin typeface="Arial"/>
                <a:cs typeface="Arial"/>
              </a:rPr>
              <a:t>Гаазькі</a:t>
            </a:r>
            <a:r>
              <a:rPr sz="1000" i="1" spc="-30" dirty="0">
                <a:latin typeface="Arial"/>
                <a:cs typeface="Arial"/>
              </a:rPr>
              <a:t> </a:t>
            </a:r>
            <a:r>
              <a:rPr sz="1000" i="1" spc="-10" dirty="0">
                <a:latin typeface="Arial"/>
                <a:cs typeface="Arial"/>
              </a:rPr>
              <a:t>конвенції</a:t>
            </a:r>
            <a:r>
              <a:rPr sz="1000" i="1" spc="-25" dirty="0">
                <a:latin typeface="Arial"/>
                <a:cs typeface="Arial"/>
              </a:rPr>
              <a:t> </a:t>
            </a:r>
            <a:r>
              <a:rPr sz="1000" i="1" dirty="0">
                <a:latin typeface="Arial"/>
                <a:cs typeface="Arial"/>
              </a:rPr>
              <a:t>1899</a:t>
            </a:r>
            <a:r>
              <a:rPr sz="1000" i="1" spc="-25" dirty="0">
                <a:latin typeface="Arial"/>
                <a:cs typeface="Arial"/>
              </a:rPr>
              <a:t> </a:t>
            </a:r>
            <a:r>
              <a:rPr sz="1000" i="1" dirty="0">
                <a:latin typeface="Arial"/>
                <a:cs typeface="Arial"/>
              </a:rPr>
              <a:t>та</a:t>
            </a:r>
            <a:r>
              <a:rPr sz="1000" i="1" spc="-25" dirty="0">
                <a:latin typeface="Arial"/>
                <a:cs typeface="Arial"/>
              </a:rPr>
              <a:t> </a:t>
            </a:r>
            <a:r>
              <a:rPr sz="1000" i="1" dirty="0">
                <a:latin typeface="Arial"/>
                <a:cs typeface="Arial"/>
              </a:rPr>
              <a:t>1907</a:t>
            </a:r>
            <a:r>
              <a:rPr sz="1000" i="1" spc="-25" dirty="0">
                <a:latin typeface="Arial"/>
                <a:cs typeface="Arial"/>
              </a:rPr>
              <a:t> </a:t>
            </a:r>
            <a:r>
              <a:rPr sz="1000" i="1" dirty="0">
                <a:latin typeface="Arial"/>
                <a:cs typeface="Arial"/>
              </a:rPr>
              <a:t>років</a:t>
            </a:r>
            <a:r>
              <a:rPr sz="1000" i="1" spc="-25" dirty="0">
                <a:latin typeface="Arial"/>
                <a:cs typeface="Arial"/>
              </a:rPr>
              <a:t> </a:t>
            </a:r>
            <a:r>
              <a:rPr sz="1000" i="1" dirty="0">
                <a:latin typeface="Arial"/>
                <a:cs typeface="Arial"/>
              </a:rPr>
              <a:t>про</a:t>
            </a:r>
            <a:r>
              <a:rPr sz="1000" i="1" spc="-25" dirty="0">
                <a:latin typeface="Arial"/>
                <a:cs typeface="Arial"/>
              </a:rPr>
              <a:t> </a:t>
            </a:r>
            <a:r>
              <a:rPr sz="1000" i="1" dirty="0">
                <a:latin typeface="Arial"/>
                <a:cs typeface="Arial"/>
              </a:rPr>
              <a:t>закони</a:t>
            </a:r>
            <a:r>
              <a:rPr sz="1000" i="1" spc="-25" dirty="0">
                <a:latin typeface="Arial"/>
                <a:cs typeface="Arial"/>
              </a:rPr>
              <a:t> </a:t>
            </a:r>
            <a:r>
              <a:rPr sz="1000" i="1" dirty="0">
                <a:latin typeface="Arial"/>
                <a:cs typeface="Arial"/>
              </a:rPr>
              <a:t>і</a:t>
            </a:r>
            <a:r>
              <a:rPr sz="1000" i="1" spc="-30" dirty="0">
                <a:latin typeface="Arial"/>
                <a:cs typeface="Arial"/>
              </a:rPr>
              <a:t> </a:t>
            </a:r>
            <a:r>
              <a:rPr sz="1000" i="1" dirty="0">
                <a:latin typeface="Arial"/>
                <a:cs typeface="Arial"/>
              </a:rPr>
              <a:t>звичаї</a:t>
            </a:r>
            <a:r>
              <a:rPr sz="1000" i="1" spc="-25" dirty="0">
                <a:latin typeface="Arial"/>
                <a:cs typeface="Arial"/>
              </a:rPr>
              <a:t> </a:t>
            </a:r>
            <a:r>
              <a:rPr sz="1000" i="1" dirty="0">
                <a:latin typeface="Arial"/>
                <a:cs typeface="Arial"/>
              </a:rPr>
              <a:t>війни</a:t>
            </a:r>
            <a:r>
              <a:rPr sz="1000" i="1" spc="-25" dirty="0">
                <a:latin typeface="Arial"/>
                <a:cs typeface="Arial"/>
              </a:rPr>
              <a:t> </a:t>
            </a:r>
            <a:r>
              <a:rPr sz="1000" i="1" dirty="0">
                <a:latin typeface="Arial"/>
                <a:cs typeface="Arial"/>
              </a:rPr>
              <a:t>на</a:t>
            </a:r>
            <a:r>
              <a:rPr sz="1000" i="1" spc="-25" dirty="0">
                <a:latin typeface="Arial"/>
                <a:cs typeface="Arial"/>
              </a:rPr>
              <a:t> </a:t>
            </a:r>
            <a:r>
              <a:rPr sz="1000" i="1" dirty="0">
                <a:latin typeface="Arial"/>
                <a:cs typeface="Arial"/>
              </a:rPr>
              <a:t>суші,</a:t>
            </a:r>
            <a:r>
              <a:rPr sz="1000" i="1" spc="-25" dirty="0">
                <a:latin typeface="Arial"/>
                <a:cs typeface="Arial"/>
              </a:rPr>
              <a:t> </a:t>
            </a:r>
            <a:r>
              <a:rPr sz="1000" i="1" dirty="0">
                <a:latin typeface="Arial"/>
                <a:cs typeface="Arial"/>
              </a:rPr>
              <a:t>нейтралітет</a:t>
            </a:r>
            <a:r>
              <a:rPr sz="1000" i="1" spc="-25" dirty="0">
                <a:latin typeface="Arial"/>
                <a:cs typeface="Arial"/>
              </a:rPr>
              <a:t> </a:t>
            </a:r>
            <a:r>
              <a:rPr sz="1000" i="1" dirty="0">
                <a:latin typeface="Arial"/>
                <a:cs typeface="Arial"/>
              </a:rPr>
              <a:t>у</a:t>
            </a:r>
            <a:r>
              <a:rPr sz="1000" i="1" spc="-25" dirty="0">
                <a:latin typeface="Arial"/>
                <a:cs typeface="Arial"/>
              </a:rPr>
              <a:t> </a:t>
            </a:r>
            <a:r>
              <a:rPr sz="1000" i="1" dirty="0">
                <a:latin typeface="Arial"/>
                <a:cs typeface="Arial"/>
              </a:rPr>
              <a:t>війні</a:t>
            </a:r>
            <a:r>
              <a:rPr sz="1000" i="1" spc="-25" dirty="0">
                <a:latin typeface="Arial"/>
                <a:cs typeface="Arial"/>
              </a:rPr>
              <a:t> </a:t>
            </a:r>
            <a:r>
              <a:rPr sz="1000" i="1" dirty="0">
                <a:latin typeface="Arial"/>
                <a:cs typeface="Arial"/>
              </a:rPr>
              <a:t>на</a:t>
            </a:r>
            <a:r>
              <a:rPr sz="1000" i="1" spc="-25" dirty="0">
                <a:latin typeface="Arial"/>
                <a:cs typeface="Arial"/>
              </a:rPr>
              <a:t> </a:t>
            </a:r>
            <a:r>
              <a:rPr sz="1000" i="1" dirty="0">
                <a:latin typeface="Arial"/>
                <a:cs typeface="Arial"/>
              </a:rPr>
              <a:t>морі,</a:t>
            </a:r>
            <a:r>
              <a:rPr sz="1000" i="1" spc="-30" dirty="0">
                <a:latin typeface="Arial"/>
                <a:cs typeface="Arial"/>
              </a:rPr>
              <a:t> </a:t>
            </a:r>
            <a:r>
              <a:rPr sz="1000" i="1" dirty="0">
                <a:latin typeface="Arial"/>
                <a:cs typeface="Arial"/>
              </a:rPr>
              <a:t>обмеження</a:t>
            </a:r>
            <a:r>
              <a:rPr sz="1000" i="1" spc="-25" dirty="0">
                <a:latin typeface="Arial"/>
                <a:cs typeface="Arial"/>
              </a:rPr>
              <a:t> </a:t>
            </a:r>
            <a:r>
              <a:rPr sz="1000" i="1" dirty="0">
                <a:latin typeface="Arial"/>
                <a:cs typeface="Arial"/>
              </a:rPr>
              <a:t>методів</a:t>
            </a:r>
            <a:r>
              <a:rPr sz="1000" i="1" spc="-25" dirty="0">
                <a:latin typeface="Arial"/>
                <a:cs typeface="Arial"/>
              </a:rPr>
              <a:t> </a:t>
            </a:r>
            <a:r>
              <a:rPr sz="1000" i="1" dirty="0">
                <a:latin typeface="Arial"/>
                <a:cs typeface="Arial"/>
              </a:rPr>
              <a:t>і</a:t>
            </a:r>
            <a:r>
              <a:rPr sz="1000" i="1" spc="-25" dirty="0">
                <a:latin typeface="Arial"/>
                <a:cs typeface="Arial"/>
              </a:rPr>
              <a:t> </a:t>
            </a:r>
            <a:r>
              <a:rPr sz="1000" i="1" dirty="0">
                <a:latin typeface="Arial"/>
                <a:cs typeface="Arial"/>
              </a:rPr>
              <a:t>засобів</a:t>
            </a:r>
            <a:r>
              <a:rPr sz="1000" i="1" spc="-25" dirty="0">
                <a:latin typeface="Arial"/>
                <a:cs typeface="Arial"/>
              </a:rPr>
              <a:t> </a:t>
            </a:r>
            <a:r>
              <a:rPr sz="1000" i="1" spc="-10" dirty="0">
                <a:latin typeface="Arial"/>
                <a:cs typeface="Arial"/>
              </a:rPr>
              <a:t>ведення війни.</a:t>
            </a:r>
            <a:endParaRPr sz="1000">
              <a:latin typeface="Arial"/>
              <a:cs typeface="Arial"/>
            </a:endParaRPr>
          </a:p>
          <a:p>
            <a:pPr marL="417195" indent="-334010">
              <a:lnSpc>
                <a:spcPct val="100000"/>
              </a:lnSpc>
              <a:spcBef>
                <a:spcPts val="180"/>
              </a:spcBef>
              <a:buAutoNum type="arabicPeriod"/>
              <a:tabLst>
                <a:tab pos="417195" algn="l"/>
              </a:tabLst>
            </a:pPr>
            <a:r>
              <a:rPr sz="1000" i="1" spc="-10" dirty="0">
                <a:latin typeface="Arial"/>
                <a:cs typeface="Arial"/>
              </a:rPr>
              <a:t>Гаазька</a:t>
            </a:r>
            <a:r>
              <a:rPr sz="1000" i="1" spc="-15" dirty="0">
                <a:latin typeface="Arial"/>
                <a:cs typeface="Arial"/>
              </a:rPr>
              <a:t> </a:t>
            </a:r>
            <a:r>
              <a:rPr sz="1000" i="1" spc="-10" dirty="0">
                <a:latin typeface="Arial"/>
                <a:cs typeface="Arial"/>
              </a:rPr>
              <a:t>конвенція</a:t>
            </a:r>
            <a:r>
              <a:rPr sz="1000" i="1" spc="-15" dirty="0">
                <a:latin typeface="Arial"/>
                <a:cs typeface="Arial"/>
              </a:rPr>
              <a:t> </a:t>
            </a:r>
            <a:r>
              <a:rPr sz="1000" i="1" dirty="0">
                <a:latin typeface="Arial"/>
                <a:cs typeface="Arial"/>
              </a:rPr>
              <a:t>1954</a:t>
            </a:r>
            <a:r>
              <a:rPr sz="1000" i="1" spc="-15" dirty="0">
                <a:latin typeface="Arial"/>
                <a:cs typeface="Arial"/>
              </a:rPr>
              <a:t> </a:t>
            </a:r>
            <a:r>
              <a:rPr sz="1000" i="1" dirty="0">
                <a:latin typeface="Arial"/>
                <a:cs typeface="Arial"/>
              </a:rPr>
              <a:t>року</a:t>
            </a:r>
            <a:r>
              <a:rPr sz="1000" i="1" spc="-10" dirty="0">
                <a:latin typeface="Arial"/>
                <a:cs typeface="Arial"/>
              </a:rPr>
              <a:t> </a:t>
            </a:r>
            <a:r>
              <a:rPr sz="1000" i="1" dirty="0">
                <a:latin typeface="Arial"/>
                <a:cs typeface="Arial"/>
              </a:rPr>
              <a:t>про</a:t>
            </a:r>
            <a:r>
              <a:rPr sz="1000" i="1" spc="-15" dirty="0">
                <a:latin typeface="Arial"/>
                <a:cs typeface="Arial"/>
              </a:rPr>
              <a:t> </a:t>
            </a:r>
            <a:r>
              <a:rPr sz="1000" i="1" dirty="0">
                <a:latin typeface="Arial"/>
                <a:cs typeface="Arial"/>
              </a:rPr>
              <a:t>захист</a:t>
            </a:r>
            <a:r>
              <a:rPr sz="1000" i="1" spc="-15" dirty="0">
                <a:latin typeface="Arial"/>
                <a:cs typeface="Arial"/>
              </a:rPr>
              <a:t> </a:t>
            </a:r>
            <a:r>
              <a:rPr sz="1000" i="1" spc="-10" dirty="0">
                <a:latin typeface="Arial"/>
                <a:cs typeface="Arial"/>
              </a:rPr>
              <a:t>культурних</a:t>
            </a:r>
            <a:r>
              <a:rPr sz="1000" i="1" spc="-15" dirty="0">
                <a:latin typeface="Arial"/>
                <a:cs typeface="Arial"/>
              </a:rPr>
              <a:t> </a:t>
            </a:r>
            <a:r>
              <a:rPr sz="1000" i="1" dirty="0">
                <a:latin typeface="Arial"/>
                <a:cs typeface="Arial"/>
              </a:rPr>
              <a:t>цінностей</a:t>
            </a:r>
            <a:r>
              <a:rPr sz="1000" i="1" spc="-10" dirty="0">
                <a:latin typeface="Arial"/>
                <a:cs typeface="Arial"/>
              </a:rPr>
              <a:t> </a:t>
            </a:r>
            <a:r>
              <a:rPr sz="1000" i="1" dirty="0">
                <a:latin typeface="Arial"/>
                <a:cs typeface="Arial"/>
              </a:rPr>
              <a:t>під</a:t>
            </a:r>
            <a:r>
              <a:rPr sz="1000" i="1" spc="-15" dirty="0">
                <a:latin typeface="Arial"/>
                <a:cs typeface="Arial"/>
              </a:rPr>
              <a:t> </a:t>
            </a:r>
            <a:r>
              <a:rPr sz="1000" i="1" dirty="0">
                <a:latin typeface="Arial"/>
                <a:cs typeface="Arial"/>
              </a:rPr>
              <a:t>час</a:t>
            </a:r>
            <a:r>
              <a:rPr sz="1000" i="1" spc="-15" dirty="0">
                <a:latin typeface="Arial"/>
                <a:cs typeface="Arial"/>
              </a:rPr>
              <a:t> </a:t>
            </a:r>
            <a:r>
              <a:rPr sz="1000" i="1" dirty="0">
                <a:latin typeface="Arial"/>
                <a:cs typeface="Arial"/>
              </a:rPr>
              <a:t>збройного</a:t>
            </a:r>
            <a:r>
              <a:rPr sz="1000" i="1" spc="-15" dirty="0">
                <a:latin typeface="Arial"/>
                <a:cs typeface="Arial"/>
              </a:rPr>
              <a:t> </a:t>
            </a:r>
            <a:r>
              <a:rPr sz="1000" i="1" spc="-10" dirty="0">
                <a:latin typeface="Arial"/>
                <a:cs typeface="Arial"/>
              </a:rPr>
              <a:t>конфлікту.</a:t>
            </a:r>
            <a:endParaRPr sz="1000">
              <a:latin typeface="Arial"/>
              <a:cs typeface="Arial"/>
            </a:endParaRPr>
          </a:p>
          <a:p>
            <a:pPr marL="417195" indent="-334010">
              <a:lnSpc>
                <a:spcPct val="100000"/>
              </a:lnSpc>
              <a:spcBef>
                <a:spcPts val="180"/>
              </a:spcBef>
              <a:buAutoNum type="arabicPeriod"/>
              <a:tabLst>
                <a:tab pos="417195" algn="l"/>
              </a:tabLst>
            </a:pPr>
            <a:r>
              <a:rPr sz="1000" i="1" spc="-10" dirty="0">
                <a:latin typeface="Arial"/>
                <a:cs typeface="Arial"/>
              </a:rPr>
              <a:t>Статут Організації </a:t>
            </a:r>
            <a:r>
              <a:rPr sz="1000" i="1" dirty="0">
                <a:latin typeface="Arial"/>
                <a:cs typeface="Arial"/>
              </a:rPr>
              <a:t>Об’єднаних</a:t>
            </a:r>
            <a:r>
              <a:rPr sz="1000" i="1" spc="-10" dirty="0">
                <a:latin typeface="Arial"/>
                <a:cs typeface="Arial"/>
              </a:rPr>
              <a:t> </a:t>
            </a:r>
            <a:r>
              <a:rPr sz="1000" i="1" dirty="0">
                <a:latin typeface="Arial"/>
                <a:cs typeface="Arial"/>
              </a:rPr>
              <a:t>Націй.</a:t>
            </a:r>
            <a:r>
              <a:rPr sz="1000" i="1" spc="-5" dirty="0">
                <a:latin typeface="Arial"/>
                <a:cs typeface="Arial"/>
              </a:rPr>
              <a:t> </a:t>
            </a:r>
            <a:r>
              <a:rPr sz="1000" i="1" dirty="0">
                <a:latin typeface="Arial"/>
                <a:cs typeface="Arial"/>
              </a:rPr>
              <a:t>–</a:t>
            </a:r>
            <a:r>
              <a:rPr sz="1000" i="1" spc="-10" dirty="0">
                <a:latin typeface="Arial"/>
                <a:cs typeface="Arial"/>
              </a:rPr>
              <a:t> Сан-</a:t>
            </a:r>
            <a:r>
              <a:rPr sz="1000" i="1" dirty="0">
                <a:latin typeface="Arial"/>
                <a:cs typeface="Arial"/>
              </a:rPr>
              <a:t>Франциско,</a:t>
            </a:r>
            <a:r>
              <a:rPr sz="1000" i="1" spc="-10" dirty="0">
                <a:latin typeface="Arial"/>
                <a:cs typeface="Arial"/>
              </a:rPr>
              <a:t> 1945.</a:t>
            </a:r>
            <a:endParaRPr sz="1000">
              <a:latin typeface="Arial"/>
              <a:cs typeface="Arial"/>
            </a:endParaRPr>
          </a:p>
          <a:p>
            <a:pPr marL="417195" indent="-334010">
              <a:lnSpc>
                <a:spcPct val="100000"/>
              </a:lnSpc>
              <a:spcBef>
                <a:spcPts val="180"/>
              </a:spcBef>
              <a:buAutoNum type="arabicPeriod"/>
              <a:tabLst>
                <a:tab pos="417195" algn="l"/>
              </a:tabLst>
            </a:pPr>
            <a:r>
              <a:rPr sz="1000" i="1" dirty="0">
                <a:latin typeface="Arial"/>
                <a:cs typeface="Arial"/>
              </a:rPr>
              <a:t>Римський</a:t>
            </a:r>
            <a:r>
              <a:rPr sz="1000" i="1" spc="-25" dirty="0">
                <a:latin typeface="Arial"/>
                <a:cs typeface="Arial"/>
              </a:rPr>
              <a:t> </a:t>
            </a:r>
            <a:r>
              <a:rPr sz="1000" i="1" spc="-10" dirty="0">
                <a:latin typeface="Arial"/>
                <a:cs typeface="Arial"/>
              </a:rPr>
              <a:t>статут</a:t>
            </a:r>
            <a:r>
              <a:rPr sz="1000" i="1" spc="-20" dirty="0">
                <a:latin typeface="Arial"/>
                <a:cs typeface="Arial"/>
              </a:rPr>
              <a:t> </a:t>
            </a:r>
            <a:r>
              <a:rPr sz="1000" i="1" dirty="0">
                <a:latin typeface="Arial"/>
                <a:cs typeface="Arial"/>
              </a:rPr>
              <a:t>Міжнародного</a:t>
            </a:r>
            <a:r>
              <a:rPr sz="1000" i="1" spc="-25" dirty="0">
                <a:latin typeface="Arial"/>
                <a:cs typeface="Arial"/>
              </a:rPr>
              <a:t> </a:t>
            </a:r>
            <a:r>
              <a:rPr sz="1000" i="1" spc="-10" dirty="0">
                <a:latin typeface="Arial"/>
                <a:cs typeface="Arial"/>
              </a:rPr>
              <a:t>кримінального</a:t>
            </a:r>
            <a:r>
              <a:rPr sz="1000" i="1" spc="-20" dirty="0">
                <a:latin typeface="Arial"/>
                <a:cs typeface="Arial"/>
              </a:rPr>
              <a:t> </a:t>
            </a:r>
            <a:r>
              <a:rPr sz="1000" i="1" spc="-10" dirty="0">
                <a:latin typeface="Arial"/>
                <a:cs typeface="Arial"/>
              </a:rPr>
              <a:t>суду.</a:t>
            </a:r>
            <a:r>
              <a:rPr sz="1000" i="1" spc="-20" dirty="0">
                <a:latin typeface="Arial"/>
                <a:cs typeface="Arial"/>
              </a:rPr>
              <a:t> </a:t>
            </a:r>
            <a:r>
              <a:rPr sz="1000" i="1" dirty="0">
                <a:latin typeface="Arial"/>
                <a:cs typeface="Arial"/>
              </a:rPr>
              <a:t>–</a:t>
            </a:r>
            <a:r>
              <a:rPr sz="1000" i="1" spc="-25" dirty="0">
                <a:latin typeface="Arial"/>
                <a:cs typeface="Arial"/>
              </a:rPr>
              <a:t> </a:t>
            </a:r>
            <a:r>
              <a:rPr sz="1000" i="1" dirty="0">
                <a:latin typeface="Arial"/>
                <a:cs typeface="Arial"/>
              </a:rPr>
              <a:t>Рим,</a:t>
            </a:r>
            <a:r>
              <a:rPr sz="1000" i="1" spc="-20" dirty="0">
                <a:latin typeface="Arial"/>
                <a:cs typeface="Arial"/>
              </a:rPr>
              <a:t> </a:t>
            </a:r>
            <a:r>
              <a:rPr sz="1000" i="1" spc="-10" dirty="0">
                <a:latin typeface="Arial"/>
                <a:cs typeface="Arial"/>
              </a:rPr>
              <a:t>1998.</a:t>
            </a:r>
            <a:endParaRPr sz="1000">
              <a:latin typeface="Arial"/>
              <a:cs typeface="Arial"/>
            </a:endParaRPr>
          </a:p>
          <a:p>
            <a:pPr marL="417195" indent="-334010">
              <a:lnSpc>
                <a:spcPct val="100000"/>
              </a:lnSpc>
              <a:spcBef>
                <a:spcPts val="180"/>
              </a:spcBef>
              <a:buAutoNum type="arabicPeriod"/>
              <a:tabLst>
                <a:tab pos="417195" algn="l"/>
              </a:tabLst>
            </a:pPr>
            <a:r>
              <a:rPr sz="1000" i="1" spc="-10" dirty="0">
                <a:latin typeface="Arial"/>
                <a:cs typeface="Arial"/>
              </a:rPr>
              <a:t>Резолюція Генеральної Асамблеї </a:t>
            </a:r>
            <a:r>
              <a:rPr sz="1000" i="1" dirty="0">
                <a:latin typeface="Arial"/>
                <a:cs typeface="Arial"/>
              </a:rPr>
              <a:t>ООН</a:t>
            </a:r>
            <a:r>
              <a:rPr sz="1000" i="1" spc="-10" dirty="0">
                <a:latin typeface="Arial"/>
                <a:cs typeface="Arial"/>
              </a:rPr>
              <a:t> «Визначення </a:t>
            </a:r>
            <a:r>
              <a:rPr sz="1000" i="1" dirty="0">
                <a:latin typeface="Arial"/>
                <a:cs typeface="Arial"/>
              </a:rPr>
              <a:t>агресії».</a:t>
            </a:r>
            <a:r>
              <a:rPr sz="1000" i="1" spc="-10" dirty="0">
                <a:latin typeface="Arial"/>
                <a:cs typeface="Arial"/>
              </a:rPr>
              <a:t> </a:t>
            </a:r>
            <a:r>
              <a:rPr sz="1000" i="1" dirty="0">
                <a:latin typeface="Arial"/>
                <a:cs typeface="Arial"/>
              </a:rPr>
              <a:t>–</a:t>
            </a:r>
            <a:r>
              <a:rPr sz="1000" i="1" spc="-10" dirty="0">
                <a:latin typeface="Arial"/>
                <a:cs typeface="Arial"/>
              </a:rPr>
              <a:t> Нью-</a:t>
            </a:r>
            <a:r>
              <a:rPr sz="1000" i="1" dirty="0">
                <a:latin typeface="Arial"/>
                <a:cs typeface="Arial"/>
              </a:rPr>
              <a:t>Йорк,</a:t>
            </a:r>
            <a:r>
              <a:rPr sz="1000" i="1" spc="-10" dirty="0">
                <a:latin typeface="Arial"/>
                <a:cs typeface="Arial"/>
              </a:rPr>
              <a:t> 1974.</a:t>
            </a:r>
            <a:endParaRPr sz="1000">
              <a:latin typeface="Arial"/>
              <a:cs typeface="Arial"/>
            </a:endParaRPr>
          </a:p>
          <a:p>
            <a:pPr marL="417195" indent="-334010">
              <a:lnSpc>
                <a:spcPct val="100000"/>
              </a:lnSpc>
              <a:spcBef>
                <a:spcPts val="180"/>
              </a:spcBef>
              <a:buAutoNum type="arabicPeriod"/>
              <a:tabLst>
                <a:tab pos="417195" algn="l"/>
              </a:tabLst>
            </a:pPr>
            <a:r>
              <a:rPr sz="1000" i="1" dirty="0">
                <a:latin typeface="Arial"/>
                <a:cs typeface="Arial"/>
              </a:rPr>
              <a:t>Доповіді</a:t>
            </a:r>
            <a:r>
              <a:rPr sz="1000" i="1" spc="-10" dirty="0">
                <a:latin typeface="Arial"/>
                <a:cs typeface="Arial"/>
              </a:rPr>
              <a:t> Генерального секретаря </a:t>
            </a:r>
            <a:r>
              <a:rPr sz="1000" i="1" dirty="0">
                <a:latin typeface="Arial"/>
                <a:cs typeface="Arial"/>
              </a:rPr>
              <a:t>ООН</a:t>
            </a:r>
            <a:r>
              <a:rPr sz="1000" i="1" spc="-10" dirty="0">
                <a:latin typeface="Arial"/>
                <a:cs typeface="Arial"/>
              </a:rPr>
              <a:t> </a:t>
            </a:r>
            <a:r>
              <a:rPr sz="1000" i="1" dirty="0">
                <a:latin typeface="Arial"/>
                <a:cs typeface="Arial"/>
              </a:rPr>
              <a:t>про</a:t>
            </a:r>
            <a:r>
              <a:rPr sz="1000" i="1" spc="-10" dirty="0">
                <a:latin typeface="Arial"/>
                <a:cs typeface="Arial"/>
              </a:rPr>
              <a:t> </a:t>
            </a:r>
            <a:r>
              <a:rPr sz="1000" i="1" dirty="0">
                <a:latin typeface="Arial"/>
                <a:cs typeface="Arial"/>
              </a:rPr>
              <a:t>захист</a:t>
            </a:r>
            <a:r>
              <a:rPr sz="1000" i="1" spc="-5" dirty="0">
                <a:latin typeface="Arial"/>
                <a:cs typeface="Arial"/>
              </a:rPr>
              <a:t> </a:t>
            </a:r>
            <a:r>
              <a:rPr sz="1000" i="1" dirty="0">
                <a:latin typeface="Arial"/>
                <a:cs typeface="Arial"/>
              </a:rPr>
              <a:t>цивільного</a:t>
            </a:r>
            <a:r>
              <a:rPr sz="1000" i="1" spc="-10" dirty="0">
                <a:latin typeface="Arial"/>
                <a:cs typeface="Arial"/>
              </a:rPr>
              <a:t> населення </a:t>
            </a:r>
            <a:r>
              <a:rPr sz="1000" i="1" dirty="0">
                <a:latin typeface="Arial"/>
                <a:cs typeface="Arial"/>
              </a:rPr>
              <a:t>у</a:t>
            </a:r>
            <a:r>
              <a:rPr sz="1000" i="1" spc="-10" dirty="0">
                <a:latin typeface="Arial"/>
                <a:cs typeface="Arial"/>
              </a:rPr>
              <a:t> </a:t>
            </a:r>
            <a:r>
              <a:rPr sz="1000" i="1" dirty="0">
                <a:latin typeface="Arial"/>
                <a:cs typeface="Arial"/>
              </a:rPr>
              <a:t>збройних</a:t>
            </a:r>
            <a:r>
              <a:rPr sz="1000" i="1" spc="-10" dirty="0">
                <a:latin typeface="Arial"/>
                <a:cs typeface="Arial"/>
              </a:rPr>
              <a:t> конфліктах.</a:t>
            </a:r>
            <a:r>
              <a:rPr sz="1000" i="1" spc="-5" dirty="0">
                <a:latin typeface="Arial"/>
                <a:cs typeface="Arial"/>
              </a:rPr>
              <a:t> </a:t>
            </a:r>
            <a:r>
              <a:rPr sz="1000" i="1" dirty="0">
                <a:latin typeface="Arial"/>
                <a:cs typeface="Arial"/>
              </a:rPr>
              <a:t>–</a:t>
            </a:r>
            <a:r>
              <a:rPr sz="1000" i="1" spc="-10" dirty="0">
                <a:latin typeface="Arial"/>
                <a:cs typeface="Arial"/>
              </a:rPr>
              <a:t> Нью-</a:t>
            </a:r>
            <a:r>
              <a:rPr sz="1000" i="1" spc="-25" dirty="0">
                <a:latin typeface="Arial"/>
                <a:cs typeface="Arial"/>
              </a:rPr>
              <a:t>Йор</a:t>
            </a:r>
            <a:endParaRPr sz="1000">
              <a:latin typeface="Arial"/>
              <a:cs typeface="Arial"/>
            </a:endParaRPr>
          </a:p>
          <a:p>
            <a:pPr marL="417195" indent="-334010">
              <a:lnSpc>
                <a:spcPct val="100000"/>
              </a:lnSpc>
              <a:spcBef>
                <a:spcPts val="180"/>
              </a:spcBef>
              <a:buAutoNum type="arabicPeriod"/>
              <a:tabLst>
                <a:tab pos="417195" algn="l"/>
              </a:tabLst>
            </a:pPr>
            <a:r>
              <a:rPr sz="1000" i="1" dirty="0">
                <a:latin typeface="Arial"/>
                <a:cs typeface="Arial"/>
              </a:rPr>
              <a:t>Доктрина</a:t>
            </a:r>
            <a:r>
              <a:rPr sz="1000" i="1" spc="-15" dirty="0">
                <a:latin typeface="Arial"/>
                <a:cs typeface="Arial"/>
              </a:rPr>
              <a:t> </a:t>
            </a:r>
            <a:r>
              <a:rPr sz="1000" i="1" spc="-10" dirty="0">
                <a:latin typeface="Arial"/>
                <a:cs typeface="Arial"/>
              </a:rPr>
              <a:t>«Відповідальність</a:t>
            </a:r>
            <a:r>
              <a:rPr sz="1000" i="1" spc="-15" dirty="0">
                <a:latin typeface="Arial"/>
                <a:cs typeface="Arial"/>
              </a:rPr>
              <a:t> </a:t>
            </a:r>
            <a:r>
              <a:rPr sz="1000" i="1" dirty="0">
                <a:latin typeface="Arial"/>
                <a:cs typeface="Arial"/>
              </a:rPr>
              <a:t>захищати»</a:t>
            </a:r>
            <a:r>
              <a:rPr sz="1000" i="1" spc="-15" dirty="0">
                <a:latin typeface="Arial"/>
                <a:cs typeface="Arial"/>
              </a:rPr>
              <a:t> </a:t>
            </a:r>
            <a:r>
              <a:rPr sz="1000" i="1" dirty="0">
                <a:latin typeface="Arial"/>
                <a:cs typeface="Arial"/>
              </a:rPr>
              <a:t>(Responsibility</a:t>
            </a:r>
            <a:r>
              <a:rPr sz="1000" i="1" spc="-10" dirty="0">
                <a:latin typeface="Arial"/>
                <a:cs typeface="Arial"/>
              </a:rPr>
              <a:t> </a:t>
            </a:r>
            <a:r>
              <a:rPr sz="1000" i="1" dirty="0">
                <a:latin typeface="Arial"/>
                <a:cs typeface="Arial"/>
              </a:rPr>
              <a:t>to</a:t>
            </a:r>
            <a:r>
              <a:rPr sz="1000" i="1" spc="-15" dirty="0">
                <a:latin typeface="Arial"/>
                <a:cs typeface="Arial"/>
              </a:rPr>
              <a:t> </a:t>
            </a:r>
            <a:r>
              <a:rPr sz="1000" i="1" dirty="0">
                <a:latin typeface="Arial"/>
                <a:cs typeface="Arial"/>
              </a:rPr>
              <a:t>Protect).</a:t>
            </a:r>
            <a:r>
              <a:rPr sz="1000" i="1" spc="-15" dirty="0">
                <a:latin typeface="Arial"/>
                <a:cs typeface="Arial"/>
              </a:rPr>
              <a:t> </a:t>
            </a:r>
            <a:r>
              <a:rPr sz="1000" i="1" dirty="0">
                <a:latin typeface="Arial"/>
                <a:cs typeface="Arial"/>
              </a:rPr>
              <a:t>–</a:t>
            </a:r>
            <a:r>
              <a:rPr sz="1000" i="1" spc="-10" dirty="0">
                <a:latin typeface="Arial"/>
                <a:cs typeface="Arial"/>
              </a:rPr>
              <a:t> Всесвітній</a:t>
            </a:r>
            <a:r>
              <a:rPr sz="1000" i="1" spc="-15" dirty="0">
                <a:latin typeface="Arial"/>
                <a:cs typeface="Arial"/>
              </a:rPr>
              <a:t> </a:t>
            </a:r>
            <a:r>
              <a:rPr sz="1000" i="1" dirty="0">
                <a:latin typeface="Arial"/>
                <a:cs typeface="Arial"/>
              </a:rPr>
              <a:t>саміт</a:t>
            </a:r>
            <a:r>
              <a:rPr sz="1000" i="1" spc="-15" dirty="0">
                <a:latin typeface="Arial"/>
                <a:cs typeface="Arial"/>
              </a:rPr>
              <a:t> </a:t>
            </a:r>
            <a:r>
              <a:rPr sz="1000" i="1" dirty="0">
                <a:latin typeface="Arial"/>
                <a:cs typeface="Arial"/>
              </a:rPr>
              <a:t>ООН,</a:t>
            </a:r>
            <a:r>
              <a:rPr sz="1000" i="1" spc="-15" dirty="0">
                <a:latin typeface="Arial"/>
                <a:cs typeface="Arial"/>
              </a:rPr>
              <a:t> </a:t>
            </a:r>
            <a:r>
              <a:rPr sz="1000" i="1" spc="-10" dirty="0">
                <a:latin typeface="Arial"/>
                <a:cs typeface="Arial"/>
              </a:rPr>
              <a:t>Нью-</a:t>
            </a:r>
            <a:r>
              <a:rPr sz="1000" i="1" dirty="0">
                <a:latin typeface="Arial"/>
                <a:cs typeface="Arial"/>
              </a:rPr>
              <a:t>Йорк,</a:t>
            </a:r>
            <a:r>
              <a:rPr sz="1000" i="1" spc="-10" dirty="0">
                <a:latin typeface="Arial"/>
                <a:cs typeface="Arial"/>
              </a:rPr>
              <a:t> 2005.</a:t>
            </a:r>
            <a:endParaRPr sz="1000">
              <a:latin typeface="Arial"/>
              <a:cs typeface="Arial"/>
            </a:endParaRPr>
          </a:p>
          <a:p>
            <a:pPr marL="417195" indent="-404495">
              <a:lnSpc>
                <a:spcPct val="100000"/>
              </a:lnSpc>
              <a:spcBef>
                <a:spcPts val="180"/>
              </a:spcBef>
              <a:buAutoNum type="arabicPeriod"/>
              <a:tabLst>
                <a:tab pos="417195" algn="l"/>
              </a:tabLst>
            </a:pPr>
            <a:r>
              <a:rPr sz="1000" i="1" dirty="0">
                <a:latin typeface="Arial"/>
                <a:cs typeface="Arial"/>
              </a:rPr>
              <a:t>Котляр</a:t>
            </a:r>
            <a:r>
              <a:rPr sz="1000" i="1" spc="-30" dirty="0">
                <a:latin typeface="Arial"/>
                <a:cs typeface="Arial"/>
              </a:rPr>
              <a:t> </a:t>
            </a:r>
            <a:r>
              <a:rPr sz="1000" i="1" dirty="0">
                <a:latin typeface="Arial"/>
                <a:cs typeface="Arial"/>
              </a:rPr>
              <a:t>О.</a:t>
            </a:r>
            <a:r>
              <a:rPr sz="1000" i="1" spc="-25" dirty="0">
                <a:latin typeface="Arial"/>
                <a:cs typeface="Arial"/>
              </a:rPr>
              <a:t> </a:t>
            </a:r>
            <a:r>
              <a:rPr sz="1000" i="1" dirty="0">
                <a:latin typeface="Arial"/>
                <a:cs typeface="Arial"/>
              </a:rPr>
              <a:t>І.</a:t>
            </a:r>
            <a:r>
              <a:rPr sz="1000" i="1" spc="-30" dirty="0">
                <a:latin typeface="Arial"/>
                <a:cs typeface="Arial"/>
              </a:rPr>
              <a:t> </a:t>
            </a:r>
            <a:r>
              <a:rPr sz="1000" i="1" dirty="0">
                <a:latin typeface="Arial"/>
                <a:cs typeface="Arial"/>
              </a:rPr>
              <a:t>Міжнародне</a:t>
            </a:r>
            <a:r>
              <a:rPr sz="1000" i="1" spc="-25" dirty="0">
                <a:latin typeface="Arial"/>
                <a:cs typeface="Arial"/>
              </a:rPr>
              <a:t> </a:t>
            </a:r>
            <a:r>
              <a:rPr sz="1000" i="1" dirty="0">
                <a:latin typeface="Arial"/>
                <a:cs typeface="Arial"/>
              </a:rPr>
              <a:t>гуманітарне</a:t>
            </a:r>
            <a:r>
              <a:rPr sz="1000" i="1" spc="-30" dirty="0">
                <a:latin typeface="Arial"/>
                <a:cs typeface="Arial"/>
              </a:rPr>
              <a:t> </a:t>
            </a:r>
            <a:r>
              <a:rPr sz="1000" i="1" dirty="0">
                <a:latin typeface="Arial"/>
                <a:cs typeface="Arial"/>
              </a:rPr>
              <a:t>право.</a:t>
            </a:r>
            <a:r>
              <a:rPr sz="1000" i="1" spc="-25" dirty="0">
                <a:latin typeface="Arial"/>
                <a:cs typeface="Arial"/>
              </a:rPr>
              <a:t> </a:t>
            </a:r>
            <a:r>
              <a:rPr sz="1000" i="1" dirty="0">
                <a:latin typeface="Arial"/>
                <a:cs typeface="Arial"/>
              </a:rPr>
              <a:t>–</a:t>
            </a:r>
            <a:r>
              <a:rPr sz="1000" i="1" spc="-25" dirty="0">
                <a:latin typeface="Arial"/>
                <a:cs typeface="Arial"/>
              </a:rPr>
              <a:t> </a:t>
            </a:r>
            <a:r>
              <a:rPr sz="1000" i="1" dirty="0">
                <a:latin typeface="Arial"/>
                <a:cs typeface="Arial"/>
              </a:rPr>
              <a:t>Київ:</a:t>
            </a:r>
            <a:r>
              <a:rPr sz="1000" i="1" spc="-30" dirty="0">
                <a:latin typeface="Arial"/>
                <a:cs typeface="Arial"/>
              </a:rPr>
              <a:t> </a:t>
            </a:r>
            <a:r>
              <a:rPr sz="1000" i="1" dirty="0">
                <a:latin typeface="Arial"/>
                <a:cs typeface="Arial"/>
              </a:rPr>
              <a:t>Юрінком</a:t>
            </a:r>
            <a:r>
              <a:rPr sz="1000" i="1" spc="-25" dirty="0">
                <a:latin typeface="Arial"/>
                <a:cs typeface="Arial"/>
              </a:rPr>
              <a:t> </a:t>
            </a:r>
            <a:r>
              <a:rPr sz="1000" i="1" dirty="0">
                <a:latin typeface="Arial"/>
                <a:cs typeface="Arial"/>
              </a:rPr>
              <a:t>Інтер,</a:t>
            </a:r>
            <a:r>
              <a:rPr sz="1000" i="1" spc="-30" dirty="0">
                <a:latin typeface="Arial"/>
                <a:cs typeface="Arial"/>
              </a:rPr>
              <a:t> </a:t>
            </a:r>
            <a:r>
              <a:rPr sz="1000" i="1" spc="-10" dirty="0">
                <a:latin typeface="Arial"/>
                <a:cs typeface="Arial"/>
              </a:rPr>
              <a:t>2017.</a:t>
            </a:r>
            <a:endParaRPr sz="1000">
              <a:latin typeface="Arial"/>
              <a:cs typeface="Arial"/>
            </a:endParaRPr>
          </a:p>
          <a:p>
            <a:pPr marL="417195" indent="-395605">
              <a:lnSpc>
                <a:spcPct val="100000"/>
              </a:lnSpc>
              <a:spcBef>
                <a:spcPts val="180"/>
              </a:spcBef>
              <a:buAutoNum type="arabicPeriod"/>
              <a:tabLst>
                <a:tab pos="417195" algn="l"/>
              </a:tabLst>
            </a:pPr>
            <a:r>
              <a:rPr sz="1000" i="1" dirty="0">
                <a:latin typeface="Arial"/>
                <a:cs typeface="Arial"/>
              </a:rPr>
              <a:t>Лукашук</a:t>
            </a:r>
            <a:r>
              <a:rPr sz="1000" i="1" spc="-25" dirty="0">
                <a:latin typeface="Arial"/>
                <a:cs typeface="Arial"/>
              </a:rPr>
              <a:t> </a:t>
            </a:r>
            <a:r>
              <a:rPr sz="1000" i="1" dirty="0">
                <a:latin typeface="Arial"/>
                <a:cs typeface="Arial"/>
              </a:rPr>
              <a:t>І.</a:t>
            </a:r>
            <a:r>
              <a:rPr sz="1000" i="1" spc="-25" dirty="0">
                <a:latin typeface="Arial"/>
                <a:cs typeface="Arial"/>
              </a:rPr>
              <a:t> </a:t>
            </a:r>
            <a:r>
              <a:rPr sz="1000" i="1" dirty="0">
                <a:latin typeface="Arial"/>
                <a:cs typeface="Arial"/>
              </a:rPr>
              <a:t>І.</a:t>
            </a:r>
            <a:r>
              <a:rPr sz="1000" i="1" spc="-25" dirty="0">
                <a:latin typeface="Arial"/>
                <a:cs typeface="Arial"/>
              </a:rPr>
              <a:t> </a:t>
            </a:r>
            <a:r>
              <a:rPr sz="1000" i="1" dirty="0">
                <a:latin typeface="Arial"/>
                <a:cs typeface="Arial"/>
              </a:rPr>
              <a:t>Міжнародне</a:t>
            </a:r>
            <a:r>
              <a:rPr sz="1000" i="1" spc="-25" dirty="0">
                <a:latin typeface="Arial"/>
                <a:cs typeface="Arial"/>
              </a:rPr>
              <a:t> </a:t>
            </a:r>
            <a:r>
              <a:rPr sz="1000" i="1" dirty="0">
                <a:latin typeface="Arial"/>
                <a:cs typeface="Arial"/>
              </a:rPr>
              <a:t>право.</a:t>
            </a:r>
            <a:r>
              <a:rPr sz="1000" i="1" spc="-25" dirty="0">
                <a:latin typeface="Arial"/>
                <a:cs typeface="Arial"/>
              </a:rPr>
              <a:t> </a:t>
            </a:r>
            <a:r>
              <a:rPr sz="1000" i="1" spc="-10" dirty="0">
                <a:latin typeface="Arial"/>
                <a:cs typeface="Arial"/>
              </a:rPr>
              <a:t>Особлива</a:t>
            </a:r>
            <a:r>
              <a:rPr sz="1000" i="1" spc="-25" dirty="0">
                <a:latin typeface="Arial"/>
                <a:cs typeface="Arial"/>
              </a:rPr>
              <a:t> </a:t>
            </a:r>
            <a:r>
              <a:rPr sz="1000" i="1" dirty="0">
                <a:latin typeface="Arial"/>
                <a:cs typeface="Arial"/>
              </a:rPr>
              <a:t>частина.</a:t>
            </a:r>
            <a:r>
              <a:rPr sz="1000" i="1" spc="-25" dirty="0">
                <a:latin typeface="Arial"/>
                <a:cs typeface="Arial"/>
              </a:rPr>
              <a:t> </a:t>
            </a:r>
            <a:r>
              <a:rPr sz="1000" i="1" dirty="0">
                <a:latin typeface="Arial"/>
                <a:cs typeface="Arial"/>
              </a:rPr>
              <a:t>–</a:t>
            </a:r>
            <a:r>
              <a:rPr sz="1000" i="1" spc="-25" dirty="0">
                <a:latin typeface="Arial"/>
                <a:cs typeface="Arial"/>
              </a:rPr>
              <a:t> </a:t>
            </a:r>
            <a:r>
              <a:rPr sz="1000" i="1" spc="-10" dirty="0">
                <a:latin typeface="Arial"/>
                <a:cs typeface="Arial"/>
              </a:rPr>
              <a:t>Москва:</a:t>
            </a:r>
            <a:r>
              <a:rPr sz="1000" i="1" spc="-25" dirty="0">
                <a:latin typeface="Arial"/>
                <a:cs typeface="Arial"/>
              </a:rPr>
              <a:t> </a:t>
            </a:r>
            <a:r>
              <a:rPr sz="1000" i="1" dirty="0">
                <a:latin typeface="Arial"/>
                <a:cs typeface="Arial"/>
              </a:rPr>
              <a:t>Волтерс</a:t>
            </a:r>
            <a:r>
              <a:rPr sz="1000" i="1" spc="-25" dirty="0">
                <a:latin typeface="Arial"/>
                <a:cs typeface="Arial"/>
              </a:rPr>
              <a:t> </a:t>
            </a:r>
            <a:r>
              <a:rPr sz="1000" i="1" dirty="0">
                <a:latin typeface="Arial"/>
                <a:cs typeface="Arial"/>
              </a:rPr>
              <a:t>Клувер,</a:t>
            </a:r>
            <a:r>
              <a:rPr sz="1000" i="1" spc="-25" dirty="0">
                <a:latin typeface="Arial"/>
                <a:cs typeface="Arial"/>
              </a:rPr>
              <a:t> </a:t>
            </a:r>
            <a:r>
              <a:rPr sz="1000" i="1" spc="-10" dirty="0">
                <a:latin typeface="Arial"/>
                <a:cs typeface="Arial"/>
              </a:rPr>
              <a:t>2005.</a:t>
            </a:r>
            <a:endParaRPr sz="1000">
              <a:latin typeface="Arial"/>
              <a:cs typeface="Arial"/>
            </a:endParaRPr>
          </a:p>
          <a:p>
            <a:pPr marL="417195" indent="-404495">
              <a:lnSpc>
                <a:spcPct val="100000"/>
              </a:lnSpc>
              <a:spcBef>
                <a:spcPts val="180"/>
              </a:spcBef>
              <a:buAutoNum type="arabicPeriod"/>
              <a:tabLst>
                <a:tab pos="417195" algn="l"/>
              </a:tabLst>
            </a:pPr>
            <a:r>
              <a:rPr sz="1000" i="1" dirty="0">
                <a:latin typeface="Arial"/>
                <a:cs typeface="Arial"/>
              </a:rPr>
              <a:t>Марчук</a:t>
            </a:r>
            <a:r>
              <a:rPr sz="1000" i="1" spc="-30" dirty="0">
                <a:latin typeface="Arial"/>
                <a:cs typeface="Arial"/>
              </a:rPr>
              <a:t> </a:t>
            </a:r>
            <a:r>
              <a:rPr sz="1000" i="1" dirty="0">
                <a:latin typeface="Arial"/>
                <a:cs typeface="Arial"/>
              </a:rPr>
              <a:t>М.</a:t>
            </a:r>
            <a:r>
              <a:rPr sz="1000" i="1" spc="-30" dirty="0">
                <a:latin typeface="Arial"/>
                <a:cs typeface="Arial"/>
              </a:rPr>
              <a:t> </a:t>
            </a:r>
            <a:r>
              <a:rPr sz="1000" i="1" dirty="0">
                <a:latin typeface="Arial"/>
                <a:cs typeface="Arial"/>
              </a:rPr>
              <a:t>Міжнародне</a:t>
            </a:r>
            <a:r>
              <a:rPr sz="1000" i="1" spc="-30" dirty="0">
                <a:latin typeface="Arial"/>
                <a:cs typeface="Arial"/>
              </a:rPr>
              <a:t> </a:t>
            </a:r>
            <a:r>
              <a:rPr sz="1000" i="1" dirty="0">
                <a:latin typeface="Arial"/>
                <a:cs typeface="Arial"/>
              </a:rPr>
              <a:t>кримінальне</a:t>
            </a:r>
            <a:r>
              <a:rPr sz="1000" i="1" spc="-25" dirty="0">
                <a:latin typeface="Arial"/>
                <a:cs typeface="Arial"/>
              </a:rPr>
              <a:t> </a:t>
            </a:r>
            <a:r>
              <a:rPr sz="1000" i="1" dirty="0">
                <a:latin typeface="Arial"/>
                <a:cs typeface="Arial"/>
              </a:rPr>
              <a:t>право:</a:t>
            </a:r>
            <a:r>
              <a:rPr sz="1000" i="1" spc="-30" dirty="0">
                <a:latin typeface="Arial"/>
                <a:cs typeface="Arial"/>
              </a:rPr>
              <a:t> </a:t>
            </a:r>
            <a:r>
              <a:rPr sz="1000" i="1" spc="-10" dirty="0">
                <a:latin typeface="Arial"/>
                <a:cs typeface="Arial"/>
              </a:rPr>
              <a:t>навчальний</a:t>
            </a:r>
            <a:r>
              <a:rPr sz="1000" i="1" spc="-30" dirty="0">
                <a:latin typeface="Arial"/>
                <a:cs typeface="Arial"/>
              </a:rPr>
              <a:t> </a:t>
            </a:r>
            <a:r>
              <a:rPr sz="1000" i="1" dirty="0">
                <a:latin typeface="Arial"/>
                <a:cs typeface="Arial"/>
              </a:rPr>
              <a:t>посібник.</a:t>
            </a:r>
            <a:r>
              <a:rPr sz="1000" i="1" spc="-30" dirty="0">
                <a:latin typeface="Arial"/>
                <a:cs typeface="Arial"/>
              </a:rPr>
              <a:t> </a:t>
            </a:r>
            <a:r>
              <a:rPr sz="1000" i="1" dirty="0">
                <a:latin typeface="Arial"/>
                <a:cs typeface="Arial"/>
              </a:rPr>
              <a:t>–</a:t>
            </a:r>
            <a:r>
              <a:rPr sz="1000" i="1" spc="-25" dirty="0">
                <a:latin typeface="Arial"/>
                <a:cs typeface="Arial"/>
              </a:rPr>
              <a:t> </a:t>
            </a:r>
            <a:r>
              <a:rPr sz="1000" i="1" dirty="0">
                <a:latin typeface="Arial"/>
                <a:cs typeface="Arial"/>
              </a:rPr>
              <a:t>Київ:</a:t>
            </a:r>
            <a:r>
              <a:rPr sz="1000" i="1" spc="-30" dirty="0">
                <a:latin typeface="Arial"/>
                <a:cs typeface="Arial"/>
              </a:rPr>
              <a:t> </a:t>
            </a:r>
            <a:r>
              <a:rPr sz="1000" i="1" spc="-10" dirty="0">
                <a:latin typeface="Arial"/>
                <a:cs typeface="Arial"/>
              </a:rPr>
              <a:t>Видавництво</a:t>
            </a:r>
            <a:r>
              <a:rPr sz="1000" i="1" spc="-30" dirty="0">
                <a:latin typeface="Arial"/>
                <a:cs typeface="Arial"/>
              </a:rPr>
              <a:t> </a:t>
            </a:r>
            <a:r>
              <a:rPr sz="1000" i="1" spc="-10" dirty="0">
                <a:latin typeface="Arial"/>
                <a:cs typeface="Arial"/>
              </a:rPr>
              <a:t>КНУ,</a:t>
            </a:r>
            <a:r>
              <a:rPr sz="1000" i="1" spc="-30" dirty="0">
                <a:latin typeface="Arial"/>
                <a:cs typeface="Arial"/>
              </a:rPr>
              <a:t> </a:t>
            </a:r>
            <a:r>
              <a:rPr sz="1000" i="1" spc="-10" dirty="0">
                <a:latin typeface="Arial"/>
                <a:cs typeface="Arial"/>
              </a:rPr>
              <a:t>2019.</a:t>
            </a:r>
            <a:endParaRPr sz="1000">
              <a:latin typeface="Arial"/>
              <a:cs typeface="Arial"/>
            </a:endParaRPr>
          </a:p>
          <a:p>
            <a:pPr marL="417195" indent="-404495">
              <a:lnSpc>
                <a:spcPct val="100000"/>
              </a:lnSpc>
              <a:spcBef>
                <a:spcPts val="180"/>
              </a:spcBef>
              <a:buAutoNum type="arabicPeriod"/>
              <a:tabLst>
                <a:tab pos="417195" algn="l"/>
              </a:tabLst>
            </a:pPr>
            <a:r>
              <a:rPr sz="1000" i="1" dirty="0">
                <a:latin typeface="Arial"/>
                <a:cs typeface="Arial"/>
              </a:rPr>
              <a:t>Колб</a:t>
            </a:r>
            <a:r>
              <a:rPr sz="1000" i="1" spc="-60" dirty="0">
                <a:latin typeface="Arial"/>
                <a:cs typeface="Arial"/>
              </a:rPr>
              <a:t> </a:t>
            </a:r>
            <a:r>
              <a:rPr sz="1000" i="1" spc="-85" dirty="0">
                <a:latin typeface="Arial"/>
                <a:cs typeface="Arial"/>
              </a:rPr>
              <a:t>Р.</a:t>
            </a:r>
            <a:r>
              <a:rPr sz="1000" i="1" spc="-5" dirty="0">
                <a:latin typeface="Arial"/>
                <a:cs typeface="Arial"/>
              </a:rPr>
              <a:t> </a:t>
            </a:r>
            <a:r>
              <a:rPr sz="1000" i="1" dirty="0">
                <a:latin typeface="Arial"/>
                <a:cs typeface="Arial"/>
              </a:rPr>
              <a:t>Міжнародне</a:t>
            </a:r>
            <a:r>
              <a:rPr sz="1000" i="1" spc="-30" dirty="0">
                <a:latin typeface="Arial"/>
                <a:cs typeface="Arial"/>
              </a:rPr>
              <a:t> </a:t>
            </a:r>
            <a:r>
              <a:rPr sz="1000" i="1" dirty="0">
                <a:latin typeface="Arial"/>
                <a:cs typeface="Arial"/>
              </a:rPr>
              <a:t>гуманітарне</a:t>
            </a:r>
            <a:r>
              <a:rPr sz="1000" i="1" spc="-30" dirty="0">
                <a:latin typeface="Arial"/>
                <a:cs typeface="Arial"/>
              </a:rPr>
              <a:t> </a:t>
            </a:r>
            <a:r>
              <a:rPr sz="1000" i="1" dirty="0">
                <a:latin typeface="Arial"/>
                <a:cs typeface="Arial"/>
              </a:rPr>
              <a:t>право:</a:t>
            </a:r>
            <a:r>
              <a:rPr sz="1000" i="1" spc="-30" dirty="0">
                <a:latin typeface="Arial"/>
                <a:cs typeface="Arial"/>
              </a:rPr>
              <a:t> </a:t>
            </a:r>
            <a:r>
              <a:rPr sz="1000" i="1" spc="-10" dirty="0">
                <a:latin typeface="Arial"/>
                <a:cs typeface="Arial"/>
              </a:rPr>
              <a:t>вступ.</a:t>
            </a:r>
            <a:r>
              <a:rPr sz="1000" i="1" spc="-35" dirty="0">
                <a:latin typeface="Arial"/>
                <a:cs typeface="Arial"/>
              </a:rPr>
              <a:t> </a:t>
            </a:r>
            <a:r>
              <a:rPr sz="1000" i="1" dirty="0">
                <a:latin typeface="Arial"/>
                <a:cs typeface="Arial"/>
              </a:rPr>
              <a:t>–</a:t>
            </a:r>
            <a:r>
              <a:rPr sz="1000" i="1" spc="-30" dirty="0">
                <a:latin typeface="Arial"/>
                <a:cs typeface="Arial"/>
              </a:rPr>
              <a:t> </a:t>
            </a:r>
            <a:r>
              <a:rPr sz="1000" i="1" dirty="0">
                <a:latin typeface="Arial"/>
                <a:cs typeface="Arial"/>
              </a:rPr>
              <a:t>Женева:</a:t>
            </a:r>
            <a:r>
              <a:rPr sz="1000" i="1" spc="-30" dirty="0">
                <a:latin typeface="Arial"/>
                <a:cs typeface="Arial"/>
              </a:rPr>
              <a:t> </a:t>
            </a:r>
            <a:r>
              <a:rPr sz="1000" i="1" dirty="0">
                <a:latin typeface="Arial"/>
                <a:cs typeface="Arial"/>
              </a:rPr>
              <a:t>Міжнародний</a:t>
            </a:r>
            <a:r>
              <a:rPr sz="1000" i="1" spc="-30" dirty="0">
                <a:latin typeface="Arial"/>
                <a:cs typeface="Arial"/>
              </a:rPr>
              <a:t> </a:t>
            </a:r>
            <a:r>
              <a:rPr sz="1000" i="1" dirty="0">
                <a:latin typeface="Arial"/>
                <a:cs typeface="Arial"/>
              </a:rPr>
              <a:t>Комітет</a:t>
            </a:r>
            <a:r>
              <a:rPr sz="1000" i="1" spc="-30" dirty="0">
                <a:latin typeface="Arial"/>
                <a:cs typeface="Arial"/>
              </a:rPr>
              <a:t> </a:t>
            </a:r>
            <a:r>
              <a:rPr sz="1000" i="1" spc="-10" dirty="0">
                <a:latin typeface="Arial"/>
                <a:cs typeface="Arial"/>
              </a:rPr>
              <a:t>Червоного</a:t>
            </a:r>
            <a:r>
              <a:rPr sz="1000" i="1" spc="-35" dirty="0">
                <a:latin typeface="Arial"/>
                <a:cs typeface="Arial"/>
              </a:rPr>
              <a:t> </a:t>
            </a:r>
            <a:r>
              <a:rPr sz="1000" i="1" dirty="0">
                <a:latin typeface="Arial"/>
                <a:cs typeface="Arial"/>
              </a:rPr>
              <a:t>Хреста,</a:t>
            </a:r>
            <a:r>
              <a:rPr sz="1000" i="1" spc="-30" dirty="0">
                <a:latin typeface="Arial"/>
                <a:cs typeface="Arial"/>
              </a:rPr>
              <a:t> </a:t>
            </a:r>
            <a:r>
              <a:rPr sz="1000" i="1" spc="-10" dirty="0">
                <a:latin typeface="Arial"/>
                <a:cs typeface="Arial"/>
              </a:rPr>
              <a:t>2015.</a:t>
            </a:r>
            <a:endParaRPr sz="1000">
              <a:latin typeface="Arial"/>
              <a:cs typeface="Arial"/>
            </a:endParaRPr>
          </a:p>
          <a:p>
            <a:pPr marL="417195" indent="-404495">
              <a:lnSpc>
                <a:spcPct val="100000"/>
              </a:lnSpc>
              <a:spcBef>
                <a:spcPts val="180"/>
              </a:spcBef>
              <a:buAutoNum type="arabicPeriod"/>
              <a:tabLst>
                <a:tab pos="417195" algn="l"/>
              </a:tabLst>
            </a:pPr>
            <a:r>
              <a:rPr sz="1000" i="1" dirty="0">
                <a:latin typeface="Arial"/>
                <a:cs typeface="Arial"/>
              </a:rPr>
              <a:t>Shaw</a:t>
            </a:r>
            <a:r>
              <a:rPr sz="1000" i="1" spc="-30" dirty="0">
                <a:latin typeface="Arial"/>
                <a:cs typeface="Arial"/>
              </a:rPr>
              <a:t> </a:t>
            </a:r>
            <a:r>
              <a:rPr sz="1000" i="1" dirty="0">
                <a:latin typeface="Arial"/>
                <a:cs typeface="Arial"/>
              </a:rPr>
              <a:t>M.</a:t>
            </a:r>
            <a:r>
              <a:rPr sz="1000" i="1" spc="-30" dirty="0">
                <a:latin typeface="Arial"/>
                <a:cs typeface="Arial"/>
              </a:rPr>
              <a:t> </a:t>
            </a:r>
            <a:r>
              <a:rPr sz="1000" i="1" dirty="0">
                <a:latin typeface="Arial"/>
                <a:cs typeface="Arial"/>
              </a:rPr>
              <a:t>International</a:t>
            </a:r>
            <a:r>
              <a:rPr sz="1000" i="1" spc="-30" dirty="0">
                <a:latin typeface="Arial"/>
                <a:cs typeface="Arial"/>
              </a:rPr>
              <a:t> </a:t>
            </a:r>
            <a:r>
              <a:rPr sz="1000" i="1" spc="-10" dirty="0">
                <a:latin typeface="Arial"/>
                <a:cs typeface="Arial"/>
              </a:rPr>
              <a:t>Law.</a:t>
            </a:r>
            <a:r>
              <a:rPr sz="1000" i="1" spc="-30" dirty="0">
                <a:latin typeface="Arial"/>
                <a:cs typeface="Arial"/>
              </a:rPr>
              <a:t> </a:t>
            </a:r>
            <a:r>
              <a:rPr sz="1000" i="1" dirty="0">
                <a:latin typeface="Arial"/>
                <a:cs typeface="Arial"/>
              </a:rPr>
              <a:t>–</a:t>
            </a:r>
            <a:r>
              <a:rPr sz="1000" i="1" spc="-30" dirty="0">
                <a:latin typeface="Arial"/>
                <a:cs typeface="Arial"/>
              </a:rPr>
              <a:t> </a:t>
            </a:r>
            <a:r>
              <a:rPr sz="1000" i="1" dirty="0">
                <a:latin typeface="Arial"/>
                <a:cs typeface="Arial"/>
              </a:rPr>
              <a:t>Cambridge:</a:t>
            </a:r>
            <a:r>
              <a:rPr sz="1000" i="1" spc="-30" dirty="0">
                <a:latin typeface="Arial"/>
                <a:cs typeface="Arial"/>
              </a:rPr>
              <a:t> </a:t>
            </a:r>
            <a:r>
              <a:rPr sz="1000" i="1" dirty="0">
                <a:latin typeface="Arial"/>
                <a:cs typeface="Arial"/>
              </a:rPr>
              <a:t>Cambridge</a:t>
            </a:r>
            <a:r>
              <a:rPr sz="1000" i="1" spc="-30" dirty="0">
                <a:latin typeface="Arial"/>
                <a:cs typeface="Arial"/>
              </a:rPr>
              <a:t> </a:t>
            </a:r>
            <a:r>
              <a:rPr sz="1000" i="1" dirty="0">
                <a:latin typeface="Arial"/>
                <a:cs typeface="Arial"/>
              </a:rPr>
              <a:t>University</a:t>
            </a:r>
            <a:r>
              <a:rPr sz="1000" i="1" spc="-30" dirty="0">
                <a:latin typeface="Arial"/>
                <a:cs typeface="Arial"/>
              </a:rPr>
              <a:t> </a:t>
            </a:r>
            <a:r>
              <a:rPr sz="1000" i="1" dirty="0">
                <a:latin typeface="Arial"/>
                <a:cs typeface="Arial"/>
              </a:rPr>
              <a:t>Press,</a:t>
            </a:r>
            <a:r>
              <a:rPr sz="1000" i="1" spc="-30" dirty="0">
                <a:latin typeface="Arial"/>
                <a:cs typeface="Arial"/>
              </a:rPr>
              <a:t> </a:t>
            </a:r>
            <a:r>
              <a:rPr sz="1000" i="1" spc="-10" dirty="0">
                <a:latin typeface="Arial"/>
                <a:cs typeface="Arial"/>
              </a:rPr>
              <a:t>2017.</a:t>
            </a:r>
            <a:endParaRPr sz="1000">
              <a:latin typeface="Arial"/>
              <a:cs typeface="Arial"/>
            </a:endParaRPr>
          </a:p>
          <a:p>
            <a:pPr marL="417195" indent="-404495">
              <a:lnSpc>
                <a:spcPct val="100000"/>
              </a:lnSpc>
              <a:spcBef>
                <a:spcPts val="180"/>
              </a:spcBef>
              <a:buAutoNum type="arabicPeriod"/>
              <a:tabLst>
                <a:tab pos="417195" algn="l"/>
              </a:tabLst>
            </a:pPr>
            <a:r>
              <a:rPr sz="1000" i="1" dirty="0">
                <a:latin typeface="Arial"/>
                <a:cs typeface="Arial"/>
              </a:rPr>
              <a:t>Greenwood</a:t>
            </a:r>
            <a:r>
              <a:rPr sz="1000" i="1" spc="-20" dirty="0">
                <a:latin typeface="Arial"/>
                <a:cs typeface="Arial"/>
              </a:rPr>
              <a:t> </a:t>
            </a:r>
            <a:r>
              <a:rPr sz="1000" i="1" dirty="0">
                <a:latin typeface="Arial"/>
                <a:cs typeface="Arial"/>
              </a:rPr>
              <a:t>C.</a:t>
            </a:r>
            <a:r>
              <a:rPr sz="1000" i="1" spc="-20" dirty="0">
                <a:latin typeface="Arial"/>
                <a:cs typeface="Arial"/>
              </a:rPr>
              <a:t> </a:t>
            </a:r>
            <a:r>
              <a:rPr sz="1000" i="1" dirty="0">
                <a:latin typeface="Arial"/>
                <a:cs typeface="Arial"/>
              </a:rPr>
              <a:t>The</a:t>
            </a:r>
            <a:r>
              <a:rPr sz="1000" i="1" spc="-15" dirty="0">
                <a:latin typeface="Arial"/>
                <a:cs typeface="Arial"/>
              </a:rPr>
              <a:t> </a:t>
            </a:r>
            <a:r>
              <a:rPr sz="1000" i="1" dirty="0">
                <a:latin typeface="Arial"/>
                <a:cs typeface="Arial"/>
              </a:rPr>
              <a:t>Law</a:t>
            </a:r>
            <a:r>
              <a:rPr sz="1000" i="1" spc="-20" dirty="0">
                <a:latin typeface="Arial"/>
                <a:cs typeface="Arial"/>
              </a:rPr>
              <a:t> </a:t>
            </a:r>
            <a:r>
              <a:rPr sz="1000" i="1" dirty="0">
                <a:latin typeface="Arial"/>
                <a:cs typeface="Arial"/>
              </a:rPr>
              <a:t>of</a:t>
            </a:r>
            <a:r>
              <a:rPr sz="1000" i="1" spc="-50" dirty="0">
                <a:latin typeface="Arial"/>
                <a:cs typeface="Arial"/>
              </a:rPr>
              <a:t> </a:t>
            </a:r>
            <a:r>
              <a:rPr sz="1000" i="1" dirty="0">
                <a:latin typeface="Arial"/>
                <a:cs typeface="Arial"/>
              </a:rPr>
              <a:t>Armed</a:t>
            </a:r>
            <a:r>
              <a:rPr sz="1000" i="1" spc="-20" dirty="0">
                <a:latin typeface="Arial"/>
                <a:cs typeface="Arial"/>
              </a:rPr>
              <a:t> </a:t>
            </a:r>
            <a:r>
              <a:rPr sz="1000" i="1" dirty="0">
                <a:latin typeface="Arial"/>
                <a:cs typeface="Arial"/>
              </a:rPr>
              <a:t>Conflict</a:t>
            </a:r>
            <a:r>
              <a:rPr sz="1000" i="1" spc="-15" dirty="0">
                <a:latin typeface="Arial"/>
                <a:cs typeface="Arial"/>
              </a:rPr>
              <a:t> </a:t>
            </a:r>
            <a:r>
              <a:rPr sz="1000" i="1" spc="-10" dirty="0">
                <a:latin typeface="Arial"/>
                <a:cs typeface="Arial"/>
              </a:rPr>
              <a:t>(International</a:t>
            </a:r>
            <a:r>
              <a:rPr sz="1000" i="1" spc="-20" dirty="0">
                <a:latin typeface="Arial"/>
                <a:cs typeface="Arial"/>
              </a:rPr>
              <a:t> </a:t>
            </a:r>
            <a:r>
              <a:rPr sz="1000" i="1" dirty="0">
                <a:latin typeface="Arial"/>
                <a:cs typeface="Arial"/>
              </a:rPr>
              <a:t>Humanitarian</a:t>
            </a:r>
            <a:r>
              <a:rPr sz="1000" i="1" spc="-15" dirty="0">
                <a:latin typeface="Arial"/>
                <a:cs typeface="Arial"/>
              </a:rPr>
              <a:t> </a:t>
            </a:r>
            <a:r>
              <a:rPr sz="1000" i="1" dirty="0">
                <a:latin typeface="Arial"/>
                <a:cs typeface="Arial"/>
              </a:rPr>
              <a:t>Law).</a:t>
            </a:r>
            <a:r>
              <a:rPr sz="1000" i="1" spc="-20" dirty="0">
                <a:latin typeface="Arial"/>
                <a:cs typeface="Arial"/>
              </a:rPr>
              <a:t> </a:t>
            </a:r>
            <a:r>
              <a:rPr sz="1000" i="1" dirty="0">
                <a:latin typeface="Arial"/>
                <a:cs typeface="Arial"/>
              </a:rPr>
              <a:t>–</a:t>
            </a:r>
            <a:r>
              <a:rPr sz="1000" i="1" spc="-15" dirty="0">
                <a:latin typeface="Arial"/>
                <a:cs typeface="Arial"/>
              </a:rPr>
              <a:t> </a:t>
            </a:r>
            <a:r>
              <a:rPr sz="1000" i="1" dirty="0">
                <a:latin typeface="Arial"/>
                <a:cs typeface="Arial"/>
              </a:rPr>
              <a:t>Oxford:</a:t>
            </a:r>
            <a:r>
              <a:rPr sz="1000" i="1" spc="-20" dirty="0">
                <a:latin typeface="Arial"/>
                <a:cs typeface="Arial"/>
              </a:rPr>
              <a:t> </a:t>
            </a:r>
            <a:r>
              <a:rPr sz="1000" i="1" dirty="0">
                <a:latin typeface="Arial"/>
                <a:cs typeface="Arial"/>
              </a:rPr>
              <a:t>Oxford</a:t>
            </a:r>
            <a:r>
              <a:rPr sz="1000" i="1" spc="-20" dirty="0">
                <a:latin typeface="Arial"/>
                <a:cs typeface="Arial"/>
              </a:rPr>
              <a:t> </a:t>
            </a:r>
            <a:r>
              <a:rPr sz="1000" i="1" dirty="0">
                <a:latin typeface="Arial"/>
                <a:cs typeface="Arial"/>
              </a:rPr>
              <a:t>University</a:t>
            </a:r>
            <a:r>
              <a:rPr sz="1000" i="1" spc="-15" dirty="0">
                <a:latin typeface="Arial"/>
                <a:cs typeface="Arial"/>
              </a:rPr>
              <a:t> </a:t>
            </a:r>
            <a:r>
              <a:rPr sz="1000" i="1" dirty="0">
                <a:latin typeface="Arial"/>
                <a:cs typeface="Arial"/>
              </a:rPr>
              <a:t>Press,</a:t>
            </a:r>
            <a:r>
              <a:rPr sz="1000" i="1" spc="-20" dirty="0">
                <a:latin typeface="Arial"/>
                <a:cs typeface="Arial"/>
              </a:rPr>
              <a:t> 2016.</a:t>
            </a:r>
            <a:endParaRPr sz="1000">
              <a:latin typeface="Arial"/>
              <a:cs typeface="Arial"/>
            </a:endParaRPr>
          </a:p>
          <a:p>
            <a:pPr marL="417195" indent="-404495">
              <a:lnSpc>
                <a:spcPct val="100000"/>
              </a:lnSpc>
              <a:spcBef>
                <a:spcPts val="180"/>
              </a:spcBef>
              <a:buAutoNum type="arabicPeriod"/>
              <a:tabLst>
                <a:tab pos="417195" algn="l"/>
              </a:tabLst>
            </a:pPr>
            <a:r>
              <a:rPr sz="1000" i="1" spc="-10" dirty="0">
                <a:latin typeface="Arial"/>
                <a:cs typeface="Arial"/>
              </a:rPr>
              <a:t>Офіційні</a:t>
            </a:r>
            <a:r>
              <a:rPr sz="1000" i="1" spc="-25" dirty="0">
                <a:latin typeface="Arial"/>
                <a:cs typeface="Arial"/>
              </a:rPr>
              <a:t> </a:t>
            </a:r>
            <a:r>
              <a:rPr sz="1000" i="1" dirty="0">
                <a:latin typeface="Arial"/>
                <a:cs typeface="Arial"/>
              </a:rPr>
              <a:t>матеріали</a:t>
            </a:r>
            <a:r>
              <a:rPr sz="1000" i="1" spc="-20" dirty="0">
                <a:latin typeface="Arial"/>
                <a:cs typeface="Arial"/>
              </a:rPr>
              <a:t> </a:t>
            </a:r>
            <a:r>
              <a:rPr sz="1000" i="1" dirty="0">
                <a:latin typeface="Arial"/>
                <a:cs typeface="Arial"/>
              </a:rPr>
              <a:t>Міжнародного</a:t>
            </a:r>
            <a:r>
              <a:rPr sz="1000" i="1" spc="-20" dirty="0">
                <a:latin typeface="Arial"/>
                <a:cs typeface="Arial"/>
              </a:rPr>
              <a:t> </a:t>
            </a:r>
            <a:r>
              <a:rPr sz="1000" i="1" spc="-10" dirty="0">
                <a:latin typeface="Arial"/>
                <a:cs typeface="Arial"/>
              </a:rPr>
              <a:t>Комітету</a:t>
            </a:r>
            <a:r>
              <a:rPr sz="1000" i="1" spc="-25" dirty="0">
                <a:latin typeface="Arial"/>
                <a:cs typeface="Arial"/>
              </a:rPr>
              <a:t> </a:t>
            </a:r>
            <a:r>
              <a:rPr sz="1000" i="1" spc="-10" dirty="0">
                <a:latin typeface="Arial"/>
                <a:cs typeface="Arial"/>
              </a:rPr>
              <a:t>Червоного</a:t>
            </a:r>
            <a:r>
              <a:rPr sz="1000" i="1" spc="-20" dirty="0">
                <a:latin typeface="Arial"/>
                <a:cs typeface="Arial"/>
              </a:rPr>
              <a:t> </a:t>
            </a:r>
            <a:r>
              <a:rPr sz="1000" i="1" dirty="0">
                <a:latin typeface="Arial"/>
                <a:cs typeface="Arial"/>
              </a:rPr>
              <a:t>Хреста.</a:t>
            </a:r>
            <a:r>
              <a:rPr sz="1000" i="1" spc="-20" dirty="0">
                <a:latin typeface="Arial"/>
                <a:cs typeface="Arial"/>
              </a:rPr>
              <a:t> </a:t>
            </a:r>
            <a:r>
              <a:rPr sz="1000" i="1" dirty="0">
                <a:latin typeface="Arial"/>
                <a:cs typeface="Arial"/>
              </a:rPr>
              <a:t>–</a:t>
            </a:r>
            <a:r>
              <a:rPr sz="1000" i="1" spc="-25" dirty="0">
                <a:latin typeface="Arial"/>
                <a:cs typeface="Arial"/>
              </a:rPr>
              <a:t> </a:t>
            </a:r>
            <a:r>
              <a:rPr sz="1000" i="1" spc="-10" dirty="0">
                <a:latin typeface="Arial"/>
                <a:cs typeface="Arial"/>
              </a:rPr>
              <a:t>Женева.</a:t>
            </a:r>
            <a:endParaRPr sz="1000">
              <a:latin typeface="Arial"/>
              <a:cs typeface="Arial"/>
            </a:endParaRPr>
          </a:p>
          <a:p>
            <a:pPr marL="417195" indent="-404495">
              <a:lnSpc>
                <a:spcPct val="100000"/>
              </a:lnSpc>
              <a:spcBef>
                <a:spcPts val="180"/>
              </a:spcBef>
              <a:buAutoNum type="arabicPeriod"/>
              <a:tabLst>
                <a:tab pos="417195" algn="l"/>
              </a:tabLst>
            </a:pPr>
            <a:r>
              <a:rPr sz="1000" i="1" dirty="0">
                <a:latin typeface="Arial"/>
                <a:cs typeface="Arial"/>
              </a:rPr>
              <a:t>База</a:t>
            </a:r>
            <a:r>
              <a:rPr sz="1000" i="1" spc="-5" dirty="0">
                <a:latin typeface="Arial"/>
                <a:cs typeface="Arial"/>
              </a:rPr>
              <a:t> </a:t>
            </a:r>
            <a:r>
              <a:rPr sz="1000" i="1" dirty="0">
                <a:latin typeface="Arial"/>
                <a:cs typeface="Arial"/>
              </a:rPr>
              <a:t>міжнародних</a:t>
            </a:r>
            <a:r>
              <a:rPr sz="1000" i="1" spc="-5" dirty="0">
                <a:latin typeface="Arial"/>
                <a:cs typeface="Arial"/>
              </a:rPr>
              <a:t> </a:t>
            </a:r>
            <a:r>
              <a:rPr sz="1000" i="1" spc="-10" dirty="0">
                <a:latin typeface="Arial"/>
                <a:cs typeface="Arial"/>
              </a:rPr>
              <a:t>договорів</a:t>
            </a:r>
            <a:r>
              <a:rPr sz="1000" i="1" spc="-5" dirty="0">
                <a:latin typeface="Arial"/>
                <a:cs typeface="Arial"/>
              </a:rPr>
              <a:t> </a:t>
            </a:r>
            <a:r>
              <a:rPr sz="1000" i="1" spc="-10" dirty="0">
                <a:latin typeface="Arial"/>
                <a:cs typeface="Arial"/>
              </a:rPr>
              <a:t>Організації</a:t>
            </a:r>
            <a:r>
              <a:rPr sz="1000" i="1" spc="-5" dirty="0">
                <a:latin typeface="Arial"/>
                <a:cs typeface="Arial"/>
              </a:rPr>
              <a:t> </a:t>
            </a:r>
            <a:r>
              <a:rPr sz="1000" i="1" dirty="0">
                <a:latin typeface="Arial"/>
                <a:cs typeface="Arial"/>
              </a:rPr>
              <a:t>Об’єднаних</a:t>
            </a:r>
            <a:r>
              <a:rPr sz="1000" i="1" spc="-5" dirty="0">
                <a:latin typeface="Arial"/>
                <a:cs typeface="Arial"/>
              </a:rPr>
              <a:t> </a:t>
            </a:r>
            <a:r>
              <a:rPr sz="1000" i="1" dirty="0">
                <a:latin typeface="Arial"/>
                <a:cs typeface="Arial"/>
              </a:rPr>
              <a:t>Націй.</a:t>
            </a:r>
            <a:r>
              <a:rPr sz="1000" i="1" spc="-5" dirty="0">
                <a:latin typeface="Arial"/>
                <a:cs typeface="Arial"/>
              </a:rPr>
              <a:t> </a:t>
            </a:r>
            <a:r>
              <a:rPr sz="1000" i="1" dirty="0">
                <a:latin typeface="Arial"/>
                <a:cs typeface="Arial"/>
              </a:rPr>
              <a:t>– </a:t>
            </a:r>
            <a:r>
              <a:rPr sz="1000" i="1" spc="-10" dirty="0">
                <a:latin typeface="Arial"/>
                <a:cs typeface="Arial"/>
              </a:rPr>
              <a:t>Нью-Йорк.</a:t>
            </a:r>
            <a:endParaRPr sz="1000">
              <a:latin typeface="Arial"/>
              <a:cs typeface="Arial"/>
            </a:endParaRPr>
          </a:p>
          <a:p>
            <a:pPr marL="417195" indent="-404495">
              <a:lnSpc>
                <a:spcPct val="100000"/>
              </a:lnSpc>
              <a:spcBef>
                <a:spcPts val="180"/>
              </a:spcBef>
              <a:buAutoNum type="arabicPeriod"/>
              <a:tabLst>
                <a:tab pos="417195" algn="l"/>
              </a:tabLst>
            </a:pPr>
            <a:r>
              <a:rPr sz="1000" i="1" dirty="0">
                <a:latin typeface="Arial"/>
                <a:cs typeface="Arial"/>
              </a:rPr>
              <a:t>Документи</a:t>
            </a:r>
            <a:r>
              <a:rPr sz="1000" i="1" spc="-30" dirty="0">
                <a:latin typeface="Arial"/>
                <a:cs typeface="Arial"/>
              </a:rPr>
              <a:t> </a:t>
            </a:r>
            <a:r>
              <a:rPr sz="1000" i="1" dirty="0">
                <a:latin typeface="Arial"/>
                <a:cs typeface="Arial"/>
              </a:rPr>
              <a:t>та</a:t>
            </a:r>
            <a:r>
              <a:rPr sz="1000" i="1" spc="-25" dirty="0">
                <a:latin typeface="Arial"/>
                <a:cs typeface="Arial"/>
              </a:rPr>
              <a:t> </a:t>
            </a:r>
            <a:r>
              <a:rPr sz="1000" i="1" dirty="0">
                <a:latin typeface="Arial"/>
                <a:cs typeface="Arial"/>
              </a:rPr>
              <a:t>архіви</a:t>
            </a:r>
            <a:r>
              <a:rPr sz="1000" i="1" spc="-30" dirty="0">
                <a:latin typeface="Arial"/>
                <a:cs typeface="Arial"/>
              </a:rPr>
              <a:t> </a:t>
            </a:r>
            <a:r>
              <a:rPr sz="1000" i="1" dirty="0">
                <a:latin typeface="Arial"/>
                <a:cs typeface="Arial"/>
              </a:rPr>
              <a:t>Міжнародного</a:t>
            </a:r>
            <a:r>
              <a:rPr sz="1000" i="1" spc="-25" dirty="0">
                <a:latin typeface="Arial"/>
                <a:cs typeface="Arial"/>
              </a:rPr>
              <a:t> </a:t>
            </a:r>
            <a:r>
              <a:rPr sz="1000" i="1" spc="-10" dirty="0">
                <a:latin typeface="Arial"/>
                <a:cs typeface="Arial"/>
              </a:rPr>
              <a:t>кримінального</a:t>
            </a:r>
            <a:r>
              <a:rPr sz="1000" i="1" spc="-25" dirty="0">
                <a:latin typeface="Arial"/>
                <a:cs typeface="Arial"/>
              </a:rPr>
              <a:t> </a:t>
            </a:r>
            <a:r>
              <a:rPr sz="1000" i="1" spc="-10" dirty="0">
                <a:latin typeface="Arial"/>
                <a:cs typeface="Arial"/>
              </a:rPr>
              <a:t>суду.</a:t>
            </a:r>
            <a:r>
              <a:rPr sz="1000" i="1" spc="-30" dirty="0">
                <a:latin typeface="Arial"/>
                <a:cs typeface="Arial"/>
              </a:rPr>
              <a:t> </a:t>
            </a:r>
            <a:r>
              <a:rPr sz="1000" i="1" dirty="0">
                <a:latin typeface="Arial"/>
                <a:cs typeface="Arial"/>
              </a:rPr>
              <a:t>–</a:t>
            </a:r>
            <a:r>
              <a:rPr sz="1000" i="1" spc="-25" dirty="0">
                <a:latin typeface="Arial"/>
                <a:cs typeface="Arial"/>
              </a:rPr>
              <a:t> </a:t>
            </a:r>
            <a:r>
              <a:rPr sz="1000" i="1" spc="-10" dirty="0">
                <a:latin typeface="Arial"/>
                <a:cs typeface="Arial"/>
              </a:rPr>
              <a:t>Гаага.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40961" y="2882169"/>
            <a:ext cx="1897596" cy="126409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384">
              <a:lnSpc>
                <a:spcPct val="100000"/>
              </a:lnSpc>
              <a:spcBef>
                <a:spcPts val="100"/>
              </a:spcBef>
            </a:pPr>
            <a:r>
              <a:rPr sz="2000" dirty="0"/>
              <a:t>Поняття</a:t>
            </a:r>
            <a:r>
              <a:rPr sz="2000" spc="-40" dirty="0"/>
              <a:t> </a:t>
            </a:r>
            <a:r>
              <a:rPr sz="2000" spc="-20" dirty="0"/>
              <a:t>збройного</a:t>
            </a:r>
            <a:r>
              <a:rPr sz="2000" spc="-35" dirty="0"/>
              <a:t> </a:t>
            </a:r>
            <a:r>
              <a:rPr sz="2000" spc="-10" dirty="0"/>
              <a:t>конфлікту</a:t>
            </a:r>
            <a:endParaRPr sz="2000"/>
          </a:p>
        </p:txBody>
      </p:sp>
      <p:sp>
        <p:nvSpPr>
          <p:cNvPr id="3" name="object 3"/>
          <p:cNvSpPr txBox="1"/>
          <p:nvPr/>
        </p:nvSpPr>
        <p:spPr>
          <a:xfrm>
            <a:off x="182874" y="806720"/>
            <a:ext cx="229552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i="1" dirty="0">
                <a:latin typeface="Arial"/>
                <a:cs typeface="Arial"/>
              </a:rPr>
              <a:t>Збройний</a:t>
            </a:r>
            <a:r>
              <a:rPr sz="1400" b="1" i="1" spc="-25" dirty="0">
                <a:latin typeface="Arial"/>
                <a:cs typeface="Arial"/>
              </a:rPr>
              <a:t> </a:t>
            </a:r>
            <a:r>
              <a:rPr sz="1400" b="1" i="1" spc="-10" dirty="0">
                <a:latin typeface="Arial"/>
                <a:cs typeface="Arial"/>
              </a:rPr>
              <a:t>конфлікт</a:t>
            </a:r>
            <a:r>
              <a:rPr sz="1400" b="1" i="1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—</a:t>
            </a:r>
            <a:r>
              <a:rPr sz="1400" spc="-25" dirty="0">
                <a:latin typeface="Arial"/>
                <a:cs typeface="Arial"/>
              </a:rPr>
              <a:t> це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14793" y="826530"/>
            <a:ext cx="3859529" cy="213360"/>
          </a:xfrm>
          <a:prstGeom prst="rect">
            <a:avLst/>
          </a:prstGeom>
          <a:solidFill>
            <a:srgbClr val="D8D1E8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25"/>
              </a:lnSpc>
            </a:pPr>
            <a:r>
              <a:rPr sz="1400" b="1" i="1" spc="-10" dirty="0">
                <a:solidFill>
                  <a:srgbClr val="1F114D"/>
                </a:solidFill>
                <a:latin typeface="Arial"/>
                <a:cs typeface="Arial"/>
              </a:rPr>
              <a:t>протистояння</a:t>
            </a:r>
            <a:r>
              <a:rPr sz="1400" b="1" i="1" spc="-25" dirty="0">
                <a:solidFill>
                  <a:srgbClr val="1F114D"/>
                </a:solidFill>
                <a:latin typeface="Arial"/>
                <a:cs typeface="Arial"/>
              </a:rPr>
              <a:t> </a:t>
            </a:r>
            <a:r>
              <a:rPr sz="1400" b="1" i="1" dirty="0">
                <a:solidFill>
                  <a:srgbClr val="1F114D"/>
                </a:solidFill>
                <a:latin typeface="Arial"/>
                <a:cs typeface="Arial"/>
              </a:rPr>
              <a:t>між</a:t>
            </a:r>
            <a:r>
              <a:rPr sz="1400" b="1" i="1" spc="-25" dirty="0">
                <a:solidFill>
                  <a:srgbClr val="1F114D"/>
                </a:solidFill>
                <a:latin typeface="Arial"/>
                <a:cs typeface="Arial"/>
              </a:rPr>
              <a:t> </a:t>
            </a:r>
            <a:r>
              <a:rPr sz="1400" b="1" i="1" dirty="0">
                <a:solidFill>
                  <a:srgbClr val="1F114D"/>
                </a:solidFill>
                <a:latin typeface="Arial"/>
                <a:cs typeface="Arial"/>
              </a:rPr>
              <a:t>державами</a:t>
            </a:r>
            <a:r>
              <a:rPr sz="1400" b="1" i="1" spc="-20" dirty="0">
                <a:solidFill>
                  <a:srgbClr val="1F114D"/>
                </a:solidFill>
                <a:latin typeface="Arial"/>
                <a:cs typeface="Arial"/>
              </a:rPr>
              <a:t> </a:t>
            </a:r>
            <a:r>
              <a:rPr sz="1400" b="1" i="1" dirty="0">
                <a:solidFill>
                  <a:srgbClr val="1F114D"/>
                </a:solidFill>
                <a:latin typeface="Arial"/>
                <a:cs typeface="Arial"/>
              </a:rPr>
              <a:t>або</a:t>
            </a:r>
            <a:r>
              <a:rPr sz="1400" b="1" i="1" spc="-25" dirty="0">
                <a:solidFill>
                  <a:srgbClr val="1F114D"/>
                </a:solidFill>
                <a:latin typeface="Arial"/>
                <a:cs typeface="Arial"/>
              </a:rPr>
              <a:t> </a:t>
            </a:r>
            <a:r>
              <a:rPr sz="1400" b="1" i="1" spc="-10" dirty="0">
                <a:solidFill>
                  <a:srgbClr val="1F114D"/>
                </a:solidFill>
                <a:latin typeface="Arial"/>
                <a:cs typeface="Arial"/>
              </a:rPr>
              <a:t>іншими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95574" y="1071895"/>
            <a:ext cx="6031230" cy="213360"/>
          </a:xfrm>
          <a:prstGeom prst="rect">
            <a:avLst/>
          </a:prstGeom>
          <a:solidFill>
            <a:srgbClr val="D8D1E8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25"/>
              </a:lnSpc>
            </a:pPr>
            <a:r>
              <a:rPr sz="1400" b="1" i="1" spc="-10" dirty="0">
                <a:solidFill>
                  <a:srgbClr val="1F114D"/>
                </a:solidFill>
                <a:latin typeface="Arial"/>
                <a:cs typeface="Arial"/>
              </a:rPr>
              <a:t>організованими</a:t>
            </a:r>
            <a:r>
              <a:rPr sz="1400" b="1" i="1" spc="-35" dirty="0">
                <a:solidFill>
                  <a:srgbClr val="1F114D"/>
                </a:solidFill>
                <a:latin typeface="Arial"/>
                <a:cs typeface="Arial"/>
              </a:rPr>
              <a:t> </a:t>
            </a:r>
            <a:r>
              <a:rPr sz="1400" b="1" i="1" dirty="0">
                <a:solidFill>
                  <a:srgbClr val="1F114D"/>
                </a:solidFill>
                <a:latin typeface="Arial"/>
                <a:cs typeface="Arial"/>
              </a:rPr>
              <a:t>суб’єктами,</a:t>
            </a:r>
            <a:r>
              <a:rPr sz="1400" b="1" i="1" spc="-30" dirty="0">
                <a:solidFill>
                  <a:srgbClr val="1F114D"/>
                </a:solidFill>
                <a:latin typeface="Arial"/>
                <a:cs typeface="Arial"/>
              </a:rPr>
              <a:t> </a:t>
            </a:r>
            <a:r>
              <a:rPr sz="1400" b="1" i="1" dirty="0">
                <a:solidFill>
                  <a:srgbClr val="1F114D"/>
                </a:solidFill>
                <a:latin typeface="Arial"/>
                <a:cs typeface="Arial"/>
              </a:rPr>
              <a:t>у</a:t>
            </a:r>
            <a:r>
              <a:rPr sz="1400" b="1" i="1" spc="-35" dirty="0">
                <a:solidFill>
                  <a:srgbClr val="1F114D"/>
                </a:solidFill>
                <a:latin typeface="Arial"/>
                <a:cs typeface="Arial"/>
              </a:rPr>
              <a:t> </a:t>
            </a:r>
            <a:r>
              <a:rPr sz="1400" b="1" i="1" dirty="0">
                <a:solidFill>
                  <a:srgbClr val="1F114D"/>
                </a:solidFill>
                <a:latin typeface="Arial"/>
                <a:cs typeface="Arial"/>
              </a:rPr>
              <a:t>ході</a:t>
            </a:r>
            <a:r>
              <a:rPr sz="1400" b="1" i="1" spc="-30" dirty="0">
                <a:solidFill>
                  <a:srgbClr val="1F114D"/>
                </a:solidFill>
                <a:latin typeface="Arial"/>
                <a:cs typeface="Arial"/>
              </a:rPr>
              <a:t> </a:t>
            </a:r>
            <a:r>
              <a:rPr sz="1400" b="1" i="1" dirty="0">
                <a:solidFill>
                  <a:srgbClr val="1F114D"/>
                </a:solidFill>
                <a:latin typeface="Arial"/>
                <a:cs typeface="Arial"/>
              </a:rPr>
              <a:t>якого</a:t>
            </a:r>
            <a:r>
              <a:rPr sz="1400" b="1" i="1" spc="-35" dirty="0">
                <a:solidFill>
                  <a:srgbClr val="1F114D"/>
                </a:solidFill>
                <a:latin typeface="Arial"/>
                <a:cs typeface="Arial"/>
              </a:rPr>
              <a:t> </a:t>
            </a:r>
            <a:r>
              <a:rPr sz="1400" b="1" i="1" spc="-10" dirty="0">
                <a:solidFill>
                  <a:srgbClr val="1F114D"/>
                </a:solidFill>
                <a:latin typeface="Arial"/>
                <a:cs typeface="Arial"/>
              </a:rPr>
              <a:t>застосовується</a:t>
            </a:r>
            <a:r>
              <a:rPr sz="1400" b="1" i="1" spc="-30" dirty="0">
                <a:solidFill>
                  <a:srgbClr val="1F114D"/>
                </a:solidFill>
                <a:latin typeface="Arial"/>
                <a:cs typeface="Arial"/>
              </a:rPr>
              <a:t> </a:t>
            </a:r>
            <a:r>
              <a:rPr sz="1400" b="1" i="1" spc="-10" dirty="0">
                <a:solidFill>
                  <a:srgbClr val="1F114D"/>
                </a:solidFill>
                <a:latin typeface="Arial"/>
                <a:cs typeface="Arial"/>
              </a:rPr>
              <a:t>збройна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95574" y="1317259"/>
            <a:ext cx="3850640" cy="213360"/>
          </a:xfrm>
          <a:prstGeom prst="rect">
            <a:avLst/>
          </a:prstGeom>
          <a:solidFill>
            <a:srgbClr val="D8D1E8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25"/>
              </a:lnSpc>
            </a:pPr>
            <a:r>
              <a:rPr sz="1400" b="1" i="1" dirty="0">
                <a:solidFill>
                  <a:srgbClr val="1F114D"/>
                </a:solidFill>
                <a:latin typeface="Arial"/>
                <a:cs typeface="Arial"/>
              </a:rPr>
              <a:t>сила</a:t>
            </a:r>
            <a:r>
              <a:rPr sz="1400" b="1" i="1" spc="-35" dirty="0">
                <a:solidFill>
                  <a:srgbClr val="1F114D"/>
                </a:solidFill>
                <a:latin typeface="Arial"/>
                <a:cs typeface="Arial"/>
              </a:rPr>
              <a:t> </a:t>
            </a:r>
            <a:r>
              <a:rPr sz="1400" b="1" i="1" dirty="0">
                <a:solidFill>
                  <a:srgbClr val="1F114D"/>
                </a:solidFill>
                <a:latin typeface="Arial"/>
                <a:cs typeface="Arial"/>
              </a:rPr>
              <a:t>і</a:t>
            </a:r>
            <a:r>
              <a:rPr sz="1400" b="1" i="1" spc="-35" dirty="0">
                <a:solidFill>
                  <a:srgbClr val="1F114D"/>
                </a:solidFill>
                <a:latin typeface="Arial"/>
                <a:cs typeface="Arial"/>
              </a:rPr>
              <a:t> </a:t>
            </a:r>
            <a:r>
              <a:rPr sz="1400" b="1" i="1" spc="-10" dirty="0">
                <a:solidFill>
                  <a:srgbClr val="1F114D"/>
                </a:solidFill>
                <a:latin typeface="Arial"/>
                <a:cs typeface="Arial"/>
              </a:rPr>
              <a:t>відбуваються</a:t>
            </a:r>
            <a:r>
              <a:rPr sz="1400" b="1" i="1" spc="-30" dirty="0">
                <a:solidFill>
                  <a:srgbClr val="1F114D"/>
                </a:solidFill>
                <a:latin typeface="Arial"/>
                <a:cs typeface="Arial"/>
              </a:rPr>
              <a:t> </a:t>
            </a:r>
            <a:r>
              <a:rPr sz="1400" b="1" i="1" dirty="0">
                <a:solidFill>
                  <a:srgbClr val="1F114D"/>
                </a:solidFill>
                <a:latin typeface="Arial"/>
                <a:cs typeface="Arial"/>
              </a:rPr>
              <a:t>масштабні</a:t>
            </a:r>
            <a:r>
              <a:rPr sz="1400" b="1" i="1" spc="-35" dirty="0">
                <a:solidFill>
                  <a:srgbClr val="1F114D"/>
                </a:solidFill>
                <a:latin typeface="Arial"/>
                <a:cs typeface="Arial"/>
              </a:rPr>
              <a:t> </a:t>
            </a:r>
            <a:r>
              <a:rPr sz="1400" b="1" i="1" spc="-10" dirty="0">
                <a:solidFill>
                  <a:srgbClr val="1F114D"/>
                </a:solidFill>
                <a:latin typeface="Arial"/>
                <a:cs typeface="Arial"/>
              </a:rPr>
              <a:t>воєнні</a:t>
            </a:r>
            <a:r>
              <a:rPr sz="1400" b="1" i="1" spc="-30" dirty="0">
                <a:solidFill>
                  <a:srgbClr val="1F114D"/>
                </a:solidFill>
                <a:latin typeface="Arial"/>
                <a:cs typeface="Arial"/>
              </a:rPr>
              <a:t> </a:t>
            </a:r>
            <a:r>
              <a:rPr sz="1400" b="1" i="1" spc="-20" dirty="0">
                <a:solidFill>
                  <a:srgbClr val="1F114D"/>
                </a:solidFill>
                <a:latin typeface="Arial"/>
                <a:cs typeface="Arial"/>
              </a:rPr>
              <a:t>дії.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082351" y="1297447"/>
            <a:ext cx="1850389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Arial"/>
                <a:cs typeface="Arial"/>
              </a:rPr>
              <a:t>У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міжнародному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праві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82874" y="1510806"/>
            <a:ext cx="6356985" cy="32746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6515" algn="just">
              <a:lnSpc>
                <a:spcPct val="114999"/>
              </a:lnSpc>
              <a:spcBef>
                <a:spcPts val="100"/>
              </a:spcBef>
            </a:pPr>
            <a:r>
              <a:rPr sz="1400" spc="-10" dirty="0">
                <a:latin typeface="Arial"/>
                <a:cs typeface="Arial"/>
              </a:rPr>
              <a:t>збройний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конфлікт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є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ширшим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поняттям,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ніж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війна,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оскільки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охоплює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не</a:t>
            </a:r>
            <a:r>
              <a:rPr sz="1400" spc="50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лише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класичні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воєнні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оголошення,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а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й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будь-</a:t>
            </a:r>
            <a:r>
              <a:rPr sz="1400" dirty="0">
                <a:latin typeface="Arial"/>
                <a:cs typeface="Arial"/>
              </a:rPr>
              <a:t>яке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тривале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застосування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сили, </a:t>
            </a:r>
            <a:r>
              <a:rPr sz="1400" dirty="0">
                <a:latin typeface="Arial"/>
                <a:cs typeface="Arial"/>
              </a:rPr>
              <a:t>навіть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без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формального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стану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війни.</a:t>
            </a:r>
            <a:endParaRPr sz="1400" dirty="0">
              <a:latin typeface="Arial"/>
              <a:cs typeface="Arial"/>
            </a:endParaRPr>
          </a:p>
          <a:p>
            <a:pPr marL="12700" marR="5080" algn="just">
              <a:lnSpc>
                <a:spcPct val="114999"/>
              </a:lnSpc>
              <a:spcBef>
                <a:spcPts val="1200"/>
              </a:spcBef>
            </a:pPr>
            <a:r>
              <a:rPr sz="1400" i="1" u="heavy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Женевські</a:t>
            </a:r>
            <a:r>
              <a:rPr sz="1400" i="1" u="heavy" spc="-3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1400" i="1" u="heavy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конвенції</a:t>
            </a:r>
            <a:r>
              <a:rPr sz="1400" i="1" u="heavy" spc="-2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1400" i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1949</a:t>
            </a:r>
            <a:r>
              <a:rPr sz="1400" i="1" u="heavy" spc="-2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1400" i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року</a:t>
            </a:r>
            <a:r>
              <a:rPr sz="1400" i="1" u="heavy" spc="-3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1400" i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та</a:t>
            </a:r>
            <a:r>
              <a:rPr sz="1400" i="1" u="heavy" spc="-2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1400" i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Додаткові</a:t>
            </a:r>
            <a:r>
              <a:rPr sz="1400" i="1" u="heavy" spc="-2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1400" i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протоколи</a:t>
            </a:r>
            <a:r>
              <a:rPr sz="1400" i="1" u="heavy" spc="-3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1400" i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1977</a:t>
            </a:r>
            <a:r>
              <a:rPr sz="1400" i="1" u="heavy" spc="-2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1400" i="1" u="heavy" spc="-2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року</a:t>
            </a:r>
            <a:r>
              <a:rPr sz="1400" i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i="1" u="heavy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визначають,</a:t>
            </a:r>
            <a:r>
              <a:rPr sz="1400" i="1" u="heavy" spc="-4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1400" i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що</a:t>
            </a:r>
            <a:r>
              <a:rPr sz="1400" i="1" u="heavy" spc="-4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1400" i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міжнародний</a:t>
            </a:r>
            <a:r>
              <a:rPr sz="1400" i="1" u="heavy" spc="-4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1400" i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збройний</a:t>
            </a:r>
            <a:r>
              <a:rPr sz="1400" i="1" u="heavy" spc="-4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1400" i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конфлікт</a:t>
            </a:r>
            <a:r>
              <a:rPr sz="1400" i="1" u="heavy" spc="-4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1400" i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має</a:t>
            </a:r>
            <a:r>
              <a:rPr sz="1400" i="1" u="heavy" spc="-4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1400" i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місце</a:t>
            </a:r>
            <a:r>
              <a:rPr sz="1400" i="1" u="heavy" spc="-4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1400" i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у</a:t>
            </a:r>
            <a:r>
              <a:rPr sz="1400" i="1" u="heavy" spc="-4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1400" i="1" u="heavy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випадку</a:t>
            </a:r>
            <a:r>
              <a:rPr sz="1400" i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i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збройного</a:t>
            </a:r>
            <a:r>
              <a:rPr sz="1400" i="1" u="heavy" spc="-5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1400" i="1" u="heavy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зіткнення</a:t>
            </a:r>
            <a:r>
              <a:rPr sz="1400" i="1" u="heavy" spc="-5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1400" i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між</a:t>
            </a:r>
            <a:r>
              <a:rPr sz="1400" i="1" u="heavy" spc="-5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1400" i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двома</a:t>
            </a:r>
            <a:r>
              <a:rPr sz="1400" i="1" u="heavy" spc="-5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1400" i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чи</a:t>
            </a:r>
            <a:r>
              <a:rPr sz="1400" i="1" u="heavy" spc="-5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1400" i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більше</a:t>
            </a:r>
            <a:r>
              <a:rPr sz="1400" i="1" u="heavy" spc="-5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1400" i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державами.</a:t>
            </a:r>
            <a:r>
              <a:rPr sz="1400" i="1" u="heavy" spc="-5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1400" i="1" u="heavy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Натомість</a:t>
            </a:r>
            <a:r>
              <a:rPr sz="1400" i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i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неміжнародний</a:t>
            </a:r>
            <a:r>
              <a:rPr sz="1400" i="1" u="heavy" spc="-4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1400" i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конфлікт</a:t>
            </a:r>
            <a:r>
              <a:rPr sz="1400" i="1" u="heavy" spc="-4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1400" i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—</a:t>
            </a:r>
            <a:r>
              <a:rPr sz="1400" i="1" u="heavy" spc="-4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1400" i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це</a:t>
            </a:r>
            <a:r>
              <a:rPr sz="1400" i="1" u="heavy" spc="-4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1400" i="1" u="heavy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протистояння</a:t>
            </a:r>
            <a:r>
              <a:rPr sz="1400" i="1" u="heavy" spc="-4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1400" i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між</a:t>
            </a:r>
            <a:r>
              <a:rPr sz="1400" i="1" u="heavy" spc="-4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1400" i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урядовими</a:t>
            </a:r>
            <a:r>
              <a:rPr sz="1400" i="1" u="heavy" spc="-4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1400" i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військами</a:t>
            </a:r>
            <a:r>
              <a:rPr sz="1400" i="1" u="heavy" spc="-4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1400" i="1" u="heavy" spc="-2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та</a:t>
            </a:r>
            <a:r>
              <a:rPr sz="1400" i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i="1" u="heavy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організованими</a:t>
            </a:r>
            <a:r>
              <a:rPr sz="1400" i="1" u="heavy" spc="-5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1400" i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збройними</a:t>
            </a:r>
            <a:r>
              <a:rPr sz="1400" i="1" u="heavy" spc="-4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1400" i="1" u="heavy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групами</a:t>
            </a:r>
            <a:r>
              <a:rPr sz="1400" i="1" u="heavy" spc="-4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1400" i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на</a:t>
            </a:r>
            <a:r>
              <a:rPr sz="1400" i="1" u="heavy" spc="-4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1400" i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території</a:t>
            </a:r>
            <a:r>
              <a:rPr sz="1400" i="1" u="heavy" spc="-5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1400" i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однієї</a:t>
            </a:r>
            <a:r>
              <a:rPr sz="1400" i="1" u="heavy" spc="-4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1400" i="1" u="heavy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держави.</a:t>
            </a:r>
            <a:endParaRPr sz="1400" dirty="0">
              <a:latin typeface="Arial"/>
              <a:cs typeface="Arial"/>
            </a:endParaRPr>
          </a:p>
          <a:p>
            <a:pPr marL="12700" marR="231140" algn="just">
              <a:lnSpc>
                <a:spcPct val="114999"/>
              </a:lnSpc>
              <a:spcBef>
                <a:spcPts val="1200"/>
              </a:spcBef>
            </a:pPr>
            <a:r>
              <a:rPr sz="1400" spc="-10" dirty="0">
                <a:latin typeface="Arial"/>
                <a:cs typeface="Arial"/>
              </a:rPr>
              <a:t>Таким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чином,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поняття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«збройний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конфлікт»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дозволяє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праву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реагувати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на </a:t>
            </a:r>
            <a:r>
              <a:rPr sz="1400" dirty="0">
                <a:latin typeface="Arial"/>
                <a:cs typeface="Arial"/>
              </a:rPr>
              <a:t>фактичні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дії,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незалежно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від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того,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чи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була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офіційно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оголошена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війна.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Це </a:t>
            </a:r>
            <a:r>
              <a:rPr sz="1400" spc="-10" dirty="0">
                <a:latin typeface="Arial"/>
                <a:cs typeface="Arial"/>
              </a:rPr>
              <a:t>важливо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для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захисту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цивільного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населення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та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застосування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гуманітарних </a:t>
            </a:r>
            <a:r>
              <a:rPr sz="1400" dirty="0">
                <a:latin typeface="Arial"/>
                <a:cs typeface="Arial"/>
              </a:rPr>
              <a:t>норм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з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моменту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початку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бойових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дій.</a:t>
            </a:r>
            <a:endParaRPr sz="1400" dirty="0">
              <a:latin typeface="Arial"/>
              <a:cs typeface="Arial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58487" y="1368297"/>
            <a:ext cx="2619369" cy="174307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2949" y="234626"/>
            <a:ext cx="365442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/>
              <a:t>Ознаки</a:t>
            </a:r>
            <a:r>
              <a:rPr sz="2000" spc="-35" dirty="0"/>
              <a:t> </a:t>
            </a:r>
            <a:r>
              <a:rPr sz="2000" spc="-20" dirty="0"/>
              <a:t>збройного</a:t>
            </a:r>
            <a:r>
              <a:rPr sz="2000" spc="-35" dirty="0"/>
              <a:t> </a:t>
            </a:r>
            <a:r>
              <a:rPr sz="2000" spc="-10" dirty="0"/>
              <a:t>конфлікту</a:t>
            </a:r>
            <a:endParaRPr sz="2000"/>
          </a:p>
        </p:txBody>
      </p:sp>
      <p:sp>
        <p:nvSpPr>
          <p:cNvPr id="3" name="object 3"/>
          <p:cNvSpPr txBox="1"/>
          <p:nvPr/>
        </p:nvSpPr>
        <p:spPr>
          <a:xfrm>
            <a:off x="122949" y="740593"/>
            <a:ext cx="372427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latin typeface="Arial"/>
                <a:cs typeface="Arial"/>
              </a:rPr>
              <a:t>Основними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ознаками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збройного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конфлікту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є: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16050" y="1158164"/>
            <a:ext cx="5897880" cy="213360"/>
          </a:xfrm>
          <a:prstGeom prst="rect">
            <a:avLst/>
          </a:prstGeom>
          <a:solidFill>
            <a:srgbClr val="FFF2CC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25"/>
              </a:lnSpc>
              <a:tabLst>
                <a:tab pos="376555" algn="l"/>
              </a:tabLst>
            </a:pPr>
            <a:r>
              <a:rPr sz="1400" b="1" spc="-25" dirty="0">
                <a:solidFill>
                  <a:srgbClr val="FF0000"/>
                </a:solidFill>
                <a:latin typeface="Arial"/>
                <a:cs typeface="Arial"/>
              </a:rPr>
              <a:t>1.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	</a:t>
            </a:r>
            <a:r>
              <a:rPr sz="1400" b="1" dirty="0">
                <a:latin typeface="Arial"/>
                <a:cs typeface="Arial"/>
              </a:rPr>
              <a:t>Наявність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організованих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збройних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формувань</a:t>
            </a:r>
            <a:r>
              <a:rPr sz="1400" spc="-10" dirty="0">
                <a:latin typeface="Arial"/>
                <a:cs typeface="Arial"/>
              </a:rPr>
              <a:t>,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які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здатні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вести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92848" y="1403528"/>
            <a:ext cx="1969135" cy="213360"/>
          </a:xfrm>
          <a:prstGeom prst="rect">
            <a:avLst/>
          </a:prstGeom>
          <a:solidFill>
            <a:srgbClr val="FFF2CC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25"/>
              </a:lnSpc>
            </a:pPr>
            <a:r>
              <a:rPr sz="1400" spc="-10" dirty="0">
                <a:latin typeface="Arial"/>
                <a:cs typeface="Arial"/>
              </a:rPr>
              <a:t>систематичні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бойові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дії.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16050" y="1648891"/>
            <a:ext cx="5358765" cy="213360"/>
          </a:xfrm>
          <a:prstGeom prst="rect">
            <a:avLst/>
          </a:prstGeom>
          <a:solidFill>
            <a:srgbClr val="FFF2CC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25"/>
              </a:lnSpc>
              <a:tabLst>
                <a:tab pos="376555" algn="l"/>
              </a:tabLst>
            </a:pPr>
            <a:r>
              <a:rPr sz="1400" b="1" spc="-25" dirty="0">
                <a:solidFill>
                  <a:srgbClr val="FF0000"/>
                </a:solidFill>
                <a:latin typeface="Arial"/>
                <a:cs typeface="Arial"/>
              </a:rPr>
              <a:t>2.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	</a:t>
            </a:r>
            <a:r>
              <a:rPr sz="1400" b="1" dirty="0">
                <a:latin typeface="Arial"/>
                <a:cs typeface="Arial"/>
              </a:rPr>
              <a:t>Факт</a:t>
            </a:r>
            <a:r>
              <a:rPr sz="1400" b="1" spc="-5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застосування</a:t>
            </a:r>
            <a:r>
              <a:rPr sz="1400" b="1" spc="-5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зброї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та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проведення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воєнних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операцій.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16050" y="1894255"/>
            <a:ext cx="6179820" cy="213360"/>
          </a:xfrm>
          <a:prstGeom prst="rect">
            <a:avLst/>
          </a:prstGeom>
          <a:solidFill>
            <a:srgbClr val="FFF2CC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25"/>
              </a:lnSpc>
              <a:tabLst>
                <a:tab pos="376555" algn="l"/>
              </a:tabLst>
            </a:pPr>
            <a:r>
              <a:rPr sz="1400" b="1" spc="-25" dirty="0">
                <a:solidFill>
                  <a:srgbClr val="FF0000"/>
                </a:solidFill>
                <a:latin typeface="Arial"/>
                <a:cs typeface="Arial"/>
              </a:rPr>
              <a:t>3.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	</a:t>
            </a:r>
            <a:r>
              <a:rPr sz="1400" b="1" spc="-10" dirty="0">
                <a:latin typeface="Arial"/>
                <a:cs typeface="Arial"/>
              </a:rPr>
              <a:t>Тривалість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та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інтенсивність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бойових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дій</a:t>
            </a:r>
            <a:r>
              <a:rPr sz="1400" dirty="0">
                <a:latin typeface="Arial"/>
                <a:cs typeface="Arial"/>
              </a:rPr>
              <a:t>,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що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відрізняє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конфлікт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від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92848" y="2139618"/>
            <a:ext cx="1638300" cy="213360"/>
          </a:xfrm>
          <a:prstGeom prst="rect">
            <a:avLst/>
          </a:prstGeom>
          <a:solidFill>
            <a:srgbClr val="FFF2CC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25"/>
              </a:lnSpc>
            </a:pPr>
            <a:r>
              <a:rPr sz="1400" dirty="0">
                <a:latin typeface="Arial"/>
                <a:cs typeface="Arial"/>
              </a:rPr>
              <a:t>окремих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інцидентів.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16050" y="2384982"/>
            <a:ext cx="6294120" cy="213360"/>
          </a:xfrm>
          <a:prstGeom prst="rect">
            <a:avLst/>
          </a:prstGeom>
          <a:solidFill>
            <a:srgbClr val="FFF2CC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25"/>
              </a:lnSpc>
              <a:tabLst>
                <a:tab pos="376555" algn="l"/>
              </a:tabLst>
            </a:pPr>
            <a:r>
              <a:rPr sz="1400" b="1" spc="-25" dirty="0">
                <a:solidFill>
                  <a:srgbClr val="FF0000"/>
                </a:solidFill>
                <a:latin typeface="Arial"/>
                <a:cs typeface="Arial"/>
              </a:rPr>
              <a:t>4.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	</a:t>
            </a:r>
            <a:r>
              <a:rPr sz="1400" b="1" dirty="0">
                <a:latin typeface="Arial"/>
                <a:cs typeface="Arial"/>
              </a:rPr>
              <a:t>Наявність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сторін</a:t>
            </a:r>
            <a:r>
              <a:rPr sz="1400" dirty="0">
                <a:latin typeface="Arial"/>
                <a:cs typeface="Arial"/>
              </a:rPr>
              <a:t>,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які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протистоять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одна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одній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на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основі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політичних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або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92848" y="2630345"/>
            <a:ext cx="2606040" cy="213360"/>
          </a:xfrm>
          <a:prstGeom prst="rect">
            <a:avLst/>
          </a:prstGeom>
          <a:solidFill>
            <a:srgbClr val="FFF2CC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25"/>
              </a:lnSpc>
            </a:pPr>
            <a:r>
              <a:rPr sz="1400" dirty="0">
                <a:latin typeface="Arial"/>
                <a:cs typeface="Arial"/>
              </a:rPr>
              <a:t>територіальних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суперечностей.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22949" y="2976293"/>
            <a:ext cx="6456680" cy="1895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5244">
              <a:lnSpc>
                <a:spcPct val="114999"/>
              </a:lnSpc>
              <a:spcBef>
                <a:spcPts val="100"/>
              </a:spcBef>
            </a:pPr>
            <a:r>
              <a:rPr sz="1400" b="1" i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Наприклад,</a:t>
            </a:r>
            <a:r>
              <a:rPr sz="1400" b="1" i="1" u="heavy" spc="-4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400" b="1" i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прикордонний</a:t>
            </a:r>
            <a:r>
              <a:rPr sz="1400" b="1" i="1" u="heavy" spc="-4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400" b="1" i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інцидент</a:t>
            </a:r>
            <a:r>
              <a:rPr sz="1400" b="1" i="1" u="heavy" spc="-4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400" b="1" i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може</a:t>
            </a:r>
            <a:r>
              <a:rPr sz="1400" b="1" i="1" u="heavy" spc="-4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400" b="1" i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не</a:t>
            </a:r>
            <a:r>
              <a:rPr sz="1400" b="1" i="1" u="heavy" spc="-4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400" b="1" i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вважатися</a:t>
            </a:r>
            <a:r>
              <a:rPr sz="1400" b="1" i="1" u="heavy" spc="-4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400" b="1" i="1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збройним</a:t>
            </a:r>
            <a:r>
              <a:rPr sz="1400" b="1" i="1" spc="-10" dirty="0">
                <a:latin typeface="Arial"/>
                <a:cs typeface="Arial"/>
              </a:rPr>
              <a:t> </a:t>
            </a:r>
            <a:r>
              <a:rPr sz="1400" b="1" i="1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конфліктом,</a:t>
            </a:r>
            <a:r>
              <a:rPr sz="1400" b="1" i="1" u="heavy" spc="-4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400" b="1" i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якщо</a:t>
            </a:r>
            <a:r>
              <a:rPr sz="1400" b="1" i="1" u="heavy" spc="-4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400" b="1" i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він</a:t>
            </a:r>
            <a:r>
              <a:rPr sz="1400" b="1" i="1" u="heavy" spc="-4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400" b="1" i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обмежений</a:t>
            </a:r>
            <a:r>
              <a:rPr sz="1400" b="1" i="1" u="heavy" spc="-4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400" b="1" i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у</a:t>
            </a:r>
            <a:r>
              <a:rPr sz="1400" b="1" i="1" u="heavy" spc="-4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400" b="1" i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часі</a:t>
            </a:r>
            <a:r>
              <a:rPr sz="1400" b="1" i="1" u="heavy" spc="-4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400" b="1" i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та</a:t>
            </a:r>
            <a:r>
              <a:rPr sz="1400" b="1" i="1" u="heavy" spc="-4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400" b="1" i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масштабах.</a:t>
            </a:r>
            <a:r>
              <a:rPr sz="1400" b="1" i="1" u="heavy" spc="-4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400" b="1" i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Але</a:t>
            </a:r>
            <a:r>
              <a:rPr sz="1400" b="1" i="1" u="heavy" spc="-4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400" b="1" i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якщо</a:t>
            </a:r>
            <a:r>
              <a:rPr sz="1400" b="1" i="1" u="heavy" spc="-4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400" b="1" i="1" u="heavy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такі</a:t>
            </a:r>
            <a:r>
              <a:rPr sz="1400" b="1" i="1" spc="-20" dirty="0">
                <a:latin typeface="Arial"/>
                <a:cs typeface="Arial"/>
              </a:rPr>
              <a:t> </a:t>
            </a:r>
            <a:r>
              <a:rPr sz="1400" b="1" i="1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зіткнення</a:t>
            </a:r>
            <a:r>
              <a:rPr sz="1400" b="1" i="1" u="heavy" spc="-4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400" b="1" i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переростають</a:t>
            </a:r>
            <a:r>
              <a:rPr sz="1400" b="1" i="1" u="heavy" spc="-4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400" b="1" i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у</a:t>
            </a:r>
            <a:r>
              <a:rPr sz="1400" b="1" i="1" u="heavy" spc="-4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400" b="1" i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систематичні</a:t>
            </a:r>
            <a:r>
              <a:rPr sz="1400" b="1" i="1" u="heavy" spc="-4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400" b="1" i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операції</a:t>
            </a:r>
            <a:r>
              <a:rPr sz="1400" b="1" i="1" u="heavy" spc="-4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400" b="1" i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із</a:t>
            </a:r>
            <a:r>
              <a:rPr sz="1400" b="1" i="1" u="heavy" spc="-4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400" b="1" i="1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застосуванням</a:t>
            </a:r>
            <a:r>
              <a:rPr sz="1400" b="1" i="1" spc="-10" dirty="0">
                <a:latin typeface="Arial"/>
                <a:cs typeface="Arial"/>
              </a:rPr>
              <a:t> </a:t>
            </a:r>
            <a:r>
              <a:rPr sz="1400" b="1" i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армії,</a:t>
            </a:r>
            <a:r>
              <a:rPr sz="1400" b="1" i="1" u="heavy" spc="-5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400" b="1" i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тоді</a:t>
            </a:r>
            <a:r>
              <a:rPr sz="1400" b="1" i="1" u="heavy" spc="-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400" b="1" i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можна</a:t>
            </a:r>
            <a:r>
              <a:rPr sz="1400" b="1" i="1" u="heavy" spc="-4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400" b="1" i="1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говорити</a:t>
            </a:r>
            <a:r>
              <a:rPr sz="1400" b="1" i="1" u="heavy" spc="-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400" b="1" i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про</a:t>
            </a:r>
            <a:r>
              <a:rPr sz="1400" b="1" i="1" u="heavy" spc="-4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400" b="1" i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збройний</a:t>
            </a:r>
            <a:r>
              <a:rPr sz="1400" b="1" i="1" u="heavy" spc="-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400" b="1" i="1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конфлікт.</a:t>
            </a:r>
            <a:endParaRPr sz="1400">
              <a:latin typeface="Arial"/>
              <a:cs typeface="Arial"/>
            </a:endParaRPr>
          </a:p>
          <a:p>
            <a:pPr marL="12700" marR="5080">
              <a:lnSpc>
                <a:spcPct val="114999"/>
              </a:lnSpc>
              <a:spcBef>
                <a:spcPts val="1200"/>
              </a:spcBef>
            </a:pPr>
            <a:r>
              <a:rPr sz="1400" dirty="0">
                <a:latin typeface="Arial"/>
                <a:cs typeface="Arial"/>
              </a:rPr>
              <a:t>Ці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ознаки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дозволяють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міжнародному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праву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застосовувати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відповідні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правила: </a:t>
            </a:r>
            <a:r>
              <a:rPr sz="1400" dirty="0">
                <a:latin typeface="Arial"/>
                <a:cs typeface="Arial"/>
              </a:rPr>
              <a:t>захист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цивільних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осіб,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регламентацію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методів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ведення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війни,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визначення </a:t>
            </a:r>
            <a:r>
              <a:rPr sz="1400" dirty="0">
                <a:latin typeface="Arial"/>
                <a:cs typeface="Arial"/>
              </a:rPr>
              <a:t>відповідальності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за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воєнні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злочини.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12" name="object 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81511" y="423246"/>
            <a:ext cx="2165420" cy="214849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5724" y="3132824"/>
            <a:ext cx="8888095" cy="16027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Міжнародні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конфлікти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включають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не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лише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класичні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війни,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але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й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військові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окупації, інтервенції,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а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також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операції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без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офіційного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оголошення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війни.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Неміжнародні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50" dirty="0">
                <a:latin typeface="Arial"/>
                <a:cs typeface="Arial"/>
              </a:rPr>
              <a:t>ж </a:t>
            </a:r>
            <a:r>
              <a:rPr sz="1800" dirty="0">
                <a:latin typeface="Arial"/>
                <a:cs typeface="Arial"/>
              </a:rPr>
              <a:t>конфлікти,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як-</a:t>
            </a:r>
            <a:r>
              <a:rPr sz="1800" dirty="0">
                <a:latin typeface="Arial"/>
                <a:cs typeface="Arial"/>
              </a:rPr>
              <a:t>от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громадянська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війна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в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Сирії,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становлять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особливу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складність,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адже </a:t>
            </a:r>
            <a:r>
              <a:rPr sz="1800" dirty="0">
                <a:latin typeface="Arial"/>
                <a:cs typeface="Arial"/>
              </a:rPr>
              <a:t>держава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прагне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розглядати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їх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як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внутрішні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справи,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проте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міжнародне співтовариство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наполягає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на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застосуванні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гуманітарних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стандартів.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78397" y="179774"/>
            <a:ext cx="6442075" cy="699135"/>
          </a:xfrm>
          <a:prstGeom prst="rect">
            <a:avLst/>
          </a:prstGeom>
          <a:solidFill>
            <a:srgbClr val="E9D1DB"/>
          </a:solidFill>
          <a:ln w="9524">
            <a:solidFill>
              <a:srgbClr val="2F2F2F"/>
            </a:solidFill>
          </a:ln>
        </p:spPr>
        <p:txBody>
          <a:bodyPr vert="horz" wrap="square" lIns="0" tIns="1778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400"/>
              </a:spcBef>
            </a:pPr>
            <a:r>
              <a:rPr sz="2800" dirty="0">
                <a:solidFill>
                  <a:srgbClr val="4B112F"/>
                </a:solidFill>
              </a:rPr>
              <a:t>Види</a:t>
            </a:r>
            <a:r>
              <a:rPr sz="2800" spc="-120" dirty="0">
                <a:solidFill>
                  <a:srgbClr val="4B112F"/>
                </a:solidFill>
              </a:rPr>
              <a:t> </a:t>
            </a:r>
            <a:r>
              <a:rPr sz="2800" spc="-10" dirty="0">
                <a:solidFill>
                  <a:srgbClr val="4B112F"/>
                </a:solidFill>
              </a:rPr>
              <a:t>збройних</a:t>
            </a:r>
            <a:r>
              <a:rPr sz="2800" spc="-120" dirty="0">
                <a:solidFill>
                  <a:srgbClr val="4B112F"/>
                </a:solidFill>
              </a:rPr>
              <a:t> </a:t>
            </a:r>
            <a:r>
              <a:rPr sz="2800" spc="-10" dirty="0">
                <a:solidFill>
                  <a:srgbClr val="4B112F"/>
                </a:solidFill>
              </a:rPr>
              <a:t>конфліктів</a:t>
            </a:r>
            <a:endParaRPr sz="2800"/>
          </a:p>
        </p:txBody>
      </p:sp>
      <p:sp>
        <p:nvSpPr>
          <p:cNvPr id="4" name="object 4"/>
          <p:cNvSpPr txBox="1"/>
          <p:nvPr/>
        </p:nvSpPr>
        <p:spPr>
          <a:xfrm>
            <a:off x="1080889" y="1343623"/>
            <a:ext cx="1310005" cy="274320"/>
          </a:xfrm>
          <a:prstGeom prst="rect">
            <a:avLst/>
          </a:prstGeom>
          <a:solidFill>
            <a:srgbClr val="F4CCCC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90"/>
              </a:lnSpc>
            </a:pPr>
            <a:r>
              <a:rPr sz="1800" b="1" i="1" spc="-10" dirty="0">
                <a:solidFill>
                  <a:srgbClr val="CC0000"/>
                </a:solidFill>
                <a:latin typeface="Arial"/>
                <a:cs typeface="Arial"/>
              </a:rPr>
              <a:t>Міжнародні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89749" y="1288347"/>
            <a:ext cx="3985260" cy="1768475"/>
          </a:xfrm>
          <a:prstGeom prst="rect">
            <a:avLst/>
          </a:prstGeom>
          <a:ln w="38099">
            <a:solidFill>
              <a:srgbClr val="660000"/>
            </a:solidFill>
          </a:ln>
        </p:spPr>
        <p:txBody>
          <a:bodyPr vert="horz" wrap="square" lIns="0" tIns="43815" rIns="0" bIns="0" rtlCol="0">
            <a:spAutoFit/>
          </a:bodyPr>
          <a:lstStyle/>
          <a:p>
            <a:pPr marL="493395" marR="487680" indent="1770380">
              <a:lnSpc>
                <a:spcPct val="100699"/>
              </a:lnSpc>
              <a:spcBef>
                <a:spcPts val="345"/>
              </a:spcBef>
            </a:pPr>
            <a:r>
              <a:rPr sz="1800" b="1" i="1" dirty="0">
                <a:latin typeface="Arial"/>
                <a:cs typeface="Arial"/>
              </a:rPr>
              <a:t>—</a:t>
            </a:r>
            <a:r>
              <a:rPr sz="1800" b="1" i="1" spc="-5" dirty="0">
                <a:latin typeface="Arial"/>
                <a:cs typeface="Arial"/>
              </a:rPr>
              <a:t> </a:t>
            </a:r>
            <a:r>
              <a:rPr sz="1800" b="1" i="1" spc="-20" dirty="0">
                <a:latin typeface="Arial"/>
                <a:cs typeface="Arial"/>
              </a:rPr>
              <a:t>коли </a:t>
            </a:r>
            <a:r>
              <a:rPr sz="1800" b="1" i="1" dirty="0">
                <a:latin typeface="Arial"/>
                <a:cs typeface="Arial"/>
              </a:rPr>
              <a:t>протистоять</a:t>
            </a:r>
            <a:r>
              <a:rPr sz="1800" b="1" i="1" spc="-75" dirty="0">
                <a:latin typeface="Arial"/>
                <a:cs typeface="Arial"/>
              </a:rPr>
              <a:t> </a:t>
            </a:r>
            <a:r>
              <a:rPr sz="1800" b="1" i="1" dirty="0">
                <a:latin typeface="Arial"/>
                <a:cs typeface="Arial"/>
              </a:rPr>
              <a:t>одна</a:t>
            </a:r>
            <a:r>
              <a:rPr sz="1800" b="1" i="1" spc="-70" dirty="0">
                <a:latin typeface="Arial"/>
                <a:cs typeface="Arial"/>
              </a:rPr>
              <a:t> </a:t>
            </a:r>
            <a:r>
              <a:rPr sz="1800" b="1" i="1" spc="-10" dirty="0">
                <a:latin typeface="Arial"/>
                <a:cs typeface="Arial"/>
              </a:rPr>
              <a:t>одній</a:t>
            </a:r>
            <a:endParaRPr sz="1800">
              <a:latin typeface="Arial"/>
              <a:cs typeface="Arial"/>
            </a:endParaRPr>
          </a:p>
          <a:p>
            <a:pPr marL="204470" marR="201295" algn="ctr">
              <a:lnSpc>
                <a:spcPct val="100699"/>
              </a:lnSpc>
            </a:pPr>
            <a:r>
              <a:rPr sz="1800" b="1" i="1" dirty="0">
                <a:latin typeface="Arial"/>
                <a:cs typeface="Arial"/>
              </a:rPr>
              <a:t>держави.</a:t>
            </a:r>
            <a:r>
              <a:rPr sz="1800" b="1" i="1" spc="-65" dirty="0">
                <a:latin typeface="Arial"/>
                <a:cs typeface="Arial"/>
              </a:rPr>
              <a:t> </a:t>
            </a:r>
            <a:r>
              <a:rPr sz="1800" b="1" i="1" dirty="0">
                <a:latin typeface="Arial"/>
                <a:cs typeface="Arial"/>
              </a:rPr>
              <a:t>Вони</a:t>
            </a:r>
            <a:r>
              <a:rPr sz="1800" b="1" i="1" spc="-60" dirty="0">
                <a:latin typeface="Arial"/>
                <a:cs typeface="Arial"/>
              </a:rPr>
              <a:t> </a:t>
            </a:r>
            <a:r>
              <a:rPr sz="1800" b="1" i="1" spc="-10" dirty="0">
                <a:latin typeface="Arial"/>
                <a:cs typeface="Arial"/>
              </a:rPr>
              <a:t>підпадають</a:t>
            </a:r>
            <a:r>
              <a:rPr sz="1800" b="1" i="1" spc="-60" dirty="0">
                <a:latin typeface="Arial"/>
                <a:cs typeface="Arial"/>
              </a:rPr>
              <a:t> </a:t>
            </a:r>
            <a:r>
              <a:rPr sz="1800" b="1" i="1" spc="-25" dirty="0">
                <a:latin typeface="Arial"/>
                <a:cs typeface="Arial"/>
              </a:rPr>
              <a:t>під </a:t>
            </a:r>
            <a:r>
              <a:rPr sz="1800" b="1" i="1" dirty="0">
                <a:latin typeface="Arial"/>
                <a:cs typeface="Arial"/>
              </a:rPr>
              <a:t>повний</a:t>
            </a:r>
            <a:r>
              <a:rPr sz="1800" b="1" i="1" spc="-65" dirty="0">
                <a:latin typeface="Arial"/>
                <a:cs typeface="Arial"/>
              </a:rPr>
              <a:t> </a:t>
            </a:r>
            <a:r>
              <a:rPr sz="1800" b="1" i="1" dirty="0">
                <a:latin typeface="Arial"/>
                <a:cs typeface="Arial"/>
              </a:rPr>
              <a:t>спектр</a:t>
            </a:r>
            <a:r>
              <a:rPr sz="1800" b="1" i="1" spc="-65" dirty="0">
                <a:latin typeface="Arial"/>
                <a:cs typeface="Arial"/>
              </a:rPr>
              <a:t> </a:t>
            </a:r>
            <a:r>
              <a:rPr sz="1800" b="1" i="1" spc="-20" dirty="0">
                <a:latin typeface="Arial"/>
                <a:cs typeface="Arial"/>
              </a:rPr>
              <a:t>норм </a:t>
            </a:r>
            <a:r>
              <a:rPr sz="1800" b="1" i="1" spc="-10" dirty="0">
                <a:latin typeface="Arial"/>
                <a:cs typeface="Arial"/>
              </a:rPr>
              <a:t>міжнародного</a:t>
            </a:r>
            <a:r>
              <a:rPr sz="1800" b="1" i="1" spc="-110" dirty="0">
                <a:latin typeface="Arial"/>
                <a:cs typeface="Arial"/>
              </a:rPr>
              <a:t> </a:t>
            </a:r>
            <a:r>
              <a:rPr sz="1800" b="1" i="1" spc="-10" dirty="0">
                <a:latin typeface="Arial"/>
                <a:cs typeface="Arial"/>
              </a:rPr>
              <a:t>гуманітарного права.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779787" y="1338861"/>
            <a:ext cx="1668145" cy="289560"/>
          </a:xfrm>
          <a:prstGeom prst="rect">
            <a:avLst/>
          </a:prstGeom>
          <a:solidFill>
            <a:srgbClr val="F4CCCC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05"/>
              </a:lnSpc>
            </a:pPr>
            <a:r>
              <a:rPr sz="1900" b="1" i="1" spc="-10" dirty="0">
                <a:solidFill>
                  <a:srgbClr val="FF0000"/>
                </a:solidFill>
                <a:latin typeface="Arial"/>
                <a:cs typeface="Arial"/>
              </a:rPr>
              <a:t>Неміжнародні</a:t>
            </a:r>
            <a:endParaRPr sz="19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694065" y="1288347"/>
            <a:ext cx="4157345" cy="1768475"/>
          </a:xfrm>
          <a:prstGeom prst="rect">
            <a:avLst/>
          </a:prstGeom>
          <a:ln w="38099">
            <a:solidFill>
              <a:srgbClr val="660000"/>
            </a:solidFill>
          </a:ln>
        </p:spPr>
        <p:txBody>
          <a:bodyPr vert="horz" wrap="square" lIns="0" tIns="15875" rIns="0" bIns="0" rtlCol="0">
            <a:spAutoFit/>
          </a:bodyPr>
          <a:lstStyle/>
          <a:p>
            <a:pPr marL="85090" marR="150495" indent="1734820">
              <a:lnSpc>
                <a:spcPts val="2620"/>
              </a:lnSpc>
              <a:spcBef>
                <a:spcPts val="125"/>
              </a:spcBef>
            </a:pPr>
            <a:r>
              <a:rPr sz="1900" b="1" i="1" dirty="0">
                <a:latin typeface="Arial"/>
                <a:cs typeface="Arial"/>
              </a:rPr>
              <a:t>—</a:t>
            </a:r>
            <a:r>
              <a:rPr sz="1900" b="1" i="1" spc="-5" dirty="0">
                <a:latin typeface="Arial"/>
                <a:cs typeface="Arial"/>
              </a:rPr>
              <a:t> </a:t>
            </a:r>
            <a:r>
              <a:rPr sz="1900" b="1" i="1" spc="-10" dirty="0">
                <a:latin typeface="Arial"/>
                <a:cs typeface="Arial"/>
              </a:rPr>
              <a:t>внутрішні </a:t>
            </a:r>
            <a:r>
              <a:rPr sz="1900" b="1" i="1" dirty="0">
                <a:latin typeface="Arial"/>
                <a:cs typeface="Arial"/>
              </a:rPr>
              <a:t>війни</a:t>
            </a:r>
            <a:r>
              <a:rPr sz="1900" b="1" i="1" spc="-65" dirty="0">
                <a:latin typeface="Arial"/>
                <a:cs typeface="Arial"/>
              </a:rPr>
              <a:t> </a:t>
            </a:r>
            <a:r>
              <a:rPr sz="1900" b="1" i="1" dirty="0">
                <a:latin typeface="Arial"/>
                <a:cs typeface="Arial"/>
              </a:rPr>
              <a:t>або</a:t>
            </a:r>
            <a:r>
              <a:rPr sz="1900" b="1" i="1" spc="-65" dirty="0">
                <a:latin typeface="Arial"/>
                <a:cs typeface="Arial"/>
              </a:rPr>
              <a:t> </a:t>
            </a:r>
            <a:r>
              <a:rPr sz="1900" b="1" i="1" spc="-10" dirty="0">
                <a:latin typeface="Arial"/>
                <a:cs typeface="Arial"/>
              </a:rPr>
              <a:t>громадянські </a:t>
            </a:r>
            <a:r>
              <a:rPr sz="1900" b="1" i="1" dirty="0">
                <a:latin typeface="Arial"/>
                <a:cs typeface="Arial"/>
              </a:rPr>
              <a:t>конфлікти,</a:t>
            </a:r>
            <a:r>
              <a:rPr sz="1900" b="1" i="1" spc="-60" dirty="0">
                <a:latin typeface="Arial"/>
                <a:cs typeface="Arial"/>
              </a:rPr>
              <a:t> </a:t>
            </a:r>
            <a:r>
              <a:rPr sz="1900" b="1" i="1" dirty="0">
                <a:latin typeface="Arial"/>
                <a:cs typeface="Arial"/>
              </a:rPr>
              <a:t>коли</a:t>
            </a:r>
            <a:r>
              <a:rPr sz="1900" b="1" i="1" spc="-60" dirty="0">
                <a:latin typeface="Arial"/>
                <a:cs typeface="Arial"/>
              </a:rPr>
              <a:t> </a:t>
            </a:r>
            <a:r>
              <a:rPr sz="1900" b="1" i="1" spc="-10" dirty="0">
                <a:latin typeface="Arial"/>
                <a:cs typeface="Arial"/>
              </a:rPr>
              <a:t>збройні</a:t>
            </a:r>
            <a:r>
              <a:rPr sz="1900" b="1" i="1" spc="-60" dirty="0">
                <a:latin typeface="Arial"/>
                <a:cs typeface="Arial"/>
              </a:rPr>
              <a:t> </a:t>
            </a:r>
            <a:r>
              <a:rPr sz="1900" b="1" i="1" spc="-10" dirty="0">
                <a:latin typeface="Arial"/>
                <a:cs typeface="Arial"/>
              </a:rPr>
              <a:t>групи </a:t>
            </a:r>
            <a:r>
              <a:rPr sz="1900" b="1" i="1" dirty="0">
                <a:latin typeface="Arial"/>
                <a:cs typeface="Arial"/>
              </a:rPr>
              <a:t>борються</a:t>
            </a:r>
            <a:r>
              <a:rPr sz="1900" b="1" i="1" spc="-85" dirty="0">
                <a:latin typeface="Arial"/>
                <a:cs typeface="Arial"/>
              </a:rPr>
              <a:t> </a:t>
            </a:r>
            <a:r>
              <a:rPr sz="1900" b="1" i="1" dirty="0">
                <a:latin typeface="Arial"/>
                <a:cs typeface="Arial"/>
              </a:rPr>
              <a:t>проти</a:t>
            </a:r>
            <a:r>
              <a:rPr sz="1900" b="1" i="1" spc="-85" dirty="0">
                <a:latin typeface="Arial"/>
                <a:cs typeface="Arial"/>
              </a:rPr>
              <a:t> </a:t>
            </a:r>
            <a:r>
              <a:rPr sz="1900" b="1" i="1" dirty="0">
                <a:latin typeface="Arial"/>
                <a:cs typeface="Arial"/>
              </a:rPr>
              <a:t>уряду</a:t>
            </a:r>
            <a:r>
              <a:rPr sz="1900" b="1" i="1" spc="-80" dirty="0">
                <a:latin typeface="Arial"/>
                <a:cs typeface="Arial"/>
              </a:rPr>
              <a:t> </a:t>
            </a:r>
            <a:r>
              <a:rPr sz="1900" b="1" i="1" dirty="0">
                <a:latin typeface="Arial"/>
                <a:cs typeface="Arial"/>
              </a:rPr>
              <a:t>або</a:t>
            </a:r>
            <a:r>
              <a:rPr sz="1900" b="1" i="1" spc="-85" dirty="0">
                <a:latin typeface="Arial"/>
                <a:cs typeface="Arial"/>
              </a:rPr>
              <a:t> </a:t>
            </a:r>
            <a:r>
              <a:rPr sz="1900" b="1" i="1" spc="-25" dirty="0">
                <a:latin typeface="Arial"/>
                <a:cs typeface="Arial"/>
              </a:rPr>
              <a:t>між </a:t>
            </a:r>
            <a:r>
              <a:rPr sz="1900" b="1" i="1" dirty="0">
                <a:latin typeface="Arial"/>
                <a:cs typeface="Arial"/>
              </a:rPr>
              <a:t>собою</a:t>
            </a:r>
            <a:r>
              <a:rPr sz="1900" b="1" i="1" spc="-70" dirty="0">
                <a:latin typeface="Arial"/>
                <a:cs typeface="Arial"/>
              </a:rPr>
              <a:t> </a:t>
            </a:r>
            <a:r>
              <a:rPr sz="1900" b="1" i="1" dirty="0">
                <a:latin typeface="Arial"/>
                <a:cs typeface="Arial"/>
              </a:rPr>
              <a:t>в</a:t>
            </a:r>
            <a:r>
              <a:rPr sz="1900" b="1" i="1" spc="-65" dirty="0">
                <a:latin typeface="Arial"/>
                <a:cs typeface="Arial"/>
              </a:rPr>
              <a:t> </a:t>
            </a:r>
            <a:r>
              <a:rPr sz="1900" b="1" i="1" dirty="0">
                <a:latin typeface="Arial"/>
                <a:cs typeface="Arial"/>
              </a:rPr>
              <a:t>межах</a:t>
            </a:r>
            <a:r>
              <a:rPr sz="1900" b="1" i="1" spc="-70" dirty="0">
                <a:latin typeface="Arial"/>
                <a:cs typeface="Arial"/>
              </a:rPr>
              <a:t> </a:t>
            </a:r>
            <a:r>
              <a:rPr sz="1900" b="1" i="1" dirty="0">
                <a:latin typeface="Arial"/>
                <a:cs typeface="Arial"/>
              </a:rPr>
              <a:t>однієї</a:t>
            </a:r>
            <a:r>
              <a:rPr sz="1900" b="1" i="1" spc="-65" dirty="0">
                <a:latin typeface="Arial"/>
                <a:cs typeface="Arial"/>
              </a:rPr>
              <a:t> </a:t>
            </a:r>
            <a:r>
              <a:rPr sz="1900" b="1" i="1" spc="-10" dirty="0">
                <a:latin typeface="Arial"/>
                <a:cs typeface="Arial"/>
              </a:rPr>
              <a:t>держави.</a:t>
            </a:r>
            <a:endParaRPr sz="19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191095" y="874010"/>
            <a:ext cx="4573270" cy="424815"/>
            <a:chOff x="2191095" y="874010"/>
            <a:chExt cx="4573270" cy="424815"/>
          </a:xfrm>
        </p:grpSpPr>
        <p:sp>
          <p:nvSpPr>
            <p:cNvPr id="9" name="object 9"/>
            <p:cNvSpPr/>
            <p:nvPr/>
          </p:nvSpPr>
          <p:spPr>
            <a:xfrm>
              <a:off x="2238422" y="878773"/>
              <a:ext cx="2261235" cy="400050"/>
            </a:xfrm>
            <a:custGeom>
              <a:avLst/>
              <a:gdLst/>
              <a:ahLst/>
              <a:cxnLst/>
              <a:rect l="l" t="t" r="r" b="b"/>
              <a:pathLst>
                <a:path w="2261235" h="400050">
                  <a:moveTo>
                    <a:pt x="2260917" y="0"/>
                  </a:moveTo>
                  <a:lnTo>
                    <a:pt x="0" y="399554"/>
                  </a:lnTo>
                </a:path>
              </a:pathLst>
            </a:custGeom>
            <a:ln w="9524">
              <a:solidFill>
                <a:srgbClr val="2F2F2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195858" y="1262834"/>
              <a:ext cx="45720" cy="31115"/>
            </a:xfrm>
            <a:custGeom>
              <a:avLst/>
              <a:gdLst/>
              <a:ahLst/>
              <a:cxnLst/>
              <a:rect l="l" t="t" r="r" b="b"/>
              <a:pathLst>
                <a:path w="45719" h="31115">
                  <a:moveTo>
                    <a:pt x="45302" y="30984"/>
                  </a:moveTo>
                  <a:lnTo>
                    <a:pt x="0" y="23014"/>
                  </a:lnTo>
                  <a:lnTo>
                    <a:pt x="39827" y="0"/>
                  </a:lnTo>
                  <a:lnTo>
                    <a:pt x="45302" y="30984"/>
                  </a:lnTo>
                  <a:close/>
                </a:path>
              </a:pathLst>
            </a:custGeom>
            <a:solidFill>
              <a:srgbClr val="2F2F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195858" y="1262834"/>
              <a:ext cx="45720" cy="31115"/>
            </a:xfrm>
            <a:custGeom>
              <a:avLst/>
              <a:gdLst/>
              <a:ahLst/>
              <a:cxnLst/>
              <a:rect l="l" t="t" r="r" b="b"/>
              <a:pathLst>
                <a:path w="45719" h="31115">
                  <a:moveTo>
                    <a:pt x="39827" y="0"/>
                  </a:moveTo>
                  <a:lnTo>
                    <a:pt x="0" y="23014"/>
                  </a:lnTo>
                  <a:lnTo>
                    <a:pt x="45302" y="30984"/>
                  </a:lnTo>
                  <a:lnTo>
                    <a:pt x="39827" y="0"/>
                  </a:lnTo>
                  <a:close/>
                </a:path>
              </a:pathLst>
            </a:custGeom>
            <a:ln w="9524">
              <a:solidFill>
                <a:srgbClr val="2F2F2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499340" y="878773"/>
              <a:ext cx="2217420" cy="399415"/>
            </a:xfrm>
            <a:custGeom>
              <a:avLst/>
              <a:gdLst/>
              <a:ahLst/>
              <a:cxnLst/>
              <a:rect l="l" t="t" r="r" b="b"/>
              <a:pathLst>
                <a:path w="2217420" h="399415">
                  <a:moveTo>
                    <a:pt x="0" y="0"/>
                  </a:moveTo>
                  <a:lnTo>
                    <a:pt x="2217145" y="399369"/>
                  </a:lnTo>
                </a:path>
              </a:pathLst>
            </a:custGeom>
            <a:ln w="9524">
              <a:solidFill>
                <a:srgbClr val="2F2F2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713711" y="1262657"/>
              <a:ext cx="45720" cy="31115"/>
            </a:xfrm>
            <a:custGeom>
              <a:avLst/>
              <a:gdLst/>
              <a:ahLst/>
              <a:cxnLst/>
              <a:rect l="l" t="t" r="r" b="b"/>
              <a:pathLst>
                <a:path w="45720" h="31115">
                  <a:moveTo>
                    <a:pt x="0" y="30967"/>
                  </a:moveTo>
                  <a:lnTo>
                    <a:pt x="5574" y="0"/>
                  </a:lnTo>
                  <a:lnTo>
                    <a:pt x="45324" y="23147"/>
                  </a:lnTo>
                  <a:lnTo>
                    <a:pt x="0" y="30967"/>
                  </a:lnTo>
                  <a:close/>
                </a:path>
              </a:pathLst>
            </a:custGeom>
            <a:solidFill>
              <a:srgbClr val="2F2F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713711" y="1262657"/>
              <a:ext cx="45720" cy="31115"/>
            </a:xfrm>
            <a:custGeom>
              <a:avLst/>
              <a:gdLst/>
              <a:ahLst/>
              <a:cxnLst/>
              <a:rect l="l" t="t" r="r" b="b"/>
              <a:pathLst>
                <a:path w="45720" h="31115">
                  <a:moveTo>
                    <a:pt x="0" y="30967"/>
                  </a:moveTo>
                  <a:lnTo>
                    <a:pt x="45324" y="23147"/>
                  </a:lnTo>
                  <a:lnTo>
                    <a:pt x="5574" y="0"/>
                  </a:lnTo>
                  <a:lnTo>
                    <a:pt x="0" y="30967"/>
                  </a:lnTo>
                  <a:close/>
                </a:path>
              </a:pathLst>
            </a:custGeom>
            <a:ln w="9524">
              <a:solidFill>
                <a:srgbClr val="2F2F2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2774" y="163797"/>
            <a:ext cx="419417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/>
              <a:t>Міжнародний</a:t>
            </a:r>
            <a:r>
              <a:rPr sz="2000" spc="-114" dirty="0"/>
              <a:t> </a:t>
            </a:r>
            <a:r>
              <a:rPr sz="2000" dirty="0"/>
              <a:t>збройний</a:t>
            </a:r>
            <a:r>
              <a:rPr sz="2000" spc="-110" dirty="0"/>
              <a:t> </a:t>
            </a:r>
            <a:r>
              <a:rPr sz="2000" spc="-10" dirty="0"/>
              <a:t>конфлікт</a:t>
            </a:r>
            <a:endParaRPr sz="2000"/>
          </a:p>
        </p:txBody>
      </p:sp>
      <p:sp>
        <p:nvSpPr>
          <p:cNvPr id="3" name="object 3"/>
          <p:cNvSpPr txBox="1"/>
          <p:nvPr/>
        </p:nvSpPr>
        <p:spPr>
          <a:xfrm>
            <a:off x="272774" y="619200"/>
            <a:ext cx="8399780" cy="2855595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 marR="181610">
              <a:lnSpc>
                <a:spcPct val="115199"/>
              </a:lnSpc>
              <a:spcBef>
                <a:spcPts val="175"/>
              </a:spcBef>
            </a:pPr>
            <a:r>
              <a:rPr sz="1700" b="1" i="1" dirty="0">
                <a:solidFill>
                  <a:srgbClr val="970000"/>
                </a:solidFill>
                <a:latin typeface="Arial"/>
                <a:cs typeface="Arial"/>
              </a:rPr>
              <a:t>Міжнародний</a:t>
            </a:r>
            <a:r>
              <a:rPr sz="1700" b="1" i="1" spc="-55" dirty="0">
                <a:solidFill>
                  <a:srgbClr val="970000"/>
                </a:solidFill>
                <a:latin typeface="Arial"/>
                <a:cs typeface="Arial"/>
              </a:rPr>
              <a:t> </a:t>
            </a:r>
            <a:r>
              <a:rPr sz="1700" b="1" i="1" dirty="0">
                <a:solidFill>
                  <a:srgbClr val="970000"/>
                </a:solidFill>
                <a:latin typeface="Arial"/>
                <a:cs typeface="Arial"/>
              </a:rPr>
              <a:t>збройний</a:t>
            </a:r>
            <a:r>
              <a:rPr sz="1700" b="1" i="1" spc="-50" dirty="0">
                <a:solidFill>
                  <a:srgbClr val="970000"/>
                </a:solidFill>
                <a:latin typeface="Arial"/>
                <a:cs typeface="Arial"/>
              </a:rPr>
              <a:t> </a:t>
            </a:r>
            <a:r>
              <a:rPr sz="1700" b="1" i="1" dirty="0">
                <a:solidFill>
                  <a:srgbClr val="970000"/>
                </a:solidFill>
                <a:latin typeface="Arial"/>
                <a:cs typeface="Arial"/>
              </a:rPr>
              <a:t>конфлікт</a:t>
            </a:r>
            <a:r>
              <a:rPr sz="1700" b="1" i="1" spc="-35" dirty="0">
                <a:solidFill>
                  <a:srgbClr val="970000"/>
                </a:solidFill>
                <a:latin typeface="Arial"/>
                <a:cs typeface="Arial"/>
              </a:rPr>
              <a:t> </a:t>
            </a:r>
            <a:r>
              <a:rPr sz="1400" i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має</a:t>
            </a:r>
            <a:r>
              <a:rPr sz="1400" i="1" u="heavy" spc="-4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400" i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місце</a:t>
            </a:r>
            <a:r>
              <a:rPr sz="1400" i="1" u="heavy" spc="-4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400" i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тоді,</a:t>
            </a:r>
            <a:r>
              <a:rPr sz="1400" i="1" u="heavy" spc="-4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400" i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коли</a:t>
            </a:r>
            <a:r>
              <a:rPr sz="1400" i="1" u="heavy" spc="-4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400" i="1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хоча</a:t>
            </a:r>
            <a:r>
              <a:rPr sz="1400" i="1" u="heavy" spc="-4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400" i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б</a:t>
            </a:r>
            <a:r>
              <a:rPr sz="1400" i="1" u="heavy" spc="-4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400" i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дві</a:t>
            </a:r>
            <a:r>
              <a:rPr sz="1400" i="1" u="heavy" spc="-4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400" i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держави</a:t>
            </a:r>
            <a:r>
              <a:rPr sz="1400" i="1" u="heavy" spc="-4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400" i="1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вступають</a:t>
            </a:r>
            <a:r>
              <a:rPr sz="1400" i="1" u="heavy" spc="-4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400" i="1" u="heavy" spc="-5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у</a:t>
            </a:r>
            <a:r>
              <a:rPr sz="1400" i="1" spc="-50" dirty="0">
                <a:latin typeface="Arial"/>
                <a:cs typeface="Arial"/>
              </a:rPr>
              <a:t> </a:t>
            </a:r>
            <a:r>
              <a:rPr sz="1400" i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воєнне</a:t>
            </a:r>
            <a:r>
              <a:rPr sz="1400" i="1" u="heavy" spc="-4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400" i="1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зіткнення.</a:t>
            </a:r>
            <a:r>
              <a:rPr sz="1400" i="1" u="heavy" spc="-4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400" i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Важливим</a:t>
            </a:r>
            <a:r>
              <a:rPr sz="1400" i="1" u="heavy" spc="-4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400" i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є</a:t>
            </a:r>
            <a:r>
              <a:rPr sz="1400" i="1" u="heavy" spc="-4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400" i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те,</a:t>
            </a:r>
            <a:r>
              <a:rPr sz="1400" i="1" u="heavy" spc="-4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400" i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що</a:t>
            </a:r>
            <a:r>
              <a:rPr sz="1400" i="1" u="heavy" spc="-4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400" i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для</a:t>
            </a:r>
            <a:r>
              <a:rPr sz="1400" i="1" u="heavy" spc="-4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400" i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його</a:t>
            </a:r>
            <a:r>
              <a:rPr sz="1400" i="1" u="heavy" spc="-4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400" i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визнання</a:t>
            </a:r>
            <a:r>
              <a:rPr sz="1400" i="1" u="heavy" spc="-4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400" i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не</a:t>
            </a:r>
            <a:r>
              <a:rPr sz="1400" i="1" u="heavy" spc="-4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400" i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обов’язково</a:t>
            </a:r>
            <a:r>
              <a:rPr sz="1400" i="1" u="heavy" spc="-4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400" i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офіційно</a:t>
            </a:r>
            <a:r>
              <a:rPr sz="1400" i="1" u="heavy" spc="-4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400" i="1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оголошувати</a:t>
            </a:r>
            <a:r>
              <a:rPr sz="1400" i="1" spc="-10" dirty="0">
                <a:latin typeface="Arial"/>
                <a:cs typeface="Arial"/>
              </a:rPr>
              <a:t> </a:t>
            </a:r>
            <a:r>
              <a:rPr sz="1400" i="1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війну.</a:t>
            </a:r>
            <a:r>
              <a:rPr sz="1400" i="1" u="heavy" spc="-4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400" i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Достатньо</a:t>
            </a:r>
            <a:r>
              <a:rPr sz="1400" i="1" u="heavy" spc="-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400" i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факту</a:t>
            </a:r>
            <a:r>
              <a:rPr sz="1400" i="1" u="heavy" spc="-4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400" i="1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застосування</a:t>
            </a:r>
            <a:r>
              <a:rPr sz="1400" i="1" u="heavy" spc="-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400" i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збройної</a:t>
            </a:r>
            <a:r>
              <a:rPr sz="1400" i="1" u="heavy" spc="-4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400" i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сили</a:t>
            </a:r>
            <a:r>
              <a:rPr sz="1400" i="1" u="heavy" spc="-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400" i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між</a:t>
            </a:r>
            <a:r>
              <a:rPr sz="1400" i="1" u="heavy" spc="-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400" i="1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регулярними</a:t>
            </a:r>
            <a:r>
              <a:rPr sz="1400" i="1" u="heavy" spc="-4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400" i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військами</a:t>
            </a:r>
            <a:r>
              <a:rPr sz="1400" i="1" u="heavy" spc="-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400" i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двох</a:t>
            </a:r>
            <a:r>
              <a:rPr sz="1400" i="1" u="heavy" spc="-4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400" i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чи</a:t>
            </a:r>
            <a:r>
              <a:rPr sz="1400" i="1" u="heavy" spc="-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400" i="1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більше</a:t>
            </a:r>
            <a:r>
              <a:rPr sz="1400" i="1" spc="-10" dirty="0">
                <a:latin typeface="Arial"/>
                <a:cs typeface="Arial"/>
              </a:rPr>
              <a:t> </a:t>
            </a:r>
            <a:r>
              <a:rPr sz="1400" i="1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держав.</a:t>
            </a:r>
            <a:endParaRPr sz="1400">
              <a:latin typeface="Arial"/>
              <a:cs typeface="Arial"/>
            </a:endParaRPr>
          </a:p>
          <a:p>
            <a:pPr marL="12700" marR="28575">
              <a:lnSpc>
                <a:spcPct val="114999"/>
              </a:lnSpc>
              <a:spcBef>
                <a:spcPts val="1200"/>
              </a:spcBef>
            </a:pPr>
            <a:r>
              <a:rPr sz="1400" dirty="0">
                <a:solidFill>
                  <a:srgbClr val="CC0000"/>
                </a:solidFill>
                <a:latin typeface="Arial"/>
                <a:cs typeface="Arial"/>
              </a:rPr>
              <a:t>Міжнародні</a:t>
            </a:r>
            <a:r>
              <a:rPr sz="1400" spc="-55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CC0000"/>
                </a:solidFill>
                <a:latin typeface="Arial"/>
                <a:cs typeface="Arial"/>
              </a:rPr>
              <a:t>конфлікти</a:t>
            </a:r>
            <a:r>
              <a:rPr sz="1400" spc="-5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CC0000"/>
                </a:solidFill>
                <a:latin typeface="Arial"/>
                <a:cs typeface="Arial"/>
              </a:rPr>
              <a:t>регулюються</a:t>
            </a:r>
            <a:r>
              <a:rPr sz="1400" spc="-55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CC0000"/>
                </a:solidFill>
                <a:latin typeface="Arial"/>
                <a:cs typeface="Arial"/>
              </a:rPr>
              <a:t>всіма</a:t>
            </a:r>
            <a:r>
              <a:rPr sz="1400" spc="-5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CC0000"/>
                </a:solidFill>
                <a:latin typeface="Arial"/>
                <a:cs typeface="Arial"/>
              </a:rPr>
              <a:t>чотирма</a:t>
            </a:r>
            <a:r>
              <a:rPr sz="1400" spc="-55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CC0000"/>
                </a:solidFill>
                <a:latin typeface="Arial"/>
                <a:cs typeface="Arial"/>
              </a:rPr>
              <a:t>Женевськими</a:t>
            </a:r>
            <a:r>
              <a:rPr sz="1400" spc="-5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CC0000"/>
                </a:solidFill>
                <a:latin typeface="Arial"/>
                <a:cs typeface="Arial"/>
              </a:rPr>
              <a:t>конвенціями</a:t>
            </a:r>
            <a:r>
              <a:rPr sz="1400" spc="-55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CC0000"/>
                </a:solidFill>
                <a:latin typeface="Arial"/>
                <a:cs typeface="Arial"/>
              </a:rPr>
              <a:t>та</a:t>
            </a:r>
            <a:r>
              <a:rPr sz="1400" spc="-5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CC0000"/>
                </a:solidFill>
                <a:latin typeface="Arial"/>
                <a:cs typeface="Arial"/>
              </a:rPr>
              <a:t>Додатковими протоколами</a:t>
            </a:r>
            <a:r>
              <a:rPr sz="1400" spc="-4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CC0000"/>
                </a:solidFill>
                <a:latin typeface="Arial"/>
                <a:cs typeface="Arial"/>
              </a:rPr>
              <a:t>1977</a:t>
            </a:r>
            <a:r>
              <a:rPr sz="1400" spc="-35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CC0000"/>
                </a:solidFill>
                <a:latin typeface="Arial"/>
                <a:cs typeface="Arial"/>
              </a:rPr>
              <a:t>року.</a:t>
            </a:r>
            <a:r>
              <a:rPr sz="1400" spc="-35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CC0000"/>
                </a:solidFill>
                <a:latin typeface="Arial"/>
                <a:cs typeface="Arial"/>
              </a:rPr>
              <a:t>Вони</a:t>
            </a:r>
            <a:r>
              <a:rPr sz="1400" spc="-35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CC0000"/>
                </a:solidFill>
                <a:latin typeface="Arial"/>
                <a:cs typeface="Arial"/>
              </a:rPr>
              <a:t>визначають</a:t>
            </a:r>
            <a:r>
              <a:rPr sz="1400" spc="-35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CC0000"/>
                </a:solidFill>
                <a:latin typeface="Arial"/>
                <a:cs typeface="Arial"/>
              </a:rPr>
              <a:t>правила</a:t>
            </a:r>
            <a:r>
              <a:rPr sz="1400" spc="-35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CC0000"/>
                </a:solidFill>
                <a:latin typeface="Arial"/>
                <a:cs typeface="Arial"/>
              </a:rPr>
              <a:t>поводження</a:t>
            </a:r>
            <a:r>
              <a:rPr sz="1400" spc="-35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CC0000"/>
                </a:solidFill>
                <a:latin typeface="Arial"/>
                <a:cs typeface="Arial"/>
              </a:rPr>
              <a:t>з</a:t>
            </a:r>
            <a:r>
              <a:rPr sz="1400" spc="-35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CC0000"/>
                </a:solidFill>
                <a:latin typeface="Arial"/>
                <a:cs typeface="Arial"/>
              </a:rPr>
              <a:t>військовополоненими,</a:t>
            </a:r>
            <a:r>
              <a:rPr sz="1400" spc="-35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CC0000"/>
                </a:solidFill>
                <a:latin typeface="Arial"/>
                <a:cs typeface="Arial"/>
              </a:rPr>
              <a:t>пораненими, цивільним</a:t>
            </a:r>
            <a:r>
              <a:rPr sz="1400" spc="-4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CC0000"/>
                </a:solidFill>
                <a:latin typeface="Arial"/>
                <a:cs typeface="Arial"/>
              </a:rPr>
              <a:t>населенням,</a:t>
            </a:r>
            <a:r>
              <a:rPr sz="1400" spc="-4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CC0000"/>
                </a:solidFill>
                <a:latin typeface="Arial"/>
                <a:cs typeface="Arial"/>
              </a:rPr>
              <a:t>а</a:t>
            </a:r>
            <a:r>
              <a:rPr sz="1400" spc="-35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CC0000"/>
                </a:solidFill>
                <a:latin typeface="Arial"/>
                <a:cs typeface="Arial"/>
              </a:rPr>
              <a:t>також</a:t>
            </a:r>
            <a:r>
              <a:rPr sz="1400" spc="-4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CC0000"/>
                </a:solidFill>
                <a:latin typeface="Arial"/>
                <a:cs typeface="Arial"/>
              </a:rPr>
              <a:t>обмеження</a:t>
            </a:r>
            <a:r>
              <a:rPr sz="1400" spc="-4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CC0000"/>
                </a:solidFill>
                <a:latin typeface="Arial"/>
                <a:cs typeface="Arial"/>
              </a:rPr>
              <a:t>щодо</a:t>
            </a:r>
            <a:r>
              <a:rPr sz="1400" spc="-35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CC0000"/>
                </a:solidFill>
                <a:latin typeface="Arial"/>
                <a:cs typeface="Arial"/>
              </a:rPr>
              <a:t>методів</a:t>
            </a:r>
            <a:r>
              <a:rPr sz="1400" spc="-4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CC0000"/>
                </a:solidFill>
                <a:latin typeface="Arial"/>
                <a:cs typeface="Arial"/>
              </a:rPr>
              <a:t>ведення</a:t>
            </a:r>
            <a:r>
              <a:rPr sz="1400" spc="-45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CC0000"/>
                </a:solidFill>
                <a:latin typeface="Arial"/>
                <a:cs typeface="Arial"/>
              </a:rPr>
              <a:t>бойових</a:t>
            </a:r>
            <a:r>
              <a:rPr sz="1400" spc="-35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CC0000"/>
                </a:solidFill>
                <a:latin typeface="Arial"/>
                <a:cs typeface="Arial"/>
              </a:rPr>
              <a:t>дій.</a:t>
            </a:r>
            <a:endParaRPr sz="1400">
              <a:latin typeface="Arial"/>
              <a:cs typeface="Arial"/>
            </a:endParaRPr>
          </a:p>
          <a:p>
            <a:pPr marL="12700" marR="5080">
              <a:lnSpc>
                <a:spcPct val="114999"/>
              </a:lnSpc>
              <a:spcBef>
                <a:spcPts val="1200"/>
              </a:spcBef>
            </a:pPr>
            <a:r>
              <a:rPr sz="1400" i="1" dirty="0">
                <a:latin typeface="Arial"/>
                <a:cs typeface="Arial"/>
              </a:rPr>
              <a:t>Класичними</a:t>
            </a:r>
            <a:r>
              <a:rPr sz="1400" i="1" spc="-30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прикладами</a:t>
            </a:r>
            <a:r>
              <a:rPr sz="1400" i="1" spc="-25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міжнародних</a:t>
            </a:r>
            <a:r>
              <a:rPr sz="1400" i="1" spc="-30" dirty="0">
                <a:latin typeface="Arial"/>
                <a:cs typeface="Arial"/>
              </a:rPr>
              <a:t> </a:t>
            </a:r>
            <a:r>
              <a:rPr sz="1400" i="1" spc="-10" dirty="0">
                <a:latin typeface="Arial"/>
                <a:cs typeface="Arial"/>
              </a:rPr>
              <a:t>конфліктів</a:t>
            </a:r>
            <a:r>
              <a:rPr sz="1400" i="1" spc="-25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є</a:t>
            </a:r>
            <a:r>
              <a:rPr sz="1400" i="1" spc="-25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війна</a:t>
            </a:r>
            <a:r>
              <a:rPr sz="1400" i="1" spc="-30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в</a:t>
            </a:r>
            <a:r>
              <a:rPr sz="1400" i="1" spc="-25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Перській</a:t>
            </a:r>
            <a:r>
              <a:rPr sz="1400" i="1" spc="-25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затоці</a:t>
            </a:r>
            <a:r>
              <a:rPr sz="1400" i="1" spc="-30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1991</a:t>
            </a:r>
            <a:r>
              <a:rPr sz="1400" i="1" spc="-25" dirty="0">
                <a:latin typeface="Arial"/>
                <a:cs typeface="Arial"/>
              </a:rPr>
              <a:t> </a:t>
            </a:r>
            <a:r>
              <a:rPr sz="1400" i="1" spc="-10" dirty="0">
                <a:latin typeface="Arial"/>
                <a:cs typeface="Arial"/>
              </a:rPr>
              <a:t>року,</a:t>
            </a:r>
            <a:r>
              <a:rPr sz="1400" i="1" spc="-25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війна</a:t>
            </a:r>
            <a:r>
              <a:rPr sz="1400" i="1" spc="-30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в</a:t>
            </a:r>
            <a:r>
              <a:rPr sz="1400" i="1" spc="-25" dirty="0">
                <a:latin typeface="Arial"/>
                <a:cs typeface="Arial"/>
              </a:rPr>
              <a:t> </a:t>
            </a:r>
            <a:r>
              <a:rPr sz="1400" i="1" spc="-10" dirty="0">
                <a:latin typeface="Arial"/>
                <a:cs typeface="Arial"/>
              </a:rPr>
              <a:t>Іраку </a:t>
            </a:r>
            <a:r>
              <a:rPr sz="1400" i="1" dirty="0">
                <a:latin typeface="Arial"/>
                <a:cs typeface="Arial"/>
              </a:rPr>
              <a:t>2003</a:t>
            </a:r>
            <a:r>
              <a:rPr sz="1400" i="1" spc="-40" dirty="0">
                <a:latin typeface="Arial"/>
                <a:cs typeface="Arial"/>
              </a:rPr>
              <a:t> </a:t>
            </a:r>
            <a:r>
              <a:rPr sz="1400" i="1" spc="-10" dirty="0">
                <a:latin typeface="Arial"/>
                <a:cs typeface="Arial"/>
              </a:rPr>
              <a:t>року,</a:t>
            </a:r>
            <a:r>
              <a:rPr sz="1400" i="1" spc="-40" dirty="0">
                <a:latin typeface="Arial"/>
                <a:cs typeface="Arial"/>
              </a:rPr>
              <a:t> </a:t>
            </a:r>
            <a:r>
              <a:rPr sz="1400" i="1" spc="-10" dirty="0">
                <a:latin typeface="Arial"/>
                <a:cs typeface="Arial"/>
              </a:rPr>
              <a:t>російсько-</a:t>
            </a:r>
            <a:r>
              <a:rPr sz="1400" i="1" dirty="0">
                <a:latin typeface="Arial"/>
                <a:cs typeface="Arial"/>
              </a:rPr>
              <a:t>українська</a:t>
            </a:r>
            <a:r>
              <a:rPr sz="1400" i="1" spc="-40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війна</a:t>
            </a:r>
            <a:r>
              <a:rPr sz="1400" i="1" spc="-40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після</a:t>
            </a:r>
            <a:r>
              <a:rPr sz="1400" i="1" spc="-35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2014</a:t>
            </a:r>
            <a:r>
              <a:rPr sz="1400" i="1" spc="-40" dirty="0">
                <a:latin typeface="Arial"/>
                <a:cs typeface="Arial"/>
              </a:rPr>
              <a:t> </a:t>
            </a:r>
            <a:r>
              <a:rPr sz="1400" i="1" spc="-10" dirty="0">
                <a:latin typeface="Arial"/>
                <a:cs typeface="Arial"/>
              </a:rPr>
              <a:t>року,</a:t>
            </a:r>
            <a:r>
              <a:rPr sz="1400" i="1" spc="-40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яка</a:t>
            </a:r>
            <a:r>
              <a:rPr sz="1400" i="1" spc="-40" dirty="0">
                <a:latin typeface="Arial"/>
                <a:cs typeface="Arial"/>
              </a:rPr>
              <a:t> </a:t>
            </a:r>
            <a:r>
              <a:rPr sz="1400" i="1" spc="-10" dirty="0">
                <a:latin typeface="Arial"/>
                <a:cs typeface="Arial"/>
              </a:rPr>
              <a:t>набула</a:t>
            </a:r>
            <a:r>
              <a:rPr sz="1400" i="1" spc="-35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широкомасштабного</a:t>
            </a:r>
            <a:r>
              <a:rPr sz="1400" i="1" spc="-40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характеру</a:t>
            </a:r>
            <a:r>
              <a:rPr sz="1400" i="1" spc="-40" dirty="0">
                <a:latin typeface="Arial"/>
                <a:cs typeface="Arial"/>
              </a:rPr>
              <a:t> </a:t>
            </a:r>
            <a:r>
              <a:rPr sz="1400" i="1" spc="-50" dirty="0">
                <a:latin typeface="Arial"/>
                <a:cs typeface="Arial"/>
              </a:rPr>
              <a:t>у </a:t>
            </a:r>
            <a:r>
              <a:rPr sz="1400" i="1" dirty="0">
                <a:latin typeface="Arial"/>
                <a:cs typeface="Arial"/>
              </a:rPr>
              <a:t>2022</a:t>
            </a:r>
            <a:r>
              <a:rPr sz="1400" i="1" spc="-20" dirty="0">
                <a:latin typeface="Arial"/>
                <a:cs typeface="Arial"/>
              </a:rPr>
              <a:t> </a:t>
            </a:r>
            <a:r>
              <a:rPr sz="1400" i="1" spc="-10" dirty="0">
                <a:latin typeface="Arial"/>
                <a:cs typeface="Arial"/>
              </a:rPr>
              <a:t>році.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69468" y="3295818"/>
            <a:ext cx="3099218" cy="177774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4749</Words>
  <Application>Microsoft Office PowerPoint</Application>
  <PresentationFormat>Экран (16:9)</PresentationFormat>
  <Paragraphs>394</Paragraphs>
  <Slides>51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51</vt:i4>
      </vt:variant>
    </vt:vector>
  </HeadingPairs>
  <TitlesOfParts>
    <vt:vector size="55" baseType="lpstr">
      <vt:lpstr>Arial</vt:lpstr>
      <vt:lpstr>Calibri</vt:lpstr>
      <vt:lpstr>Times New Roman</vt:lpstr>
      <vt:lpstr>Office Theme</vt:lpstr>
      <vt:lpstr>ПРЕЗЕНТАЦІЯ З ТЕМИ</vt:lpstr>
      <vt:lpstr>ПЛАН</vt:lpstr>
      <vt:lpstr>Вступ. Актуальність теми</vt:lpstr>
      <vt:lpstr>Предмет і об’єкт дослідження</vt:lpstr>
      <vt:lpstr>Мета і завдання дослідження</vt:lpstr>
      <vt:lpstr>Поняття збройного конфлікту</vt:lpstr>
      <vt:lpstr>Ознаки збройного конфлікту</vt:lpstr>
      <vt:lpstr>Види збройних конфліктів</vt:lpstr>
      <vt:lpstr>Міжнародний збройний конфлікт</vt:lpstr>
      <vt:lpstr>Неміжнародний збройний конфлікт</vt:lpstr>
      <vt:lpstr>Сторони у міжнародному збройному конфлікті</vt:lpstr>
      <vt:lpstr>Недержавні актори як сторони конфлікту</vt:lpstr>
      <vt:lpstr>Визнання сторін у конфлікті</vt:lpstr>
      <vt:lpstr>Відмінності між міжнародним і неміжнародним конфліктом</vt:lpstr>
      <vt:lpstr>Приклади міжнародних конфліктів</vt:lpstr>
      <vt:lpstr>Приклади неміжнародних конфліктів</vt:lpstr>
      <vt:lpstr>Проміжні висновки першого блоку</vt:lpstr>
      <vt:lpstr>Поняття гуманітарної інтервенції</vt:lpstr>
      <vt:lpstr>Умови проведення гуманітарної інтервенції</vt:lpstr>
      <vt:lpstr>Критика гуманітарних інтервенцій</vt:lpstr>
      <vt:lpstr>Доктрина «Відповідальність захищати»</vt:lpstr>
      <vt:lpstr>Поняття нейтралітету у війні</vt:lpstr>
      <vt:lpstr>Міжнародно-правові основи нейтралітету</vt:lpstr>
      <vt:lpstr>Початок війни: правові аспекти</vt:lpstr>
      <vt:lpstr>Наслідки початку війни</vt:lpstr>
      <vt:lpstr>Заборона агресивної війни</vt:lpstr>
      <vt:lpstr>Способи закінчення війни</vt:lpstr>
      <vt:lpstr>Мирні договори як спосіб завершення війни</vt:lpstr>
      <vt:lpstr>Армiстицiй та перемир’я</vt:lpstr>
      <vt:lpstr>Капітуляція</vt:lpstr>
      <vt:lpstr>Роль міжнародних організацій у завершенні воєн</vt:lpstr>
      <vt:lpstr>Проміжні висновки другого блоку</vt:lpstr>
      <vt:lpstr>Цивільні об’єкти: визначення</vt:lpstr>
      <vt:lpstr>Військові об’єкти: визначення</vt:lpstr>
      <vt:lpstr>Ознаки військових об’єктів</vt:lpstr>
      <vt:lpstr>Заборона нападів на цивільні об’єкти</vt:lpstr>
      <vt:lpstr>Заборона використання цивільного населення як «живого щита»</vt:lpstr>
      <vt:lpstr>Міжнародно-правовий захист культурних цінностей</vt:lpstr>
      <vt:lpstr>Приклади воєнних злочинів проти цивільних об’єктів</vt:lpstr>
      <vt:lpstr>Відповідальність за порушення гуманітарного права</vt:lpstr>
      <vt:lpstr>Ведення війни на морі:</vt:lpstr>
      <vt:lpstr>Морська блокада</vt:lpstr>
      <vt:lpstr>Захист цивільного судноплавства</vt:lpstr>
      <vt:lpstr>Права нейтральних держав на морі</vt:lpstr>
      <vt:lpstr>Війна у повітряному просторі: загальні принципи</vt:lpstr>
      <vt:lpstr>Заборона атак на</vt:lpstr>
      <vt:lpstr>Використання безпілотників у сучасних конфліктах</vt:lpstr>
      <vt:lpstr>Роль міжнародних організацій у регулюванні повітряної та морської війни</vt:lpstr>
      <vt:lpstr>Презентация PowerPoint</vt:lpstr>
      <vt:lpstr>Підсумок і значення міжнародно- правових норм</vt:lpstr>
      <vt:lpstr>Список використаних джерел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З ТЕМИ “Поняття та міжнародно-правове регулювання ведення та закінчення збройних конфліктів”</dc:title>
  <cp:lastModifiedBy>sergey</cp:lastModifiedBy>
  <cp:revision>1</cp:revision>
  <dcterms:created xsi:type="dcterms:W3CDTF">2025-11-09T22:14:04Z</dcterms:created>
  <dcterms:modified xsi:type="dcterms:W3CDTF">2025-11-09T22:16:16Z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2025-11-09T00:00:00Z</vt:filetime>
  </property>
  <property fmtid="{D5CDD505-2E9C-101B-9397-08002B2CF9AE}" pid="3" name="Creator">
    <vt:lpwstr>Google</vt:lpwstr>
  </property>
  <property fmtid="{D5CDD505-2E9C-101B-9397-08002B2CF9AE}" pid="4" name="LastSaved">
    <vt:filetime>2025-11-09T00:00:00Z</vt:filetime>
  </property>
  <property fmtid="{D5CDD505-2E9C-101B-9397-08002B2CF9AE}" pid="5" name="Producer">
    <vt:lpwstr>3-Heights(TM) PDF Security Shell 4.8.25.2 (http://www.pdf-tools.com)</vt:lpwstr>
  </property>
</Properties>
</file>