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62" r:id="rId5"/>
    <p:sldId id="263" r:id="rId6"/>
    <p:sldId id="267" r:id="rId7"/>
    <p:sldId id="268" r:id="rId8"/>
    <p:sldId id="269" r:id="rId9"/>
    <p:sldId id="270"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15.09.2022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15.09.2022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15.09.2022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15.09.2022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15.09.2022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15.09.2022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15.09.2022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15.09.2022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15.09.2022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15.09.2022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15.09.2022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15.09.2022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 </a:t>
            </a:r>
            <a:r>
              <a:rPr lang="uk-UA" sz="3200" dirty="0" smtClean="0"/>
              <a:t>Визначення товарних меж ринку.</a:t>
            </a:r>
            <a:br>
              <a:rPr lang="uk-UA" sz="3200" dirty="0" smtClean="0"/>
            </a:br>
            <a:r>
              <a:rPr lang="uk-UA" sz="3200" dirty="0" smtClean="0"/>
              <a:t>2. Показники концентрації господарюючих суб'єктів на ринку.</a:t>
            </a:r>
            <a:br>
              <a:rPr lang="uk-UA" sz="3200" dirty="0" smtClean="0"/>
            </a:br>
            <a:r>
              <a:rPr lang="uk-UA" sz="3200" dirty="0" smtClean="0"/>
              <a:t>3. Монопольна влада та її оцінка</a:t>
            </a:r>
            <a:r>
              <a:rPr lang="ru-RU" sz="3200" dirty="0" smtClean="0"/>
              <a:t>.</a:t>
            </a:r>
            <a:endParaRPr lang="ru-RU" sz="3200"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dirty="0" smtClean="0"/>
              <a:t>Тема </a:t>
            </a:r>
            <a:r>
              <a:rPr lang="uk-UA" b="1" dirty="0" smtClean="0"/>
              <a:t>3. </a:t>
            </a:r>
            <a:r>
              <a:rPr lang="uk-UA" b="1" dirty="0" smtClean="0"/>
              <a:t>Аналіз конкурентного середовища на товарних ринках</a:t>
            </a:r>
            <a:endParaRPr lang="uk-UA" b="1" dirty="0"/>
          </a:p>
        </p:txBody>
      </p:sp>
    </p:spTree>
    <p:extLst>
      <p:ext uri="{BB962C8B-B14F-4D97-AF65-F5344CB8AC3E}">
        <p14:creationId xmlns:p14="http://schemas.microsoft.com/office/powerpoint/2010/main" val="570663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10000"/>
          </a:bodyPr>
          <a:lstStyle/>
          <a:p>
            <a:pPr marL="0" indent="0" algn="ctr">
              <a:buNone/>
            </a:pPr>
            <a:r>
              <a:rPr lang="uk-UA" sz="2100" b="1" dirty="0"/>
              <a:t>З метою проведення аналізу та оцінки стану конкурентного середовища на товарних ринках визначаються:</a:t>
            </a:r>
          </a:p>
          <a:p>
            <a:pPr marL="0" indent="0" algn="just">
              <a:buNone/>
            </a:pPr>
            <a:r>
              <a:rPr lang="uk-UA" sz="2100" dirty="0"/>
              <a:t>- товар як продукт діяльності;</a:t>
            </a:r>
          </a:p>
          <a:p>
            <a:pPr marL="0" indent="0" algn="just">
              <a:buNone/>
            </a:pPr>
            <a:r>
              <a:rPr lang="uk-UA" sz="2100" dirty="0"/>
              <a:t>- продуктові межі товарного ринку;</a:t>
            </a:r>
          </a:p>
          <a:p>
            <a:pPr marL="0" indent="0" algn="just">
              <a:buNone/>
            </a:pPr>
            <a:r>
              <a:rPr lang="uk-UA" sz="2100" dirty="0"/>
              <a:t>- часовий інтервал функціонування ринку, для якого існують ознаки товарного ринку;</a:t>
            </a:r>
          </a:p>
          <a:p>
            <a:pPr marL="0" indent="0" algn="just">
              <a:buNone/>
            </a:pPr>
            <a:r>
              <a:rPr lang="uk-UA" sz="2100" dirty="0"/>
              <a:t>- географічні межі товарного ринку;</a:t>
            </a:r>
          </a:p>
          <a:p>
            <a:pPr marL="0" indent="0" algn="just">
              <a:buNone/>
            </a:pPr>
            <a:r>
              <a:rPr lang="uk-UA" sz="2100" dirty="0"/>
              <a:t>- суб'єкти товарного ринку (склад продавців і покупців);</a:t>
            </a:r>
          </a:p>
          <a:p>
            <a:pPr marL="0" indent="0" algn="just">
              <a:buNone/>
            </a:pPr>
            <a:r>
              <a:rPr lang="uk-UA" sz="2100" dirty="0"/>
              <a:t>- місткість ринку;</a:t>
            </a:r>
          </a:p>
          <a:p>
            <a:pPr marL="0" indent="0" algn="just">
              <a:buNone/>
            </a:pPr>
            <a:r>
              <a:rPr lang="uk-UA" sz="2100" dirty="0"/>
              <a:t>- частки господарюючих суб'єктів на ринку;</a:t>
            </a:r>
          </a:p>
          <a:p>
            <a:pPr marL="0" indent="0" algn="just">
              <a:buNone/>
            </a:pPr>
            <a:r>
              <a:rPr lang="uk-UA" sz="2100" dirty="0"/>
              <a:t>- показники ринкової концентрації;</a:t>
            </a:r>
          </a:p>
          <a:p>
            <a:pPr marL="0" indent="0" algn="just">
              <a:buNone/>
            </a:pPr>
            <a:r>
              <a:rPr lang="uk-UA" sz="2100" dirty="0"/>
              <a:t>- рівень цін на товарному ринку;</a:t>
            </a:r>
          </a:p>
          <a:p>
            <a:pPr marL="0" indent="0" algn="just">
              <a:buNone/>
            </a:pPr>
            <a:r>
              <a:rPr lang="uk-UA" sz="2100" dirty="0"/>
              <a:t>- якісні ознаки товарного ринку, такі як бар'єри входження на ринок, виходу з ринку, ступінь рівності умов конкуренції для різних суб'єктів ринку тощо.</a:t>
            </a:r>
          </a:p>
          <a:p>
            <a:pPr marL="0" indent="0" algn="ctr">
              <a:buNone/>
            </a:pPr>
            <a:endParaRPr lang="uk-UA" sz="2100" b="1" dirty="0" smtClean="0"/>
          </a:p>
          <a:p>
            <a:pPr marL="0" indent="0" algn="ctr">
              <a:buNone/>
            </a:pPr>
            <a:r>
              <a:rPr lang="uk-UA" sz="2100" b="1" dirty="0" smtClean="0"/>
              <a:t>Товар </a:t>
            </a:r>
            <a:r>
              <a:rPr lang="uk-UA" sz="2100" b="1" dirty="0"/>
              <a:t>– </a:t>
            </a:r>
            <a:r>
              <a:rPr lang="uk-UA" sz="2100" dirty="0"/>
              <a:t>будь-який предмет господарського обороту, в тому числі продукція, роботи, послуги, документи, що підтверджують зобов'язання та права (зокрема, цінні папери).</a:t>
            </a:r>
          </a:p>
          <a:p>
            <a:pPr marL="0" indent="0" algn="just">
              <a:buNone/>
            </a:pPr>
            <a:endParaRPr lang="uk-UA" sz="2100" dirty="0"/>
          </a:p>
          <a:p>
            <a:pPr marL="0" indent="0" algn="just">
              <a:buNone/>
            </a:pPr>
            <a:endParaRPr lang="uk-UA" sz="2100"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457822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62500" lnSpcReduction="20000"/>
          </a:bodyPr>
          <a:lstStyle/>
          <a:p>
            <a:pPr marL="0" indent="0" algn="ctr">
              <a:buNone/>
            </a:pPr>
            <a:r>
              <a:rPr lang="uk-UA" sz="2100" b="1" dirty="0"/>
              <a:t>Корисність товару як інтегральна його властивість формується на основі:</a:t>
            </a:r>
          </a:p>
          <a:p>
            <a:pPr marL="0" indent="0" algn="just">
              <a:buNone/>
            </a:pPr>
            <a:r>
              <a:rPr lang="uk-UA" sz="2100" dirty="0"/>
              <a:t>- функціонального призначення;</a:t>
            </a:r>
          </a:p>
          <a:p>
            <a:pPr marL="0" indent="0" algn="just">
              <a:buNone/>
            </a:pPr>
            <a:r>
              <a:rPr lang="uk-UA" sz="2100" dirty="0"/>
              <a:t>- технічних та експлуатаційних характеристик;</a:t>
            </a:r>
          </a:p>
          <a:p>
            <a:pPr marL="0" indent="0" algn="just">
              <a:buNone/>
            </a:pPr>
            <a:r>
              <a:rPr lang="uk-UA" sz="2100" dirty="0"/>
              <a:t>- показників якості;</a:t>
            </a:r>
          </a:p>
          <a:p>
            <a:pPr marL="0" indent="0" algn="just">
              <a:buNone/>
            </a:pPr>
            <a:r>
              <a:rPr lang="uk-UA" sz="2100" dirty="0"/>
              <a:t>- фізичних параметрів;</a:t>
            </a:r>
          </a:p>
          <a:p>
            <a:pPr marL="0" indent="0" algn="just">
              <a:buNone/>
            </a:pPr>
            <a:r>
              <a:rPr lang="uk-UA" sz="2100" dirty="0"/>
              <a:t>- умов споживання (експлуатації) товару;</a:t>
            </a:r>
          </a:p>
          <a:p>
            <a:pPr marL="0" indent="0" algn="just">
              <a:buNone/>
            </a:pPr>
            <a:r>
              <a:rPr lang="uk-UA" sz="2100" dirty="0"/>
              <a:t>- комплекту постачання;</a:t>
            </a:r>
          </a:p>
          <a:p>
            <a:pPr marL="0" indent="0" algn="just">
              <a:buNone/>
            </a:pPr>
            <a:r>
              <a:rPr lang="uk-UA" sz="2100" dirty="0"/>
              <a:t>- характеристики упаковки;</a:t>
            </a:r>
          </a:p>
          <a:p>
            <a:pPr marL="0" indent="0" algn="just">
              <a:buNone/>
            </a:pPr>
            <a:r>
              <a:rPr lang="uk-UA" sz="2100" dirty="0"/>
              <a:t>- умов реалізації товару: оптова, дрібнооптова, роздрібна торгівля, шляхом прямих угод, у т. ч. шляхом бартерних угод тощо;</a:t>
            </a:r>
          </a:p>
          <a:p>
            <a:pPr marL="0" indent="0" algn="just">
              <a:buNone/>
            </a:pPr>
            <a:r>
              <a:rPr lang="uk-UA" sz="2100" dirty="0"/>
              <a:t>- ціни товару та інших характеристик товару, що дозволяють виявити його специфіку та визначити ефективність використання порівняно з іншими товарами того ж призначення, тобто тих, що дозволяють споживачу зробити вибір.</a:t>
            </a:r>
          </a:p>
          <a:p>
            <a:pPr marL="0" indent="0" algn="ctr">
              <a:buNone/>
            </a:pPr>
            <a:endParaRPr lang="uk-UA" sz="2100" b="1" dirty="0" smtClean="0"/>
          </a:p>
          <a:p>
            <a:pPr marL="0" indent="0" algn="ctr">
              <a:buNone/>
            </a:pPr>
            <a:r>
              <a:rPr lang="uk-UA" sz="2100" b="1" dirty="0" smtClean="0"/>
              <a:t>Продуктові </a:t>
            </a:r>
            <a:r>
              <a:rPr lang="uk-UA" sz="2100" b="1" dirty="0"/>
              <a:t>межі ринку містять перелік різних товарів або комплектів товарів, що здатні задовольнити однакову потребу покупців при скороченні поставок на даний ринок товару.</a:t>
            </a:r>
          </a:p>
          <a:p>
            <a:pPr marL="0" indent="0" algn="ctr">
              <a:buNone/>
            </a:pPr>
            <a:r>
              <a:rPr lang="uk-UA" sz="2100" b="1" dirty="0"/>
              <a:t>Група товарів, що тією або іншою мірою задовольняють однакову потребу покупців при скороченні поставок на ринок товару, що розглядається, утворює групу взаємозамінних товарів.</a:t>
            </a:r>
          </a:p>
          <a:p>
            <a:pPr marL="0" indent="0" algn="ctr">
              <a:buNone/>
            </a:pPr>
            <a:r>
              <a:rPr lang="uk-UA" sz="2100" b="1" dirty="0"/>
              <a:t>Ознаки взаємозамінних товарів:</a:t>
            </a:r>
          </a:p>
          <a:p>
            <a:pPr marL="0" indent="0" algn="just">
              <a:buNone/>
            </a:pPr>
            <a:r>
              <a:rPr lang="uk-UA" sz="2100" dirty="0"/>
              <a:t>1) приблизно однакова корисність, що відповідає певній потребі покупців, тобто подібний набір корисних характеристик;</a:t>
            </a:r>
          </a:p>
          <a:p>
            <a:pPr marL="0" indent="0" algn="just">
              <a:buNone/>
            </a:pPr>
            <a:r>
              <a:rPr lang="uk-UA" sz="2100" dirty="0"/>
              <a:t>2) ціни розрізняються такою мірою, що покупці готові придбати на ринку один із товарів-замінників у разі відсутності потрібного товару на ринку.</a:t>
            </a:r>
          </a:p>
          <a:p>
            <a:pPr marL="0" indent="0" algn="ctr">
              <a:buNone/>
            </a:pPr>
            <a:endParaRPr lang="uk-UA" sz="2100" b="1" dirty="0" smtClean="0"/>
          </a:p>
          <a:p>
            <a:pPr marL="0" indent="0" algn="ctr">
              <a:buNone/>
            </a:pPr>
            <a:r>
              <a:rPr lang="uk-UA" sz="2100" b="1" dirty="0" smtClean="0"/>
              <a:t>Усі </a:t>
            </a:r>
            <a:r>
              <a:rPr lang="uk-UA" sz="2100" b="1" dirty="0"/>
              <a:t>характеристики товарного ринку визначаються на основі вихідних даних про його функціонування за один відрізок часу, що обирається залежно від цілей дослідження, оскільки структура ринку, товарні та географічні межі, бар'єри входження на ринок та виходу з нього тощо, повинні відображати найбільш стабільну ситуацію або певну тенденцію.</a:t>
            </a:r>
          </a:p>
          <a:p>
            <a:pPr marL="0" indent="0" algn="just">
              <a:buNone/>
            </a:pPr>
            <a:endParaRPr lang="uk-UA" sz="2100"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59641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62500" lnSpcReduction="20000"/>
          </a:bodyPr>
          <a:lstStyle/>
          <a:p>
            <a:pPr marL="0" indent="0" algn="ctr">
              <a:buNone/>
            </a:pPr>
            <a:r>
              <a:rPr lang="uk-UA" sz="2100" b="1" dirty="0"/>
              <a:t>Територіальні (географічні) межі ринку – </a:t>
            </a:r>
            <a:r>
              <a:rPr lang="uk-UA" sz="2100" dirty="0"/>
              <a:t>територія зі сферою взаємовідносин купівлі-продажу товару (групи товарів), у межах якої за звичайних умов споживач може легко задовольнити свій попит на певний товар і яка може бути, як правило, територією держави, області, району, міста тощо або їхніми частинами.</a:t>
            </a:r>
          </a:p>
          <a:p>
            <a:pPr marL="0" indent="0" algn="ctr">
              <a:buNone/>
            </a:pPr>
            <a:endParaRPr lang="uk-UA" sz="2100" b="1" dirty="0" smtClean="0"/>
          </a:p>
          <a:p>
            <a:pPr marL="0" indent="0" algn="ctr">
              <a:buNone/>
            </a:pPr>
            <a:r>
              <a:rPr lang="uk-UA" sz="2100" b="1" dirty="0" smtClean="0"/>
              <a:t>Географічною </a:t>
            </a:r>
            <a:r>
              <a:rPr lang="uk-UA" sz="2100" b="1" dirty="0"/>
              <a:t>межею товарного ринку є: </a:t>
            </a:r>
            <a:r>
              <a:rPr lang="uk-UA" sz="2100" dirty="0"/>
              <a:t>у випадку можливості монополії (</a:t>
            </a:r>
            <a:r>
              <a:rPr lang="uk-UA" sz="2100" dirty="0" err="1"/>
              <a:t>монопсонії</a:t>
            </a:r>
            <a:r>
              <a:rPr lang="uk-UA" sz="2100" dirty="0"/>
              <a:t>, двобічної монополії), олігополії (</a:t>
            </a:r>
            <a:r>
              <a:rPr lang="uk-UA" sz="2100" dirty="0" err="1"/>
              <a:t>олігопсонії</a:t>
            </a:r>
            <a:r>
              <a:rPr lang="uk-UA" sz="2100" dirty="0"/>
              <a:t>, двобічної </a:t>
            </a:r>
            <a:r>
              <a:rPr lang="uk-UA" sz="2100" dirty="0" err="1"/>
              <a:t>олігопсонії</a:t>
            </a:r>
            <a:r>
              <a:rPr lang="uk-UA" sz="2100" dirty="0"/>
              <a:t>) або конкуренції – межа території, на якій здійснюються акти купівлі-продажу певного товару (групи взаємозамінних товарів), що визначається з економічної можливості придбання (продажу) товару потенційними покупцями (продавцями) на цій території та відсутності такої можливості за її межами. </a:t>
            </a:r>
          </a:p>
          <a:p>
            <a:pPr marL="0" indent="0" algn="ctr">
              <a:buNone/>
            </a:pPr>
            <a:endParaRPr lang="uk-UA" sz="2100" b="1" dirty="0" smtClean="0"/>
          </a:p>
          <a:p>
            <a:pPr marL="0" indent="0" algn="ctr">
              <a:buNone/>
            </a:pPr>
            <a:r>
              <a:rPr lang="uk-UA" sz="2100" b="1" dirty="0" smtClean="0"/>
              <a:t>У </a:t>
            </a:r>
            <a:r>
              <a:rPr lang="uk-UA" sz="2100" b="1" dirty="0"/>
              <a:t>світовій практиці прийнято використовувати як межі максимальної віддаленості місця придбання товару від місця розташування споживача показник п'ятивідсоткового підвищення ціни товару з доставкою порівняно з ціною товару, придбаного недалеко. </a:t>
            </a:r>
          </a:p>
          <a:p>
            <a:pPr marL="0" indent="0" algn="ctr">
              <a:buNone/>
            </a:pPr>
            <a:endParaRPr lang="uk-UA" sz="2100" b="1" dirty="0" smtClean="0"/>
          </a:p>
          <a:p>
            <a:pPr marL="0" indent="0" algn="ctr">
              <a:buNone/>
            </a:pPr>
            <a:r>
              <a:rPr lang="uk-UA" sz="2100" b="1" dirty="0" smtClean="0"/>
              <a:t>При </a:t>
            </a:r>
            <a:r>
              <a:rPr lang="uk-UA" sz="2100" b="1" dirty="0"/>
              <a:t>визначенні географічних меж товарного ринку аналізуються такі фактори:</a:t>
            </a:r>
          </a:p>
          <a:p>
            <a:pPr marL="0" indent="0" algn="just">
              <a:buNone/>
            </a:pPr>
            <a:r>
              <a:rPr lang="uk-UA" sz="2100" dirty="0"/>
              <a:t>- зіставлення рівня цін на взаємозамінні товари в межах цього ринку;</a:t>
            </a:r>
          </a:p>
          <a:p>
            <a:pPr marL="0" indent="0" algn="just">
              <a:buNone/>
            </a:pPr>
            <a:r>
              <a:rPr lang="uk-UA" sz="2100" dirty="0"/>
              <a:t>- можливість переміщення попиту (покупців) між територіями, що припустимо належать до єдиного географічного ринку, тобто можливість використання транспортних засобів переміщення покупців до продавця, рівень транспортних витрат на переміщення покупця до продавця, які у випадку єдиного географічного ринку не повинні збільшувати вартість товарів із доставкою більше величини встановленого граничного значення;</a:t>
            </a:r>
          </a:p>
          <a:p>
            <a:pPr marL="0" indent="0" algn="just">
              <a:buNone/>
            </a:pPr>
            <a:r>
              <a:rPr lang="uk-UA" sz="2100" dirty="0"/>
              <a:t>- можливість переміщення товару між територіями, що припустимо належать до єдиного географічного ринку, тобто рівень додаткових витрат на транспортування товару від продавця до покупця, що придатна для продавця;</a:t>
            </a:r>
          </a:p>
          <a:p>
            <a:pPr marL="0" indent="0" algn="just">
              <a:buNone/>
            </a:pPr>
            <a:r>
              <a:rPr lang="uk-UA" sz="2100" dirty="0"/>
              <a:t>- збереження рівня якості та споживчих властивостей товару у процесі його транспортування;</a:t>
            </a:r>
          </a:p>
          <a:p>
            <a:pPr marL="0" indent="0" algn="just">
              <a:buNone/>
            </a:pPr>
            <a:r>
              <a:rPr lang="uk-UA" sz="2100" dirty="0"/>
              <a:t>- відсутність на даній території адміністративних обмежень на ввезення та вивезення товарів.</a:t>
            </a:r>
          </a:p>
          <a:p>
            <a:pPr marL="0" indent="0" algn="ctr">
              <a:buNone/>
            </a:pPr>
            <a:endParaRPr lang="uk-UA" sz="2100" b="1" dirty="0" smtClean="0"/>
          </a:p>
          <a:p>
            <a:pPr marL="0" indent="0" algn="ctr">
              <a:buNone/>
            </a:pPr>
            <a:r>
              <a:rPr lang="uk-UA" sz="2100" b="1" dirty="0" smtClean="0"/>
              <a:t>Суб'єктами </a:t>
            </a:r>
            <a:r>
              <a:rPr lang="uk-UA" sz="2100" b="1" dirty="0"/>
              <a:t>товарного ринку є незалежні один від одного продавці, що мають права власності на товар, та незалежні один від одного покупці.</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296300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20000"/>
          </a:bodyPr>
          <a:lstStyle/>
          <a:p>
            <a:pPr marL="0" indent="0" algn="ctr">
              <a:buNone/>
            </a:pPr>
            <a:r>
              <a:rPr lang="uk-UA" sz="2100" b="1" dirty="0"/>
              <a:t>Місткість ринку </a:t>
            </a:r>
            <a:r>
              <a:rPr lang="uk-UA" sz="2100" dirty="0"/>
              <a:t>визначається як сума обсягу продажу (реалізації) за певний період функціонування ринку групи взаємозамінних товарів, що розглядаються, всіма продавцями (постачальниками), у тому числі імпортерами. </a:t>
            </a:r>
          </a:p>
          <a:p>
            <a:pPr marL="0" indent="0" algn="ctr">
              <a:buNone/>
            </a:pPr>
            <a:r>
              <a:rPr lang="uk-UA" sz="2100" b="1" dirty="0"/>
              <a:t>Місткість ринку та частка господарюючих суб'єктів на ринку визначається для:</a:t>
            </a:r>
          </a:p>
          <a:p>
            <a:pPr marL="0" indent="0" algn="just">
              <a:buNone/>
            </a:pPr>
            <a:r>
              <a:rPr lang="uk-UA" sz="2100" dirty="0"/>
              <a:t>- певного товару;</a:t>
            </a:r>
          </a:p>
          <a:p>
            <a:pPr marL="0" indent="0" algn="just">
              <a:buNone/>
            </a:pPr>
            <a:r>
              <a:rPr lang="uk-UA" sz="2100" dirty="0"/>
              <a:t>- встановленого часового інтервалу;</a:t>
            </a:r>
          </a:p>
          <a:p>
            <a:pPr marL="0" indent="0" algn="just">
              <a:buNone/>
            </a:pPr>
            <a:r>
              <a:rPr lang="uk-UA" sz="2100" dirty="0"/>
              <a:t>- встановленого способу реалізації товару;</a:t>
            </a:r>
          </a:p>
          <a:p>
            <a:pPr marL="0" indent="0" algn="just">
              <a:buNone/>
            </a:pPr>
            <a:r>
              <a:rPr lang="uk-UA" sz="2100" dirty="0"/>
              <a:t>- встановлених продуктових і географічних меж товарного ринку;</a:t>
            </a:r>
          </a:p>
          <a:p>
            <a:pPr marL="0" indent="0" algn="just">
              <a:buNone/>
            </a:pPr>
            <a:r>
              <a:rPr lang="uk-UA" sz="2100" dirty="0"/>
              <a:t>- певного складу продавців і покупців товарного ринку.</a:t>
            </a:r>
          </a:p>
          <a:p>
            <a:pPr marL="0" indent="0" algn="ctr">
              <a:buNone/>
            </a:pPr>
            <a:endParaRPr lang="uk-UA" sz="2100" b="1" dirty="0" smtClean="0"/>
          </a:p>
          <a:p>
            <a:pPr marL="0" indent="0" algn="ctr">
              <a:buNone/>
            </a:pPr>
            <a:r>
              <a:rPr lang="uk-UA" sz="2100" b="1" dirty="0" smtClean="0"/>
              <a:t>Існують </a:t>
            </a:r>
            <a:r>
              <a:rPr lang="uk-UA" sz="2100" b="1" dirty="0"/>
              <a:t>два головних параметри для визначення рівня ринкової концентрації:</a:t>
            </a:r>
          </a:p>
          <a:p>
            <a:pPr marL="0" indent="0" algn="just">
              <a:buNone/>
            </a:pPr>
            <a:r>
              <a:rPr lang="uk-UA" sz="2100" dirty="0"/>
              <a:t>1) чисельність продавців на ринку (виробників галузі);</a:t>
            </a:r>
          </a:p>
          <a:p>
            <a:pPr marL="0" indent="0" algn="just">
              <a:buNone/>
            </a:pPr>
            <a:r>
              <a:rPr lang="uk-UA" sz="2100" dirty="0"/>
              <a:t>2) розподіл ринкових часток фірм, що реалізують товар на ринку.</a:t>
            </a:r>
          </a:p>
          <a:p>
            <a:pPr marL="0" indent="0" algn="ctr">
              <a:buNone/>
            </a:pPr>
            <a:endParaRPr lang="uk-UA" sz="2100" b="1" dirty="0" smtClean="0"/>
          </a:p>
          <a:p>
            <a:pPr marL="0" indent="0" algn="ctr">
              <a:buNone/>
            </a:pPr>
            <a:r>
              <a:rPr lang="uk-UA" sz="2100" b="1" dirty="0" smtClean="0"/>
              <a:t>Рівень </a:t>
            </a:r>
            <a:r>
              <a:rPr lang="uk-UA" sz="2100" b="1" dirty="0"/>
              <a:t>концентрації вважається вищим, якщо на ринку функціонує менша кількість фірм. За однакової кількості фірм на ринку рівень концентрації тим вищий, чим більша нерівномірність у розподілі ринкових часток.</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475884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85000" lnSpcReduction="20000"/>
          </a:bodyPr>
          <a:lstStyle/>
          <a:p>
            <a:pPr indent="0" algn="ctr">
              <a:spcAft>
                <a:spcPts val="0"/>
              </a:spcAft>
              <a:buNone/>
            </a:pPr>
            <a:r>
              <a:rPr lang="uk-UA" sz="2400" b="1" dirty="0">
                <a:solidFill>
                  <a:srgbClr val="000000"/>
                </a:solidFill>
                <a:latin typeface="Times New Roman"/>
                <a:ea typeface="Times New Roman"/>
              </a:rPr>
              <a:t>Для виміру ринкової концентрації використовують індекси (показники) концентрації.</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Головні </a:t>
            </a:r>
            <a:r>
              <a:rPr lang="uk-UA" sz="2400" b="1" dirty="0">
                <a:solidFill>
                  <a:srgbClr val="000000"/>
                </a:solidFill>
                <a:latin typeface="Times New Roman"/>
                <a:ea typeface="Times New Roman"/>
              </a:rPr>
              <a:t>показники концентрації продавців на ринку.</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 </a:t>
            </a:r>
            <a:r>
              <a:rPr lang="uk-UA" sz="2400" b="1" dirty="0">
                <a:solidFill>
                  <a:srgbClr val="000000"/>
                </a:solidFill>
                <a:latin typeface="Times New Roman"/>
                <a:ea typeface="Times New Roman"/>
              </a:rPr>
              <a:t>індекс концентрації, що визначається як сума ринкових часток найбільших виробників (найчастіше трьох),</a:t>
            </a:r>
          </a:p>
          <a:p>
            <a:pPr indent="0" algn="ctr">
              <a:spcAft>
                <a:spcPts val="0"/>
              </a:spcAft>
              <a:buNone/>
            </a:pPr>
            <a:endParaRPr lang="uk-UA" sz="2400" b="1" dirty="0">
              <a:solidFill>
                <a:srgbClr val="000000"/>
              </a:solidFill>
              <a:latin typeface="Times New Roman"/>
              <a:ea typeface="Times New Roman"/>
            </a:endParaRPr>
          </a:p>
          <a:p>
            <a:pPr indent="0" algn="ctr">
              <a:spcAft>
                <a:spcPts val="0"/>
              </a:spcAft>
              <a:buNone/>
            </a:pPr>
            <a:r>
              <a:rPr lang="uk-UA" sz="2400" b="1" dirty="0">
                <a:solidFill>
                  <a:srgbClr val="000000"/>
                </a:solidFill>
                <a:latin typeface="Times New Roman"/>
                <a:ea typeface="Times New Roman"/>
              </a:rPr>
              <a:t>    </a:t>
            </a:r>
            <a:r>
              <a:rPr lang="uk-UA" sz="2400" b="1" dirty="0" smtClean="0">
                <a:solidFill>
                  <a:srgbClr val="000000"/>
                </a:solidFill>
                <a:latin typeface="Times New Roman"/>
                <a:ea typeface="Times New Roman"/>
              </a:rPr>
              <a:t>  </a:t>
            </a:r>
            <a:r>
              <a:rPr lang="en-US" sz="2400" b="1" dirty="0" smtClean="0">
                <a:solidFill>
                  <a:srgbClr val="000000"/>
                </a:solidFill>
                <a:latin typeface="Times New Roman"/>
                <a:ea typeface="Times New Roman"/>
              </a:rPr>
              <a:t>n</a:t>
            </a:r>
            <a:endParaRPr lang="en-US" sz="2400" b="1" dirty="0">
              <a:solidFill>
                <a:srgbClr val="000000"/>
              </a:solidFill>
              <a:latin typeface="Times New Roman"/>
              <a:ea typeface="Times New Roman"/>
            </a:endParaRPr>
          </a:p>
          <a:p>
            <a:pPr indent="0" algn="ctr">
              <a:spcAft>
                <a:spcPts val="0"/>
              </a:spcAft>
              <a:buNone/>
            </a:pPr>
            <a:r>
              <a:rPr lang="en-US" sz="2400" b="1" dirty="0" err="1">
                <a:solidFill>
                  <a:srgbClr val="000000"/>
                </a:solidFill>
                <a:latin typeface="Times New Roman"/>
                <a:ea typeface="Times New Roman"/>
              </a:rPr>
              <a:t>CRi</a:t>
            </a:r>
            <a:r>
              <a:rPr lang="en-US" sz="2400" b="1" dirty="0">
                <a:solidFill>
                  <a:srgbClr val="000000"/>
                </a:solidFill>
                <a:latin typeface="Times New Roman"/>
                <a:ea typeface="Times New Roman"/>
              </a:rPr>
              <a:t> = </a:t>
            </a:r>
            <a:r>
              <a:rPr lang="el-GR" sz="2400" b="1" dirty="0">
                <a:solidFill>
                  <a:srgbClr val="000000"/>
                </a:solidFill>
                <a:latin typeface="Times New Roman"/>
                <a:ea typeface="Times New Roman"/>
              </a:rPr>
              <a:t>Σ </a:t>
            </a:r>
            <a:r>
              <a:rPr lang="en-US" sz="2400" b="1" dirty="0">
                <a:solidFill>
                  <a:srgbClr val="000000"/>
                </a:solidFill>
                <a:latin typeface="Times New Roman"/>
                <a:ea typeface="Times New Roman"/>
              </a:rPr>
              <a:t>qi,      </a:t>
            </a:r>
            <a:r>
              <a:rPr lang="en-US" sz="2400" b="1" dirty="0" smtClean="0">
                <a:solidFill>
                  <a:srgbClr val="000000"/>
                </a:solidFill>
                <a:latin typeface="Times New Roman"/>
                <a:ea typeface="Times New Roman"/>
              </a:rPr>
              <a:t>                                                                                                                                                    </a:t>
            </a:r>
            <a:endParaRPr lang="en-US" sz="2400" b="1" dirty="0">
              <a:solidFill>
                <a:srgbClr val="000000"/>
              </a:solidFill>
              <a:latin typeface="Times New Roman"/>
              <a:ea typeface="Times New Roman"/>
            </a:endParaRPr>
          </a:p>
          <a:p>
            <a:pPr indent="0" algn="ctr">
              <a:spcAft>
                <a:spcPts val="0"/>
              </a:spcAft>
              <a:buNone/>
            </a:pPr>
            <a:r>
              <a:rPr lang="en-US" sz="2400" b="1" dirty="0">
                <a:solidFill>
                  <a:srgbClr val="000000"/>
                </a:solidFill>
                <a:latin typeface="Times New Roman"/>
                <a:ea typeface="Times New Roman"/>
              </a:rPr>
              <a:t>       </a:t>
            </a:r>
            <a:r>
              <a:rPr lang="en-US" sz="2400" b="1" dirty="0" smtClean="0">
                <a:solidFill>
                  <a:srgbClr val="000000"/>
                </a:solidFill>
                <a:latin typeface="Times New Roman"/>
                <a:ea typeface="Times New Roman"/>
              </a:rPr>
              <a:t>i=1</a:t>
            </a:r>
            <a:endParaRPr lang="en-US" sz="2400" b="1" dirty="0">
              <a:solidFill>
                <a:srgbClr val="000000"/>
              </a:solidFill>
              <a:latin typeface="Times New Roman"/>
              <a:ea typeface="Times New Roman"/>
            </a:endParaRPr>
          </a:p>
          <a:p>
            <a:pPr indent="0" algn="ctr">
              <a:spcAft>
                <a:spcPts val="0"/>
              </a:spcAft>
              <a:buNone/>
            </a:pPr>
            <a:endParaRPr lang="en-US" sz="2400" b="1" dirty="0">
              <a:solidFill>
                <a:srgbClr val="000000"/>
              </a:solidFill>
              <a:latin typeface="Times New Roman"/>
              <a:ea typeface="Times New Roman"/>
            </a:endParaRPr>
          </a:p>
          <a:p>
            <a:pPr indent="0" algn="ctr">
              <a:spcAft>
                <a:spcPts val="0"/>
              </a:spcAft>
              <a:buNone/>
            </a:pPr>
            <a:r>
              <a:rPr lang="uk-UA" sz="2400" b="1" dirty="0">
                <a:solidFill>
                  <a:srgbClr val="000000"/>
                </a:solidFill>
                <a:latin typeface="Times New Roman"/>
                <a:ea typeface="Times New Roman"/>
              </a:rPr>
              <a:t>де </a:t>
            </a:r>
            <a:r>
              <a:rPr lang="en-US" sz="2400" b="1" dirty="0" err="1">
                <a:solidFill>
                  <a:srgbClr val="000000"/>
                </a:solidFill>
                <a:latin typeface="Times New Roman"/>
                <a:ea typeface="Times New Roman"/>
              </a:rPr>
              <a:t>CRi</a:t>
            </a:r>
            <a:r>
              <a:rPr lang="en-US" sz="2400" b="1" dirty="0">
                <a:solidFill>
                  <a:srgbClr val="000000"/>
                </a:solidFill>
                <a:latin typeface="Times New Roman"/>
                <a:ea typeface="Times New Roman"/>
              </a:rPr>
              <a:t> – </a:t>
            </a:r>
            <a:r>
              <a:rPr lang="uk-UA" sz="2400" b="1" dirty="0">
                <a:solidFill>
                  <a:srgbClr val="000000"/>
                </a:solidFill>
                <a:latin typeface="Times New Roman"/>
                <a:ea typeface="Times New Roman"/>
              </a:rPr>
              <a:t>індекс концентрації певної кількості (</a:t>
            </a:r>
            <a:r>
              <a:rPr lang="en-US" sz="2400" b="1" dirty="0">
                <a:solidFill>
                  <a:srgbClr val="000000"/>
                </a:solidFill>
                <a:latin typeface="Times New Roman"/>
                <a:ea typeface="Times New Roman"/>
              </a:rPr>
              <a:t>n) </a:t>
            </a:r>
            <a:r>
              <a:rPr lang="uk-UA" sz="2400" b="1" dirty="0">
                <a:solidFill>
                  <a:srgbClr val="000000"/>
                </a:solidFill>
                <a:latin typeface="Times New Roman"/>
                <a:ea typeface="Times New Roman"/>
              </a:rPr>
              <a:t>підприємств, %; </a:t>
            </a:r>
            <a:r>
              <a:rPr lang="en-US" sz="2400" b="1" dirty="0">
                <a:solidFill>
                  <a:srgbClr val="000000"/>
                </a:solidFill>
                <a:latin typeface="Times New Roman"/>
                <a:ea typeface="Times New Roman"/>
              </a:rPr>
              <a:t>qi  - </a:t>
            </a:r>
            <a:r>
              <a:rPr lang="uk-UA" sz="2400" b="1" dirty="0">
                <a:solidFill>
                  <a:srgbClr val="000000"/>
                </a:solidFill>
                <a:latin typeface="Times New Roman"/>
                <a:ea typeface="Times New Roman"/>
              </a:rPr>
              <a:t>частка продажу і-го підприємства, %.</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Значення </a:t>
            </a:r>
            <a:r>
              <a:rPr lang="en-US" sz="2400" b="1" dirty="0">
                <a:solidFill>
                  <a:srgbClr val="000000"/>
                </a:solidFill>
                <a:latin typeface="Times New Roman"/>
                <a:ea typeface="Times New Roman"/>
              </a:rPr>
              <a:t>CR3 </a:t>
            </a:r>
            <a:r>
              <a:rPr lang="uk-UA" sz="2400" b="1" dirty="0">
                <a:solidFill>
                  <a:srgbClr val="000000"/>
                </a:solidFill>
                <a:latin typeface="Times New Roman"/>
                <a:ea typeface="Times New Roman"/>
              </a:rPr>
              <a:t>для трьох найбільших підприємств означає:</a:t>
            </a:r>
          </a:p>
          <a:p>
            <a:pPr indent="0" algn="ctr">
              <a:spcAft>
                <a:spcPts val="0"/>
              </a:spcAft>
              <a:buNone/>
            </a:pPr>
            <a:r>
              <a:rPr lang="en-US" sz="2400" dirty="0">
                <a:solidFill>
                  <a:srgbClr val="000000"/>
                </a:solidFill>
                <a:latin typeface="Times New Roman"/>
                <a:ea typeface="Times New Roman"/>
              </a:rPr>
              <a:t>CR3 &lt; 45 % - </a:t>
            </a:r>
            <a:r>
              <a:rPr lang="uk-UA" sz="2400" dirty="0">
                <a:solidFill>
                  <a:srgbClr val="000000"/>
                </a:solidFill>
                <a:latin typeface="Times New Roman"/>
                <a:ea typeface="Times New Roman"/>
              </a:rPr>
              <a:t>ринок слабо концентрований;</a:t>
            </a:r>
          </a:p>
          <a:p>
            <a:pPr indent="0" algn="ctr">
              <a:spcAft>
                <a:spcPts val="0"/>
              </a:spcAft>
              <a:buNone/>
            </a:pPr>
            <a:r>
              <a:rPr lang="uk-UA" sz="2400" dirty="0">
                <a:solidFill>
                  <a:srgbClr val="000000"/>
                </a:solidFill>
                <a:latin typeface="Times New Roman"/>
                <a:ea typeface="Times New Roman"/>
              </a:rPr>
              <a:t>45 %&lt;</a:t>
            </a:r>
            <a:r>
              <a:rPr lang="en-US" sz="2400" dirty="0">
                <a:solidFill>
                  <a:srgbClr val="000000"/>
                </a:solidFill>
                <a:latin typeface="Times New Roman"/>
                <a:ea typeface="Times New Roman"/>
              </a:rPr>
              <a:t>CR3&lt;70 % - </a:t>
            </a:r>
            <a:r>
              <a:rPr lang="uk-UA" sz="2400" dirty="0">
                <a:solidFill>
                  <a:srgbClr val="000000"/>
                </a:solidFill>
                <a:latin typeface="Times New Roman"/>
                <a:ea typeface="Times New Roman"/>
              </a:rPr>
              <a:t>ринок помірно концентрований;</a:t>
            </a:r>
          </a:p>
          <a:p>
            <a:pPr indent="0" algn="ctr">
              <a:spcAft>
                <a:spcPts val="0"/>
              </a:spcAft>
              <a:buNone/>
            </a:pPr>
            <a:r>
              <a:rPr lang="en-US" sz="2400" dirty="0">
                <a:solidFill>
                  <a:srgbClr val="000000"/>
                </a:solidFill>
                <a:latin typeface="Times New Roman"/>
                <a:ea typeface="Times New Roman"/>
              </a:rPr>
              <a:t>CR3&gt;70 % - </a:t>
            </a:r>
            <a:r>
              <a:rPr lang="uk-UA" sz="2400" dirty="0">
                <a:solidFill>
                  <a:srgbClr val="000000"/>
                </a:solidFill>
                <a:latin typeface="Times New Roman"/>
                <a:ea typeface="Times New Roman"/>
              </a:rPr>
              <a:t>ринок висококонцентрований.</a:t>
            </a: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065407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47500" lnSpcReduction="20000"/>
          </a:bodyPr>
          <a:lstStyle/>
          <a:p>
            <a:pPr indent="0" algn="ctr">
              <a:spcAft>
                <a:spcPts val="0"/>
              </a:spcAft>
              <a:buNone/>
            </a:pPr>
            <a:r>
              <a:rPr lang="uk-UA" sz="2400" b="1" dirty="0">
                <a:solidFill>
                  <a:srgbClr val="000000"/>
                </a:solidFill>
                <a:latin typeface="Times New Roman"/>
                <a:ea typeface="Times New Roman"/>
              </a:rPr>
              <a:t>- коефіцієнтом відносної концентрації, що ґрунтується на зіставленні кількості найбільших підприємств і їх частки у обсязі реалізації продукції:</a:t>
            </a:r>
          </a:p>
          <a:p>
            <a:pPr indent="0" algn="ctr">
              <a:spcAft>
                <a:spcPts val="0"/>
              </a:spcAft>
              <a:buNone/>
            </a:pPr>
            <a:endParaRPr lang="uk-UA" sz="2400" b="1" dirty="0">
              <a:solidFill>
                <a:srgbClr val="000000"/>
              </a:solidFill>
              <a:latin typeface="Times New Roman"/>
              <a:ea typeface="Times New Roman"/>
            </a:endParaRPr>
          </a:p>
          <a:p>
            <a:pPr indent="0" algn="ctr">
              <a:spcAft>
                <a:spcPts val="0"/>
              </a:spcAft>
              <a:buNone/>
            </a:pPr>
            <a:r>
              <a:rPr lang="uk-UA" sz="2400" b="1" dirty="0">
                <a:solidFill>
                  <a:srgbClr val="000000"/>
                </a:solidFill>
                <a:latin typeface="Times New Roman"/>
                <a:ea typeface="Times New Roman"/>
              </a:rPr>
              <a:t>К = (20 + 3 </a:t>
            </a:r>
            <a:r>
              <a:rPr lang="el-GR" sz="2400" b="1" dirty="0">
                <a:solidFill>
                  <a:srgbClr val="000000"/>
                </a:solidFill>
                <a:latin typeface="Times New Roman"/>
                <a:ea typeface="Times New Roman"/>
              </a:rPr>
              <a:t>β) / ά,                                                                                                                                    </a:t>
            </a:r>
          </a:p>
          <a:p>
            <a:pPr indent="0" algn="ctr">
              <a:spcAft>
                <a:spcPts val="0"/>
              </a:spcAft>
              <a:buNone/>
            </a:pPr>
            <a:endParaRPr lang="el-GR" sz="2400" b="1" dirty="0">
              <a:solidFill>
                <a:srgbClr val="000000"/>
              </a:solidFill>
              <a:latin typeface="Times New Roman"/>
              <a:ea typeface="Times New Roman"/>
            </a:endParaRPr>
          </a:p>
          <a:p>
            <a:pPr indent="0" algn="ctr">
              <a:spcAft>
                <a:spcPts val="0"/>
              </a:spcAft>
              <a:buNone/>
            </a:pPr>
            <a:r>
              <a:rPr lang="uk-UA" sz="2400" dirty="0">
                <a:solidFill>
                  <a:srgbClr val="000000"/>
                </a:solidFill>
                <a:latin typeface="Times New Roman"/>
                <a:ea typeface="Times New Roman"/>
              </a:rPr>
              <a:t>де, К – коефіцієнт відносної концентрації; </a:t>
            </a:r>
            <a:r>
              <a:rPr lang="el-GR" sz="2400" dirty="0">
                <a:solidFill>
                  <a:srgbClr val="000000"/>
                </a:solidFill>
                <a:latin typeface="Times New Roman"/>
                <a:ea typeface="Times New Roman"/>
              </a:rPr>
              <a:t>β – </a:t>
            </a:r>
            <a:r>
              <a:rPr lang="uk-UA" sz="2400" dirty="0">
                <a:solidFill>
                  <a:srgbClr val="000000"/>
                </a:solidFill>
                <a:latin typeface="Times New Roman"/>
                <a:ea typeface="Times New Roman"/>
              </a:rPr>
              <a:t>частка найбільших підприємств у загальній кількості учасників ринку, %; </a:t>
            </a:r>
            <a:r>
              <a:rPr lang="el-GR" sz="2400" dirty="0">
                <a:solidFill>
                  <a:srgbClr val="000000"/>
                </a:solidFill>
                <a:latin typeface="Times New Roman"/>
                <a:ea typeface="Times New Roman"/>
              </a:rPr>
              <a:t>ά – </a:t>
            </a:r>
            <a:r>
              <a:rPr lang="uk-UA" sz="2400" dirty="0">
                <a:solidFill>
                  <a:srgbClr val="000000"/>
                </a:solidFill>
                <a:latin typeface="Times New Roman"/>
                <a:ea typeface="Times New Roman"/>
              </a:rPr>
              <a:t>частка продажу цих підприємств у загальному обсягу продажу, %.</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Значення </a:t>
            </a:r>
            <a:r>
              <a:rPr lang="uk-UA" sz="2400" b="1" dirty="0">
                <a:solidFill>
                  <a:srgbClr val="000000"/>
                </a:solidFill>
                <a:latin typeface="Times New Roman"/>
                <a:ea typeface="Times New Roman"/>
              </a:rPr>
              <a:t>К: </a:t>
            </a:r>
            <a:r>
              <a:rPr lang="uk-UA" sz="2400" b="1" dirty="0" err="1">
                <a:solidFill>
                  <a:srgbClr val="000000"/>
                </a:solidFill>
                <a:latin typeface="Times New Roman"/>
                <a:ea typeface="Times New Roman"/>
              </a:rPr>
              <a:t>К</a:t>
            </a:r>
            <a:r>
              <a:rPr lang="uk-UA" sz="2400" b="1" dirty="0">
                <a:solidFill>
                  <a:srgbClr val="000000"/>
                </a:solidFill>
                <a:latin typeface="Times New Roman"/>
                <a:ea typeface="Times New Roman"/>
              </a:rPr>
              <a:t>&gt;1 – ринок неконцентрований; К&lt;1 – ринок висококонцентрований.</a:t>
            </a:r>
          </a:p>
          <a:p>
            <a:pPr indent="0" algn="ctr">
              <a:spcAft>
                <a:spcPts val="0"/>
              </a:spcAft>
              <a:buNone/>
            </a:pPr>
            <a:endParaRPr lang="uk-UA" sz="2400" b="1" dirty="0">
              <a:solidFill>
                <a:srgbClr val="000000"/>
              </a:solidFill>
              <a:latin typeface="Times New Roman"/>
              <a:ea typeface="Times New Roman"/>
            </a:endParaRPr>
          </a:p>
          <a:p>
            <a:pPr marL="685800" algn="ctr">
              <a:spcAft>
                <a:spcPts val="0"/>
              </a:spcAft>
              <a:buFontTx/>
              <a:buChar char="-"/>
            </a:pPr>
            <a:r>
              <a:rPr lang="uk-UA" sz="2400" b="1" dirty="0" smtClean="0">
                <a:solidFill>
                  <a:srgbClr val="000000"/>
                </a:solidFill>
                <a:latin typeface="Times New Roman"/>
                <a:ea typeface="Times New Roman"/>
              </a:rPr>
              <a:t>індексом </a:t>
            </a:r>
            <a:r>
              <a:rPr lang="uk-UA" sz="2400" b="1" dirty="0" err="1">
                <a:solidFill>
                  <a:srgbClr val="000000"/>
                </a:solidFill>
                <a:latin typeface="Times New Roman"/>
                <a:ea typeface="Times New Roman"/>
              </a:rPr>
              <a:t>Херфіндаля—Хіршмана</a:t>
            </a:r>
            <a:r>
              <a:rPr lang="uk-UA" sz="2400" b="1" dirty="0">
                <a:solidFill>
                  <a:srgbClr val="000000"/>
                </a:solidFill>
                <a:latin typeface="Times New Roman"/>
                <a:ea typeface="Times New Roman"/>
              </a:rPr>
              <a:t> як сумою квадратів часток продаж усіх підприємств-учасників галузі та деякими іншими</a:t>
            </a:r>
            <a:r>
              <a:rPr lang="uk-UA" sz="2400" b="1" dirty="0" smtClean="0">
                <a:solidFill>
                  <a:srgbClr val="000000"/>
                </a:solidFill>
                <a:latin typeface="Times New Roman"/>
                <a:ea typeface="Times New Roman"/>
              </a:rPr>
              <a:t>:</a:t>
            </a:r>
          </a:p>
          <a:p>
            <a:pPr marL="685800" algn="ctr">
              <a:spcAft>
                <a:spcPts val="0"/>
              </a:spcAft>
              <a:buFontTx/>
              <a:buChar char="-"/>
            </a:pPr>
            <a:endParaRPr lang="uk-UA" sz="2400" b="1" dirty="0">
              <a:solidFill>
                <a:srgbClr val="000000"/>
              </a:solidFill>
              <a:latin typeface="Times New Roman"/>
              <a:ea typeface="Times New Roman"/>
            </a:endParaRPr>
          </a:p>
          <a:p>
            <a:pPr indent="0" algn="ctr">
              <a:spcAft>
                <a:spcPts val="0"/>
              </a:spcAft>
              <a:buNone/>
            </a:pPr>
            <a:endParaRPr lang="uk-UA" sz="2400" b="1" dirty="0">
              <a:solidFill>
                <a:srgbClr val="000000"/>
              </a:solidFill>
              <a:latin typeface="Times New Roman"/>
              <a:ea typeface="Times New Roman"/>
            </a:endParaRPr>
          </a:p>
          <a:p>
            <a:pPr indent="0" algn="ctr">
              <a:spcAft>
                <a:spcPts val="0"/>
              </a:spcAft>
              <a:buNone/>
            </a:pPr>
            <a:endParaRPr lang="uk-UA" sz="2400" b="1" dirty="0">
              <a:solidFill>
                <a:srgbClr val="000000"/>
              </a:solidFill>
              <a:latin typeface="Times New Roman"/>
              <a:ea typeface="Times New Roman"/>
            </a:endParaRP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dirty="0" smtClean="0">
                <a:solidFill>
                  <a:srgbClr val="000000"/>
                </a:solidFill>
                <a:latin typeface="Times New Roman"/>
                <a:ea typeface="Times New Roman"/>
              </a:rPr>
              <a:t>де</a:t>
            </a:r>
            <a:r>
              <a:rPr lang="uk-UA" sz="2400" dirty="0">
                <a:solidFill>
                  <a:srgbClr val="000000"/>
                </a:solidFill>
                <a:latin typeface="Times New Roman"/>
                <a:ea typeface="Times New Roman"/>
              </a:rPr>
              <a:t>, ННІ - індекс </a:t>
            </a:r>
            <a:r>
              <a:rPr lang="uk-UA" sz="2400" dirty="0" err="1">
                <a:solidFill>
                  <a:srgbClr val="000000"/>
                </a:solidFill>
                <a:latin typeface="Times New Roman"/>
                <a:ea typeface="Times New Roman"/>
              </a:rPr>
              <a:t>Херфіндаля</a:t>
            </a:r>
            <a:r>
              <a:rPr lang="uk-UA" sz="2400" dirty="0">
                <a:solidFill>
                  <a:srgbClr val="000000"/>
                </a:solidFill>
                <a:latin typeface="Times New Roman"/>
                <a:ea typeface="Times New Roman"/>
              </a:rPr>
              <a:t> – </a:t>
            </a:r>
            <a:r>
              <a:rPr lang="uk-UA" sz="2400" dirty="0" err="1">
                <a:solidFill>
                  <a:srgbClr val="000000"/>
                </a:solidFill>
                <a:latin typeface="Times New Roman"/>
                <a:ea typeface="Times New Roman"/>
              </a:rPr>
              <a:t>Хіршмана</a:t>
            </a:r>
            <a:r>
              <a:rPr lang="uk-UA" sz="2400" dirty="0">
                <a:solidFill>
                  <a:srgbClr val="000000"/>
                </a:solidFill>
                <a:latin typeface="Times New Roman"/>
                <a:ea typeface="Times New Roman"/>
              </a:rPr>
              <a:t>, коефіцієнт; </a:t>
            </a:r>
            <a:r>
              <a:rPr lang="en-US" sz="2400" dirty="0">
                <a:solidFill>
                  <a:srgbClr val="000000"/>
                </a:solidFill>
                <a:latin typeface="Times New Roman"/>
                <a:ea typeface="Times New Roman"/>
              </a:rPr>
              <a:t>q – </a:t>
            </a:r>
            <a:r>
              <a:rPr lang="uk-UA" sz="2400" dirty="0">
                <a:solidFill>
                  <a:srgbClr val="000000"/>
                </a:solidFill>
                <a:latin typeface="Times New Roman"/>
                <a:ea typeface="Times New Roman"/>
              </a:rPr>
              <a:t>частка продажу кожного з </a:t>
            </a:r>
            <a:r>
              <a:rPr lang="en-US" sz="2400" dirty="0">
                <a:solidFill>
                  <a:srgbClr val="000000"/>
                </a:solidFill>
                <a:latin typeface="Times New Roman"/>
                <a:ea typeface="Times New Roman"/>
              </a:rPr>
              <a:t>m </a:t>
            </a:r>
            <a:r>
              <a:rPr lang="uk-UA" sz="2400" dirty="0">
                <a:solidFill>
                  <a:srgbClr val="000000"/>
                </a:solidFill>
                <a:latin typeface="Times New Roman"/>
                <a:ea typeface="Times New Roman"/>
              </a:rPr>
              <a:t>підприємств галузі, і = 1, ... </a:t>
            </a:r>
            <a:r>
              <a:rPr lang="en-US" sz="2400" dirty="0">
                <a:solidFill>
                  <a:srgbClr val="000000"/>
                </a:solidFill>
                <a:latin typeface="Times New Roman"/>
                <a:ea typeface="Times New Roman"/>
              </a:rPr>
              <a:t>m.</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Значення </a:t>
            </a:r>
            <a:r>
              <a:rPr lang="uk-UA" sz="2400" b="1" dirty="0">
                <a:solidFill>
                  <a:srgbClr val="000000"/>
                </a:solidFill>
                <a:latin typeface="Times New Roman"/>
                <a:ea typeface="Times New Roman"/>
              </a:rPr>
              <a:t>ННІ: близько 0 – ринок неконцентрований, близько 1 – висококонцентрований, монопольний.</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 </a:t>
            </a:r>
            <a:r>
              <a:rPr lang="uk-UA" sz="2400" b="1" dirty="0">
                <a:solidFill>
                  <a:srgbClr val="000000"/>
                </a:solidFill>
                <a:latin typeface="Times New Roman"/>
                <a:ea typeface="Times New Roman"/>
              </a:rPr>
              <a:t>Індекс </a:t>
            </a:r>
            <a:r>
              <a:rPr lang="uk-UA" sz="2400" b="1" dirty="0" err="1">
                <a:solidFill>
                  <a:srgbClr val="000000"/>
                </a:solidFill>
                <a:latin typeface="Times New Roman"/>
                <a:ea typeface="Times New Roman"/>
              </a:rPr>
              <a:t>Холла</a:t>
            </a:r>
            <a:r>
              <a:rPr lang="uk-UA" sz="2400" b="1" dirty="0">
                <a:solidFill>
                  <a:srgbClr val="000000"/>
                </a:solidFill>
                <a:latin typeface="Times New Roman"/>
                <a:ea typeface="Times New Roman"/>
              </a:rPr>
              <a:t> – </a:t>
            </a:r>
            <a:r>
              <a:rPr lang="uk-UA" sz="2400" b="1" dirty="0" err="1">
                <a:solidFill>
                  <a:srgbClr val="000000"/>
                </a:solidFill>
                <a:latin typeface="Times New Roman"/>
                <a:ea typeface="Times New Roman"/>
              </a:rPr>
              <a:t>Тайдмана</a:t>
            </a:r>
            <a:r>
              <a:rPr lang="uk-UA" sz="2400" b="1" dirty="0">
                <a:solidFill>
                  <a:srgbClr val="000000"/>
                </a:solidFill>
                <a:latin typeface="Times New Roman"/>
                <a:ea typeface="Times New Roman"/>
              </a:rPr>
              <a:t> (</a:t>
            </a:r>
            <a:r>
              <a:rPr lang="uk-UA" sz="2400" b="1" dirty="0" err="1">
                <a:solidFill>
                  <a:srgbClr val="000000"/>
                </a:solidFill>
                <a:latin typeface="Times New Roman"/>
                <a:ea typeface="Times New Roman"/>
              </a:rPr>
              <a:t>Розенблюта</a:t>
            </a:r>
            <a:r>
              <a:rPr lang="uk-UA" sz="2400" b="1" dirty="0">
                <a:solidFill>
                  <a:srgbClr val="000000"/>
                </a:solidFill>
                <a:latin typeface="Times New Roman"/>
                <a:ea typeface="Times New Roman"/>
              </a:rPr>
              <a:t>) – що ґрунтується на визначенні рангу (позиції) підприємства на ринку:</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     </a:t>
            </a:r>
            <a:r>
              <a:rPr lang="en-US" sz="2400" b="1" dirty="0">
                <a:solidFill>
                  <a:srgbClr val="000000"/>
                </a:solidFill>
                <a:latin typeface="Times New Roman"/>
                <a:ea typeface="Times New Roman"/>
              </a:rPr>
              <a:t>m</a:t>
            </a:r>
          </a:p>
          <a:p>
            <a:pPr indent="0" algn="ctr">
              <a:spcAft>
                <a:spcPts val="0"/>
              </a:spcAft>
              <a:buNone/>
            </a:pPr>
            <a:r>
              <a:rPr lang="uk-UA" sz="2400" b="1" dirty="0">
                <a:solidFill>
                  <a:srgbClr val="000000"/>
                </a:solidFill>
                <a:latin typeface="Times New Roman"/>
                <a:ea typeface="Times New Roman"/>
              </a:rPr>
              <a:t>НТ = 1 / (</a:t>
            </a:r>
            <a:r>
              <a:rPr lang="uk-UA" sz="2400" b="1" dirty="0" smtClean="0">
                <a:solidFill>
                  <a:srgbClr val="000000"/>
                </a:solidFill>
                <a:latin typeface="Times New Roman"/>
                <a:ea typeface="Times New Roman"/>
              </a:rPr>
              <a:t>2 </a:t>
            </a:r>
            <a:r>
              <a:rPr lang="el-GR" sz="2300" b="1" dirty="0">
                <a:solidFill>
                  <a:srgbClr val="000000"/>
                </a:solidFill>
                <a:latin typeface="Times New Roman"/>
                <a:ea typeface="Times New Roman"/>
              </a:rPr>
              <a:t>Σ </a:t>
            </a:r>
            <a:r>
              <a:rPr lang="en-US" sz="2400" b="1" dirty="0" err="1" smtClean="0">
                <a:solidFill>
                  <a:srgbClr val="000000"/>
                </a:solidFill>
                <a:latin typeface="Times New Roman"/>
                <a:ea typeface="Times New Roman"/>
              </a:rPr>
              <a:t>Riqi</a:t>
            </a:r>
            <a:r>
              <a:rPr lang="en-US" sz="2400" b="1" dirty="0" smtClean="0">
                <a:solidFill>
                  <a:srgbClr val="000000"/>
                </a:solidFill>
                <a:latin typeface="Times New Roman"/>
                <a:ea typeface="Times New Roman"/>
              </a:rPr>
              <a:t> </a:t>
            </a:r>
            <a:r>
              <a:rPr lang="en-US" sz="2400" b="1" dirty="0">
                <a:solidFill>
                  <a:srgbClr val="000000"/>
                </a:solidFill>
                <a:latin typeface="Times New Roman"/>
                <a:ea typeface="Times New Roman"/>
              </a:rPr>
              <a:t>– 1),                                                                                                                            </a:t>
            </a:r>
          </a:p>
          <a:p>
            <a:pPr indent="0" algn="ctr">
              <a:spcAft>
                <a:spcPts val="0"/>
              </a:spcAft>
              <a:buNone/>
            </a:pPr>
            <a:r>
              <a:rPr lang="en-US" sz="2400" b="1" dirty="0" smtClean="0">
                <a:solidFill>
                  <a:srgbClr val="000000"/>
                </a:solidFill>
                <a:latin typeface="Times New Roman"/>
                <a:ea typeface="Times New Roman"/>
              </a:rPr>
              <a:t>     i=1</a:t>
            </a:r>
            <a:endParaRPr lang="en-US" sz="2400" b="1" dirty="0">
              <a:solidFill>
                <a:srgbClr val="000000"/>
              </a:solidFill>
              <a:latin typeface="Times New Roman"/>
              <a:ea typeface="Times New Roman"/>
            </a:endParaRPr>
          </a:p>
          <a:p>
            <a:pPr indent="0" algn="ctr">
              <a:spcAft>
                <a:spcPts val="0"/>
              </a:spcAft>
              <a:buNone/>
            </a:pPr>
            <a:endParaRPr lang="en-US" sz="2400" b="1" dirty="0">
              <a:solidFill>
                <a:srgbClr val="000000"/>
              </a:solidFill>
              <a:latin typeface="Times New Roman"/>
              <a:ea typeface="Times New Roman"/>
            </a:endParaRPr>
          </a:p>
          <a:p>
            <a:pPr indent="0" algn="ctr">
              <a:spcAft>
                <a:spcPts val="0"/>
              </a:spcAft>
              <a:buNone/>
            </a:pPr>
            <a:r>
              <a:rPr lang="uk-UA" sz="2400" dirty="0">
                <a:solidFill>
                  <a:srgbClr val="000000"/>
                </a:solidFill>
                <a:latin typeface="Times New Roman"/>
                <a:ea typeface="Times New Roman"/>
              </a:rPr>
              <a:t>де, НТ - індекс </a:t>
            </a:r>
            <a:r>
              <a:rPr lang="uk-UA" sz="2400" dirty="0" err="1">
                <a:solidFill>
                  <a:srgbClr val="000000"/>
                </a:solidFill>
                <a:latin typeface="Times New Roman"/>
                <a:ea typeface="Times New Roman"/>
              </a:rPr>
              <a:t>Холла</a:t>
            </a:r>
            <a:r>
              <a:rPr lang="uk-UA" sz="2400" dirty="0">
                <a:solidFill>
                  <a:srgbClr val="000000"/>
                </a:solidFill>
                <a:latin typeface="Times New Roman"/>
                <a:ea typeface="Times New Roman"/>
              </a:rPr>
              <a:t> – </a:t>
            </a:r>
            <a:r>
              <a:rPr lang="uk-UA" sz="2400" dirty="0" err="1">
                <a:solidFill>
                  <a:srgbClr val="000000"/>
                </a:solidFill>
                <a:latin typeface="Times New Roman"/>
                <a:ea typeface="Times New Roman"/>
              </a:rPr>
              <a:t>Тайдмана</a:t>
            </a:r>
            <a:r>
              <a:rPr lang="uk-UA" sz="2400" dirty="0">
                <a:solidFill>
                  <a:srgbClr val="000000"/>
                </a:solidFill>
                <a:latin typeface="Times New Roman"/>
                <a:ea typeface="Times New Roman"/>
              </a:rPr>
              <a:t>; </a:t>
            </a:r>
            <a:r>
              <a:rPr lang="en-US" sz="2400" dirty="0" err="1">
                <a:solidFill>
                  <a:srgbClr val="000000"/>
                </a:solidFill>
                <a:latin typeface="Times New Roman"/>
                <a:ea typeface="Times New Roman"/>
              </a:rPr>
              <a:t>Ri</a:t>
            </a:r>
            <a:r>
              <a:rPr lang="en-US" sz="2400" dirty="0">
                <a:solidFill>
                  <a:srgbClr val="000000"/>
                </a:solidFill>
                <a:latin typeface="Times New Roman"/>
                <a:ea typeface="Times New Roman"/>
              </a:rPr>
              <a:t> – </a:t>
            </a:r>
            <a:r>
              <a:rPr lang="uk-UA" sz="2400" dirty="0">
                <a:solidFill>
                  <a:srgbClr val="000000"/>
                </a:solidFill>
                <a:latin typeface="Times New Roman"/>
                <a:ea typeface="Times New Roman"/>
              </a:rPr>
              <a:t>позиція (ранг) підприємства на ринку (найбільше має ранг 1); </a:t>
            </a:r>
            <a:r>
              <a:rPr lang="en-US" sz="2400" dirty="0">
                <a:solidFill>
                  <a:srgbClr val="000000"/>
                </a:solidFill>
                <a:latin typeface="Times New Roman"/>
                <a:ea typeface="Times New Roman"/>
              </a:rPr>
              <a:t>qi – </a:t>
            </a:r>
            <a:r>
              <a:rPr lang="uk-UA" sz="2400" dirty="0">
                <a:solidFill>
                  <a:srgbClr val="000000"/>
                </a:solidFill>
                <a:latin typeface="Times New Roman"/>
                <a:ea typeface="Times New Roman"/>
              </a:rPr>
              <a:t>частка продажу кожного з </a:t>
            </a:r>
            <a:r>
              <a:rPr lang="en-US" sz="2400" dirty="0">
                <a:solidFill>
                  <a:srgbClr val="000000"/>
                </a:solidFill>
                <a:latin typeface="Times New Roman"/>
                <a:ea typeface="Times New Roman"/>
              </a:rPr>
              <a:t>m </a:t>
            </a:r>
            <a:r>
              <a:rPr lang="uk-UA" sz="2400" dirty="0">
                <a:solidFill>
                  <a:srgbClr val="000000"/>
                </a:solidFill>
                <a:latin typeface="Times New Roman"/>
                <a:ea typeface="Times New Roman"/>
              </a:rPr>
              <a:t>підприємств галузі, і = 1, ... </a:t>
            </a:r>
            <a:r>
              <a:rPr lang="en-US" sz="2400" dirty="0">
                <a:solidFill>
                  <a:srgbClr val="000000"/>
                </a:solidFill>
                <a:latin typeface="Times New Roman"/>
                <a:ea typeface="Times New Roman"/>
              </a:rPr>
              <a:t>m.</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b="1" dirty="0" smtClean="0">
                <a:solidFill>
                  <a:srgbClr val="000000"/>
                </a:solidFill>
                <a:latin typeface="Times New Roman"/>
                <a:ea typeface="Times New Roman"/>
              </a:rPr>
              <a:t>Значення </a:t>
            </a:r>
            <a:r>
              <a:rPr lang="uk-UA" sz="2400" b="1" dirty="0">
                <a:solidFill>
                  <a:srgbClr val="000000"/>
                </a:solidFill>
                <a:latin typeface="Times New Roman"/>
                <a:ea typeface="Times New Roman"/>
              </a:rPr>
              <a:t>НТ: </a:t>
            </a:r>
            <a:r>
              <a:rPr lang="uk-UA" sz="2400" b="1" dirty="0" err="1">
                <a:solidFill>
                  <a:srgbClr val="000000"/>
                </a:solidFill>
                <a:latin typeface="Times New Roman"/>
                <a:ea typeface="Times New Roman"/>
              </a:rPr>
              <a:t>НТ</a:t>
            </a:r>
            <a:r>
              <a:rPr lang="uk-UA" sz="2400" b="1" dirty="0">
                <a:solidFill>
                  <a:srgbClr val="000000"/>
                </a:solidFill>
                <a:latin typeface="Times New Roman"/>
                <a:ea typeface="Times New Roman"/>
              </a:rPr>
              <a:t> = 1 – ринок висококонцентрований, монопольний;</a:t>
            </a:r>
          </a:p>
          <a:p>
            <a:pPr indent="0" algn="ctr">
              <a:spcAft>
                <a:spcPts val="0"/>
              </a:spcAft>
              <a:buNone/>
            </a:pPr>
            <a:r>
              <a:rPr lang="uk-UA" sz="2400" b="1" dirty="0">
                <a:solidFill>
                  <a:srgbClr val="000000"/>
                </a:solidFill>
                <a:latin typeface="Times New Roman"/>
                <a:ea typeface="Times New Roman"/>
              </a:rPr>
              <a:t>НТ &lt; 1 – ринок неконцентрований.</a:t>
            </a: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
        <p:nvSpPr>
          <p:cNvPr id="2" name="Прямоугольник 1"/>
          <p:cNvSpPr/>
          <p:nvPr/>
        </p:nvSpPr>
        <p:spPr>
          <a:xfrm>
            <a:off x="2286000" y="2132856"/>
            <a:ext cx="5310336" cy="600164"/>
          </a:xfrm>
          <a:prstGeom prst="rect">
            <a:avLst/>
          </a:prstGeom>
        </p:spPr>
        <p:txBody>
          <a:bodyPr wrap="square">
            <a:spAutoFit/>
          </a:bodyPr>
          <a:lstStyle/>
          <a:p>
            <a:pPr algn="ctr">
              <a:spcAft>
                <a:spcPts val="0"/>
              </a:spcAft>
            </a:pPr>
            <a:r>
              <a:rPr lang="uk-UA" sz="1100" b="1" dirty="0">
                <a:latin typeface="Times New Roman"/>
                <a:ea typeface="Times New Roman"/>
              </a:rPr>
              <a:t> </a:t>
            </a:r>
            <a:r>
              <a:rPr lang="uk-UA" sz="1100" b="1" dirty="0" smtClean="0">
                <a:latin typeface="Times New Roman"/>
                <a:ea typeface="Times New Roman"/>
              </a:rPr>
              <a:t>     </a:t>
            </a:r>
            <a:r>
              <a:rPr lang="en-US" sz="1100" b="1" dirty="0" smtClean="0">
                <a:latin typeface="Times New Roman"/>
                <a:ea typeface="Times New Roman"/>
              </a:rPr>
              <a:t>m</a:t>
            </a:r>
            <a:endParaRPr lang="ru-RU" sz="1100" dirty="0">
              <a:latin typeface="Times New Roman"/>
              <a:ea typeface="Times New Roman"/>
            </a:endParaRPr>
          </a:p>
          <a:p>
            <a:pPr algn="ctr">
              <a:spcAft>
                <a:spcPts val="0"/>
              </a:spcAft>
            </a:pPr>
            <a:r>
              <a:rPr lang="uk-UA" sz="1100" b="1" dirty="0">
                <a:latin typeface="Times New Roman"/>
                <a:ea typeface="Times New Roman"/>
              </a:rPr>
              <a:t>ННІ = </a:t>
            </a:r>
            <a:r>
              <a:rPr lang="en-US" sz="1100" b="1" dirty="0">
                <a:latin typeface="Times New Roman"/>
                <a:ea typeface="Times New Roman"/>
              </a:rPr>
              <a:t>Σ q</a:t>
            </a:r>
            <a:r>
              <a:rPr lang="en-US" sz="1100" b="1" baseline="-25000" dirty="0">
                <a:latin typeface="Times New Roman"/>
                <a:ea typeface="Times New Roman"/>
              </a:rPr>
              <a:t>i</a:t>
            </a:r>
            <a:r>
              <a:rPr lang="uk-UA" sz="1100" b="1" baseline="30000" dirty="0">
                <a:latin typeface="Times New Roman"/>
                <a:ea typeface="Times New Roman"/>
              </a:rPr>
              <a:t>2</a:t>
            </a:r>
            <a:r>
              <a:rPr lang="uk-UA" sz="1100" b="1" dirty="0">
                <a:latin typeface="Times New Roman"/>
                <a:ea typeface="Times New Roman"/>
              </a:rPr>
              <a:t>, </a:t>
            </a:r>
            <a:r>
              <a:rPr lang="uk-UA" sz="1100" dirty="0">
                <a:latin typeface="Times New Roman"/>
                <a:ea typeface="Times New Roman"/>
              </a:rPr>
              <a:t>                                                                                                                                                        </a:t>
            </a:r>
            <a:endParaRPr lang="ru-RU" sz="1100" dirty="0">
              <a:latin typeface="Times New Roman"/>
              <a:ea typeface="Times New Roman"/>
            </a:endParaRPr>
          </a:p>
          <a:p>
            <a:pPr algn="ctr">
              <a:spcAft>
                <a:spcPts val="0"/>
              </a:spcAft>
            </a:pPr>
            <a:r>
              <a:rPr lang="uk-UA" sz="1100" b="1" dirty="0">
                <a:latin typeface="Times New Roman"/>
                <a:ea typeface="Times New Roman"/>
              </a:rPr>
              <a:t> </a:t>
            </a:r>
            <a:r>
              <a:rPr lang="uk-UA" sz="1100" b="1" dirty="0" smtClean="0">
                <a:latin typeface="Times New Roman"/>
                <a:ea typeface="Times New Roman"/>
              </a:rPr>
              <a:t>      </a:t>
            </a:r>
            <a:r>
              <a:rPr lang="en-US" sz="1100" b="1" dirty="0">
                <a:latin typeface="Times New Roman"/>
                <a:ea typeface="Times New Roman"/>
              </a:rPr>
              <a:t>i</a:t>
            </a:r>
            <a:r>
              <a:rPr lang="uk-UA" sz="1100" b="1" dirty="0">
                <a:latin typeface="Times New Roman"/>
                <a:ea typeface="Times New Roman"/>
              </a:rPr>
              <a:t>=1</a:t>
            </a:r>
            <a:endParaRPr lang="ru-RU" sz="1100" dirty="0"/>
          </a:p>
        </p:txBody>
      </p:sp>
    </p:spTree>
    <p:extLst>
      <p:ext uri="{BB962C8B-B14F-4D97-AF65-F5344CB8AC3E}">
        <p14:creationId xmlns:p14="http://schemas.microsoft.com/office/powerpoint/2010/main" val="1959519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85000" lnSpcReduction="20000"/>
          </a:bodyPr>
          <a:lstStyle/>
          <a:p>
            <a:pPr indent="0" algn="ctr">
              <a:spcAft>
                <a:spcPts val="0"/>
              </a:spcAft>
              <a:buNone/>
            </a:pPr>
            <a:r>
              <a:rPr lang="uk-UA" sz="2400" b="1" dirty="0">
                <a:solidFill>
                  <a:srgbClr val="000000"/>
                </a:solidFill>
                <a:latin typeface="Times New Roman"/>
                <a:ea typeface="Times New Roman"/>
              </a:rPr>
              <a:t>- Коефіцієнт Лінда визначає ступінь нерівності між постачальниками, що займають лідируючі позиції на ринку.</a:t>
            </a:r>
          </a:p>
          <a:p>
            <a:pPr indent="0" algn="ctr">
              <a:spcAft>
                <a:spcPts val="0"/>
              </a:spcAft>
              <a:buNone/>
            </a:pPr>
            <a:endParaRPr lang="uk-UA" sz="2400" b="1" dirty="0">
              <a:solidFill>
                <a:srgbClr val="000000"/>
              </a:solidFill>
              <a:latin typeface="Times New Roman"/>
              <a:ea typeface="Times New Roman"/>
            </a:endParaRPr>
          </a:p>
          <a:p>
            <a:pPr indent="0" algn="ctr">
              <a:spcAft>
                <a:spcPts val="0"/>
              </a:spcAft>
              <a:buNone/>
            </a:pPr>
            <a:r>
              <a:rPr lang="en-US" sz="2400" b="1" dirty="0">
                <a:solidFill>
                  <a:srgbClr val="000000"/>
                </a:solidFill>
                <a:latin typeface="Times New Roman"/>
                <a:ea typeface="Times New Roman"/>
              </a:rPr>
              <a:t>L=(1/(n*(n-1)) * ∑Qi,                                                                                                                          </a:t>
            </a:r>
          </a:p>
          <a:p>
            <a:pPr indent="0" algn="ctr">
              <a:spcAft>
                <a:spcPts val="0"/>
              </a:spcAft>
              <a:buNone/>
            </a:pPr>
            <a:endParaRPr lang="en-US" sz="2400" b="1" dirty="0">
              <a:solidFill>
                <a:srgbClr val="000000"/>
              </a:solidFill>
              <a:latin typeface="Times New Roman"/>
              <a:ea typeface="Times New Roman"/>
            </a:endParaRPr>
          </a:p>
          <a:p>
            <a:pPr indent="0" algn="ctr">
              <a:spcAft>
                <a:spcPts val="0"/>
              </a:spcAft>
              <a:buNone/>
            </a:pPr>
            <a:r>
              <a:rPr lang="uk-UA" sz="2400" dirty="0">
                <a:solidFill>
                  <a:srgbClr val="000000"/>
                </a:solidFill>
                <a:latin typeface="Times New Roman"/>
                <a:ea typeface="Times New Roman"/>
              </a:rPr>
              <a:t>Де </a:t>
            </a:r>
            <a:r>
              <a:rPr lang="en-US" sz="2400" dirty="0">
                <a:solidFill>
                  <a:srgbClr val="000000"/>
                </a:solidFill>
                <a:latin typeface="Times New Roman"/>
                <a:ea typeface="Times New Roman"/>
              </a:rPr>
              <a:t>n – </a:t>
            </a:r>
            <a:r>
              <a:rPr lang="uk-UA" sz="2400" dirty="0">
                <a:solidFill>
                  <a:srgbClr val="000000"/>
                </a:solidFill>
                <a:latin typeface="Times New Roman"/>
                <a:ea typeface="Times New Roman"/>
              </a:rPr>
              <a:t>кількість великих постачальників (не менше двох).</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en-US" sz="2400" b="1" dirty="0" smtClean="0">
                <a:solidFill>
                  <a:srgbClr val="000000"/>
                </a:solidFill>
                <a:latin typeface="Times New Roman"/>
                <a:ea typeface="Times New Roman"/>
              </a:rPr>
              <a:t>Qi </a:t>
            </a:r>
            <a:r>
              <a:rPr lang="en-US" sz="2400" b="1" dirty="0">
                <a:solidFill>
                  <a:srgbClr val="000000"/>
                </a:solidFill>
                <a:latin typeface="Times New Roman"/>
                <a:ea typeface="Times New Roman"/>
              </a:rPr>
              <a:t>= (Ai/i)/((An-Ai)/(n-i)),                                                                                                                    </a:t>
            </a: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dirty="0" smtClean="0">
                <a:solidFill>
                  <a:srgbClr val="000000"/>
                </a:solidFill>
                <a:latin typeface="Times New Roman"/>
                <a:ea typeface="Times New Roman"/>
              </a:rPr>
              <a:t>Де </a:t>
            </a:r>
            <a:r>
              <a:rPr lang="uk-UA" sz="2400" dirty="0">
                <a:solidFill>
                  <a:srgbClr val="000000"/>
                </a:solidFill>
                <a:latin typeface="Times New Roman"/>
                <a:ea typeface="Times New Roman"/>
              </a:rPr>
              <a:t>(</a:t>
            </a:r>
            <a:r>
              <a:rPr lang="en-US" sz="2400" dirty="0">
                <a:solidFill>
                  <a:srgbClr val="000000"/>
                </a:solidFill>
                <a:latin typeface="Times New Roman"/>
                <a:ea typeface="Times New Roman"/>
              </a:rPr>
              <a:t>An-Ai)/(n-i) - </a:t>
            </a:r>
            <a:r>
              <a:rPr lang="uk-UA" sz="2400" dirty="0">
                <a:solidFill>
                  <a:srgbClr val="000000"/>
                </a:solidFill>
                <a:latin typeface="Times New Roman"/>
                <a:ea typeface="Times New Roman"/>
              </a:rPr>
              <a:t>відношення середньої частки ринку </a:t>
            </a:r>
            <a:r>
              <a:rPr lang="en-US" sz="2400" dirty="0">
                <a:solidFill>
                  <a:srgbClr val="000000"/>
                </a:solidFill>
                <a:latin typeface="Times New Roman"/>
                <a:ea typeface="Times New Roman"/>
              </a:rPr>
              <a:t>i-</a:t>
            </a:r>
            <a:r>
              <a:rPr lang="uk-UA" sz="2400" dirty="0" err="1">
                <a:solidFill>
                  <a:srgbClr val="000000"/>
                </a:solidFill>
                <a:latin typeface="Times New Roman"/>
                <a:ea typeface="Times New Roman"/>
              </a:rPr>
              <a:t>го</a:t>
            </a:r>
            <a:r>
              <a:rPr lang="uk-UA" sz="2400" dirty="0">
                <a:solidFill>
                  <a:srgbClr val="000000"/>
                </a:solidFill>
                <a:latin typeface="Times New Roman"/>
                <a:ea typeface="Times New Roman"/>
              </a:rPr>
              <a:t> постачальника до частки </a:t>
            </a:r>
            <a:r>
              <a:rPr lang="en-US" sz="2400" dirty="0">
                <a:solidFill>
                  <a:srgbClr val="000000"/>
                </a:solidFill>
                <a:latin typeface="Times New Roman"/>
                <a:ea typeface="Times New Roman"/>
              </a:rPr>
              <a:t>n-i </a:t>
            </a:r>
            <a:r>
              <a:rPr lang="uk-UA" sz="2400" dirty="0">
                <a:solidFill>
                  <a:srgbClr val="000000"/>
                </a:solidFill>
                <a:latin typeface="Times New Roman"/>
                <a:ea typeface="Times New Roman"/>
              </a:rPr>
              <a:t>постачальників; </a:t>
            </a:r>
            <a:r>
              <a:rPr lang="en-US" sz="2400" dirty="0">
                <a:solidFill>
                  <a:srgbClr val="000000"/>
                </a:solidFill>
                <a:latin typeface="Times New Roman"/>
                <a:ea typeface="Times New Roman"/>
              </a:rPr>
              <a:t>i – </a:t>
            </a:r>
            <a:r>
              <a:rPr lang="uk-UA" sz="2400" dirty="0">
                <a:solidFill>
                  <a:srgbClr val="000000"/>
                </a:solidFill>
                <a:latin typeface="Times New Roman"/>
                <a:ea typeface="Times New Roman"/>
              </a:rPr>
              <a:t>кількість провідних постачальників серед </a:t>
            </a:r>
            <a:r>
              <a:rPr lang="en-US" sz="2400" dirty="0">
                <a:solidFill>
                  <a:srgbClr val="000000"/>
                </a:solidFill>
                <a:latin typeface="Times New Roman"/>
                <a:ea typeface="Times New Roman"/>
              </a:rPr>
              <a:t>n </a:t>
            </a:r>
            <a:r>
              <a:rPr lang="uk-UA" sz="2400" dirty="0">
                <a:solidFill>
                  <a:srgbClr val="000000"/>
                </a:solidFill>
                <a:latin typeface="Times New Roman"/>
                <a:ea typeface="Times New Roman"/>
              </a:rPr>
              <a:t>великих постачальників; </a:t>
            </a:r>
            <a:r>
              <a:rPr lang="en-US" sz="2400" dirty="0">
                <a:solidFill>
                  <a:srgbClr val="000000"/>
                </a:solidFill>
                <a:latin typeface="Times New Roman"/>
                <a:ea typeface="Times New Roman"/>
              </a:rPr>
              <a:t>Ai – </a:t>
            </a:r>
            <a:r>
              <a:rPr lang="uk-UA" sz="2400" dirty="0">
                <a:solidFill>
                  <a:srgbClr val="000000"/>
                </a:solidFill>
                <a:latin typeface="Times New Roman"/>
                <a:ea typeface="Times New Roman"/>
              </a:rPr>
              <a:t>загальна частка ринку, що припадає на </a:t>
            </a:r>
            <a:r>
              <a:rPr lang="en-US" sz="2400" dirty="0">
                <a:solidFill>
                  <a:srgbClr val="000000"/>
                </a:solidFill>
                <a:latin typeface="Times New Roman"/>
                <a:ea typeface="Times New Roman"/>
              </a:rPr>
              <a:t>i </a:t>
            </a:r>
            <a:r>
              <a:rPr lang="uk-UA" sz="2400" dirty="0">
                <a:solidFill>
                  <a:srgbClr val="000000"/>
                </a:solidFill>
                <a:latin typeface="Times New Roman"/>
                <a:ea typeface="Times New Roman"/>
              </a:rPr>
              <a:t>постачальників; </a:t>
            </a:r>
            <a:r>
              <a:rPr lang="en-US" sz="2400" dirty="0">
                <a:solidFill>
                  <a:srgbClr val="000000"/>
                </a:solidFill>
                <a:latin typeface="Times New Roman"/>
                <a:ea typeface="Times New Roman"/>
              </a:rPr>
              <a:t>An - </a:t>
            </a:r>
            <a:r>
              <a:rPr lang="uk-UA" sz="2400" dirty="0">
                <a:solidFill>
                  <a:srgbClr val="000000"/>
                </a:solidFill>
                <a:latin typeface="Times New Roman"/>
                <a:ea typeface="Times New Roman"/>
              </a:rPr>
              <a:t>частка ринку, що припадає на </a:t>
            </a:r>
            <a:r>
              <a:rPr lang="en-US" sz="2400" dirty="0">
                <a:solidFill>
                  <a:srgbClr val="000000"/>
                </a:solidFill>
                <a:latin typeface="Times New Roman"/>
                <a:ea typeface="Times New Roman"/>
              </a:rPr>
              <a:t>n </a:t>
            </a:r>
            <a:r>
              <a:rPr lang="uk-UA" sz="2400" dirty="0">
                <a:solidFill>
                  <a:srgbClr val="000000"/>
                </a:solidFill>
                <a:latin typeface="Times New Roman"/>
                <a:ea typeface="Times New Roman"/>
              </a:rPr>
              <a:t>великих постачальників.</a:t>
            </a:r>
          </a:p>
          <a:p>
            <a:pPr indent="0" algn="ctr">
              <a:spcAft>
                <a:spcPts val="0"/>
              </a:spcAft>
              <a:buNone/>
            </a:pPr>
            <a:endParaRPr lang="uk-UA" sz="2400" b="1" dirty="0" smtClean="0">
              <a:solidFill>
                <a:srgbClr val="000000"/>
              </a:solidFill>
              <a:latin typeface="Times New Roman"/>
              <a:ea typeface="Times New Roman"/>
            </a:endParaRPr>
          </a:p>
          <a:p>
            <a:pPr marL="685800" algn="ctr">
              <a:spcAft>
                <a:spcPts val="0"/>
              </a:spcAft>
              <a:buFontTx/>
              <a:buChar char="-"/>
            </a:pPr>
            <a:r>
              <a:rPr lang="uk-UA" sz="2400" b="1" dirty="0" smtClean="0">
                <a:solidFill>
                  <a:srgbClr val="000000"/>
                </a:solidFill>
                <a:latin typeface="Times New Roman"/>
                <a:ea typeface="Times New Roman"/>
              </a:rPr>
              <a:t>Коефіцієнт </a:t>
            </a:r>
            <a:r>
              <a:rPr lang="uk-UA" sz="2400" b="1" dirty="0">
                <a:solidFill>
                  <a:srgbClr val="000000"/>
                </a:solidFill>
                <a:latin typeface="Times New Roman"/>
                <a:ea typeface="Times New Roman"/>
              </a:rPr>
              <a:t>Джині</a:t>
            </a:r>
            <a:r>
              <a:rPr lang="uk-UA" sz="2400" b="1" dirty="0" smtClean="0">
                <a:solidFill>
                  <a:srgbClr val="000000"/>
                </a:solidFill>
                <a:latin typeface="Times New Roman"/>
                <a:ea typeface="Times New Roman"/>
              </a:rPr>
              <a:t>:</a:t>
            </a:r>
          </a:p>
          <a:p>
            <a:pPr marL="685800" algn="ctr">
              <a:spcAft>
                <a:spcPts val="0"/>
              </a:spcAft>
              <a:buFontTx/>
              <a:buChar char="-"/>
            </a:pPr>
            <a:endParaRPr lang="uk-UA" sz="2400" b="1" dirty="0">
              <a:solidFill>
                <a:srgbClr val="000000"/>
              </a:solidFill>
              <a:latin typeface="Times New Roman"/>
              <a:ea typeface="Times New Roman"/>
            </a:endParaRPr>
          </a:p>
          <a:p>
            <a:pPr indent="0" algn="ctr">
              <a:spcAft>
                <a:spcPts val="0"/>
              </a:spcAft>
              <a:buNone/>
            </a:pPr>
            <a:endParaRPr lang="uk-UA" sz="2400" b="1" dirty="0" smtClean="0">
              <a:solidFill>
                <a:srgbClr val="000000"/>
              </a:solidFill>
              <a:latin typeface="Times New Roman"/>
              <a:ea typeface="Times New Roman"/>
            </a:endParaRPr>
          </a:p>
          <a:p>
            <a:pPr indent="0" algn="ctr">
              <a:spcAft>
                <a:spcPts val="0"/>
              </a:spcAft>
              <a:buNone/>
            </a:pPr>
            <a:r>
              <a:rPr lang="uk-UA" sz="2400" dirty="0" smtClean="0">
                <a:solidFill>
                  <a:srgbClr val="000000"/>
                </a:solidFill>
                <a:latin typeface="Times New Roman"/>
                <a:ea typeface="Times New Roman"/>
              </a:rPr>
              <a:t>Чим </a:t>
            </a:r>
            <a:r>
              <a:rPr lang="uk-UA" sz="2400" dirty="0">
                <a:solidFill>
                  <a:srgbClr val="000000"/>
                </a:solidFill>
                <a:latin typeface="Times New Roman"/>
                <a:ea typeface="Times New Roman"/>
              </a:rPr>
              <a:t>вище значення коефіцієнту, тим більша нерівномірність розподілу ринкових часток, тобто вищий рівень концентрації.</a:t>
            </a:r>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4886672"/>
            <a:ext cx="30861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311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77500" lnSpcReduction="20000"/>
          </a:bodyPr>
          <a:lstStyle/>
          <a:p>
            <a:pPr marL="0" indent="0" algn="ctr">
              <a:buNone/>
            </a:pPr>
            <a:r>
              <a:rPr lang="uk-UA" sz="2100" b="1" dirty="0"/>
              <a:t>Із показниками концентрації пов'язані показники монопольної влади фірми. Підхід до їх визначення ґрунтується на порівнянні реальних і ринків досконалої конкуренції. Ступінь наближення ринку до ідеальної моделі можна оцінити за поведінкою фірм щодо ціни та витрат. Чим більше реальна ціна відхиляється від граничних витрат, тим більшу ринкову владу має фірма.</a:t>
            </a:r>
          </a:p>
          <a:p>
            <a:pPr marL="0" indent="0" algn="ctr">
              <a:buNone/>
            </a:pPr>
            <a:endParaRPr lang="uk-UA" sz="2100" b="1" dirty="0" smtClean="0"/>
          </a:p>
          <a:p>
            <a:pPr marL="0" indent="0" algn="ctr">
              <a:buNone/>
            </a:pPr>
            <a:r>
              <a:rPr lang="uk-UA" sz="2100" b="1" dirty="0" smtClean="0"/>
              <a:t>Результатом </a:t>
            </a:r>
            <a:r>
              <a:rPr lang="uk-UA" sz="2100" b="1" dirty="0"/>
              <a:t>здійснення монопольної влади може бути прибуток, одержаний фірмою. Більшість спеціальних показників монопольної влади пов'язані з показником прибутковості діяльності фірми, а точніше – дохідності капіталу, що залучає фірма.</a:t>
            </a:r>
          </a:p>
          <a:p>
            <a:pPr marL="0" indent="0" algn="ctr">
              <a:buNone/>
            </a:pPr>
            <a:endParaRPr lang="uk-UA" sz="2100" b="1" dirty="0" smtClean="0"/>
          </a:p>
          <a:p>
            <a:pPr marL="0" indent="0" algn="ctr">
              <a:buNone/>
            </a:pPr>
            <a:r>
              <a:rPr lang="uk-UA" sz="2100" b="1" dirty="0" smtClean="0"/>
              <a:t>Для </a:t>
            </a:r>
            <a:r>
              <a:rPr lang="uk-UA" sz="2100" b="1" dirty="0"/>
              <a:t>оцінки поведінки фірм на ринку та монопольної влади використовують коефіцієнти </a:t>
            </a:r>
            <a:r>
              <a:rPr lang="uk-UA" sz="2100" b="1" dirty="0" err="1"/>
              <a:t>Бейна</a:t>
            </a:r>
            <a:r>
              <a:rPr lang="uk-UA" sz="2100" b="1" dirty="0"/>
              <a:t>, </a:t>
            </a:r>
            <a:r>
              <a:rPr lang="uk-UA" sz="2100" b="1" dirty="0" err="1"/>
              <a:t>Тобіна</a:t>
            </a:r>
            <a:r>
              <a:rPr lang="uk-UA" sz="2100" b="1" dirty="0"/>
              <a:t>, </a:t>
            </a:r>
            <a:r>
              <a:rPr lang="uk-UA" sz="2100" b="1" dirty="0" err="1"/>
              <a:t>Папандреу</a:t>
            </a:r>
            <a:r>
              <a:rPr lang="uk-UA" sz="2100" b="1" dirty="0" smtClean="0"/>
              <a:t>.</a:t>
            </a:r>
          </a:p>
          <a:p>
            <a:pPr marL="0" indent="0" algn="ctr">
              <a:buNone/>
            </a:pPr>
            <a:r>
              <a:rPr lang="uk-UA" sz="2100" b="1" dirty="0"/>
              <a:t>Індекс </a:t>
            </a:r>
            <a:r>
              <a:rPr lang="uk-UA" sz="2100" b="1" dirty="0" err="1"/>
              <a:t>Бейна</a:t>
            </a:r>
            <a:r>
              <a:rPr lang="uk-UA" sz="2100" b="1" dirty="0"/>
              <a:t> </a:t>
            </a:r>
            <a:r>
              <a:rPr lang="uk-UA" sz="2100" dirty="0"/>
              <a:t>показує економічний прибуток на одну грошову одиницю (наприклад, долар) власного інвестованого капіталу. За умови конкуренції та ефективного фінансового ринку індекс </a:t>
            </a:r>
            <a:r>
              <a:rPr lang="uk-UA" sz="2100" dirty="0" err="1"/>
              <a:t>Бейна</a:t>
            </a:r>
            <a:r>
              <a:rPr lang="uk-UA" sz="2100" dirty="0"/>
              <a:t> має бути однаковим (нульовим) для різних видів активів.</a:t>
            </a:r>
          </a:p>
          <a:p>
            <a:pPr marL="0" indent="0" algn="ctr">
              <a:buNone/>
            </a:pPr>
            <a:endParaRPr lang="uk-UA" sz="2100" b="1" dirty="0" smtClean="0"/>
          </a:p>
          <a:p>
            <a:pPr marL="0" indent="0" algn="ctr">
              <a:buNone/>
            </a:pPr>
            <a:r>
              <a:rPr lang="uk-UA" sz="2100" b="1" dirty="0" smtClean="0"/>
              <a:t>Для </a:t>
            </a:r>
            <a:r>
              <a:rPr lang="uk-UA" sz="2100" b="1" dirty="0"/>
              <a:t>розрахунку рівня монопольної влади також використовується коефіцієнт </a:t>
            </a:r>
            <a:r>
              <a:rPr lang="uk-UA" sz="2100" b="1" dirty="0" err="1"/>
              <a:t>Тобіна</a:t>
            </a:r>
            <a:r>
              <a:rPr lang="uk-UA" sz="2100" dirty="0"/>
              <a:t>, який пов'язує ринкову вартість фірми, що вимірюється ринковою ціною її акцій та облігацій, з відтворювальною вартістю її активів, що дорівнюють сумі витрат, необхідних для придбання активів фірми за поточними цінами. </a:t>
            </a:r>
            <a:endParaRPr lang="uk-UA" sz="2100" dirty="0" smtClean="0"/>
          </a:p>
          <a:p>
            <a:pPr marL="0" indent="0" algn="ctr">
              <a:buNone/>
            </a:pPr>
            <a:endParaRPr lang="uk-UA" sz="2100" b="1" dirty="0"/>
          </a:p>
          <a:p>
            <a:pPr marL="0" indent="0" algn="ctr">
              <a:buNone/>
            </a:pPr>
            <a:r>
              <a:rPr lang="uk-UA" sz="2100" b="1" dirty="0" smtClean="0"/>
              <a:t>Індекс </a:t>
            </a:r>
            <a:r>
              <a:rPr lang="uk-UA" sz="2100" b="1" dirty="0"/>
              <a:t>монопольної влади </a:t>
            </a:r>
            <a:r>
              <a:rPr lang="uk-UA" sz="2100" b="1" dirty="0" err="1"/>
              <a:t>Папандреу</a:t>
            </a:r>
            <a:r>
              <a:rPr lang="uk-UA" sz="2100" b="1" dirty="0"/>
              <a:t> </a:t>
            </a:r>
            <a:r>
              <a:rPr lang="uk-UA" sz="2100" dirty="0"/>
              <a:t>ґрунтується на концепції перехресної еластичності залишкового попиту, тобто попиту на товар даної фірми. </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50103222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1520</Words>
  <Application>Microsoft Office PowerPoint</Application>
  <PresentationFormat>Экран (4:3)</PresentationFormat>
  <Paragraphs>169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1. Визначення товарних меж ринку. 2. Показники концентрації господарюючих суб'єктів на ринку. 3. Монопольна влада та її оцінка.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21</cp:revision>
  <dcterms:created xsi:type="dcterms:W3CDTF">2020-08-26T06:53:27Z</dcterms:created>
  <dcterms:modified xsi:type="dcterms:W3CDTF">2022-09-15T14:47:18Z</dcterms:modified>
</cp:coreProperties>
</file>