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sldIdLst>
    <p:sldId id="353" r:id="rId2"/>
    <p:sldId id="315" r:id="rId3"/>
    <p:sldId id="316" r:id="rId4"/>
    <p:sldId id="317" r:id="rId5"/>
    <p:sldId id="346" r:id="rId6"/>
    <p:sldId id="318" r:id="rId7"/>
    <p:sldId id="320" r:id="rId8"/>
    <p:sldId id="347" r:id="rId9"/>
    <p:sldId id="321" r:id="rId10"/>
    <p:sldId id="322" r:id="rId11"/>
    <p:sldId id="340" r:id="rId12"/>
    <p:sldId id="341" r:id="rId13"/>
    <p:sldId id="342" r:id="rId14"/>
    <p:sldId id="343" r:id="rId15"/>
    <p:sldId id="344" r:id="rId16"/>
    <p:sldId id="345" r:id="rId17"/>
    <p:sldId id="339" r:id="rId18"/>
    <p:sldId id="348" r:id="rId19"/>
    <p:sldId id="323" r:id="rId20"/>
    <p:sldId id="326" r:id="rId21"/>
    <p:sldId id="349" r:id="rId22"/>
    <p:sldId id="350" r:id="rId23"/>
    <p:sldId id="351" r:id="rId24"/>
    <p:sldId id="325" r:id="rId25"/>
    <p:sldId id="327" r:id="rId26"/>
    <p:sldId id="328" r:id="rId27"/>
    <p:sldId id="329" r:id="rId28"/>
    <p:sldId id="352" r:id="rId29"/>
    <p:sldId id="331" r:id="rId30"/>
    <p:sldId id="332" r:id="rId31"/>
    <p:sldId id="359" r:id="rId32"/>
    <p:sldId id="358" r:id="rId33"/>
    <p:sldId id="354" r:id="rId34"/>
    <p:sldId id="355" r:id="rId35"/>
    <p:sldId id="357" r:id="rId3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AFC"/>
    <a:srgbClr val="F2F660"/>
    <a:srgbClr val="D6FAFE"/>
    <a:srgbClr val="45D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63" d="100"/>
          <a:sy n="63" d="100"/>
        </p:scale>
        <p:origin x="105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1C23-B004-4A72-97CF-E5ACDBDF584A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FE2D0-4B57-496D-A3A3-DD270755E1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95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3FDD-0A9C-40F8-9A02-36F130D1E086}" type="datetimeFigureOut">
              <a:rPr lang="uk-UA" smtClean="0"/>
              <a:pPr/>
              <a:t>08.09.2021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CC22-793B-44D5-924B-22554D0A24E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3FDD-0A9C-40F8-9A02-36F130D1E086}" type="datetimeFigureOut">
              <a:rPr lang="uk-UA" smtClean="0"/>
              <a:pPr/>
              <a:t>08.09.2021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CC22-793B-44D5-924B-22554D0A24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3FDD-0A9C-40F8-9A02-36F130D1E086}" type="datetimeFigureOut">
              <a:rPr lang="uk-UA" smtClean="0"/>
              <a:pPr/>
              <a:t>08.09.2021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CC22-793B-44D5-924B-22554D0A24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3FDD-0A9C-40F8-9A02-36F130D1E086}" type="datetimeFigureOut">
              <a:rPr lang="uk-UA" smtClean="0"/>
              <a:pPr/>
              <a:t>08.09.2021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CC22-793B-44D5-924B-22554D0A24E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3FDD-0A9C-40F8-9A02-36F130D1E086}" type="datetimeFigureOut">
              <a:rPr lang="uk-UA" smtClean="0"/>
              <a:pPr/>
              <a:t>08.09.2021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CC22-793B-44D5-924B-22554D0A24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3FDD-0A9C-40F8-9A02-36F130D1E086}" type="datetimeFigureOut">
              <a:rPr lang="uk-UA" smtClean="0"/>
              <a:pPr/>
              <a:t>08.09.2021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CC22-793B-44D5-924B-22554D0A24E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3FDD-0A9C-40F8-9A02-36F130D1E086}" type="datetimeFigureOut">
              <a:rPr lang="uk-UA" smtClean="0"/>
              <a:pPr/>
              <a:t>08.09.2021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CC22-793B-44D5-924B-22554D0A24E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3FDD-0A9C-40F8-9A02-36F130D1E086}" type="datetimeFigureOut">
              <a:rPr lang="uk-UA" smtClean="0"/>
              <a:pPr/>
              <a:t>08.09.2021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CC22-793B-44D5-924B-22554D0A24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3FDD-0A9C-40F8-9A02-36F130D1E086}" type="datetimeFigureOut">
              <a:rPr lang="uk-UA" smtClean="0"/>
              <a:pPr/>
              <a:t>08.09.2021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CC22-793B-44D5-924B-22554D0A24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3FDD-0A9C-40F8-9A02-36F130D1E086}" type="datetimeFigureOut">
              <a:rPr lang="uk-UA" smtClean="0"/>
              <a:pPr/>
              <a:t>08.09.2021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CC22-793B-44D5-924B-22554D0A24E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3FDD-0A9C-40F8-9A02-36F130D1E086}" type="datetimeFigureOut">
              <a:rPr lang="uk-UA" smtClean="0"/>
              <a:pPr/>
              <a:t>08.09.2021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0CC22-793B-44D5-924B-22554D0A24E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543FDD-0A9C-40F8-9A02-36F130D1E086}" type="datetimeFigureOut">
              <a:rPr lang="uk-UA" smtClean="0"/>
              <a:pPr/>
              <a:t>08.09.2021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10CC22-793B-44D5-924B-22554D0A24E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newsflash/>
    <p:sndAc>
      <p:stSnd>
        <p:snd r:embed="rId13" name="chimes.wav"/>
      </p:stSnd>
    </p:sndAc>
  </p:transition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ÐÐ°ÑÑÐ¸Ð½ÐºÐ¸ Ð¿Ð¾ Ð·Ð°Ð¿ÑÐ¾ÑÑ Ð²Ð¸Ð´Ð¸ ÐºÐ¾Ð½ÑÑÐ¸ÑÑÑÑÐ¹Ð½Ð¸Ñ Ð¿ÑÐ°Ð²Ð¾Ð²ÑÐ´Ð½Ð¾ÑÐ¸Ð½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907300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974020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04664"/>
            <a:ext cx="6264696" cy="10081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Імперативний (субординації) – є пріоритетним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487988" y="1472232"/>
            <a:ext cx="720080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295636" y="2192312"/>
            <a:ext cx="6912768" cy="1224136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Передбачає регулювання суспільних відносин зверху донизу на владно-імперативних засадах тобто базується на владі й підкоренні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23828" y="4077072"/>
            <a:ext cx="3456384" cy="15841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Наприклад, використовується під час здійснення виконавчої влади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487988" y="3416448"/>
            <a:ext cx="720080" cy="6606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130473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6264696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Диспозитивний (координації)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487988" y="1472232"/>
            <a:ext cx="720080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295636" y="2192312"/>
            <a:ext cx="6912768" cy="1224136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підкреслює демократичний потенціал конституційного права України і виявляється у рівності деяких суб’єктів конституційно-правових відносин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23828" y="4077072"/>
            <a:ext cx="3636404" cy="2376264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Наприклад, місцеве самоврядування є відділеним від держави, вищі органи державної влади рівні у відносинах між собою, в деяких випадках відносини між державою та особою тощо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487988" y="3416448"/>
            <a:ext cx="720080" cy="6606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9103251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6264696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Конституційного зобов’язання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487988" y="1472232"/>
            <a:ext cx="720080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295636" y="2192312"/>
            <a:ext cx="6912768" cy="1224136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Виявляється у спонукальному щодо суб’єктів характері приписів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23828" y="4077072"/>
            <a:ext cx="3636404" cy="194421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Кожен зобов’язаний не заподіювати шкоду природі, культурній спадщині. Відшкодовувати завдані ним збитки (ст.66)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487988" y="3416448"/>
            <a:ext cx="720080" cy="6606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949074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6264696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Конституційного дозволу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487988" y="1472232"/>
            <a:ext cx="720080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295636" y="2192312"/>
            <a:ext cx="6912768" cy="1224136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Виявляється у закріпленні міри можливої поведінки суб’єктів конституційного права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23828" y="4077072"/>
            <a:ext cx="3636404" cy="194421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Кожен має право володіти, користуватися, розпоряджатися своєю власністю, результатами своєї інтелектуальної, творчою діяльності (ч.1 ст.41)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487988" y="3416448"/>
            <a:ext cx="720080" cy="6606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313363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6264696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Заборони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487988" y="1472232"/>
            <a:ext cx="720080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295636" y="2192312"/>
            <a:ext cx="6912768" cy="1224136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Передбачає юридичне обмеження правосуб’єктності учасників конституційних правовідносин, що має на меті запобігання здійсненню конституційного делікту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23828" y="4077072"/>
            <a:ext cx="3636404" cy="194421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Ніхто не може бути підданий катуванню, жорстокому, нелюдському або такому, що принижує його гідність, поводженню чи покаранню    (ч.2 ст.27)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487988" y="3416448"/>
            <a:ext cx="720080" cy="6606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3770221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6264696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Конституційного установлення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487988" y="1472232"/>
            <a:ext cx="720080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192312"/>
            <a:ext cx="7092788" cy="144016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Полягає в нормативному установленні, визначенні основ суспільного і державного ладу, безпосередньої демократії, правового статусу людини, організації та функціонування публічної влади тощо (закріплюється переважно у нормах дефініціях)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29826" y="4293096"/>
            <a:ext cx="3636404" cy="194421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Україна</a:t>
            </a:r>
            <a:r>
              <a:rPr lang="ru-RU" dirty="0"/>
              <a:t> є суверенна і </a:t>
            </a:r>
            <a:r>
              <a:rPr lang="ru-RU" dirty="0" err="1"/>
              <a:t>незалежна</a:t>
            </a:r>
            <a:r>
              <a:rPr lang="ru-RU" dirty="0"/>
              <a:t>, демократична, </a:t>
            </a:r>
            <a:r>
              <a:rPr lang="ru-RU" dirty="0" err="1"/>
              <a:t>соціальна</a:t>
            </a:r>
            <a:r>
              <a:rPr lang="ru-RU" dirty="0"/>
              <a:t>, </a:t>
            </a:r>
            <a:r>
              <a:rPr lang="ru-RU" dirty="0" err="1"/>
              <a:t>правова</a:t>
            </a:r>
            <a:r>
              <a:rPr lang="ru-RU" dirty="0"/>
              <a:t> держава </a:t>
            </a:r>
            <a:r>
              <a:rPr lang="uk-UA" dirty="0"/>
              <a:t>(ст.1)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487988" y="3632472"/>
            <a:ext cx="720080" cy="6606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0524445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6264696" cy="9361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Конституційного нормування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487988" y="1472232"/>
            <a:ext cx="720080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192312"/>
            <a:ext cx="7092788" cy="144016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Є характерним для закріплення правового статусу особи (за винятком політичних прав) у межах та обсязі конституційного закріплення без конкретизації цього інституту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29826" y="4293096"/>
            <a:ext cx="3636404" cy="1944216"/>
          </a:xfrm>
          <a:prstGeom prst="rect">
            <a:avLst/>
          </a:prstGeom>
          <a:solidFill>
            <a:srgbClr val="00B05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Ніхто не може бути свавільно позбавлений життя. Обов'язок держави - захищати життя людини (ч.1 ст.27)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487988" y="3632472"/>
            <a:ext cx="720080" cy="6606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5333136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4752528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Принципи конституційного права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12776"/>
            <a:ext cx="6912768" cy="10801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Це основні керівні засади, ідеї, ідеали, які визначають сутність, зміст, спрямованість і форми конституційно-правового регулювання 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211960" y="1052736"/>
            <a:ext cx="504056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400128" y="2852936"/>
            <a:ext cx="374441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Загальні </a:t>
            </a:r>
          </a:p>
        </p:txBody>
      </p:sp>
      <p:sp>
        <p:nvSpPr>
          <p:cNvPr id="6" name="Овал 5"/>
          <p:cNvSpPr/>
          <p:nvPr/>
        </p:nvSpPr>
        <p:spPr>
          <a:xfrm>
            <a:off x="5004048" y="2895232"/>
            <a:ext cx="374441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Спеціальні </a:t>
            </a:r>
          </a:p>
        </p:txBody>
      </p:sp>
      <p:cxnSp>
        <p:nvCxnSpPr>
          <p:cNvPr id="8" name="Прямая со стрелкой 7"/>
          <p:cNvCxnSpPr>
            <a:stCxn id="3" idx="2"/>
          </p:cNvCxnSpPr>
          <p:nvPr/>
        </p:nvCxnSpPr>
        <p:spPr>
          <a:xfrm flipH="1">
            <a:off x="2123728" y="2492896"/>
            <a:ext cx="23762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  <a:endCxn id="6" idx="0"/>
          </p:cNvCxnSpPr>
          <p:nvPr/>
        </p:nvCxnSpPr>
        <p:spPr>
          <a:xfrm>
            <a:off x="4499992" y="2492896"/>
            <a:ext cx="2376264" cy="402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11560" y="3717032"/>
            <a:ext cx="3168352" cy="288032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>
            <a:normAutofit/>
          </a:bodyPr>
          <a:lstStyle/>
          <a:p>
            <a:pPr algn="ctr"/>
            <a:r>
              <a:rPr lang="uk-UA" dirty="0"/>
              <a:t>Найбільш узагальнені керівні засади, ідеї, а іноді й завдання: публічності, пріоритетності, універсальності, демократизму, гуманізму, активної дієвості, науковості, системності, програмності, наступності (</a:t>
            </a:r>
            <a:r>
              <a:rPr lang="uk-UA" dirty="0" err="1"/>
              <a:t>континуїтету</a:t>
            </a:r>
            <a:r>
              <a:rPr lang="uk-UA" dirty="0"/>
              <a:t>) тощо</a:t>
            </a:r>
          </a:p>
          <a:p>
            <a:pPr algn="ctr"/>
            <a:endParaRPr lang="uk-UA" dirty="0"/>
          </a:p>
          <a:p>
            <a:pPr algn="ctr"/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3717032"/>
            <a:ext cx="3168352" cy="288032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uk-UA" dirty="0"/>
              <a:t>Керівні засади, ідеї, що виражають сутність і зміст окремих основних інститутів цієї галузі. Вони розкривають і деталізують загальні принципи, спрямовують їх на конкретні групи суспільних відносин (місцевого самоврядування, форм безпосередньої демократії, конституційної юстиції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1943708" y="3356992"/>
            <a:ext cx="504056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низ 17"/>
          <p:cNvSpPr/>
          <p:nvPr/>
        </p:nvSpPr>
        <p:spPr>
          <a:xfrm>
            <a:off x="6732240" y="3399288"/>
            <a:ext cx="504056" cy="3177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0508943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404664"/>
            <a:ext cx="583264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Структура конституційного права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700808"/>
            <a:ext cx="5112568" cy="11521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Це внутрішня будова конституційного права, спосіб (закон) зв’язку утворюючих його елементів – інститутів і норм</a:t>
            </a:r>
          </a:p>
        </p:txBody>
      </p:sp>
      <p:sp>
        <p:nvSpPr>
          <p:cNvPr id="4" name="Овал 3"/>
          <p:cNvSpPr/>
          <p:nvPr/>
        </p:nvSpPr>
        <p:spPr>
          <a:xfrm>
            <a:off x="2843808" y="3284984"/>
            <a:ext cx="3240360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елементи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1016" y="4221088"/>
            <a:ext cx="2875744" cy="792088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Публічне + приватне право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301208"/>
            <a:ext cx="3384376" cy="648072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Об’єктивне + суб’єктивне право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4221088"/>
            <a:ext cx="3384376" cy="792088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Матеріальне + процесуальне право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6440" y="5301208"/>
            <a:ext cx="2880320" cy="684076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Загальна + особлива частини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39232" y="6093296"/>
            <a:ext cx="3240360" cy="648072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Національне + наднаціональне право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273966" y="3933056"/>
            <a:ext cx="720080" cy="21602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/>
              <a:t>В перспективі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355976" y="1268760"/>
            <a:ext cx="576064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>
            <a:off x="4355976" y="2852936"/>
            <a:ext cx="576064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4" name="Прямая со стрелкой 13"/>
          <p:cNvCxnSpPr>
            <a:endCxn id="5" idx="3"/>
          </p:cNvCxnSpPr>
          <p:nvPr/>
        </p:nvCxnSpPr>
        <p:spPr>
          <a:xfrm flipH="1">
            <a:off x="3226760" y="3933056"/>
            <a:ext cx="1237228" cy="68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3"/>
          </p:cNvCxnSpPr>
          <p:nvPr/>
        </p:nvCxnSpPr>
        <p:spPr>
          <a:xfrm flipH="1">
            <a:off x="3226760" y="3933056"/>
            <a:ext cx="1232652" cy="1710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7" idx="1"/>
          </p:cNvCxnSpPr>
          <p:nvPr/>
        </p:nvCxnSpPr>
        <p:spPr>
          <a:xfrm>
            <a:off x="4860032" y="3933056"/>
            <a:ext cx="504056" cy="68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6" idx="1"/>
          </p:cNvCxnSpPr>
          <p:nvPr/>
        </p:nvCxnSpPr>
        <p:spPr>
          <a:xfrm>
            <a:off x="4860032" y="3933056"/>
            <a:ext cx="504056" cy="1692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902610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6912768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Система конституційного права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52856" y="1628800"/>
            <a:ext cx="4968552" cy="12961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це об’єктивно обумовлена сукупність інститутів і норм конституційного права, що регулюють суспільні відносини, які є предметом конституційного права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427984" y="1196752"/>
            <a:ext cx="504056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1115616" y="3648436"/>
            <a:ext cx="2808312" cy="720080"/>
          </a:xfrm>
          <a:prstGeom prst="ellipse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/>
              <a:t>інститути</a:t>
            </a:r>
            <a:endParaRPr lang="uk-UA" b="1" i="1" dirty="0"/>
          </a:p>
        </p:txBody>
      </p:sp>
      <p:sp>
        <p:nvSpPr>
          <p:cNvPr id="6" name="Овал 5"/>
          <p:cNvSpPr/>
          <p:nvPr/>
        </p:nvSpPr>
        <p:spPr>
          <a:xfrm>
            <a:off x="5292080" y="3648436"/>
            <a:ext cx="2808312" cy="720080"/>
          </a:xfrm>
          <a:prstGeom prst="ellipse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/>
              <a:t>норми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767312"/>
            <a:ext cx="936104" cy="48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0" name="Прямая со стрелкой 9"/>
          <p:cNvCxnSpPr>
            <a:stCxn id="3" idx="2"/>
            <a:endCxn id="5" idx="0"/>
          </p:cNvCxnSpPr>
          <p:nvPr/>
        </p:nvCxnSpPr>
        <p:spPr>
          <a:xfrm flipH="1">
            <a:off x="2519772" y="2924944"/>
            <a:ext cx="2217360" cy="723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  <a:endCxn id="6" idx="0"/>
          </p:cNvCxnSpPr>
          <p:nvPr/>
        </p:nvCxnSpPr>
        <p:spPr>
          <a:xfrm>
            <a:off x="4737132" y="2924944"/>
            <a:ext cx="1959104" cy="723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345114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Totosha\Downloads\фото для фотоссесии\images (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03542" y="250243"/>
            <a:ext cx="7837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Лекція №1 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Тема: Конституційне право України – провідна галузь національної системи права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8520" y="260648"/>
            <a:ext cx="633670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Конституційно-правова норма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58520" y="1556792"/>
            <a:ext cx="6336704" cy="2016224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Це формально визначене, встановлене чи санкціоноване українським народом, державою чи суб’єктами місцевого самоврядування правило поведінки, що регулює суспільні відносини, які є предметом конституційного права з забезпечується внутрішнім переконанням або за допомогою легального примусу 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355976" y="1052736"/>
            <a:ext cx="576064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2418834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4232" y="321264"/>
            <a:ext cx="6408712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Види конституційно-правових норм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576" y="1844824"/>
            <a:ext cx="266429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 методом правового регулювання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8472" y="2780928"/>
            <a:ext cx="266429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uk-UA" dirty="0"/>
              <a:t>За призначенням у механізмі правового регулювання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8472" y="3717032"/>
            <a:ext cx="266429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 властивостями складових елементів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4653136"/>
            <a:ext cx="266429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 територією дії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8472" y="5589240"/>
            <a:ext cx="2664296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 терміном дії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1844824"/>
            <a:ext cx="4536504" cy="72008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Імперативні + диспозитивні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2780928"/>
            <a:ext cx="4536504" cy="72008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Матеріальні + процесуальні (ст.82)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3717032"/>
            <a:ext cx="4536504" cy="72008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Уповноважуючі</a:t>
            </a:r>
            <a:r>
              <a:rPr lang="uk-UA" dirty="0"/>
              <a:t> (ст.1, 2,8) + зобов’язуючі (ст. 65, 66, 67, 94) + забороняючі (ст.126)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4668008"/>
            <a:ext cx="4536504" cy="72008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Загальнодержавні + місцеві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01112" y="5681784"/>
            <a:ext cx="4536504" cy="72008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Постійні + тимчасові + виключні</a:t>
            </a:r>
          </a:p>
        </p:txBody>
      </p:sp>
      <p:cxnSp>
        <p:nvCxnSpPr>
          <p:cNvPr id="14" name="Прямая соединительная линия 13"/>
          <p:cNvCxnSpPr>
            <a:stCxn id="2" idx="1"/>
          </p:cNvCxnSpPr>
          <p:nvPr/>
        </p:nvCxnSpPr>
        <p:spPr>
          <a:xfrm flipH="1">
            <a:off x="323528" y="681304"/>
            <a:ext cx="94070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23528" y="681304"/>
            <a:ext cx="0" cy="53605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3" idx="1"/>
          </p:cNvCxnSpPr>
          <p:nvPr/>
        </p:nvCxnSpPr>
        <p:spPr>
          <a:xfrm>
            <a:off x="323528" y="2204864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4" idx="1"/>
          </p:cNvCxnSpPr>
          <p:nvPr/>
        </p:nvCxnSpPr>
        <p:spPr>
          <a:xfrm>
            <a:off x="323528" y="3140968"/>
            <a:ext cx="4149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3528" y="4077072"/>
            <a:ext cx="4149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6" idx="1"/>
          </p:cNvCxnSpPr>
          <p:nvPr/>
        </p:nvCxnSpPr>
        <p:spPr>
          <a:xfrm>
            <a:off x="323528" y="501317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23528" y="6041824"/>
            <a:ext cx="4149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Стрелка вправо 26"/>
          <p:cNvSpPr/>
          <p:nvPr/>
        </p:nvSpPr>
        <p:spPr>
          <a:xfrm>
            <a:off x="3540468" y="2024844"/>
            <a:ext cx="64807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 вправо 27"/>
          <p:cNvSpPr/>
          <p:nvPr/>
        </p:nvSpPr>
        <p:spPr>
          <a:xfrm>
            <a:off x="3527916" y="2960948"/>
            <a:ext cx="64807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трелка вправо 28"/>
          <p:cNvSpPr/>
          <p:nvPr/>
        </p:nvSpPr>
        <p:spPr>
          <a:xfrm>
            <a:off x="3527916" y="3897052"/>
            <a:ext cx="64807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елка вправо 29"/>
          <p:cNvSpPr/>
          <p:nvPr/>
        </p:nvSpPr>
        <p:spPr>
          <a:xfrm>
            <a:off x="3512316" y="4833156"/>
            <a:ext cx="64807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елка вправо 30"/>
          <p:cNvSpPr/>
          <p:nvPr/>
        </p:nvSpPr>
        <p:spPr>
          <a:xfrm>
            <a:off x="3499764" y="5861804"/>
            <a:ext cx="64807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2610760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4232" y="321264"/>
            <a:ext cx="6408712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За функціональною спрямованістю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48224" y="1277528"/>
            <a:ext cx="2808312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Установчі (норми-принципи)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8224" y="2213632"/>
            <a:ext cx="2808312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Забезпечувальні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408" y="3212976"/>
            <a:ext cx="2808312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Декларативні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71152" y="4153632"/>
            <a:ext cx="2808312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Дефінітивні норми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9400" y="5114872"/>
            <a:ext cx="2808312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Колізійні норми (норми-арбітри)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5664" y="6021288"/>
            <a:ext cx="2808312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Оперативні (норми-інструменти)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1196752"/>
            <a:ext cx="3888432" cy="864096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uk-UA" dirty="0"/>
              <a:t>формують фундамент правового регулювання суспільних відносин і правового статусу людини в Україні, закріплюють основи конституційного ладу </a:t>
            </a:r>
            <a:r>
              <a:rPr lang="uk-UA" dirty="0" err="1"/>
              <a:t>ін</a:t>
            </a:r>
            <a:r>
              <a:rPr lang="uk-UA" dirty="0"/>
              <a:t>  (ст.2, 3, 8)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62280" y="2276872"/>
            <a:ext cx="3888432" cy="72008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uk-UA" dirty="0"/>
              <a:t>містять гарантії реалізації суб’єктами конституційно-правових відносин прав і обов’язків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64552" y="3212976"/>
            <a:ext cx="3888432" cy="72008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uk-UA" dirty="0"/>
              <a:t>визначають завдання правової регламентації окремих видів суспільних відносин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62280" y="4131904"/>
            <a:ext cx="3888432" cy="72008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це визначення конституційно-правових явищ і категорій (ст.113)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64552" y="5087832"/>
            <a:ext cx="3888432" cy="72008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uk-UA" dirty="0"/>
              <a:t>це норми, що призначені для усунення суперечностей між конституційно-правовими приписами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33704" y="6021288"/>
            <a:ext cx="3888432" cy="72008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ru-RU" dirty="0"/>
              <a:t> </a:t>
            </a:r>
            <a:r>
              <a:rPr lang="uk-UA" dirty="0"/>
              <a:t>визначають дату вступу в дію нормативно-правового </a:t>
            </a:r>
            <a:r>
              <a:rPr lang="uk-UA" dirty="0" err="1"/>
              <a:t>акта</a:t>
            </a:r>
            <a:r>
              <a:rPr lang="uk-UA" dirty="0"/>
              <a:t>, припинення його дії</a:t>
            </a:r>
          </a:p>
        </p:txBody>
      </p:sp>
      <p:cxnSp>
        <p:nvCxnSpPr>
          <p:cNvPr id="16" name="Прямая соединительная линия 15"/>
          <p:cNvCxnSpPr>
            <a:stCxn id="2" idx="1"/>
          </p:cNvCxnSpPr>
          <p:nvPr/>
        </p:nvCxnSpPr>
        <p:spPr>
          <a:xfrm flipH="1">
            <a:off x="395536" y="681304"/>
            <a:ext cx="86869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95536" y="681304"/>
            <a:ext cx="0" cy="57000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8" idx="1"/>
          </p:cNvCxnSpPr>
          <p:nvPr/>
        </p:nvCxnSpPr>
        <p:spPr>
          <a:xfrm>
            <a:off x="395536" y="6381328"/>
            <a:ext cx="440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7" idx="1"/>
          </p:cNvCxnSpPr>
          <p:nvPr/>
        </p:nvCxnSpPr>
        <p:spPr>
          <a:xfrm>
            <a:off x="395536" y="5474912"/>
            <a:ext cx="4538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6" idx="1"/>
          </p:cNvCxnSpPr>
          <p:nvPr/>
        </p:nvCxnSpPr>
        <p:spPr>
          <a:xfrm>
            <a:off x="395536" y="4513672"/>
            <a:ext cx="4756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5" idx="1"/>
          </p:cNvCxnSpPr>
          <p:nvPr/>
        </p:nvCxnSpPr>
        <p:spPr>
          <a:xfrm>
            <a:off x="395536" y="3573016"/>
            <a:ext cx="4618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4" idx="1"/>
          </p:cNvCxnSpPr>
          <p:nvPr/>
        </p:nvCxnSpPr>
        <p:spPr>
          <a:xfrm>
            <a:off x="395536" y="2573672"/>
            <a:ext cx="4526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3" idx="1"/>
          </p:cNvCxnSpPr>
          <p:nvPr/>
        </p:nvCxnSpPr>
        <p:spPr>
          <a:xfrm>
            <a:off x="395536" y="1637568"/>
            <a:ext cx="4526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Стрелка вправо 31"/>
          <p:cNvSpPr/>
          <p:nvPr/>
        </p:nvSpPr>
        <p:spPr>
          <a:xfrm>
            <a:off x="3923928" y="1484784"/>
            <a:ext cx="50405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 вправо 32"/>
          <p:cNvSpPr/>
          <p:nvPr/>
        </p:nvSpPr>
        <p:spPr>
          <a:xfrm>
            <a:off x="3923928" y="2348880"/>
            <a:ext cx="50405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 вправо 33"/>
          <p:cNvSpPr/>
          <p:nvPr/>
        </p:nvSpPr>
        <p:spPr>
          <a:xfrm>
            <a:off x="3908884" y="3387300"/>
            <a:ext cx="50405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Стрелка вправо 34"/>
          <p:cNvSpPr/>
          <p:nvPr/>
        </p:nvSpPr>
        <p:spPr>
          <a:xfrm>
            <a:off x="4004352" y="4347928"/>
            <a:ext cx="50405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Стрелка вправо 35"/>
          <p:cNvSpPr/>
          <p:nvPr/>
        </p:nvSpPr>
        <p:spPr>
          <a:xfrm>
            <a:off x="3936316" y="5330896"/>
            <a:ext cx="50405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Стрелка вправо 36"/>
          <p:cNvSpPr/>
          <p:nvPr/>
        </p:nvSpPr>
        <p:spPr>
          <a:xfrm>
            <a:off x="3939560" y="6237312"/>
            <a:ext cx="50405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5744643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4232" y="321264"/>
            <a:ext cx="6408712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Структура конституційно-правової норми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556792"/>
            <a:ext cx="2267744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Гіпотеза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5896" y="1556792"/>
            <a:ext cx="2160240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Диспозиція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41344" y="1556792"/>
            <a:ext cx="2267744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Санкція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783680"/>
            <a:ext cx="827584" cy="48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1783680"/>
            <a:ext cx="792088" cy="48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996952"/>
            <a:ext cx="2088232" cy="2016224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dirty="0"/>
              <a:t>Визначає правила поведінки, які виражаються в мірі дозволеної й належної поведінки суб’єктів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373216"/>
            <a:ext cx="2088232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Народним депутатам гарантується депутатська недоторканість (ст.80)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7625488" y="2491156"/>
            <a:ext cx="499456" cy="50405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>
            <a:off x="1140852" y="5011436"/>
            <a:ext cx="499456" cy="36004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3455368" y="2995212"/>
            <a:ext cx="2556792" cy="2016224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92500"/>
          </a:bodyPr>
          <a:lstStyle/>
          <a:p>
            <a:pPr algn="ctr"/>
            <a:r>
              <a:rPr lang="uk-UA" dirty="0"/>
              <a:t>Визначає саму модель поведінки суб’єктів, незалежно від їх волі і містить правовий припис про діяльність в умовах передбачених гіпотезою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484036" y="2491156"/>
            <a:ext cx="499456" cy="50405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низ 13"/>
          <p:cNvSpPr/>
          <p:nvPr/>
        </p:nvSpPr>
        <p:spPr>
          <a:xfrm>
            <a:off x="1014504" y="2517264"/>
            <a:ext cx="499456" cy="504056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6487720" y="2996952"/>
            <a:ext cx="2556792" cy="2042668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uk-UA" dirty="0"/>
              <a:t>Правовий припис про міру конституційно-правової відповідальності суб’єктів конституційного права</a:t>
            </a:r>
          </a:p>
        </p:txBody>
      </p:sp>
      <p:cxnSp>
        <p:nvCxnSpPr>
          <p:cNvPr id="17" name="Прямая со стрелкой 16"/>
          <p:cNvCxnSpPr>
            <a:endCxn id="3" idx="0"/>
          </p:cNvCxnSpPr>
          <p:nvPr/>
        </p:nvCxnSpPr>
        <p:spPr>
          <a:xfrm flipH="1">
            <a:off x="1385392" y="1041344"/>
            <a:ext cx="3322900" cy="515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00568" y="1041344"/>
            <a:ext cx="15448" cy="515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5" idx="0"/>
          </p:cNvCxnSpPr>
          <p:nvPr/>
        </p:nvCxnSpPr>
        <p:spPr>
          <a:xfrm>
            <a:off x="4708292" y="1041344"/>
            <a:ext cx="3166924" cy="515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455368" y="5373216"/>
            <a:ext cx="2556792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Акти Кабінету Міністрів України підписує Прем’єр-міністр України (ч.2 ст.117)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471136" y="5373216"/>
            <a:ext cx="2556792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У разі скасування </a:t>
            </a:r>
            <a:r>
              <a:rPr lang="uk-UA" dirty="0" err="1">
                <a:solidFill>
                  <a:schemeClr val="tx1"/>
                </a:solidFill>
              </a:rPr>
              <a:t>вироку</a:t>
            </a:r>
            <a:r>
              <a:rPr lang="uk-UA" dirty="0">
                <a:solidFill>
                  <a:schemeClr val="tx1"/>
                </a:solidFill>
              </a:rPr>
              <a:t> суду… держава відшкодовує матеріальну і моральну шкоду (ч.5 ст.62)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4507524" y="5033296"/>
            <a:ext cx="499456" cy="36004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 вниз 27"/>
          <p:cNvSpPr/>
          <p:nvPr/>
        </p:nvSpPr>
        <p:spPr>
          <a:xfrm>
            <a:off x="7625488" y="5046200"/>
            <a:ext cx="499456" cy="36004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2586617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583264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Інститут конституційного права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539664"/>
            <a:ext cx="5832648" cy="1169256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Це сукупність конституційно-правових норм, що врегульовують однорідне коло суспільних відносин, що є предметом конституційного права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211960" y="1124744"/>
            <a:ext cx="648072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113536"/>
            <a:ext cx="2736304" cy="10081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генеральні інститути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8416" y="4509120"/>
            <a:ext cx="2736304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основні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7272" y="5805264"/>
            <a:ext cx="2736304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 err="1">
                <a:solidFill>
                  <a:schemeClr val="bg1"/>
                </a:solidFill>
              </a:rPr>
              <a:t>субінститути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3113536"/>
            <a:ext cx="4824536" cy="11075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uk-UA" dirty="0"/>
              <a:t>формуються у зв’язку зі специфікою окремих, найбільш широких різновидів суспільних відносин у предметі конституційного регулювання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95936" y="4509120"/>
            <a:ext cx="4824536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dirty="0"/>
              <a:t>вирізняються більш вузькою предметною і функціональною спеціалізацією;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5805264"/>
            <a:ext cx="4824536" cy="8640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uk-UA" dirty="0"/>
              <a:t>являють собою досить компактні групи конституційних норм</a:t>
            </a:r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2987824" y="3415284"/>
            <a:ext cx="1008112" cy="50405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2952448" y="4689140"/>
            <a:ext cx="1008112" cy="50405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2985552" y="5913616"/>
            <a:ext cx="1008112" cy="504056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елка вниз 20"/>
          <p:cNvSpPr/>
          <p:nvPr/>
        </p:nvSpPr>
        <p:spPr>
          <a:xfrm>
            <a:off x="1532192" y="2708920"/>
            <a:ext cx="504056" cy="4046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Стрелка вниз 21"/>
          <p:cNvSpPr/>
          <p:nvPr/>
        </p:nvSpPr>
        <p:spPr>
          <a:xfrm>
            <a:off x="1585424" y="4094204"/>
            <a:ext cx="504056" cy="4046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Стрелка вниз 23"/>
          <p:cNvSpPr/>
          <p:nvPr/>
        </p:nvSpPr>
        <p:spPr>
          <a:xfrm>
            <a:off x="1657880" y="5373216"/>
            <a:ext cx="504056" cy="4628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396984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5832648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Конституційно-правові відносини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484784"/>
            <a:ext cx="5832648" cy="1368152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це суспільно-політичні відносини, врегульовані нормами конституційного права України, змістом яких є юридичний зв’язок між його суб’єктами у формі взаємних прав і обов’язків, передбачених відповідною конституційно-правовою нормою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1124744"/>
            <a:ext cx="504056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771800" y="3212976"/>
            <a:ext cx="3240360" cy="6480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Склад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139952" y="2852936"/>
            <a:ext cx="576064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293096"/>
            <a:ext cx="1440160" cy="15062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Суб’єкт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4293096"/>
            <a:ext cx="1368152" cy="15062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Об’єкт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278200"/>
            <a:ext cx="2232248" cy="1527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Зміст </a:t>
            </a:r>
          </a:p>
          <a:p>
            <a:pPr algn="ctr"/>
            <a:r>
              <a:rPr lang="uk-UA" b="1" dirty="0"/>
              <a:t>(суб’єктивні права та юридичні обов’язки)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64288" y="4249607"/>
            <a:ext cx="1656184" cy="15669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Юридичний факт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59128" y="4519983"/>
            <a:ext cx="648072" cy="672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71336" y="4541119"/>
            <a:ext cx="601828" cy="672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4505087"/>
            <a:ext cx="432048" cy="672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5" name="Прямая со стрелкой 14"/>
          <p:cNvCxnSpPr>
            <a:stCxn id="5" idx="4"/>
            <a:endCxn id="7" idx="0"/>
          </p:cNvCxnSpPr>
          <p:nvPr/>
        </p:nvCxnSpPr>
        <p:spPr>
          <a:xfrm flipH="1">
            <a:off x="827584" y="3861048"/>
            <a:ext cx="356439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4"/>
          </p:cNvCxnSpPr>
          <p:nvPr/>
        </p:nvCxnSpPr>
        <p:spPr>
          <a:xfrm flipH="1">
            <a:off x="2951820" y="3861048"/>
            <a:ext cx="1440160" cy="3885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4"/>
            <a:endCxn id="9" idx="0"/>
          </p:cNvCxnSpPr>
          <p:nvPr/>
        </p:nvCxnSpPr>
        <p:spPr>
          <a:xfrm>
            <a:off x="4391980" y="3861048"/>
            <a:ext cx="1008112" cy="417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4"/>
            <a:endCxn id="10" idx="0"/>
          </p:cNvCxnSpPr>
          <p:nvPr/>
        </p:nvCxnSpPr>
        <p:spPr>
          <a:xfrm>
            <a:off x="4391980" y="3861048"/>
            <a:ext cx="3600400" cy="3885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236691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547260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Суб’єкти конституційно-правових відносин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412776"/>
            <a:ext cx="5472608" cy="12241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Це учасники конституційно-правових відносин, наділені конституційною правосуб’єктністю (правоздатністю та дієздатністю), що визначаються нормами конституційного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44108" y="3880464"/>
            <a:ext cx="3240360" cy="252028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uk-UA" dirty="0"/>
              <a:t>Народ України,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Територіальна громада;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Верховна Рада України;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Кабінет Міністрів України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Конституційний Суд України;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парламентські комітети;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постійні комісії Верховної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Політичні партії </a:t>
            </a:r>
          </a:p>
          <a:p>
            <a:pPr marL="342900" indent="-342900" algn="just">
              <a:buFont typeface="+mj-lt"/>
              <a:buAutoNum type="arabicPeriod"/>
            </a:pP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789040"/>
            <a:ext cx="3384376" cy="252028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uk-UA" dirty="0"/>
              <a:t>Громадянин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Народний депутат України,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Депутат місцевої ради;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Президент України;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Суддя;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Уповноважений Верховної Ради України з прав людини;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175956" y="980728"/>
            <a:ext cx="504056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8" name="Прямая со стрелкой 7"/>
          <p:cNvCxnSpPr>
            <a:stCxn id="3" idx="2"/>
          </p:cNvCxnSpPr>
          <p:nvPr/>
        </p:nvCxnSpPr>
        <p:spPr>
          <a:xfrm flipH="1">
            <a:off x="1943708" y="2636912"/>
            <a:ext cx="248427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2"/>
            <a:endCxn id="16" idx="0"/>
          </p:cNvCxnSpPr>
          <p:nvPr/>
        </p:nvCxnSpPr>
        <p:spPr>
          <a:xfrm>
            <a:off x="4427984" y="2636912"/>
            <a:ext cx="2439271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611560" y="2927232"/>
            <a:ext cx="2358262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індивідуальні</a:t>
            </a:r>
          </a:p>
        </p:txBody>
      </p:sp>
      <p:sp>
        <p:nvSpPr>
          <p:cNvPr id="16" name="Овал 15"/>
          <p:cNvSpPr/>
          <p:nvPr/>
        </p:nvSpPr>
        <p:spPr>
          <a:xfrm>
            <a:off x="5688124" y="2996952"/>
            <a:ext cx="2358262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колективні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1538663" y="3359280"/>
            <a:ext cx="504056" cy="4297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низ 18"/>
          <p:cNvSpPr/>
          <p:nvPr/>
        </p:nvSpPr>
        <p:spPr>
          <a:xfrm>
            <a:off x="6804248" y="3429000"/>
            <a:ext cx="504056" cy="4297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0633622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547260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Об’єкти конституційно-правових відносин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340768"/>
            <a:ext cx="5472608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це предмети або явища реальної дійсності, стосовно яких в нормах конституційного права встановлюються права і обов’язки, тобто визначається необхідна поведінка учасників правовідносин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211960" y="980728"/>
            <a:ext cx="576064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77072"/>
            <a:ext cx="3168352" cy="252028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державна територія;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матеріальні цінності;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поведінка людей;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діяльність об’єднань громадян;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діяльність органів державної влади;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діяльність органів та інших суб’єктів місцевого самоврядування</a:t>
            </a:r>
          </a:p>
        </p:txBody>
      </p:sp>
      <p:sp>
        <p:nvSpPr>
          <p:cNvPr id="6" name="Овал 5"/>
          <p:cNvSpPr/>
          <p:nvPr/>
        </p:nvSpPr>
        <p:spPr>
          <a:xfrm>
            <a:off x="5076056" y="3185928"/>
            <a:ext cx="3384376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нематеріальні</a:t>
            </a:r>
          </a:p>
        </p:txBody>
      </p:sp>
      <p:sp>
        <p:nvSpPr>
          <p:cNvPr id="7" name="Овал 6"/>
          <p:cNvSpPr/>
          <p:nvPr/>
        </p:nvSpPr>
        <p:spPr>
          <a:xfrm>
            <a:off x="367916" y="3221360"/>
            <a:ext cx="3384376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матеріальні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28084" y="4110192"/>
            <a:ext cx="2880320" cy="2376264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життя,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здоров’я,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честь,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гідність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інші нематеріальні блага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духовні цінності</a:t>
            </a:r>
          </a:p>
        </p:txBody>
      </p:sp>
      <p:cxnSp>
        <p:nvCxnSpPr>
          <p:cNvPr id="10" name="Прямая со стрелкой 9"/>
          <p:cNvCxnSpPr>
            <a:stCxn id="3" idx="2"/>
            <a:endCxn id="7" idx="0"/>
          </p:cNvCxnSpPr>
          <p:nvPr/>
        </p:nvCxnSpPr>
        <p:spPr>
          <a:xfrm flipH="1">
            <a:off x="2060104" y="2780928"/>
            <a:ext cx="2367880" cy="440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</p:cNvCxnSpPr>
          <p:nvPr/>
        </p:nvCxnSpPr>
        <p:spPr>
          <a:xfrm>
            <a:off x="4427984" y="2780928"/>
            <a:ext cx="2448272" cy="4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1835696" y="3797424"/>
            <a:ext cx="504056" cy="2796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608260" y="3761992"/>
            <a:ext cx="504056" cy="315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04569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547260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Юридичний факт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340768"/>
            <a:ext cx="5472608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це визначені гіпотезою конституційно-правової норми конкретні обставини (умови), з настанням яких виникають, змінюються або припиняються конституційно-правові відносини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211960" y="980728"/>
            <a:ext cx="576064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077072"/>
            <a:ext cx="3456384" cy="252028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just"/>
            <a:r>
              <a:rPr lang="uk-UA" dirty="0"/>
              <a:t>причини або наслідки діяльності чи поведінки суб'єктів конституційно-правових відносин, що виявляються у виникненні, зміні та припиненні конституційно-правових відносин (імпічмент, набуття повноважень президентом ін.)</a:t>
            </a:r>
          </a:p>
        </p:txBody>
      </p:sp>
      <p:sp>
        <p:nvSpPr>
          <p:cNvPr id="6" name="Овал 5"/>
          <p:cNvSpPr/>
          <p:nvPr/>
        </p:nvSpPr>
        <p:spPr>
          <a:xfrm>
            <a:off x="5076056" y="3185928"/>
            <a:ext cx="3384376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Об’єктивні </a:t>
            </a:r>
            <a:r>
              <a:rPr lang="uk-UA">
                <a:solidFill>
                  <a:schemeClr val="tx1"/>
                </a:solidFill>
              </a:rPr>
              <a:t>(події</a:t>
            </a:r>
            <a:r>
              <a:rPr lang="uk-UA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" name="Овал 6"/>
          <p:cNvSpPr/>
          <p:nvPr/>
        </p:nvSpPr>
        <p:spPr>
          <a:xfrm>
            <a:off x="367916" y="3221360"/>
            <a:ext cx="3384376" cy="5760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Суб’єктивні (дії)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28084" y="4110192"/>
            <a:ext cx="2880320" cy="2376264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dirty="0"/>
              <a:t>причини або наслідки впливу об'єктивних явищ на виникнення, зміну та припинення конституційно-правових відносин (вік, стихійні лиха, епідемії </a:t>
            </a:r>
            <a:r>
              <a:rPr lang="uk-UA" dirty="0" err="1"/>
              <a:t>ін</a:t>
            </a:r>
            <a:r>
              <a:rPr lang="uk-UA" dirty="0"/>
              <a:t>)</a:t>
            </a:r>
          </a:p>
        </p:txBody>
      </p:sp>
      <p:cxnSp>
        <p:nvCxnSpPr>
          <p:cNvPr id="10" name="Прямая со стрелкой 9"/>
          <p:cNvCxnSpPr>
            <a:stCxn id="3" idx="2"/>
            <a:endCxn id="7" idx="0"/>
          </p:cNvCxnSpPr>
          <p:nvPr/>
        </p:nvCxnSpPr>
        <p:spPr>
          <a:xfrm flipH="1">
            <a:off x="2060104" y="2780928"/>
            <a:ext cx="2367880" cy="4404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3" idx="2"/>
          </p:cNvCxnSpPr>
          <p:nvPr/>
        </p:nvCxnSpPr>
        <p:spPr>
          <a:xfrm>
            <a:off x="4427984" y="2780928"/>
            <a:ext cx="2448272" cy="4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1835696" y="3797424"/>
            <a:ext cx="504056" cy="2796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608260" y="3761992"/>
            <a:ext cx="504056" cy="315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40097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547260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Джерела конституційного права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12776"/>
            <a:ext cx="7128792" cy="122413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Зовнішня форма об’єктивації (вираження і закріплення) конституційно-правових норм, що мають юридичне загальнообов’язкове значення (юридичну силу)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211960" y="980728"/>
            <a:ext cx="504056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284984"/>
            <a:ext cx="2520280" cy="720080"/>
          </a:xfrm>
          <a:prstGeom prst="rect">
            <a:avLst/>
          </a:prstGeom>
          <a:solidFill>
            <a:srgbClr val="F2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За юридичною силою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280" y="5085184"/>
            <a:ext cx="2520280" cy="720080"/>
          </a:xfrm>
          <a:prstGeom prst="rect">
            <a:avLst/>
          </a:prstGeom>
          <a:solidFill>
            <a:srgbClr val="F2F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За формою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76572" y="2996952"/>
            <a:ext cx="3223820" cy="1368152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uk-UA" dirty="0"/>
              <a:t>Конституційні,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законодавчі,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підзаконні,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локальні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92024" y="4689140"/>
            <a:ext cx="3208368" cy="1908212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uk-UA" dirty="0"/>
              <a:t>Нормативно-правові акти,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Договори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Судові прецеденти,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Акти інших соціальних норм (моралі, етики)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204428" y="3392996"/>
            <a:ext cx="147616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>
            <a:off x="3204428" y="5069560"/>
            <a:ext cx="1476164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5030476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План: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8136904" cy="5112568"/>
          </a:xfrm>
        </p:spPr>
        <p:txBody>
          <a:bodyPr>
            <a:normAutofit fontScale="85000" lnSpcReduction="10000"/>
          </a:bodyPr>
          <a:lstStyle/>
          <a:p>
            <a:pPr marL="504000" lvl="0" indent="-51435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конституційного права України. Конституційне право України як галузь права, наука і навчальна дисципліна. Місце і роль конституційного права в національній системі права України.</a:t>
            </a:r>
          </a:p>
          <a:p>
            <a:pPr marL="504000" lvl="0" indent="-51435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конституційно-правового регулювання і конституційно-правових відносин в Україні. </a:t>
            </a:r>
          </a:p>
          <a:p>
            <a:pPr marL="504000" indent="-51435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конституційного права України.</a:t>
            </a:r>
          </a:p>
          <a:p>
            <a:pPr marL="504000" lvl="0" indent="-51435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конституційно-правового регулювання в Україні. </a:t>
            </a:r>
          </a:p>
          <a:p>
            <a:pPr marL="504000" lvl="0" indent="-51435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конституційно-правових відносин, їх склад, особливості і види. </a:t>
            </a:r>
          </a:p>
          <a:p>
            <a:pPr marL="504000" lvl="0" indent="-51435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конституційного права України. Конституційно-правові інститути та норми.</a:t>
            </a:r>
          </a:p>
          <a:p>
            <a:pPr marL="504000" lvl="0" indent="-51435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конституційного права України: поняття, види.</a:t>
            </a:r>
          </a:p>
          <a:p>
            <a:pPr marL="504000" lvl="0" indent="-514350" algn="just">
              <a:spcBef>
                <a:spcPts val="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</a:pP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Конституційно-правова відповідальність: поняття, підстави, форми</a:t>
            </a:r>
          </a:p>
          <a:p>
            <a:pPr marL="45720" indent="0">
              <a:buClrTx/>
              <a:buNone/>
            </a:pPr>
            <a:endParaRPr lang="uk-UA" sz="25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29807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547260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За юридичною силою джерела поділяються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01952"/>
            <a:ext cx="2592288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Конституція України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564904"/>
            <a:ext cx="2592288" cy="720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Закони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916832"/>
            <a:ext cx="2664296" cy="432048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конституційні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490624"/>
            <a:ext cx="2664296" cy="432048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органічні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3068960"/>
            <a:ext cx="2664296" cy="432048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звичайні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3645024"/>
            <a:ext cx="2664296" cy="432048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надзвичайні</a:t>
            </a:r>
          </a:p>
        </p:txBody>
      </p:sp>
      <p:cxnSp>
        <p:nvCxnSpPr>
          <p:cNvPr id="10" name="Прямая со стрелкой 9"/>
          <p:cNvCxnSpPr>
            <a:stCxn id="4" idx="3"/>
            <a:endCxn id="5" idx="1"/>
          </p:cNvCxnSpPr>
          <p:nvPr/>
        </p:nvCxnSpPr>
        <p:spPr>
          <a:xfrm flipV="1">
            <a:off x="3203848" y="2132856"/>
            <a:ext cx="151216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3"/>
            <a:endCxn id="6" idx="1"/>
          </p:cNvCxnSpPr>
          <p:nvPr/>
        </p:nvCxnSpPr>
        <p:spPr>
          <a:xfrm flipV="1">
            <a:off x="3203848" y="2706648"/>
            <a:ext cx="1512168" cy="218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3"/>
            <a:endCxn id="7" idx="1"/>
          </p:cNvCxnSpPr>
          <p:nvPr/>
        </p:nvCxnSpPr>
        <p:spPr>
          <a:xfrm>
            <a:off x="3203848" y="2924944"/>
            <a:ext cx="151216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3"/>
            <a:endCxn id="8" idx="1"/>
          </p:cNvCxnSpPr>
          <p:nvPr/>
        </p:nvCxnSpPr>
        <p:spPr>
          <a:xfrm>
            <a:off x="3203848" y="2924944"/>
            <a:ext cx="151216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05872" y="4141064"/>
            <a:ext cx="2592288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Міжнародні договори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1888" y="5702680"/>
            <a:ext cx="2592288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uk-UA" dirty="0"/>
              <a:t>Підзаконні нормативно-правові акти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16016" y="5441016"/>
            <a:ext cx="2664296" cy="930808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Акти КМУ, Акти ВРУ, Акти Президента ін.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1888" y="4894500"/>
            <a:ext cx="2592288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Акти всеукраїнського референдуму</a:t>
            </a:r>
          </a:p>
        </p:txBody>
      </p:sp>
      <p:cxnSp>
        <p:nvCxnSpPr>
          <p:cNvPr id="22" name="Прямая со стрелкой 21"/>
          <p:cNvCxnSpPr>
            <a:stCxn id="18" idx="3"/>
          </p:cNvCxnSpPr>
          <p:nvPr/>
        </p:nvCxnSpPr>
        <p:spPr>
          <a:xfrm>
            <a:off x="3174176" y="5990712"/>
            <a:ext cx="15418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123728" y="980728"/>
            <a:ext cx="0" cy="521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123728" y="2222032"/>
            <a:ext cx="0" cy="3068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606954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12D981E-BC7E-4453-A109-BD5D223197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4539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9B70C2-E904-410C-BC29-064803D310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93182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547260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Конституційно-правова відповідальність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12776"/>
            <a:ext cx="6840760" cy="11521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uk-UA" dirty="0"/>
              <a:t>Це особливий вид юридичної відповідальності, що має складний політико-правовий характер, настає за скоєння конституційно-правового делікту та яка виявляється у несприятливих наслідках для суб’єкта конституційного делікту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067944" y="980728"/>
            <a:ext cx="396044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07560" y="3212976"/>
            <a:ext cx="1584176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Об’єкт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3212976"/>
            <a:ext cx="2304256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Об’єктивна сторона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3212976"/>
            <a:ext cx="129614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Суб’єкт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3204584"/>
            <a:ext cx="2304256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Суб’єктивна сторона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1264" y="4418792"/>
            <a:ext cx="1754432" cy="2232248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Конституційний лад,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Законність,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Правопорядок,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права і свободи людини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11760" y="4417984"/>
            <a:ext cx="2088232" cy="2232248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just"/>
            <a:r>
              <a:rPr lang="uk-UA" dirty="0"/>
              <a:t>Діяння, його негативні наслідки та причинний зв’язок між ними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4418792"/>
            <a:ext cx="1872208" cy="2232248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Президент,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Народний депутат,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Уряд,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Політична партія,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Громадяни,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Державні службовці </a:t>
            </a:r>
            <a:r>
              <a:rPr lang="uk-UA" dirty="0" err="1"/>
              <a:t>ін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020272" y="4417984"/>
            <a:ext cx="1872208" cy="2232248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just"/>
            <a:r>
              <a:rPr lang="uk-UA" dirty="0"/>
              <a:t>Вина - психічне відношення суб’єкта до діяння (намір чи необережність)</a:t>
            </a:r>
          </a:p>
        </p:txBody>
      </p:sp>
      <p:cxnSp>
        <p:nvCxnSpPr>
          <p:cNvPr id="16" name="Прямая со стрелкой 15"/>
          <p:cNvCxnSpPr>
            <a:stCxn id="3" idx="2"/>
            <a:endCxn id="7" idx="0"/>
          </p:cNvCxnSpPr>
          <p:nvPr/>
        </p:nvCxnSpPr>
        <p:spPr>
          <a:xfrm flipH="1">
            <a:off x="899648" y="2564904"/>
            <a:ext cx="356434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8" idx="0"/>
          </p:cNvCxnSpPr>
          <p:nvPr/>
        </p:nvCxnSpPr>
        <p:spPr>
          <a:xfrm flipH="1">
            <a:off x="3491880" y="2564904"/>
            <a:ext cx="97210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2"/>
          </p:cNvCxnSpPr>
          <p:nvPr/>
        </p:nvCxnSpPr>
        <p:spPr>
          <a:xfrm>
            <a:off x="4463988" y="2564904"/>
            <a:ext cx="1332148" cy="6396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2"/>
            <a:endCxn id="10" idx="0"/>
          </p:cNvCxnSpPr>
          <p:nvPr/>
        </p:nvCxnSpPr>
        <p:spPr>
          <a:xfrm>
            <a:off x="4463988" y="2564904"/>
            <a:ext cx="3420380" cy="6396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низ 25"/>
          <p:cNvSpPr/>
          <p:nvPr/>
        </p:nvSpPr>
        <p:spPr>
          <a:xfrm>
            <a:off x="683568" y="4005064"/>
            <a:ext cx="504056" cy="413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 вниз 26"/>
          <p:cNvSpPr/>
          <p:nvPr/>
        </p:nvSpPr>
        <p:spPr>
          <a:xfrm>
            <a:off x="3239852" y="4005064"/>
            <a:ext cx="504056" cy="413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 вниз 27"/>
          <p:cNvSpPr/>
          <p:nvPr/>
        </p:nvSpPr>
        <p:spPr>
          <a:xfrm>
            <a:off x="5544108" y="4004256"/>
            <a:ext cx="504056" cy="413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трелка вниз 28"/>
          <p:cNvSpPr/>
          <p:nvPr/>
        </p:nvSpPr>
        <p:spPr>
          <a:xfrm>
            <a:off x="7632340" y="4015640"/>
            <a:ext cx="504056" cy="413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5090186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332656"/>
            <a:ext cx="547260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Форми конституційно-правової відповідальності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340768"/>
            <a:ext cx="3024336" cy="1368152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Індивідуальні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колективні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3068960"/>
            <a:ext cx="3024336" cy="1368152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Президент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Верховна Рада України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Конституційний Суд України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4941168"/>
            <a:ext cx="3024336" cy="1368152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/>
              <a:t>Правовідновлювальні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/>
              <a:t>Провопопереджувальні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err="1"/>
              <a:t>Правоприпиняючі</a:t>
            </a:r>
            <a:endParaRPr lang="uk-UA" dirty="0"/>
          </a:p>
          <a:p>
            <a:endParaRPr lang="uk-UA" dirty="0"/>
          </a:p>
        </p:txBody>
      </p:sp>
      <p:sp>
        <p:nvSpPr>
          <p:cNvPr id="10" name="Овал 9"/>
          <p:cNvSpPr/>
          <p:nvPr/>
        </p:nvSpPr>
        <p:spPr>
          <a:xfrm>
            <a:off x="609320" y="1556792"/>
            <a:ext cx="3026576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За суб’єктом відповідальності </a:t>
            </a:r>
          </a:p>
        </p:txBody>
      </p:sp>
      <p:sp>
        <p:nvSpPr>
          <p:cNvPr id="11" name="Овал 10"/>
          <p:cNvSpPr/>
          <p:nvPr/>
        </p:nvSpPr>
        <p:spPr>
          <a:xfrm>
            <a:off x="611560" y="3068960"/>
            <a:ext cx="3024336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За суб’єктом застосування санкції</a:t>
            </a:r>
          </a:p>
        </p:txBody>
      </p:sp>
      <p:sp>
        <p:nvSpPr>
          <p:cNvPr id="12" name="Овал 11"/>
          <p:cNvSpPr/>
          <p:nvPr/>
        </p:nvSpPr>
        <p:spPr>
          <a:xfrm>
            <a:off x="609320" y="4941168"/>
            <a:ext cx="3026576" cy="10801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За метою і наслідками санкцій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851920" y="1916832"/>
            <a:ext cx="1008112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>
            <a:off x="3851920" y="3356992"/>
            <a:ext cx="1008112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право 14"/>
          <p:cNvSpPr/>
          <p:nvPr/>
        </p:nvSpPr>
        <p:spPr>
          <a:xfrm>
            <a:off x="3851920" y="5229200"/>
            <a:ext cx="1008112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я соединительная линия 16"/>
          <p:cNvCxnSpPr>
            <a:stCxn id="3" idx="1"/>
          </p:cNvCxnSpPr>
          <p:nvPr/>
        </p:nvCxnSpPr>
        <p:spPr>
          <a:xfrm flipH="1">
            <a:off x="107504" y="656692"/>
            <a:ext cx="15841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7504" y="656692"/>
            <a:ext cx="0" cy="48245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07504" y="5481228"/>
            <a:ext cx="5018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1" idx="2"/>
          </p:cNvCxnSpPr>
          <p:nvPr/>
        </p:nvCxnSpPr>
        <p:spPr>
          <a:xfrm>
            <a:off x="107504" y="360902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07504" y="2096852"/>
            <a:ext cx="5018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35812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32656"/>
            <a:ext cx="5472608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За характером негативних наслідків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3520" y="1628800"/>
            <a:ext cx="3071272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uk-UA" dirty="0"/>
              <a:t>Дострокове припинення повноважень органів публічної влади та їх посадових осіб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288988"/>
            <a:ext cx="3071272" cy="8600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Скасування, зупинення актів органів публічної влади та їх посадових осіб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3520" y="4869160"/>
            <a:ext cx="3071272" cy="10801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Встановлення обмежень щодо реалізації окремих конституційних прав відповідними суб’єктами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376772"/>
            <a:ext cx="3456384" cy="144016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Усунення Президента в порядку імпічменту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Дострокове припинення повноважень ВРУ;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Резолюція недовіри уряду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3068960"/>
            <a:ext cx="3456384" cy="144016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Визнання законів неконституційними КСУ;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Накладання вето на закони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Зупинення дії рішень місцевого самоврядування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4797152"/>
            <a:ext cx="3456384" cy="1620180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Заборона утворення й діяльності громадських об’єднань;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Втрата громадянства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dirty="0"/>
              <a:t>Позбавлення статусу біженця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031940" y="1772816"/>
            <a:ext cx="79208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право 9"/>
          <p:cNvSpPr/>
          <p:nvPr/>
        </p:nvSpPr>
        <p:spPr>
          <a:xfrm>
            <a:off x="4031940" y="3467006"/>
            <a:ext cx="79208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право 10"/>
          <p:cNvSpPr/>
          <p:nvPr/>
        </p:nvSpPr>
        <p:spPr>
          <a:xfrm>
            <a:off x="4043372" y="5157192"/>
            <a:ext cx="792088" cy="5040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107504" y="656692"/>
            <a:ext cx="158417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7504" y="656692"/>
            <a:ext cx="0" cy="49505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07504" y="5607242"/>
            <a:ext cx="6560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4" idx="1"/>
          </p:cNvCxnSpPr>
          <p:nvPr/>
        </p:nvCxnSpPr>
        <p:spPr>
          <a:xfrm>
            <a:off x="107504" y="371903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3" idx="1"/>
          </p:cNvCxnSpPr>
          <p:nvPr/>
        </p:nvCxnSpPr>
        <p:spPr>
          <a:xfrm>
            <a:off x="107504" y="2096852"/>
            <a:ext cx="65601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570932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404664"/>
            <a:ext cx="6264696" cy="792088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Конституційне право України</a:t>
            </a:r>
          </a:p>
        </p:txBody>
      </p:sp>
      <p:sp>
        <p:nvSpPr>
          <p:cNvPr id="5" name="Овал 4"/>
          <p:cNvSpPr/>
          <p:nvPr/>
        </p:nvSpPr>
        <p:spPr>
          <a:xfrm>
            <a:off x="395536" y="1772816"/>
            <a:ext cx="2520280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Як галузь права</a:t>
            </a:r>
          </a:p>
        </p:txBody>
      </p:sp>
      <p:sp>
        <p:nvSpPr>
          <p:cNvPr id="6" name="Овал 5"/>
          <p:cNvSpPr/>
          <p:nvPr/>
        </p:nvSpPr>
        <p:spPr>
          <a:xfrm>
            <a:off x="3262136" y="1752264"/>
            <a:ext cx="2520280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Як наука</a:t>
            </a:r>
          </a:p>
        </p:txBody>
      </p:sp>
      <p:sp>
        <p:nvSpPr>
          <p:cNvPr id="7" name="Овал 6"/>
          <p:cNvSpPr/>
          <p:nvPr/>
        </p:nvSpPr>
        <p:spPr>
          <a:xfrm>
            <a:off x="6363016" y="1788840"/>
            <a:ext cx="2520280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Як навчальна дисципліна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8720" y="2878120"/>
            <a:ext cx="2448272" cy="36724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uk-UA" dirty="0"/>
              <a:t>являє собою сукупність правових норм, які закріплюють і регулюють політичні та інші найважливіші суспільні відносини в економічній, соціальні, культурній та інших сферах життя і діяльності суспільства і держави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2878120"/>
            <a:ext cx="2434552" cy="36724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uk-UA" dirty="0"/>
              <a:t>є системою ідей, концепцій, теорій, учень про конституціоналізм і конституційне право як галузь національного права, спрямованих на належне теоретико-методологічне забезпечення національного державотворення та </a:t>
            </a:r>
            <a:r>
              <a:rPr lang="uk-UA" dirty="0" err="1"/>
              <a:t>правотворення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20808" y="2878120"/>
            <a:ext cx="2295072" cy="36724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Це система знань у галузі конституційного права, одержаних наукою конституційного права та практикою конституційного будівництва і реалізації конституційного права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295636" y="2590088"/>
            <a:ext cx="720080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>
            <a:off x="4158232" y="2542112"/>
            <a:ext cx="720080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низ 13"/>
          <p:cNvSpPr/>
          <p:nvPr/>
        </p:nvSpPr>
        <p:spPr>
          <a:xfrm>
            <a:off x="7308304" y="2590088"/>
            <a:ext cx="720080" cy="2880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619672" y="1196752"/>
            <a:ext cx="2902604" cy="555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565140" y="1217304"/>
            <a:ext cx="0" cy="555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7" idx="0"/>
          </p:cNvCxnSpPr>
          <p:nvPr/>
        </p:nvCxnSpPr>
        <p:spPr>
          <a:xfrm>
            <a:off x="4565140" y="1196752"/>
            <a:ext cx="3058016" cy="5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623843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2028" y="332656"/>
            <a:ext cx="6336704" cy="792088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bg1"/>
                </a:solidFill>
              </a:rPr>
              <a:t>Основні риси конституційного права як галузі права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30963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Фундаментальність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348880"/>
            <a:ext cx="3096344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uk-UA" b="1" dirty="0"/>
              <a:t>встановлює основні принципи життєдіяльності держави, суспільства, особи (ст. 6,15 ін.)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337960"/>
            <a:ext cx="30963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Універсальність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914024"/>
            <a:ext cx="3096344" cy="8111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uk-UA" b="1" dirty="0"/>
              <a:t>з неї починає формуватися вся система права України, визначаються сфери законодавчого регулювання (ст. 43, 51, 92</a:t>
            </a:r>
            <a:r>
              <a:rPr lang="ru-RU" b="1" dirty="0"/>
              <a:t>)</a:t>
            </a:r>
            <a:endParaRPr lang="uk-UA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013176"/>
            <a:ext cx="30963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Публічність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589240"/>
            <a:ext cx="3096344" cy="11521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uk-UA" b="1" dirty="0"/>
              <a:t>Пов’язана з реалізацією не приватного інтересу, а публічного, і однією із сторін відносин є держава в особі органів державної влади (хоча з елементами приватної)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1767120"/>
            <a:ext cx="30963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Об’єктивність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2348880"/>
            <a:ext cx="3096344" cy="9890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uk-UA" b="1" dirty="0"/>
              <a:t>КПУ є системою правових норм. Однак суб’єктивне значення полягає у можливості обрання варіанту певної поведінки (право на вищу освіту)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3625992"/>
            <a:ext cx="30963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Політичний характер</a:t>
            </a:r>
            <a:r>
              <a:rPr lang="uk-UA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36096" y="4202056"/>
            <a:ext cx="3096344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uk-UA" b="1" dirty="0"/>
              <a:t>регулює державно-владні відносини, встановлюючи належність публічної влади і порядок її здійснення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36096" y="5222320"/>
            <a:ext cx="309634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Широке коло суб’єктів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36096" y="5798384"/>
            <a:ext cx="3096344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uk-UA" b="1" dirty="0"/>
              <a:t>Є майже всі суб’єкти національного права. Специфічним суб’єктом є народ </a:t>
            </a:r>
          </a:p>
        </p:txBody>
      </p:sp>
      <p:cxnSp>
        <p:nvCxnSpPr>
          <p:cNvPr id="19" name="Прямая со стрелкой 18"/>
          <p:cNvCxnSpPr>
            <a:stCxn id="2" idx="2"/>
          </p:cNvCxnSpPr>
          <p:nvPr/>
        </p:nvCxnSpPr>
        <p:spPr>
          <a:xfrm flipH="1">
            <a:off x="3491880" y="1124744"/>
            <a:ext cx="1278500" cy="2789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" idx="2"/>
          </p:cNvCxnSpPr>
          <p:nvPr/>
        </p:nvCxnSpPr>
        <p:spPr>
          <a:xfrm>
            <a:off x="4770380" y="1124744"/>
            <a:ext cx="66571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2" idx="2"/>
          </p:cNvCxnSpPr>
          <p:nvPr/>
        </p:nvCxnSpPr>
        <p:spPr>
          <a:xfrm flipH="1">
            <a:off x="3491880" y="1124744"/>
            <a:ext cx="1278500" cy="12184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" idx="2"/>
          </p:cNvCxnSpPr>
          <p:nvPr/>
        </p:nvCxnSpPr>
        <p:spPr>
          <a:xfrm>
            <a:off x="4770380" y="1124744"/>
            <a:ext cx="665716" cy="3185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" idx="2"/>
          </p:cNvCxnSpPr>
          <p:nvPr/>
        </p:nvCxnSpPr>
        <p:spPr>
          <a:xfrm>
            <a:off x="4770380" y="1124744"/>
            <a:ext cx="665716" cy="46736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" idx="2"/>
          </p:cNvCxnSpPr>
          <p:nvPr/>
        </p:nvCxnSpPr>
        <p:spPr>
          <a:xfrm flipH="1">
            <a:off x="3491880" y="1124744"/>
            <a:ext cx="1278500" cy="4464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09674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404664"/>
            <a:ext cx="5544616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Предмет конституційного права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00808"/>
            <a:ext cx="7704856" cy="864096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Це система суспільних відносин врегульованих нормами конституційного права, що пов’язані з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32040" y="2996953"/>
            <a:ext cx="8842296" cy="2880320"/>
            <a:chOff x="32040" y="2996952"/>
            <a:chExt cx="8842296" cy="3168352"/>
          </a:xfrm>
          <a:solidFill>
            <a:schemeClr val="accent3">
              <a:lumMod val="50000"/>
            </a:scheme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32040" y="2996952"/>
              <a:ext cx="2699792" cy="8640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Основами конституційного ладу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2040" y="4149080"/>
              <a:ext cx="2699792" cy="8640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Конституційно-правовим статусом людини і громадянина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2040" y="5301208"/>
              <a:ext cx="2699792" cy="8640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Формами безпосереднього народовладдя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114092" y="2996952"/>
              <a:ext cx="2699792" cy="8640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Організацією та діяльністю органів державної влади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114092" y="4149080"/>
              <a:ext cx="2699792" cy="8640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Територіальним устроєм України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156176" y="2996952"/>
              <a:ext cx="2699792" cy="8640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Правовим захистом України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158496" y="4154776"/>
              <a:ext cx="2699792" cy="8640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Національною безпекою та обороною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120988" y="5301208"/>
              <a:ext cx="2699792" cy="8640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Місцевим самоврядуванням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174544" y="5288608"/>
              <a:ext cx="2699792" cy="86409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/>
                <a:t>Функціонуванням політичної системи</a:t>
              </a:r>
            </a:p>
          </p:txBody>
        </p:sp>
      </p:grpSp>
      <p:sp>
        <p:nvSpPr>
          <p:cNvPr id="15" name="Стрелка вниз 14"/>
          <p:cNvSpPr/>
          <p:nvPr/>
        </p:nvSpPr>
        <p:spPr>
          <a:xfrm>
            <a:off x="4283968" y="1268760"/>
            <a:ext cx="432048" cy="43204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я со стрелкой 16"/>
          <p:cNvCxnSpPr>
            <a:stCxn id="5" idx="2"/>
            <a:endCxn id="6" idx="3"/>
          </p:cNvCxnSpPr>
          <p:nvPr/>
        </p:nvCxnSpPr>
        <p:spPr>
          <a:xfrm flipH="1">
            <a:off x="2731832" y="2564904"/>
            <a:ext cx="1732156" cy="824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  <a:endCxn id="9" idx="0"/>
          </p:cNvCxnSpPr>
          <p:nvPr/>
        </p:nvCxnSpPr>
        <p:spPr>
          <a:xfrm>
            <a:off x="4463988" y="2564904"/>
            <a:ext cx="0" cy="432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  <a:endCxn id="11" idx="1"/>
          </p:cNvCxnSpPr>
          <p:nvPr/>
        </p:nvCxnSpPr>
        <p:spPr>
          <a:xfrm>
            <a:off x="4463988" y="2564904"/>
            <a:ext cx="1692188" cy="824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  <a:endCxn id="12" idx="1"/>
          </p:cNvCxnSpPr>
          <p:nvPr/>
        </p:nvCxnSpPr>
        <p:spPr>
          <a:xfrm>
            <a:off x="4463988" y="2564904"/>
            <a:ext cx="1694508" cy="1877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</p:cNvCxnSpPr>
          <p:nvPr/>
        </p:nvCxnSpPr>
        <p:spPr>
          <a:xfrm flipH="1">
            <a:off x="2771800" y="2564904"/>
            <a:ext cx="1692188" cy="2021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2"/>
            <a:endCxn id="8" idx="3"/>
          </p:cNvCxnSpPr>
          <p:nvPr/>
        </p:nvCxnSpPr>
        <p:spPr>
          <a:xfrm flipH="1">
            <a:off x="2731832" y="2564904"/>
            <a:ext cx="1732156" cy="2919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2"/>
            <a:endCxn id="13" idx="0"/>
          </p:cNvCxnSpPr>
          <p:nvPr/>
        </p:nvCxnSpPr>
        <p:spPr>
          <a:xfrm>
            <a:off x="4463988" y="2564904"/>
            <a:ext cx="6896" cy="2526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5" idx="2"/>
            <a:endCxn id="10" idx="0"/>
          </p:cNvCxnSpPr>
          <p:nvPr/>
        </p:nvCxnSpPr>
        <p:spPr>
          <a:xfrm>
            <a:off x="4463988" y="2564904"/>
            <a:ext cx="0" cy="1479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5" idx="2"/>
            <a:endCxn id="14" idx="1"/>
          </p:cNvCxnSpPr>
          <p:nvPr/>
        </p:nvCxnSpPr>
        <p:spPr>
          <a:xfrm>
            <a:off x="4463988" y="2564904"/>
            <a:ext cx="1710556" cy="2908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авая фигурная скобка 35"/>
          <p:cNvSpPr/>
          <p:nvPr/>
        </p:nvSpPr>
        <p:spPr>
          <a:xfrm rot="5400000">
            <a:off x="4068242" y="3645323"/>
            <a:ext cx="420595" cy="4907400"/>
          </a:xfrm>
          <a:prstGeom prst="rightBrace">
            <a:avLst/>
          </a:prstGeom>
          <a:solidFill>
            <a:srgbClr val="FF0000"/>
          </a:solidFill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/>
            <a:r>
              <a:rPr lang="uk-UA" sz="1600" b="1" dirty="0">
                <a:solidFill>
                  <a:schemeClr val="bg1"/>
                </a:solidFill>
              </a:rPr>
              <a:t>Усі вони мають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115616" y="6309320"/>
            <a:ext cx="67687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Політичний характер, який пов’язаний зі здійсненням влади</a:t>
            </a:r>
          </a:p>
        </p:txBody>
      </p:sp>
    </p:spTree>
    <p:extLst>
      <p:ext uri="{BB962C8B-B14F-4D97-AF65-F5344CB8AC3E}">
        <p14:creationId xmlns:p14="http://schemas.microsoft.com/office/powerpoint/2010/main" val="2681756472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19544"/>
            <a:ext cx="4752528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Метод конституційного права </a:t>
            </a:r>
            <a:r>
              <a:rPr lang="uk-UA" dirty="0">
                <a:solidFill>
                  <a:schemeClr val="tx1"/>
                </a:solidFill>
              </a:rPr>
              <a:t>(конституційно-правового регулювання)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09936"/>
            <a:ext cx="7056784" cy="1008112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Це система способів та засобів цілеспрямованого юридичного впливу норм конституційного права на суспільні відносини, що є предметом конституційного права 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283968" y="939624"/>
            <a:ext cx="504056" cy="3703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2735796" y="2622064"/>
            <a:ext cx="3600400" cy="5040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ознаки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3356992"/>
            <a:ext cx="2448272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загальні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4128" y="3356992"/>
            <a:ext cx="2448272" cy="64807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спеціальні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3848" y="4365104"/>
            <a:ext cx="3168352" cy="2269176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marL="342900" indent="-342900" algn="just">
              <a:buAutoNum type="arabicPeriod"/>
            </a:pPr>
            <a:r>
              <a:rPr lang="uk-UA" dirty="0"/>
              <a:t>Стосується юридичних норм</a:t>
            </a:r>
          </a:p>
          <a:p>
            <a:pPr marL="342900" indent="-342900" algn="just">
              <a:buAutoNum type="arabicPeriod"/>
            </a:pPr>
            <a:r>
              <a:rPr lang="uk-UA" dirty="0"/>
              <a:t>Забезпечує єдність регулювання</a:t>
            </a:r>
          </a:p>
          <a:p>
            <a:pPr marL="342900" indent="-342900" algn="just">
              <a:buAutoNum type="arabicPeriod"/>
            </a:pPr>
            <a:r>
              <a:rPr lang="uk-UA" dirty="0"/>
              <a:t>Гарантується засобами </a:t>
            </a:r>
            <a:r>
              <a:rPr lang="uk-UA" dirty="0" err="1"/>
              <a:t>держ</a:t>
            </a:r>
            <a:r>
              <a:rPr lang="uk-UA" dirty="0"/>
              <a:t>. примусу</a:t>
            </a:r>
          </a:p>
          <a:p>
            <a:pPr marL="342900" indent="-342900" algn="just">
              <a:buAutoNum type="arabicPeriod"/>
            </a:pPr>
            <a:r>
              <a:rPr lang="uk-UA" dirty="0"/>
              <a:t>Є критерієм поділу норм на галузі</a:t>
            </a:r>
          </a:p>
          <a:p>
            <a:pPr marL="342900" indent="-342900" algn="ctr">
              <a:buAutoNum type="arabicPeriod"/>
            </a:pP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4365104"/>
            <a:ext cx="3600400" cy="2413192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>
            <a:normAutofit fontScale="92500" lnSpcReduction="10000"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uk-UA" dirty="0"/>
              <a:t>Регулює політичні, економічні, соціальні, культурні та інші відносини;</a:t>
            </a:r>
          </a:p>
          <a:p>
            <a:pPr indent="-342900" algn="just">
              <a:buFont typeface="+mj-lt"/>
              <a:buAutoNum type="arabicPeriod"/>
            </a:pPr>
            <a:r>
              <a:rPr lang="uk-UA" dirty="0"/>
              <a:t>Обумовлений функціями КПУ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Має переважно імперативний характер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Сприяє реалізації інтегративної функції;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dirty="0"/>
              <a:t>Є сукупністю методів спеціального впливу</a:t>
            </a:r>
          </a:p>
          <a:p>
            <a:pPr marL="342900" indent="-342900" algn="just">
              <a:buFont typeface="+mj-lt"/>
              <a:buAutoNum type="arabicPeriod"/>
            </a:pPr>
            <a:endParaRPr lang="uk-UA" dirty="0"/>
          </a:p>
          <a:p>
            <a:pPr marL="342900" indent="-342900" algn="just">
              <a:buFont typeface="+mj-lt"/>
              <a:buAutoNum type="arabicPeriod"/>
            </a:pPr>
            <a:endParaRPr lang="uk-UA" dirty="0"/>
          </a:p>
        </p:txBody>
      </p:sp>
      <p:cxnSp>
        <p:nvCxnSpPr>
          <p:cNvPr id="11" name="Прямая со стрелкой 10"/>
          <p:cNvCxnSpPr>
            <a:stCxn id="5" idx="4"/>
            <a:endCxn id="6" idx="0"/>
          </p:cNvCxnSpPr>
          <p:nvPr/>
        </p:nvCxnSpPr>
        <p:spPr>
          <a:xfrm flipH="1">
            <a:off x="1907704" y="3126120"/>
            <a:ext cx="2628292" cy="230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4"/>
            <a:endCxn id="7" idx="0"/>
          </p:cNvCxnSpPr>
          <p:nvPr/>
        </p:nvCxnSpPr>
        <p:spPr>
          <a:xfrm>
            <a:off x="4535996" y="3126120"/>
            <a:ext cx="2412268" cy="230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низ 13"/>
          <p:cNvSpPr/>
          <p:nvPr/>
        </p:nvSpPr>
        <p:spPr>
          <a:xfrm>
            <a:off x="1763688" y="4005064"/>
            <a:ext cx="504056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Стрелка вниз 14"/>
          <p:cNvSpPr/>
          <p:nvPr/>
        </p:nvSpPr>
        <p:spPr>
          <a:xfrm>
            <a:off x="6804248" y="4005064"/>
            <a:ext cx="504056" cy="3600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низ 15"/>
          <p:cNvSpPr/>
          <p:nvPr/>
        </p:nvSpPr>
        <p:spPr>
          <a:xfrm>
            <a:off x="4355976" y="2318048"/>
            <a:ext cx="432048" cy="3040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532092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219544"/>
            <a:ext cx="4752528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Метод конституційного права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21888" y="1409924"/>
            <a:ext cx="3600400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Основні риси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708920"/>
            <a:ext cx="3456384" cy="1008112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uk-UA" dirty="0"/>
              <a:t>з їх допомогою регулюються </a:t>
            </a:r>
            <a:r>
              <a:rPr lang="uk-UA" i="1" dirty="0"/>
              <a:t>основоположні відносини в державі</a:t>
            </a:r>
            <a:r>
              <a:rPr lang="uk-UA" dirty="0"/>
              <a:t>  - відносини народовладдя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77072"/>
            <a:ext cx="3456384" cy="1008112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uk-UA" i="1" dirty="0"/>
              <a:t>установчий характер</a:t>
            </a:r>
            <a:r>
              <a:rPr lang="uk-UA" dirty="0"/>
              <a:t> – відбувається врегулювання відносин і принципів життєдіяльності суспільства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2852936"/>
            <a:ext cx="3168352" cy="864096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/>
              <a:t>високий юридичний рівень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16680" y="4226792"/>
            <a:ext cx="3168352" cy="864096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i="1" dirty="0"/>
              <a:t>універсальний характер</a:t>
            </a:r>
            <a:r>
              <a:rPr lang="uk-UA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5589240"/>
            <a:ext cx="5472608" cy="1008112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dirty="0"/>
              <a:t>переважають методи </a:t>
            </a:r>
            <a:r>
              <a:rPr lang="uk-UA" i="1" dirty="0"/>
              <a:t>імперативного характеру, проте, </a:t>
            </a:r>
            <a:r>
              <a:rPr lang="uk-UA" dirty="0"/>
              <a:t>використовуються і </a:t>
            </a:r>
            <a:r>
              <a:rPr lang="uk-UA" i="1" dirty="0"/>
              <a:t>диспозитивні</a:t>
            </a:r>
            <a:r>
              <a:rPr lang="uk-UA" dirty="0"/>
              <a:t> методи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283968" y="939624"/>
            <a:ext cx="648072" cy="47315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" name="Прямая со стрелкой 11"/>
          <p:cNvCxnSpPr>
            <a:stCxn id="4" idx="4"/>
            <a:endCxn id="5" idx="0"/>
          </p:cNvCxnSpPr>
          <p:nvPr/>
        </p:nvCxnSpPr>
        <p:spPr>
          <a:xfrm flipH="1">
            <a:off x="2051720" y="2057996"/>
            <a:ext cx="2470368" cy="6509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4"/>
          </p:cNvCxnSpPr>
          <p:nvPr/>
        </p:nvCxnSpPr>
        <p:spPr>
          <a:xfrm>
            <a:off x="4522088" y="2057996"/>
            <a:ext cx="259228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4"/>
            <a:endCxn id="6" idx="3"/>
          </p:cNvCxnSpPr>
          <p:nvPr/>
        </p:nvCxnSpPr>
        <p:spPr>
          <a:xfrm flipH="1">
            <a:off x="3779912" y="2057996"/>
            <a:ext cx="742176" cy="2523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4"/>
            <a:endCxn id="8" idx="1"/>
          </p:cNvCxnSpPr>
          <p:nvPr/>
        </p:nvCxnSpPr>
        <p:spPr>
          <a:xfrm>
            <a:off x="4522088" y="2057996"/>
            <a:ext cx="1094592" cy="2600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0"/>
          </p:cNvCxnSpPr>
          <p:nvPr/>
        </p:nvCxnSpPr>
        <p:spPr>
          <a:xfrm flipH="1">
            <a:off x="4355976" y="2060848"/>
            <a:ext cx="72008" cy="3528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93876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4968552" cy="864096"/>
          </a:xfrm>
          <a:prstGeom prst="rect">
            <a:avLst/>
          </a:prstGeom>
          <a:solidFill>
            <a:srgbClr val="2A1A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Методи конституційного права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224312"/>
            <a:ext cx="3384376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Імперативний (субординації)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5832" y="3174112"/>
            <a:ext cx="3312368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Диспозитивний (координації)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2664" y="4149080"/>
            <a:ext cx="3305536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Конституційного дозволу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5832" y="5085184"/>
            <a:ext cx="3384376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Конституційного зобов’язання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7544" y="1457376"/>
            <a:ext cx="3384376" cy="4594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загальні</a:t>
            </a:r>
          </a:p>
        </p:txBody>
      </p:sp>
      <p:sp>
        <p:nvSpPr>
          <p:cNvPr id="12" name="Овал 11"/>
          <p:cNvSpPr/>
          <p:nvPr/>
        </p:nvSpPr>
        <p:spPr>
          <a:xfrm>
            <a:off x="5277200" y="1471080"/>
            <a:ext cx="3384376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спеціальні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9828" y="6021288"/>
            <a:ext cx="3420380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Заборони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99464" y="2224312"/>
            <a:ext cx="3384376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Конституційного установлення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99464" y="3356991"/>
            <a:ext cx="3384376" cy="140700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Конституційного нормування (Основоположного (сутнісного) нормування)</a:t>
            </a:r>
          </a:p>
          <a:p>
            <a:pPr algn="ctr"/>
            <a:r>
              <a:rPr lang="uk-UA" b="1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17" name="Прямая соединительная линия 16"/>
          <p:cNvCxnSpPr>
            <a:stCxn id="12" idx="6"/>
          </p:cNvCxnSpPr>
          <p:nvPr/>
        </p:nvCxnSpPr>
        <p:spPr>
          <a:xfrm>
            <a:off x="8661576" y="1687104"/>
            <a:ext cx="302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8964488" y="1687104"/>
            <a:ext cx="0" cy="23733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cxnSpLocks/>
            <a:endCxn id="15" idx="3"/>
          </p:cNvCxnSpPr>
          <p:nvPr/>
        </p:nvCxnSpPr>
        <p:spPr>
          <a:xfrm flipH="1">
            <a:off x="8383840" y="4060495"/>
            <a:ext cx="58064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4" idx="3"/>
          </p:cNvCxnSpPr>
          <p:nvPr/>
        </p:nvCxnSpPr>
        <p:spPr>
          <a:xfrm flipH="1">
            <a:off x="8383840" y="2548348"/>
            <a:ext cx="5806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1" idx="2"/>
          </p:cNvCxnSpPr>
          <p:nvPr/>
        </p:nvCxnSpPr>
        <p:spPr>
          <a:xfrm flipH="1">
            <a:off x="179512" y="1687104"/>
            <a:ext cx="2880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79512" y="1687104"/>
            <a:ext cx="0" cy="32226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3" idx="1"/>
          </p:cNvCxnSpPr>
          <p:nvPr/>
        </p:nvCxnSpPr>
        <p:spPr>
          <a:xfrm>
            <a:off x="179512" y="254834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Левая фигурная скобка 29"/>
          <p:cNvSpPr/>
          <p:nvPr/>
        </p:nvSpPr>
        <p:spPr>
          <a:xfrm>
            <a:off x="315584" y="3325532"/>
            <a:ext cx="439992" cy="316835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3" name="Прямая со стрелкой 32"/>
          <p:cNvCxnSpPr>
            <a:stCxn id="2" idx="2"/>
            <a:endCxn id="11" idx="0"/>
          </p:cNvCxnSpPr>
          <p:nvPr/>
        </p:nvCxnSpPr>
        <p:spPr>
          <a:xfrm flipH="1">
            <a:off x="2159732" y="1124744"/>
            <a:ext cx="2376264" cy="3326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" idx="2"/>
            <a:endCxn id="12" idx="0"/>
          </p:cNvCxnSpPr>
          <p:nvPr/>
        </p:nvCxnSpPr>
        <p:spPr>
          <a:xfrm>
            <a:off x="4535996" y="1124744"/>
            <a:ext cx="2433392" cy="3463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5B4F6B-1BA6-43C2-9DE6-4052E7C1E985}"/>
              </a:ext>
            </a:extLst>
          </p:cNvPr>
          <p:cNvSpPr/>
          <p:nvPr/>
        </p:nvSpPr>
        <p:spPr>
          <a:xfrm>
            <a:off x="5012644" y="5790090"/>
            <a:ext cx="3384376" cy="9721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Екстраординарного (виняткового) правового регулювання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F3D2C10-BA4D-4387-A82C-17E79A037AC6}"/>
              </a:ext>
            </a:extLst>
          </p:cNvPr>
          <p:cNvSpPr/>
          <p:nvPr/>
        </p:nvSpPr>
        <p:spPr>
          <a:xfrm>
            <a:off x="5037200" y="4887196"/>
            <a:ext cx="3384376" cy="68544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Універсального правового регулювання</a:t>
            </a:r>
          </a:p>
        </p:txBody>
      </p:sp>
    </p:spTree>
    <p:extLst>
      <p:ext uri="{BB962C8B-B14F-4D97-AF65-F5344CB8AC3E}">
        <p14:creationId xmlns:p14="http://schemas.microsoft.com/office/powerpoint/2010/main" val="1825661550"/>
      </p:ext>
    </p:extLst>
  </p:cSld>
  <p:clrMapOvr>
    <a:masterClrMapping/>
  </p:clrMapOvr>
  <p:transition spd="med">
    <p:newsflash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2162</TotalTime>
  <Words>1875</Words>
  <Application>Microsoft Office PowerPoint</Application>
  <PresentationFormat>Экран (4:3)</PresentationFormat>
  <Paragraphs>282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Schoolbook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План: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СВІТОГЛЯДУ</dc:title>
  <dc:creator>ANDRIY</dc:creator>
  <cp:lastModifiedBy>Верлос</cp:lastModifiedBy>
  <cp:revision>256</cp:revision>
  <cp:lastPrinted>2021-09-01T05:26:05Z</cp:lastPrinted>
  <dcterms:created xsi:type="dcterms:W3CDTF">2009-11-25T20:53:26Z</dcterms:created>
  <dcterms:modified xsi:type="dcterms:W3CDTF">2021-09-08T10:16:11Z</dcterms:modified>
</cp:coreProperties>
</file>