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C73AD1-3683-4CEA-8F61-5912F07765E1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AD92E6D-ED70-438B-A915-3AFEE0CC5472}">
      <dgm:prSet phldrT="[Текст]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uk-UA" dirty="0" smtClean="0"/>
            <a:t>Законодавча</a:t>
          </a:r>
          <a:endParaRPr lang="ru-RU" dirty="0"/>
        </a:p>
      </dgm:t>
    </dgm:pt>
    <dgm:pt modelId="{026B7AB8-2111-43C8-A13D-0A4E230F8BC5}" type="parTrans" cxnId="{52AD4110-D90C-4AC1-A6DE-B8D1919F3930}">
      <dgm:prSet/>
      <dgm:spPr/>
      <dgm:t>
        <a:bodyPr/>
        <a:lstStyle/>
        <a:p>
          <a:endParaRPr lang="ru-RU"/>
        </a:p>
      </dgm:t>
    </dgm:pt>
    <dgm:pt modelId="{418D4EAF-BC80-4412-AC66-D548A66B6158}" type="sibTrans" cxnId="{52AD4110-D90C-4AC1-A6DE-B8D1919F3930}">
      <dgm:prSet/>
      <dgm:spPr/>
      <dgm:t>
        <a:bodyPr/>
        <a:lstStyle/>
        <a:p>
          <a:endParaRPr lang="ru-RU"/>
        </a:p>
      </dgm:t>
    </dgm:pt>
    <dgm:pt modelId="{21C17A82-6DEC-4D78-8516-16FF88558F28}">
      <dgm:prSet phldrT="[Текст]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uk-UA" dirty="0" smtClean="0"/>
            <a:t>Установча</a:t>
          </a:r>
          <a:endParaRPr lang="ru-RU" dirty="0"/>
        </a:p>
      </dgm:t>
    </dgm:pt>
    <dgm:pt modelId="{1F2D0420-5105-4D35-88BF-2619E636B695}" type="parTrans" cxnId="{9BB51391-844D-4CDB-BECC-F7C2E3630A4B}">
      <dgm:prSet/>
      <dgm:spPr/>
      <dgm:t>
        <a:bodyPr/>
        <a:lstStyle/>
        <a:p>
          <a:endParaRPr lang="ru-RU"/>
        </a:p>
      </dgm:t>
    </dgm:pt>
    <dgm:pt modelId="{29B66463-3659-464B-9F6C-8BE2B1924727}" type="sibTrans" cxnId="{9BB51391-844D-4CDB-BECC-F7C2E3630A4B}">
      <dgm:prSet/>
      <dgm:spPr/>
      <dgm:t>
        <a:bodyPr/>
        <a:lstStyle/>
        <a:p>
          <a:endParaRPr lang="ru-RU"/>
        </a:p>
      </dgm:t>
    </dgm:pt>
    <dgm:pt modelId="{FCA90103-BA7C-4970-8F1B-9D5E1E4E3956}">
      <dgm:prSet phldrT="[Текст]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uk-UA" dirty="0" smtClean="0"/>
            <a:t>Представницька</a:t>
          </a:r>
          <a:endParaRPr lang="ru-RU" dirty="0"/>
        </a:p>
      </dgm:t>
    </dgm:pt>
    <dgm:pt modelId="{69F16359-0D25-4354-9A92-694C45A7019A}" type="parTrans" cxnId="{8E358F1A-C9C0-43CD-B9C8-3A6E6F844B03}">
      <dgm:prSet/>
      <dgm:spPr/>
      <dgm:t>
        <a:bodyPr/>
        <a:lstStyle/>
        <a:p>
          <a:endParaRPr lang="ru-RU"/>
        </a:p>
      </dgm:t>
    </dgm:pt>
    <dgm:pt modelId="{DFEB30D9-2900-411A-9549-C367442473BD}" type="sibTrans" cxnId="{8E358F1A-C9C0-43CD-B9C8-3A6E6F844B03}">
      <dgm:prSet/>
      <dgm:spPr/>
      <dgm:t>
        <a:bodyPr/>
        <a:lstStyle/>
        <a:p>
          <a:endParaRPr lang="ru-RU"/>
        </a:p>
      </dgm:t>
    </dgm:pt>
    <dgm:pt modelId="{3EF24AD9-1A2F-4957-9887-DD7C07AF65E8}">
      <dgm:prSet phldrT="[Текст]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uk-UA" dirty="0" smtClean="0"/>
            <a:t>Контрольна</a:t>
          </a:r>
          <a:endParaRPr lang="ru-RU" dirty="0"/>
        </a:p>
      </dgm:t>
    </dgm:pt>
    <dgm:pt modelId="{D673B1C6-8AA5-44AE-8AFF-F6D18782DFBC}" type="parTrans" cxnId="{166A8A34-8918-42BA-B58F-8C4843AB9B40}">
      <dgm:prSet/>
      <dgm:spPr/>
      <dgm:t>
        <a:bodyPr/>
        <a:lstStyle/>
        <a:p>
          <a:endParaRPr lang="ru-RU"/>
        </a:p>
      </dgm:t>
    </dgm:pt>
    <dgm:pt modelId="{3BB65BF6-550F-4E39-ADD8-57B6F7F03CFC}" type="sibTrans" cxnId="{166A8A34-8918-42BA-B58F-8C4843AB9B40}">
      <dgm:prSet/>
      <dgm:spPr/>
      <dgm:t>
        <a:bodyPr/>
        <a:lstStyle/>
        <a:p>
          <a:endParaRPr lang="ru-RU"/>
        </a:p>
      </dgm:t>
    </dgm:pt>
    <dgm:pt modelId="{4B9979D5-E951-46EF-A64D-A6FBD5D89478}" type="pres">
      <dgm:prSet presAssocID="{C8C73AD1-3683-4CEA-8F61-5912F07765E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CCA591C-97A7-4741-AFD0-C0E6145ACF8C}" type="pres">
      <dgm:prSet presAssocID="{2AD92E6D-ED70-438B-A915-3AFEE0CC5472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EF4FBA-B6FA-4081-8763-8B0A3BB0E232}" type="pres">
      <dgm:prSet presAssocID="{2AD92E6D-ED70-438B-A915-3AFEE0CC5472}" presName="spNode" presStyleCnt="0"/>
      <dgm:spPr/>
    </dgm:pt>
    <dgm:pt modelId="{3923CAE2-74DA-4DB5-BA70-A187F4668D5F}" type="pres">
      <dgm:prSet presAssocID="{418D4EAF-BC80-4412-AC66-D548A66B6158}" presName="sibTrans" presStyleLbl="sibTrans1D1" presStyleIdx="0" presStyleCnt="4"/>
      <dgm:spPr/>
      <dgm:t>
        <a:bodyPr/>
        <a:lstStyle/>
        <a:p>
          <a:endParaRPr lang="ru-RU"/>
        </a:p>
      </dgm:t>
    </dgm:pt>
    <dgm:pt modelId="{AD947C12-C2D2-4EF7-BD67-C3A582445234}" type="pres">
      <dgm:prSet presAssocID="{21C17A82-6DEC-4D78-8516-16FF88558F2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32C5D6-C728-47BF-8DCE-962FCC874ADD}" type="pres">
      <dgm:prSet presAssocID="{21C17A82-6DEC-4D78-8516-16FF88558F28}" presName="spNode" presStyleCnt="0"/>
      <dgm:spPr/>
    </dgm:pt>
    <dgm:pt modelId="{6CD9008D-CB6C-4BD2-8F5D-75D7FB46DB6D}" type="pres">
      <dgm:prSet presAssocID="{29B66463-3659-464B-9F6C-8BE2B1924727}" presName="sibTrans" presStyleLbl="sibTrans1D1" presStyleIdx="1" presStyleCnt="4"/>
      <dgm:spPr/>
      <dgm:t>
        <a:bodyPr/>
        <a:lstStyle/>
        <a:p>
          <a:endParaRPr lang="ru-RU"/>
        </a:p>
      </dgm:t>
    </dgm:pt>
    <dgm:pt modelId="{44E7A146-9D07-427B-A738-EA029CA1DECA}" type="pres">
      <dgm:prSet presAssocID="{FCA90103-BA7C-4970-8F1B-9D5E1E4E3956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50EF22-7A61-4ED0-91AF-961D9F1F9449}" type="pres">
      <dgm:prSet presAssocID="{FCA90103-BA7C-4970-8F1B-9D5E1E4E3956}" presName="spNode" presStyleCnt="0"/>
      <dgm:spPr/>
    </dgm:pt>
    <dgm:pt modelId="{F329DBB5-97EC-4EF3-93D5-E6ABC09209A6}" type="pres">
      <dgm:prSet presAssocID="{DFEB30D9-2900-411A-9549-C367442473BD}" presName="sibTrans" presStyleLbl="sibTrans1D1" presStyleIdx="2" presStyleCnt="4"/>
      <dgm:spPr/>
      <dgm:t>
        <a:bodyPr/>
        <a:lstStyle/>
        <a:p>
          <a:endParaRPr lang="ru-RU"/>
        </a:p>
      </dgm:t>
    </dgm:pt>
    <dgm:pt modelId="{0BE153B7-FC87-48BF-B583-0AAFE1527556}" type="pres">
      <dgm:prSet presAssocID="{3EF24AD9-1A2F-4957-9887-DD7C07AF65E8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B3AF69-7258-4E23-9BEC-B15DB182CCEB}" type="pres">
      <dgm:prSet presAssocID="{3EF24AD9-1A2F-4957-9887-DD7C07AF65E8}" presName="spNode" presStyleCnt="0"/>
      <dgm:spPr/>
    </dgm:pt>
    <dgm:pt modelId="{2A976389-21F8-4DA8-A8CA-AB066B3D4D67}" type="pres">
      <dgm:prSet presAssocID="{3BB65BF6-550F-4E39-ADD8-57B6F7F03CFC}" presName="sibTrans" presStyleLbl="sibTrans1D1" presStyleIdx="3" presStyleCnt="4"/>
      <dgm:spPr/>
      <dgm:t>
        <a:bodyPr/>
        <a:lstStyle/>
        <a:p>
          <a:endParaRPr lang="ru-RU"/>
        </a:p>
      </dgm:t>
    </dgm:pt>
  </dgm:ptLst>
  <dgm:cxnLst>
    <dgm:cxn modelId="{663A1C06-92B3-4FCE-B566-3819132B28AF}" type="presOf" srcId="{DFEB30D9-2900-411A-9549-C367442473BD}" destId="{F329DBB5-97EC-4EF3-93D5-E6ABC09209A6}" srcOrd="0" destOrd="0" presId="urn:microsoft.com/office/officeart/2005/8/layout/cycle5"/>
    <dgm:cxn modelId="{8E358F1A-C9C0-43CD-B9C8-3A6E6F844B03}" srcId="{C8C73AD1-3683-4CEA-8F61-5912F07765E1}" destId="{FCA90103-BA7C-4970-8F1B-9D5E1E4E3956}" srcOrd="2" destOrd="0" parTransId="{69F16359-0D25-4354-9A92-694C45A7019A}" sibTransId="{DFEB30D9-2900-411A-9549-C367442473BD}"/>
    <dgm:cxn modelId="{586573F6-4EC8-4E22-A06A-171AB8EC4939}" type="presOf" srcId="{FCA90103-BA7C-4970-8F1B-9D5E1E4E3956}" destId="{44E7A146-9D07-427B-A738-EA029CA1DECA}" srcOrd="0" destOrd="0" presId="urn:microsoft.com/office/officeart/2005/8/layout/cycle5"/>
    <dgm:cxn modelId="{9BB51391-844D-4CDB-BECC-F7C2E3630A4B}" srcId="{C8C73AD1-3683-4CEA-8F61-5912F07765E1}" destId="{21C17A82-6DEC-4D78-8516-16FF88558F28}" srcOrd="1" destOrd="0" parTransId="{1F2D0420-5105-4D35-88BF-2619E636B695}" sibTransId="{29B66463-3659-464B-9F6C-8BE2B1924727}"/>
    <dgm:cxn modelId="{A0CC1669-5360-4D8E-A005-4756000812F0}" type="presOf" srcId="{29B66463-3659-464B-9F6C-8BE2B1924727}" destId="{6CD9008D-CB6C-4BD2-8F5D-75D7FB46DB6D}" srcOrd="0" destOrd="0" presId="urn:microsoft.com/office/officeart/2005/8/layout/cycle5"/>
    <dgm:cxn modelId="{E48D2A6F-576D-445D-9A20-7BEF3686A242}" type="presOf" srcId="{3BB65BF6-550F-4E39-ADD8-57B6F7F03CFC}" destId="{2A976389-21F8-4DA8-A8CA-AB066B3D4D67}" srcOrd="0" destOrd="0" presId="urn:microsoft.com/office/officeart/2005/8/layout/cycle5"/>
    <dgm:cxn modelId="{4422281C-B0B3-41A0-A7A3-4E0D07813F20}" type="presOf" srcId="{21C17A82-6DEC-4D78-8516-16FF88558F28}" destId="{AD947C12-C2D2-4EF7-BD67-C3A582445234}" srcOrd="0" destOrd="0" presId="urn:microsoft.com/office/officeart/2005/8/layout/cycle5"/>
    <dgm:cxn modelId="{C15DCDCE-F4ED-4BFB-B2C9-6759188CAE6C}" type="presOf" srcId="{418D4EAF-BC80-4412-AC66-D548A66B6158}" destId="{3923CAE2-74DA-4DB5-BA70-A187F4668D5F}" srcOrd="0" destOrd="0" presId="urn:microsoft.com/office/officeart/2005/8/layout/cycle5"/>
    <dgm:cxn modelId="{52AD4110-D90C-4AC1-A6DE-B8D1919F3930}" srcId="{C8C73AD1-3683-4CEA-8F61-5912F07765E1}" destId="{2AD92E6D-ED70-438B-A915-3AFEE0CC5472}" srcOrd="0" destOrd="0" parTransId="{026B7AB8-2111-43C8-A13D-0A4E230F8BC5}" sibTransId="{418D4EAF-BC80-4412-AC66-D548A66B6158}"/>
    <dgm:cxn modelId="{EDDC241C-0437-44FE-893F-3285EFC626B5}" type="presOf" srcId="{C8C73AD1-3683-4CEA-8F61-5912F07765E1}" destId="{4B9979D5-E951-46EF-A64D-A6FBD5D89478}" srcOrd="0" destOrd="0" presId="urn:microsoft.com/office/officeart/2005/8/layout/cycle5"/>
    <dgm:cxn modelId="{166A8A34-8918-42BA-B58F-8C4843AB9B40}" srcId="{C8C73AD1-3683-4CEA-8F61-5912F07765E1}" destId="{3EF24AD9-1A2F-4957-9887-DD7C07AF65E8}" srcOrd="3" destOrd="0" parTransId="{D673B1C6-8AA5-44AE-8AFF-F6D18782DFBC}" sibTransId="{3BB65BF6-550F-4E39-ADD8-57B6F7F03CFC}"/>
    <dgm:cxn modelId="{39FBC600-9FEC-4BF4-8A85-FA834C971AF9}" type="presOf" srcId="{3EF24AD9-1A2F-4957-9887-DD7C07AF65E8}" destId="{0BE153B7-FC87-48BF-B583-0AAFE1527556}" srcOrd="0" destOrd="0" presId="urn:microsoft.com/office/officeart/2005/8/layout/cycle5"/>
    <dgm:cxn modelId="{DA827B5B-BA0C-483E-A706-8E3C16294C4B}" type="presOf" srcId="{2AD92E6D-ED70-438B-A915-3AFEE0CC5472}" destId="{4CCA591C-97A7-4741-AFD0-C0E6145ACF8C}" srcOrd="0" destOrd="0" presId="urn:microsoft.com/office/officeart/2005/8/layout/cycle5"/>
    <dgm:cxn modelId="{3AB35004-624F-49B1-9010-C8967748A6A7}" type="presParOf" srcId="{4B9979D5-E951-46EF-A64D-A6FBD5D89478}" destId="{4CCA591C-97A7-4741-AFD0-C0E6145ACF8C}" srcOrd="0" destOrd="0" presId="urn:microsoft.com/office/officeart/2005/8/layout/cycle5"/>
    <dgm:cxn modelId="{86990D12-B5BB-4797-8FB3-B18953B6279D}" type="presParOf" srcId="{4B9979D5-E951-46EF-A64D-A6FBD5D89478}" destId="{C9EF4FBA-B6FA-4081-8763-8B0A3BB0E232}" srcOrd="1" destOrd="0" presId="urn:microsoft.com/office/officeart/2005/8/layout/cycle5"/>
    <dgm:cxn modelId="{A86C4C66-E3BD-4DCE-9064-0905B7FD665F}" type="presParOf" srcId="{4B9979D5-E951-46EF-A64D-A6FBD5D89478}" destId="{3923CAE2-74DA-4DB5-BA70-A187F4668D5F}" srcOrd="2" destOrd="0" presId="urn:microsoft.com/office/officeart/2005/8/layout/cycle5"/>
    <dgm:cxn modelId="{E15CA873-9696-4440-8172-6ECE2E34842E}" type="presParOf" srcId="{4B9979D5-E951-46EF-A64D-A6FBD5D89478}" destId="{AD947C12-C2D2-4EF7-BD67-C3A582445234}" srcOrd="3" destOrd="0" presId="urn:microsoft.com/office/officeart/2005/8/layout/cycle5"/>
    <dgm:cxn modelId="{C091FB6F-D258-4A24-B905-4E82CC9FBC62}" type="presParOf" srcId="{4B9979D5-E951-46EF-A64D-A6FBD5D89478}" destId="{A132C5D6-C728-47BF-8DCE-962FCC874ADD}" srcOrd="4" destOrd="0" presId="urn:microsoft.com/office/officeart/2005/8/layout/cycle5"/>
    <dgm:cxn modelId="{F9028ECF-2BBD-4D98-97D3-14466135D861}" type="presParOf" srcId="{4B9979D5-E951-46EF-A64D-A6FBD5D89478}" destId="{6CD9008D-CB6C-4BD2-8F5D-75D7FB46DB6D}" srcOrd="5" destOrd="0" presId="urn:microsoft.com/office/officeart/2005/8/layout/cycle5"/>
    <dgm:cxn modelId="{4AA5A8D2-2769-4F08-A01F-C16965FB0BD7}" type="presParOf" srcId="{4B9979D5-E951-46EF-A64D-A6FBD5D89478}" destId="{44E7A146-9D07-427B-A738-EA029CA1DECA}" srcOrd="6" destOrd="0" presId="urn:microsoft.com/office/officeart/2005/8/layout/cycle5"/>
    <dgm:cxn modelId="{6E05956D-F767-4B52-8E4A-7249A47DFB35}" type="presParOf" srcId="{4B9979D5-E951-46EF-A64D-A6FBD5D89478}" destId="{C450EF22-7A61-4ED0-91AF-961D9F1F9449}" srcOrd="7" destOrd="0" presId="urn:microsoft.com/office/officeart/2005/8/layout/cycle5"/>
    <dgm:cxn modelId="{78A67B9E-2B51-491B-9B46-3898B1CDBB24}" type="presParOf" srcId="{4B9979D5-E951-46EF-A64D-A6FBD5D89478}" destId="{F329DBB5-97EC-4EF3-93D5-E6ABC09209A6}" srcOrd="8" destOrd="0" presId="urn:microsoft.com/office/officeart/2005/8/layout/cycle5"/>
    <dgm:cxn modelId="{4E80533B-5324-4F41-9CD4-5C6A5EEC943A}" type="presParOf" srcId="{4B9979D5-E951-46EF-A64D-A6FBD5D89478}" destId="{0BE153B7-FC87-48BF-B583-0AAFE1527556}" srcOrd="9" destOrd="0" presId="urn:microsoft.com/office/officeart/2005/8/layout/cycle5"/>
    <dgm:cxn modelId="{A0D28A57-3F73-4D1D-A5C8-4A41456A9B5D}" type="presParOf" srcId="{4B9979D5-E951-46EF-A64D-A6FBD5D89478}" destId="{6FB3AF69-7258-4E23-9BEC-B15DB182CCEB}" srcOrd="10" destOrd="0" presId="urn:microsoft.com/office/officeart/2005/8/layout/cycle5"/>
    <dgm:cxn modelId="{B1E20B36-8538-4495-81B8-68C853E43FB1}" type="presParOf" srcId="{4B9979D5-E951-46EF-A64D-A6FBD5D89478}" destId="{2A976389-21F8-4DA8-A8CA-AB066B3D4D67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D74CD2B-0F07-4F4F-BA3C-9B6527AB914D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75213EA-1991-4788-95B6-043F92BAFA9C}">
      <dgm:prSet phldrT="[Текст]" custT="1"/>
      <dgm:spPr>
        <a:solidFill>
          <a:schemeClr val="tx2">
            <a:lumMod val="40000"/>
            <a:lumOff val="60000"/>
          </a:schemeClr>
        </a:solidFill>
        <a:ln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r>
            <a:rPr lang="uk-UA" sz="1600" dirty="0" smtClean="0">
              <a:solidFill>
                <a:schemeClr val="tx1"/>
              </a:solidFill>
            </a:rPr>
            <a:t>участь у формуванні органів виконавчої влади</a:t>
          </a:r>
          <a:endParaRPr lang="ru-RU" sz="1600" dirty="0">
            <a:solidFill>
              <a:schemeClr val="tx1"/>
            </a:solidFill>
          </a:endParaRPr>
        </a:p>
      </dgm:t>
    </dgm:pt>
    <dgm:pt modelId="{2D7C8230-F347-4454-8143-0348C50F1E53}" type="parTrans" cxnId="{65C2F891-04C3-4518-98FF-9E4899DC3871}">
      <dgm:prSet/>
      <dgm:spPr/>
      <dgm:t>
        <a:bodyPr/>
        <a:lstStyle/>
        <a:p>
          <a:endParaRPr lang="ru-RU"/>
        </a:p>
      </dgm:t>
    </dgm:pt>
    <dgm:pt modelId="{0CBDA173-E151-4C1D-A20E-2289380CC21C}" type="sibTrans" cxnId="{65C2F891-04C3-4518-98FF-9E4899DC3871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0B24DBB6-265E-47B9-9B4C-B9704A13921A}">
      <dgm:prSet phldrT="[Текст]" custT="1"/>
      <dgm:spPr>
        <a:solidFill>
          <a:schemeClr val="tx2">
            <a:lumMod val="40000"/>
            <a:lumOff val="60000"/>
          </a:schemeClr>
        </a:solidFill>
        <a:ln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r>
            <a:rPr lang="uk-UA" sz="1600" dirty="0" smtClean="0">
              <a:solidFill>
                <a:schemeClr val="tx1"/>
              </a:solidFill>
            </a:rPr>
            <a:t>формування органів судової влади</a:t>
          </a:r>
          <a:endParaRPr lang="ru-RU" sz="1600" dirty="0">
            <a:solidFill>
              <a:schemeClr val="tx1"/>
            </a:solidFill>
          </a:endParaRPr>
        </a:p>
      </dgm:t>
    </dgm:pt>
    <dgm:pt modelId="{0416F7C6-526E-4A0B-A774-A592BF0F1309}" type="parTrans" cxnId="{9159DC4D-80CF-4D50-A9A9-7CAD9BA5540F}">
      <dgm:prSet/>
      <dgm:spPr/>
      <dgm:t>
        <a:bodyPr/>
        <a:lstStyle/>
        <a:p>
          <a:endParaRPr lang="ru-RU"/>
        </a:p>
      </dgm:t>
    </dgm:pt>
    <dgm:pt modelId="{6DEAE680-BFE7-4367-8555-30805AA1888E}" type="sibTrans" cxnId="{9159DC4D-80CF-4D50-A9A9-7CAD9BA5540F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CA545AD0-BD7C-4390-8C6D-28F846237A83}">
      <dgm:prSet phldrT="[Текст]" custT="1"/>
      <dgm:spPr>
        <a:solidFill>
          <a:schemeClr val="tx2">
            <a:lumMod val="40000"/>
            <a:lumOff val="60000"/>
          </a:schemeClr>
        </a:solidFill>
        <a:ln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r>
            <a:rPr lang="uk-UA" sz="1600" dirty="0" smtClean="0">
              <a:solidFill>
                <a:schemeClr val="tx1"/>
              </a:solidFill>
            </a:rPr>
            <a:t>створення парламентських структур</a:t>
          </a:r>
          <a:endParaRPr lang="ru-RU" sz="1600" dirty="0">
            <a:solidFill>
              <a:schemeClr val="tx1"/>
            </a:solidFill>
          </a:endParaRPr>
        </a:p>
      </dgm:t>
    </dgm:pt>
    <dgm:pt modelId="{6B90EA67-4AA7-4310-924C-3FEE87995FEB}" type="parTrans" cxnId="{8D05A20A-3B6C-4E96-8998-FD22DC719A6D}">
      <dgm:prSet/>
      <dgm:spPr/>
      <dgm:t>
        <a:bodyPr/>
        <a:lstStyle/>
        <a:p>
          <a:endParaRPr lang="ru-RU"/>
        </a:p>
      </dgm:t>
    </dgm:pt>
    <dgm:pt modelId="{F61E26B5-E523-4087-90D7-9D875D45EFE2}" type="sibTrans" cxnId="{8D05A20A-3B6C-4E96-8998-FD22DC719A6D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73D06D07-BF44-457A-A30C-546D52524797}">
      <dgm:prSet phldrT="[Текст]" custT="1"/>
      <dgm:spPr>
        <a:solidFill>
          <a:schemeClr val="tx2">
            <a:lumMod val="40000"/>
            <a:lumOff val="60000"/>
          </a:schemeClr>
        </a:solidFill>
        <a:ln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r>
            <a:rPr lang="uk-UA" sz="1600" dirty="0" smtClean="0">
              <a:solidFill>
                <a:schemeClr val="tx1"/>
              </a:solidFill>
            </a:rPr>
            <a:t>участь у формуванні інших державної організацій</a:t>
          </a:r>
          <a:endParaRPr lang="ru-RU" sz="1600" dirty="0">
            <a:solidFill>
              <a:schemeClr val="tx1"/>
            </a:solidFill>
          </a:endParaRPr>
        </a:p>
      </dgm:t>
    </dgm:pt>
    <dgm:pt modelId="{B70AA004-3F4E-4F99-BD00-ECC3BF24C452}" type="parTrans" cxnId="{458AF42E-854A-4406-9BD4-3C84F57B7AA6}">
      <dgm:prSet/>
      <dgm:spPr/>
      <dgm:t>
        <a:bodyPr/>
        <a:lstStyle/>
        <a:p>
          <a:endParaRPr lang="ru-RU"/>
        </a:p>
      </dgm:t>
    </dgm:pt>
    <dgm:pt modelId="{E3F8A98F-C48B-44DA-BB8C-A7267DFFBA48}" type="sibTrans" cxnId="{458AF42E-854A-4406-9BD4-3C84F57B7AA6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C022EF16-687B-4F13-BE78-EDD8D2AF9375}">
      <dgm:prSet phldrT="[Текст]" custT="1"/>
      <dgm:spPr>
        <a:solidFill>
          <a:schemeClr val="tx2">
            <a:lumMod val="40000"/>
            <a:lumOff val="60000"/>
          </a:schemeClr>
        </a:solidFill>
        <a:ln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pPr algn="l"/>
          <a:r>
            <a:rPr lang="uk-UA" sz="1200" dirty="0" smtClean="0">
              <a:solidFill>
                <a:schemeClr val="tx1"/>
              </a:solidFill>
            </a:rPr>
            <a:t>вирішення питання територіального устрою України і забезпечення формування органів місцевого самоврядування</a:t>
          </a:r>
          <a:endParaRPr lang="ru-RU" sz="1200" dirty="0">
            <a:solidFill>
              <a:schemeClr val="tx1"/>
            </a:solidFill>
          </a:endParaRPr>
        </a:p>
      </dgm:t>
    </dgm:pt>
    <dgm:pt modelId="{06FD4CFC-BF5D-45B9-83DC-876DCE2BEF0E}" type="parTrans" cxnId="{8F108E58-1B23-4033-A55C-B6640764A41C}">
      <dgm:prSet/>
      <dgm:spPr/>
      <dgm:t>
        <a:bodyPr/>
        <a:lstStyle/>
        <a:p>
          <a:endParaRPr lang="ru-RU"/>
        </a:p>
      </dgm:t>
    </dgm:pt>
    <dgm:pt modelId="{3AD26909-7611-467C-B5A1-199516916C90}" type="sibTrans" cxnId="{8F108E58-1B23-4033-A55C-B6640764A41C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1D390302-A48C-4B24-906F-6BDC1832DF75}" type="pres">
      <dgm:prSet presAssocID="{CD74CD2B-0F07-4F4F-BA3C-9B6527AB914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D7AAE20-0E7F-4AEB-91C7-BFFB9F83F6AE}" type="pres">
      <dgm:prSet presAssocID="{D75213EA-1991-4788-95B6-043F92BAFA9C}" presName="node" presStyleLbl="node1" presStyleIdx="0" presStyleCnt="5" custScaleY="1214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EC4DE7-7D0A-47FD-9825-29D722B5B5CC}" type="pres">
      <dgm:prSet presAssocID="{D75213EA-1991-4788-95B6-043F92BAFA9C}" presName="spNode" presStyleCnt="0"/>
      <dgm:spPr/>
    </dgm:pt>
    <dgm:pt modelId="{1187ACB3-6411-4607-8D95-46877A8C5B95}" type="pres">
      <dgm:prSet presAssocID="{0CBDA173-E151-4C1D-A20E-2289380CC21C}" presName="sibTrans" presStyleLbl="sibTrans1D1" presStyleIdx="0" presStyleCnt="5"/>
      <dgm:spPr/>
      <dgm:t>
        <a:bodyPr/>
        <a:lstStyle/>
        <a:p>
          <a:endParaRPr lang="ru-RU"/>
        </a:p>
      </dgm:t>
    </dgm:pt>
    <dgm:pt modelId="{AF9FE259-C583-4F71-9CA8-5B26ACA3EEB3}" type="pres">
      <dgm:prSet presAssocID="{0B24DBB6-265E-47B9-9B4C-B9704A13921A}" presName="node" presStyleLbl="node1" presStyleIdx="1" presStyleCnt="5" custScaleX="1426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638C05-87FA-4ADA-83ED-ABE143D902B9}" type="pres">
      <dgm:prSet presAssocID="{0B24DBB6-265E-47B9-9B4C-B9704A13921A}" presName="spNode" presStyleCnt="0"/>
      <dgm:spPr/>
    </dgm:pt>
    <dgm:pt modelId="{D5EE4540-2271-471E-8495-B0DB9030AC44}" type="pres">
      <dgm:prSet presAssocID="{6DEAE680-BFE7-4367-8555-30805AA1888E}" presName="sibTrans" presStyleLbl="sibTrans1D1" presStyleIdx="1" presStyleCnt="5"/>
      <dgm:spPr/>
      <dgm:t>
        <a:bodyPr/>
        <a:lstStyle/>
        <a:p>
          <a:endParaRPr lang="ru-RU"/>
        </a:p>
      </dgm:t>
    </dgm:pt>
    <dgm:pt modelId="{4EA08D2E-26B5-4A5A-9DE6-795089712880}" type="pres">
      <dgm:prSet presAssocID="{CA545AD0-BD7C-4390-8C6D-28F846237A83}" presName="node" presStyleLbl="node1" presStyleIdx="2" presStyleCnt="5" custScaleX="1502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F6541B-AFB8-4047-B4F9-A12044A969DF}" type="pres">
      <dgm:prSet presAssocID="{CA545AD0-BD7C-4390-8C6D-28F846237A83}" presName="spNode" presStyleCnt="0"/>
      <dgm:spPr/>
    </dgm:pt>
    <dgm:pt modelId="{101CFBFB-8930-4D4B-8D2A-FC177C33D6A0}" type="pres">
      <dgm:prSet presAssocID="{F61E26B5-E523-4087-90D7-9D875D45EFE2}" presName="sibTrans" presStyleLbl="sibTrans1D1" presStyleIdx="2" presStyleCnt="5"/>
      <dgm:spPr/>
      <dgm:t>
        <a:bodyPr/>
        <a:lstStyle/>
        <a:p>
          <a:endParaRPr lang="ru-RU"/>
        </a:p>
      </dgm:t>
    </dgm:pt>
    <dgm:pt modelId="{0322A916-2827-44C6-B6BF-16D93E3D1585}" type="pres">
      <dgm:prSet presAssocID="{73D06D07-BF44-457A-A30C-546D52524797}" presName="node" presStyleLbl="node1" presStyleIdx="3" presStyleCnt="5" custScaleX="1388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C75F7A-912D-4762-BE5E-939860315472}" type="pres">
      <dgm:prSet presAssocID="{73D06D07-BF44-457A-A30C-546D52524797}" presName="spNode" presStyleCnt="0"/>
      <dgm:spPr/>
    </dgm:pt>
    <dgm:pt modelId="{75E0C1F7-3124-4115-8437-9FE35820E4BF}" type="pres">
      <dgm:prSet presAssocID="{E3F8A98F-C48B-44DA-BB8C-A7267DFFBA48}" presName="sibTrans" presStyleLbl="sibTrans1D1" presStyleIdx="3" presStyleCnt="5"/>
      <dgm:spPr/>
      <dgm:t>
        <a:bodyPr/>
        <a:lstStyle/>
        <a:p>
          <a:endParaRPr lang="ru-RU"/>
        </a:p>
      </dgm:t>
    </dgm:pt>
    <dgm:pt modelId="{B65DFD83-2426-462A-8C75-1EF2FB22FD31}" type="pres">
      <dgm:prSet presAssocID="{C022EF16-687B-4F13-BE78-EDD8D2AF9375}" presName="node" presStyleLbl="node1" presStyleIdx="4" presStyleCnt="5" custScaleX="1312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EE331A-313C-48BB-936C-8C4A38DEA4D1}" type="pres">
      <dgm:prSet presAssocID="{C022EF16-687B-4F13-BE78-EDD8D2AF9375}" presName="spNode" presStyleCnt="0"/>
      <dgm:spPr/>
    </dgm:pt>
    <dgm:pt modelId="{38DC79F1-3E1E-4E01-AB18-BCEED4C22AB8}" type="pres">
      <dgm:prSet presAssocID="{3AD26909-7611-467C-B5A1-199516916C90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F458237B-3A11-45BB-AC47-6D4FC21643E1}" type="presOf" srcId="{E3F8A98F-C48B-44DA-BB8C-A7267DFFBA48}" destId="{75E0C1F7-3124-4115-8437-9FE35820E4BF}" srcOrd="0" destOrd="0" presId="urn:microsoft.com/office/officeart/2005/8/layout/cycle6"/>
    <dgm:cxn modelId="{05F57E2E-28B6-4B5E-A368-7F9D9F42223B}" type="presOf" srcId="{0CBDA173-E151-4C1D-A20E-2289380CC21C}" destId="{1187ACB3-6411-4607-8D95-46877A8C5B95}" srcOrd="0" destOrd="0" presId="urn:microsoft.com/office/officeart/2005/8/layout/cycle6"/>
    <dgm:cxn modelId="{65C2F891-04C3-4518-98FF-9E4899DC3871}" srcId="{CD74CD2B-0F07-4F4F-BA3C-9B6527AB914D}" destId="{D75213EA-1991-4788-95B6-043F92BAFA9C}" srcOrd="0" destOrd="0" parTransId="{2D7C8230-F347-4454-8143-0348C50F1E53}" sibTransId="{0CBDA173-E151-4C1D-A20E-2289380CC21C}"/>
    <dgm:cxn modelId="{DF0F1B3E-D6D0-4F53-AF43-EE4F8D92331C}" type="presOf" srcId="{CD74CD2B-0F07-4F4F-BA3C-9B6527AB914D}" destId="{1D390302-A48C-4B24-906F-6BDC1832DF75}" srcOrd="0" destOrd="0" presId="urn:microsoft.com/office/officeart/2005/8/layout/cycle6"/>
    <dgm:cxn modelId="{F9693E9B-452A-4EF5-8E0F-8CDE574ABBA7}" type="presOf" srcId="{C022EF16-687B-4F13-BE78-EDD8D2AF9375}" destId="{B65DFD83-2426-462A-8C75-1EF2FB22FD31}" srcOrd="0" destOrd="0" presId="urn:microsoft.com/office/officeart/2005/8/layout/cycle6"/>
    <dgm:cxn modelId="{5D9B64A0-41E0-453E-8C0C-D0563FEC7DF6}" type="presOf" srcId="{6DEAE680-BFE7-4367-8555-30805AA1888E}" destId="{D5EE4540-2271-471E-8495-B0DB9030AC44}" srcOrd="0" destOrd="0" presId="urn:microsoft.com/office/officeart/2005/8/layout/cycle6"/>
    <dgm:cxn modelId="{54BD6B65-4018-4C5A-9C8F-46F952DE40E4}" type="presOf" srcId="{3AD26909-7611-467C-B5A1-199516916C90}" destId="{38DC79F1-3E1E-4E01-AB18-BCEED4C22AB8}" srcOrd="0" destOrd="0" presId="urn:microsoft.com/office/officeart/2005/8/layout/cycle6"/>
    <dgm:cxn modelId="{8F108E58-1B23-4033-A55C-B6640764A41C}" srcId="{CD74CD2B-0F07-4F4F-BA3C-9B6527AB914D}" destId="{C022EF16-687B-4F13-BE78-EDD8D2AF9375}" srcOrd="4" destOrd="0" parTransId="{06FD4CFC-BF5D-45B9-83DC-876DCE2BEF0E}" sibTransId="{3AD26909-7611-467C-B5A1-199516916C90}"/>
    <dgm:cxn modelId="{AE308316-6E88-4002-BE4B-9BFA1F9D785F}" type="presOf" srcId="{0B24DBB6-265E-47B9-9B4C-B9704A13921A}" destId="{AF9FE259-C583-4F71-9CA8-5B26ACA3EEB3}" srcOrd="0" destOrd="0" presId="urn:microsoft.com/office/officeart/2005/8/layout/cycle6"/>
    <dgm:cxn modelId="{B024F9EC-275C-417D-9B93-E68C2606E377}" type="presOf" srcId="{73D06D07-BF44-457A-A30C-546D52524797}" destId="{0322A916-2827-44C6-B6BF-16D93E3D1585}" srcOrd="0" destOrd="0" presId="urn:microsoft.com/office/officeart/2005/8/layout/cycle6"/>
    <dgm:cxn modelId="{AC625E4E-8282-4804-85F4-3299C3EED28E}" type="presOf" srcId="{F61E26B5-E523-4087-90D7-9D875D45EFE2}" destId="{101CFBFB-8930-4D4B-8D2A-FC177C33D6A0}" srcOrd="0" destOrd="0" presId="urn:microsoft.com/office/officeart/2005/8/layout/cycle6"/>
    <dgm:cxn modelId="{458AF42E-854A-4406-9BD4-3C84F57B7AA6}" srcId="{CD74CD2B-0F07-4F4F-BA3C-9B6527AB914D}" destId="{73D06D07-BF44-457A-A30C-546D52524797}" srcOrd="3" destOrd="0" parTransId="{B70AA004-3F4E-4F99-BD00-ECC3BF24C452}" sibTransId="{E3F8A98F-C48B-44DA-BB8C-A7267DFFBA48}"/>
    <dgm:cxn modelId="{8F0097BC-A260-4C71-8FED-4B90F73D8163}" type="presOf" srcId="{CA545AD0-BD7C-4390-8C6D-28F846237A83}" destId="{4EA08D2E-26B5-4A5A-9DE6-795089712880}" srcOrd="0" destOrd="0" presId="urn:microsoft.com/office/officeart/2005/8/layout/cycle6"/>
    <dgm:cxn modelId="{9159DC4D-80CF-4D50-A9A9-7CAD9BA5540F}" srcId="{CD74CD2B-0F07-4F4F-BA3C-9B6527AB914D}" destId="{0B24DBB6-265E-47B9-9B4C-B9704A13921A}" srcOrd="1" destOrd="0" parTransId="{0416F7C6-526E-4A0B-A774-A592BF0F1309}" sibTransId="{6DEAE680-BFE7-4367-8555-30805AA1888E}"/>
    <dgm:cxn modelId="{14E23BBB-041D-4931-AD2C-A725054DB847}" type="presOf" srcId="{D75213EA-1991-4788-95B6-043F92BAFA9C}" destId="{8D7AAE20-0E7F-4AEB-91C7-BFFB9F83F6AE}" srcOrd="0" destOrd="0" presId="urn:microsoft.com/office/officeart/2005/8/layout/cycle6"/>
    <dgm:cxn modelId="{8D05A20A-3B6C-4E96-8998-FD22DC719A6D}" srcId="{CD74CD2B-0F07-4F4F-BA3C-9B6527AB914D}" destId="{CA545AD0-BD7C-4390-8C6D-28F846237A83}" srcOrd="2" destOrd="0" parTransId="{6B90EA67-4AA7-4310-924C-3FEE87995FEB}" sibTransId="{F61E26B5-E523-4087-90D7-9D875D45EFE2}"/>
    <dgm:cxn modelId="{F58EA2BC-C6EA-4361-AFAF-5FFF7BC60B30}" type="presParOf" srcId="{1D390302-A48C-4B24-906F-6BDC1832DF75}" destId="{8D7AAE20-0E7F-4AEB-91C7-BFFB9F83F6AE}" srcOrd="0" destOrd="0" presId="urn:microsoft.com/office/officeart/2005/8/layout/cycle6"/>
    <dgm:cxn modelId="{2513EE1A-EEEC-4DBE-AA87-B2CF04099506}" type="presParOf" srcId="{1D390302-A48C-4B24-906F-6BDC1832DF75}" destId="{4CEC4DE7-7D0A-47FD-9825-29D722B5B5CC}" srcOrd="1" destOrd="0" presId="urn:microsoft.com/office/officeart/2005/8/layout/cycle6"/>
    <dgm:cxn modelId="{A2AA94B4-C423-4673-9856-7738DF7F4242}" type="presParOf" srcId="{1D390302-A48C-4B24-906F-6BDC1832DF75}" destId="{1187ACB3-6411-4607-8D95-46877A8C5B95}" srcOrd="2" destOrd="0" presId="urn:microsoft.com/office/officeart/2005/8/layout/cycle6"/>
    <dgm:cxn modelId="{2B423A12-3C02-483F-A798-61035DF0E507}" type="presParOf" srcId="{1D390302-A48C-4B24-906F-6BDC1832DF75}" destId="{AF9FE259-C583-4F71-9CA8-5B26ACA3EEB3}" srcOrd="3" destOrd="0" presId="urn:microsoft.com/office/officeart/2005/8/layout/cycle6"/>
    <dgm:cxn modelId="{15191E6B-FB19-4B13-B32C-37E86225A5E0}" type="presParOf" srcId="{1D390302-A48C-4B24-906F-6BDC1832DF75}" destId="{42638C05-87FA-4ADA-83ED-ABE143D902B9}" srcOrd="4" destOrd="0" presId="urn:microsoft.com/office/officeart/2005/8/layout/cycle6"/>
    <dgm:cxn modelId="{126E4928-7E80-48AF-9592-F4B24D9BD2F2}" type="presParOf" srcId="{1D390302-A48C-4B24-906F-6BDC1832DF75}" destId="{D5EE4540-2271-471E-8495-B0DB9030AC44}" srcOrd="5" destOrd="0" presId="urn:microsoft.com/office/officeart/2005/8/layout/cycle6"/>
    <dgm:cxn modelId="{CD8BB517-D0EF-4D74-9DDA-523025F390EA}" type="presParOf" srcId="{1D390302-A48C-4B24-906F-6BDC1832DF75}" destId="{4EA08D2E-26B5-4A5A-9DE6-795089712880}" srcOrd="6" destOrd="0" presId="urn:microsoft.com/office/officeart/2005/8/layout/cycle6"/>
    <dgm:cxn modelId="{A30DC876-1EF8-47E1-A93D-F41C4B8A1F51}" type="presParOf" srcId="{1D390302-A48C-4B24-906F-6BDC1832DF75}" destId="{AAF6541B-AFB8-4047-B4F9-A12044A969DF}" srcOrd="7" destOrd="0" presId="urn:microsoft.com/office/officeart/2005/8/layout/cycle6"/>
    <dgm:cxn modelId="{E927DCD3-1676-467D-9283-DD8E29610A75}" type="presParOf" srcId="{1D390302-A48C-4B24-906F-6BDC1832DF75}" destId="{101CFBFB-8930-4D4B-8D2A-FC177C33D6A0}" srcOrd="8" destOrd="0" presId="urn:microsoft.com/office/officeart/2005/8/layout/cycle6"/>
    <dgm:cxn modelId="{37A20D43-BD46-4BC7-81D8-AD264AD64BE8}" type="presParOf" srcId="{1D390302-A48C-4B24-906F-6BDC1832DF75}" destId="{0322A916-2827-44C6-B6BF-16D93E3D1585}" srcOrd="9" destOrd="0" presId="urn:microsoft.com/office/officeart/2005/8/layout/cycle6"/>
    <dgm:cxn modelId="{841514CF-2DCF-4142-8AC2-AB472B2811A3}" type="presParOf" srcId="{1D390302-A48C-4B24-906F-6BDC1832DF75}" destId="{A3C75F7A-912D-4762-BE5E-939860315472}" srcOrd="10" destOrd="0" presId="urn:microsoft.com/office/officeart/2005/8/layout/cycle6"/>
    <dgm:cxn modelId="{360C659D-E853-4C65-BB37-EEFCDA3DD24A}" type="presParOf" srcId="{1D390302-A48C-4B24-906F-6BDC1832DF75}" destId="{75E0C1F7-3124-4115-8437-9FE35820E4BF}" srcOrd="11" destOrd="0" presId="urn:microsoft.com/office/officeart/2005/8/layout/cycle6"/>
    <dgm:cxn modelId="{FABC312D-92F5-4704-8FCF-9238CF7D139E}" type="presParOf" srcId="{1D390302-A48C-4B24-906F-6BDC1832DF75}" destId="{B65DFD83-2426-462A-8C75-1EF2FB22FD31}" srcOrd="12" destOrd="0" presId="urn:microsoft.com/office/officeart/2005/8/layout/cycle6"/>
    <dgm:cxn modelId="{EF738499-618B-453A-A95C-4CBE35A12C20}" type="presParOf" srcId="{1D390302-A48C-4B24-906F-6BDC1832DF75}" destId="{C7EE331A-313C-48BB-936C-8C4A38DEA4D1}" srcOrd="13" destOrd="0" presId="urn:microsoft.com/office/officeart/2005/8/layout/cycle6"/>
    <dgm:cxn modelId="{16010576-E4A7-4CB4-9776-F31FF7681CF0}" type="presParOf" srcId="{1D390302-A48C-4B24-906F-6BDC1832DF75}" destId="{38DC79F1-3E1E-4E01-AB18-BCEED4C22AB8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2D9236F-E5D2-4711-BF7D-A9FEAECA1543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795FFCB-2FDD-4201-904F-F8C6831610B6}">
      <dgm:prSet phldrT="[Текст]"/>
      <dgm:spPr>
        <a:solidFill>
          <a:schemeClr val="tx2">
            <a:lumMod val="40000"/>
            <a:lumOff val="60000"/>
          </a:schemeClr>
        </a:solidFill>
        <a:ln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r>
            <a:rPr lang="uk-UA" dirty="0" smtClean="0"/>
            <a:t>контроль за діяльністю КМУ</a:t>
          </a:r>
          <a:endParaRPr lang="ru-RU" dirty="0"/>
        </a:p>
      </dgm:t>
    </dgm:pt>
    <dgm:pt modelId="{1BB60C36-5B65-42BA-8707-57D7EB479635}" type="parTrans" cxnId="{332D9BDC-83EF-4A38-8A52-C230AEF26B57}">
      <dgm:prSet/>
      <dgm:spPr/>
      <dgm:t>
        <a:bodyPr/>
        <a:lstStyle/>
        <a:p>
          <a:endParaRPr lang="ru-RU"/>
        </a:p>
      </dgm:t>
    </dgm:pt>
    <dgm:pt modelId="{00798835-D232-4076-8BE9-DCC535243741}" type="sibTrans" cxnId="{332D9BDC-83EF-4A38-8A52-C230AEF26B57}">
      <dgm:prSet/>
      <dgm:spPr/>
      <dgm:t>
        <a:bodyPr/>
        <a:lstStyle/>
        <a:p>
          <a:endParaRPr lang="ru-RU"/>
        </a:p>
      </dgm:t>
    </dgm:pt>
    <dgm:pt modelId="{ACD5B11B-F31A-48E0-8921-5B3B2B236A8E}">
      <dgm:prSet phldrT="[Текст]"/>
      <dgm:spPr>
        <a:solidFill>
          <a:schemeClr val="tx2">
            <a:lumMod val="40000"/>
            <a:lumOff val="60000"/>
          </a:schemeClr>
        </a:solidFill>
        <a:ln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r>
            <a:rPr lang="uk-UA" dirty="0" smtClean="0"/>
            <a:t>бюджетно-фінансовий контроль</a:t>
          </a:r>
          <a:endParaRPr lang="ru-RU" dirty="0"/>
        </a:p>
      </dgm:t>
    </dgm:pt>
    <dgm:pt modelId="{B033481C-18F9-4C4A-987A-35C87DC15F1F}" type="parTrans" cxnId="{16F58018-7E3F-454D-8DBD-EFD47B77CDA7}">
      <dgm:prSet/>
      <dgm:spPr/>
      <dgm:t>
        <a:bodyPr/>
        <a:lstStyle/>
        <a:p>
          <a:endParaRPr lang="ru-RU"/>
        </a:p>
      </dgm:t>
    </dgm:pt>
    <dgm:pt modelId="{C46A1A7B-2333-4580-91C2-6B034B0F39A0}" type="sibTrans" cxnId="{16F58018-7E3F-454D-8DBD-EFD47B77CDA7}">
      <dgm:prSet/>
      <dgm:spPr/>
      <dgm:t>
        <a:bodyPr/>
        <a:lstStyle/>
        <a:p>
          <a:endParaRPr lang="ru-RU"/>
        </a:p>
      </dgm:t>
    </dgm:pt>
    <dgm:pt modelId="{11870006-B95D-4A61-ABCF-A207310779BA}">
      <dgm:prSet phldrT="[Текст]"/>
      <dgm:spPr>
        <a:solidFill>
          <a:schemeClr val="tx2">
            <a:lumMod val="40000"/>
            <a:lumOff val="60000"/>
          </a:schemeClr>
        </a:solidFill>
        <a:ln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r>
            <a:rPr lang="uk-UA" dirty="0" smtClean="0"/>
            <a:t>парламентський контроль за діяльністю органів прокуратури</a:t>
          </a:r>
          <a:endParaRPr lang="ru-RU" dirty="0"/>
        </a:p>
      </dgm:t>
    </dgm:pt>
    <dgm:pt modelId="{14FC7B37-52D1-4970-A765-F8C326F9A397}" type="parTrans" cxnId="{0F153BCE-E66C-43CE-928E-AEDAA7F0F8FC}">
      <dgm:prSet/>
      <dgm:spPr/>
      <dgm:t>
        <a:bodyPr/>
        <a:lstStyle/>
        <a:p>
          <a:endParaRPr lang="ru-RU"/>
        </a:p>
      </dgm:t>
    </dgm:pt>
    <dgm:pt modelId="{14EC8560-B97A-4430-8EE9-4713CA52F47A}" type="sibTrans" cxnId="{0F153BCE-E66C-43CE-928E-AEDAA7F0F8FC}">
      <dgm:prSet/>
      <dgm:spPr/>
      <dgm:t>
        <a:bodyPr/>
        <a:lstStyle/>
        <a:p>
          <a:endParaRPr lang="ru-RU"/>
        </a:p>
      </dgm:t>
    </dgm:pt>
    <dgm:pt modelId="{F948A9C5-00A5-4378-9E3B-A70AD722A002}">
      <dgm:prSet phldrT="[Текст]"/>
      <dgm:spPr>
        <a:solidFill>
          <a:schemeClr val="tx2">
            <a:lumMod val="40000"/>
            <a:lumOff val="60000"/>
          </a:schemeClr>
        </a:solidFill>
        <a:ln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r>
            <a:rPr lang="uk-UA" dirty="0" smtClean="0"/>
            <a:t>здійснення парламентського контролю з окремих питань безпосередньо або через тимчасові спеціальні і тимчасові слідчі комісії.</a:t>
          </a:r>
          <a:endParaRPr lang="ru-RU" dirty="0"/>
        </a:p>
      </dgm:t>
    </dgm:pt>
    <dgm:pt modelId="{625F3FCC-70A0-48CE-8554-544007BC2767}" type="parTrans" cxnId="{FABA32CE-EA81-41F4-87A9-7B86D17BE55B}">
      <dgm:prSet/>
      <dgm:spPr/>
      <dgm:t>
        <a:bodyPr/>
        <a:lstStyle/>
        <a:p>
          <a:endParaRPr lang="ru-RU"/>
        </a:p>
      </dgm:t>
    </dgm:pt>
    <dgm:pt modelId="{979F996D-E327-47A8-BD19-51E0A6D6FF53}" type="sibTrans" cxnId="{FABA32CE-EA81-41F4-87A9-7B86D17BE55B}">
      <dgm:prSet/>
      <dgm:spPr/>
      <dgm:t>
        <a:bodyPr/>
        <a:lstStyle/>
        <a:p>
          <a:endParaRPr lang="ru-RU"/>
        </a:p>
      </dgm:t>
    </dgm:pt>
    <dgm:pt modelId="{C9C4EA5E-B7E3-4BB3-A7B6-A44FFD8352DE}" type="pres">
      <dgm:prSet presAssocID="{22D9236F-E5D2-4711-BF7D-A9FEAECA154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CD66B82-6391-4CB5-B53F-1EEA4E721CE3}" type="pres">
      <dgm:prSet presAssocID="{2795FFCB-2FDD-4201-904F-F8C6831610B6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D5B09E-8713-4F98-92B3-125DADAF2F57}" type="pres">
      <dgm:prSet presAssocID="{2795FFCB-2FDD-4201-904F-F8C6831610B6}" presName="spNode" presStyleCnt="0"/>
      <dgm:spPr/>
    </dgm:pt>
    <dgm:pt modelId="{F7FF388E-8E36-49B4-A72D-4FB3EFC07FF9}" type="pres">
      <dgm:prSet presAssocID="{00798835-D232-4076-8BE9-DCC535243741}" presName="sibTrans" presStyleLbl="sibTrans1D1" presStyleIdx="0" presStyleCnt="4"/>
      <dgm:spPr/>
      <dgm:t>
        <a:bodyPr/>
        <a:lstStyle/>
        <a:p>
          <a:endParaRPr lang="ru-RU"/>
        </a:p>
      </dgm:t>
    </dgm:pt>
    <dgm:pt modelId="{C6472FEE-CC80-464A-B31A-B973207B2261}" type="pres">
      <dgm:prSet presAssocID="{ACD5B11B-F31A-48E0-8921-5B3B2B236A8E}" presName="node" presStyleLbl="node1" presStyleIdx="1" presStyleCnt="4" custScaleX="159777" custRadScaleRad="131497" custRadScaleInc="-39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C90859-CC6B-4B18-B7DD-0B1F4009F702}" type="pres">
      <dgm:prSet presAssocID="{ACD5B11B-F31A-48E0-8921-5B3B2B236A8E}" presName="spNode" presStyleCnt="0"/>
      <dgm:spPr/>
    </dgm:pt>
    <dgm:pt modelId="{E847D48D-74AC-4642-9ADA-2B0D603585DF}" type="pres">
      <dgm:prSet presAssocID="{C46A1A7B-2333-4580-91C2-6B034B0F39A0}" presName="sibTrans" presStyleLbl="sibTrans1D1" presStyleIdx="1" presStyleCnt="4"/>
      <dgm:spPr/>
      <dgm:t>
        <a:bodyPr/>
        <a:lstStyle/>
        <a:p>
          <a:endParaRPr lang="ru-RU"/>
        </a:p>
      </dgm:t>
    </dgm:pt>
    <dgm:pt modelId="{0F750F06-A879-4084-B36A-ACFD3C15FC7B}" type="pres">
      <dgm:prSet presAssocID="{11870006-B95D-4A61-ABCF-A207310779BA}" presName="node" presStyleLbl="node1" presStyleIdx="2" presStyleCnt="4" custRadScaleRad="116786" custRadScaleInc="-323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A74862-EA4F-44E6-BA57-1F715143CE97}" type="pres">
      <dgm:prSet presAssocID="{11870006-B95D-4A61-ABCF-A207310779BA}" presName="spNode" presStyleCnt="0"/>
      <dgm:spPr/>
    </dgm:pt>
    <dgm:pt modelId="{FE67EF28-42DF-449A-B402-D23846ABD890}" type="pres">
      <dgm:prSet presAssocID="{14EC8560-B97A-4430-8EE9-4713CA52F47A}" presName="sibTrans" presStyleLbl="sibTrans1D1" presStyleIdx="2" presStyleCnt="4"/>
      <dgm:spPr/>
      <dgm:t>
        <a:bodyPr/>
        <a:lstStyle/>
        <a:p>
          <a:endParaRPr lang="ru-RU"/>
        </a:p>
      </dgm:t>
    </dgm:pt>
    <dgm:pt modelId="{3958AE8B-5C50-4CCE-BCE9-57DDB37FF29C}" type="pres">
      <dgm:prSet presAssocID="{F948A9C5-00A5-4378-9E3B-A70AD722A002}" presName="node" presStyleLbl="node1" presStyleIdx="3" presStyleCnt="4" custScaleX="145345" custRadScaleRad="121543" custRadScaleInc="95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0848F4-0ECC-47D8-BCD9-68AD10D3618E}" type="pres">
      <dgm:prSet presAssocID="{F948A9C5-00A5-4378-9E3B-A70AD722A002}" presName="spNode" presStyleCnt="0"/>
      <dgm:spPr/>
    </dgm:pt>
    <dgm:pt modelId="{DE60A57B-E022-44CA-AEB4-1165E7708881}" type="pres">
      <dgm:prSet presAssocID="{979F996D-E327-47A8-BD19-51E0A6D6FF53}" presName="sibTrans" presStyleLbl="sibTrans1D1" presStyleIdx="3" presStyleCnt="4"/>
      <dgm:spPr/>
      <dgm:t>
        <a:bodyPr/>
        <a:lstStyle/>
        <a:p>
          <a:endParaRPr lang="ru-RU"/>
        </a:p>
      </dgm:t>
    </dgm:pt>
  </dgm:ptLst>
  <dgm:cxnLst>
    <dgm:cxn modelId="{9A6DB079-DBEA-4DED-AF92-F9F054D6A1C0}" type="presOf" srcId="{ACD5B11B-F31A-48E0-8921-5B3B2B236A8E}" destId="{C6472FEE-CC80-464A-B31A-B973207B2261}" srcOrd="0" destOrd="0" presId="urn:microsoft.com/office/officeart/2005/8/layout/cycle5"/>
    <dgm:cxn modelId="{0F153BCE-E66C-43CE-928E-AEDAA7F0F8FC}" srcId="{22D9236F-E5D2-4711-BF7D-A9FEAECA1543}" destId="{11870006-B95D-4A61-ABCF-A207310779BA}" srcOrd="2" destOrd="0" parTransId="{14FC7B37-52D1-4970-A765-F8C326F9A397}" sibTransId="{14EC8560-B97A-4430-8EE9-4713CA52F47A}"/>
    <dgm:cxn modelId="{FABA32CE-EA81-41F4-87A9-7B86D17BE55B}" srcId="{22D9236F-E5D2-4711-BF7D-A9FEAECA1543}" destId="{F948A9C5-00A5-4378-9E3B-A70AD722A002}" srcOrd="3" destOrd="0" parTransId="{625F3FCC-70A0-48CE-8554-544007BC2767}" sibTransId="{979F996D-E327-47A8-BD19-51E0A6D6FF53}"/>
    <dgm:cxn modelId="{1ED86CA2-767E-46AF-983D-BBD74DDC9F4E}" type="presOf" srcId="{F948A9C5-00A5-4378-9E3B-A70AD722A002}" destId="{3958AE8B-5C50-4CCE-BCE9-57DDB37FF29C}" srcOrd="0" destOrd="0" presId="urn:microsoft.com/office/officeart/2005/8/layout/cycle5"/>
    <dgm:cxn modelId="{16F58018-7E3F-454D-8DBD-EFD47B77CDA7}" srcId="{22D9236F-E5D2-4711-BF7D-A9FEAECA1543}" destId="{ACD5B11B-F31A-48E0-8921-5B3B2B236A8E}" srcOrd="1" destOrd="0" parTransId="{B033481C-18F9-4C4A-987A-35C87DC15F1F}" sibTransId="{C46A1A7B-2333-4580-91C2-6B034B0F39A0}"/>
    <dgm:cxn modelId="{14D5A378-6B1B-4D4C-AE05-EED17D2743F5}" type="presOf" srcId="{11870006-B95D-4A61-ABCF-A207310779BA}" destId="{0F750F06-A879-4084-B36A-ACFD3C15FC7B}" srcOrd="0" destOrd="0" presId="urn:microsoft.com/office/officeart/2005/8/layout/cycle5"/>
    <dgm:cxn modelId="{21B525BF-5D23-43D4-9E0E-CB49EF626D31}" type="presOf" srcId="{22D9236F-E5D2-4711-BF7D-A9FEAECA1543}" destId="{C9C4EA5E-B7E3-4BB3-A7B6-A44FFD8352DE}" srcOrd="0" destOrd="0" presId="urn:microsoft.com/office/officeart/2005/8/layout/cycle5"/>
    <dgm:cxn modelId="{966E7ED5-E1F1-4637-9709-451DB70A094E}" type="presOf" srcId="{979F996D-E327-47A8-BD19-51E0A6D6FF53}" destId="{DE60A57B-E022-44CA-AEB4-1165E7708881}" srcOrd="0" destOrd="0" presId="urn:microsoft.com/office/officeart/2005/8/layout/cycle5"/>
    <dgm:cxn modelId="{78FA8CDC-AFD0-4BD1-93C1-424DF99A527F}" type="presOf" srcId="{14EC8560-B97A-4430-8EE9-4713CA52F47A}" destId="{FE67EF28-42DF-449A-B402-D23846ABD890}" srcOrd="0" destOrd="0" presId="urn:microsoft.com/office/officeart/2005/8/layout/cycle5"/>
    <dgm:cxn modelId="{C6088F65-0620-4542-8722-AD61B2AEF1D3}" type="presOf" srcId="{00798835-D232-4076-8BE9-DCC535243741}" destId="{F7FF388E-8E36-49B4-A72D-4FB3EFC07FF9}" srcOrd="0" destOrd="0" presId="urn:microsoft.com/office/officeart/2005/8/layout/cycle5"/>
    <dgm:cxn modelId="{332D9BDC-83EF-4A38-8A52-C230AEF26B57}" srcId="{22D9236F-E5D2-4711-BF7D-A9FEAECA1543}" destId="{2795FFCB-2FDD-4201-904F-F8C6831610B6}" srcOrd="0" destOrd="0" parTransId="{1BB60C36-5B65-42BA-8707-57D7EB479635}" sibTransId="{00798835-D232-4076-8BE9-DCC535243741}"/>
    <dgm:cxn modelId="{5312BA86-3977-4E25-9EF0-CC6AF24AF82A}" type="presOf" srcId="{C46A1A7B-2333-4580-91C2-6B034B0F39A0}" destId="{E847D48D-74AC-4642-9ADA-2B0D603585DF}" srcOrd="0" destOrd="0" presId="urn:microsoft.com/office/officeart/2005/8/layout/cycle5"/>
    <dgm:cxn modelId="{0A3700BF-4514-406D-B222-5D74B5380A0E}" type="presOf" srcId="{2795FFCB-2FDD-4201-904F-F8C6831610B6}" destId="{4CD66B82-6391-4CB5-B53F-1EEA4E721CE3}" srcOrd="0" destOrd="0" presId="urn:microsoft.com/office/officeart/2005/8/layout/cycle5"/>
    <dgm:cxn modelId="{3EA27145-76F1-40AD-B16D-A2AD1799EAD7}" type="presParOf" srcId="{C9C4EA5E-B7E3-4BB3-A7B6-A44FFD8352DE}" destId="{4CD66B82-6391-4CB5-B53F-1EEA4E721CE3}" srcOrd="0" destOrd="0" presId="urn:microsoft.com/office/officeart/2005/8/layout/cycle5"/>
    <dgm:cxn modelId="{33BC1839-3092-4636-8833-0CA4B5C11965}" type="presParOf" srcId="{C9C4EA5E-B7E3-4BB3-A7B6-A44FFD8352DE}" destId="{62D5B09E-8713-4F98-92B3-125DADAF2F57}" srcOrd="1" destOrd="0" presId="urn:microsoft.com/office/officeart/2005/8/layout/cycle5"/>
    <dgm:cxn modelId="{EEC368F1-86D4-4803-9DFA-C4F27E269EBE}" type="presParOf" srcId="{C9C4EA5E-B7E3-4BB3-A7B6-A44FFD8352DE}" destId="{F7FF388E-8E36-49B4-A72D-4FB3EFC07FF9}" srcOrd="2" destOrd="0" presId="urn:microsoft.com/office/officeart/2005/8/layout/cycle5"/>
    <dgm:cxn modelId="{4086E4E2-9320-4C1C-99D2-9B3697D6F5E4}" type="presParOf" srcId="{C9C4EA5E-B7E3-4BB3-A7B6-A44FFD8352DE}" destId="{C6472FEE-CC80-464A-B31A-B973207B2261}" srcOrd="3" destOrd="0" presId="urn:microsoft.com/office/officeart/2005/8/layout/cycle5"/>
    <dgm:cxn modelId="{CC1A8F14-DA22-4CBF-B689-A53D1DD837FC}" type="presParOf" srcId="{C9C4EA5E-B7E3-4BB3-A7B6-A44FFD8352DE}" destId="{F2C90859-CC6B-4B18-B7DD-0B1F4009F702}" srcOrd="4" destOrd="0" presId="urn:microsoft.com/office/officeart/2005/8/layout/cycle5"/>
    <dgm:cxn modelId="{80A7CE6A-47AD-406F-B3F8-B0AE3D6DA046}" type="presParOf" srcId="{C9C4EA5E-B7E3-4BB3-A7B6-A44FFD8352DE}" destId="{E847D48D-74AC-4642-9ADA-2B0D603585DF}" srcOrd="5" destOrd="0" presId="urn:microsoft.com/office/officeart/2005/8/layout/cycle5"/>
    <dgm:cxn modelId="{B6CB7C03-E987-4A77-8A65-A9973A5770BE}" type="presParOf" srcId="{C9C4EA5E-B7E3-4BB3-A7B6-A44FFD8352DE}" destId="{0F750F06-A879-4084-B36A-ACFD3C15FC7B}" srcOrd="6" destOrd="0" presId="urn:microsoft.com/office/officeart/2005/8/layout/cycle5"/>
    <dgm:cxn modelId="{CF68F749-C69E-40DA-800A-AC03B9034CFF}" type="presParOf" srcId="{C9C4EA5E-B7E3-4BB3-A7B6-A44FFD8352DE}" destId="{93A74862-EA4F-44E6-BA57-1F715143CE97}" srcOrd="7" destOrd="0" presId="urn:microsoft.com/office/officeart/2005/8/layout/cycle5"/>
    <dgm:cxn modelId="{8F3E17A8-C684-469D-9B2E-B09ABBF7FEBC}" type="presParOf" srcId="{C9C4EA5E-B7E3-4BB3-A7B6-A44FFD8352DE}" destId="{FE67EF28-42DF-449A-B402-D23846ABD890}" srcOrd="8" destOrd="0" presId="urn:microsoft.com/office/officeart/2005/8/layout/cycle5"/>
    <dgm:cxn modelId="{589B18B0-320B-490F-B0BF-63FF24AFEBFF}" type="presParOf" srcId="{C9C4EA5E-B7E3-4BB3-A7B6-A44FFD8352DE}" destId="{3958AE8B-5C50-4CCE-BCE9-57DDB37FF29C}" srcOrd="9" destOrd="0" presId="urn:microsoft.com/office/officeart/2005/8/layout/cycle5"/>
    <dgm:cxn modelId="{BC331AD2-1B3B-450C-8678-9EBEA3958A59}" type="presParOf" srcId="{C9C4EA5E-B7E3-4BB3-A7B6-A44FFD8352DE}" destId="{0C0848F4-0ECC-47D8-BCD9-68AD10D3618E}" srcOrd="10" destOrd="0" presId="urn:microsoft.com/office/officeart/2005/8/layout/cycle5"/>
    <dgm:cxn modelId="{DE4BFC6C-E3DF-4FF2-88AF-E78A269FCB09}" type="presParOf" srcId="{C9C4EA5E-B7E3-4BB3-A7B6-A44FFD8352DE}" destId="{DE60A57B-E022-44CA-AEB4-1165E7708881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CA591C-97A7-4741-AFD0-C0E6145ACF8C}">
      <dsp:nvSpPr>
        <dsp:cNvPr id="0" name=""/>
        <dsp:cNvSpPr/>
      </dsp:nvSpPr>
      <dsp:spPr>
        <a:xfrm>
          <a:off x="3509367" y="1793"/>
          <a:ext cx="2125265" cy="1381422"/>
        </a:xfrm>
        <a:prstGeom prst="roundRect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Законодавча</a:t>
          </a:r>
          <a:endParaRPr lang="ru-RU" sz="2000" kern="1200" dirty="0"/>
        </a:p>
      </dsp:txBody>
      <dsp:txXfrm>
        <a:off x="3576802" y="69228"/>
        <a:ext cx="1990395" cy="1246552"/>
      </dsp:txXfrm>
    </dsp:sp>
    <dsp:sp modelId="{3923CAE2-74DA-4DB5-BA70-A187F4668D5F}">
      <dsp:nvSpPr>
        <dsp:cNvPr id="0" name=""/>
        <dsp:cNvSpPr/>
      </dsp:nvSpPr>
      <dsp:spPr>
        <a:xfrm>
          <a:off x="2289529" y="692504"/>
          <a:ext cx="4564940" cy="4564940"/>
        </a:xfrm>
        <a:custGeom>
          <a:avLst/>
          <a:gdLst/>
          <a:ahLst/>
          <a:cxnLst/>
          <a:rect l="0" t="0" r="0" b="0"/>
          <a:pathLst>
            <a:path>
              <a:moveTo>
                <a:pt x="3638542" y="446513"/>
              </a:moveTo>
              <a:arcTo wR="2282470" hR="2282470" stAng="18387017" swAng="163387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947C12-C2D2-4EF7-BD67-C3A582445234}">
      <dsp:nvSpPr>
        <dsp:cNvPr id="0" name=""/>
        <dsp:cNvSpPr/>
      </dsp:nvSpPr>
      <dsp:spPr>
        <a:xfrm>
          <a:off x="5791837" y="2284263"/>
          <a:ext cx="2125265" cy="1381422"/>
        </a:xfrm>
        <a:prstGeom prst="roundRect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Установча</a:t>
          </a:r>
          <a:endParaRPr lang="ru-RU" sz="2000" kern="1200" dirty="0"/>
        </a:p>
      </dsp:txBody>
      <dsp:txXfrm>
        <a:off x="5859272" y="2351698"/>
        <a:ext cx="1990395" cy="1246552"/>
      </dsp:txXfrm>
    </dsp:sp>
    <dsp:sp modelId="{6CD9008D-CB6C-4BD2-8F5D-75D7FB46DB6D}">
      <dsp:nvSpPr>
        <dsp:cNvPr id="0" name=""/>
        <dsp:cNvSpPr/>
      </dsp:nvSpPr>
      <dsp:spPr>
        <a:xfrm>
          <a:off x="2289529" y="692504"/>
          <a:ext cx="4564940" cy="4564940"/>
        </a:xfrm>
        <a:custGeom>
          <a:avLst/>
          <a:gdLst/>
          <a:ahLst/>
          <a:cxnLst/>
          <a:rect l="0" t="0" r="0" b="0"/>
          <a:pathLst>
            <a:path>
              <a:moveTo>
                <a:pt x="4328348" y="3294424"/>
              </a:moveTo>
              <a:arcTo wR="2282470" hR="2282470" stAng="1579105" swAng="163387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E7A146-9D07-427B-A738-EA029CA1DECA}">
      <dsp:nvSpPr>
        <dsp:cNvPr id="0" name=""/>
        <dsp:cNvSpPr/>
      </dsp:nvSpPr>
      <dsp:spPr>
        <a:xfrm>
          <a:off x="3509367" y="4566733"/>
          <a:ext cx="2125265" cy="1381422"/>
        </a:xfrm>
        <a:prstGeom prst="roundRect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Представницька</a:t>
          </a:r>
          <a:endParaRPr lang="ru-RU" sz="2000" kern="1200" dirty="0"/>
        </a:p>
      </dsp:txBody>
      <dsp:txXfrm>
        <a:off x="3576802" y="4634168"/>
        <a:ext cx="1990395" cy="1246552"/>
      </dsp:txXfrm>
    </dsp:sp>
    <dsp:sp modelId="{F329DBB5-97EC-4EF3-93D5-E6ABC09209A6}">
      <dsp:nvSpPr>
        <dsp:cNvPr id="0" name=""/>
        <dsp:cNvSpPr/>
      </dsp:nvSpPr>
      <dsp:spPr>
        <a:xfrm>
          <a:off x="2289529" y="692504"/>
          <a:ext cx="4564940" cy="4564940"/>
        </a:xfrm>
        <a:custGeom>
          <a:avLst/>
          <a:gdLst/>
          <a:ahLst/>
          <a:cxnLst/>
          <a:rect l="0" t="0" r="0" b="0"/>
          <a:pathLst>
            <a:path>
              <a:moveTo>
                <a:pt x="926397" y="4118426"/>
              </a:moveTo>
              <a:arcTo wR="2282470" hR="2282470" stAng="7587017" swAng="163387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E153B7-FC87-48BF-B583-0AAFE1527556}">
      <dsp:nvSpPr>
        <dsp:cNvPr id="0" name=""/>
        <dsp:cNvSpPr/>
      </dsp:nvSpPr>
      <dsp:spPr>
        <a:xfrm>
          <a:off x="1226897" y="2284263"/>
          <a:ext cx="2125265" cy="1381422"/>
        </a:xfrm>
        <a:prstGeom prst="roundRect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Контрольна</a:t>
          </a:r>
          <a:endParaRPr lang="ru-RU" sz="2000" kern="1200" dirty="0"/>
        </a:p>
      </dsp:txBody>
      <dsp:txXfrm>
        <a:off x="1294332" y="2351698"/>
        <a:ext cx="1990395" cy="1246552"/>
      </dsp:txXfrm>
    </dsp:sp>
    <dsp:sp modelId="{2A976389-21F8-4DA8-A8CA-AB066B3D4D67}">
      <dsp:nvSpPr>
        <dsp:cNvPr id="0" name=""/>
        <dsp:cNvSpPr/>
      </dsp:nvSpPr>
      <dsp:spPr>
        <a:xfrm>
          <a:off x="2289529" y="692504"/>
          <a:ext cx="4564940" cy="4564940"/>
        </a:xfrm>
        <a:custGeom>
          <a:avLst/>
          <a:gdLst/>
          <a:ahLst/>
          <a:cxnLst/>
          <a:rect l="0" t="0" r="0" b="0"/>
          <a:pathLst>
            <a:path>
              <a:moveTo>
                <a:pt x="236591" y="1270515"/>
              </a:moveTo>
              <a:arcTo wR="2282470" hR="2282470" stAng="12379105" swAng="163387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7AAE20-0E7F-4AEB-91C7-BFFB9F83F6AE}">
      <dsp:nvSpPr>
        <dsp:cNvPr id="0" name=""/>
        <dsp:cNvSpPr/>
      </dsp:nvSpPr>
      <dsp:spPr>
        <a:xfrm>
          <a:off x="3727194" y="-53899"/>
          <a:ext cx="1598414" cy="1261713"/>
        </a:xfrm>
        <a:prstGeom prst="roundRect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tx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solidFill>
                <a:schemeClr val="tx1"/>
              </a:solidFill>
            </a:rPr>
            <a:t>участь у формуванні органів виконавчої влади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3788786" y="7693"/>
        <a:ext cx="1475230" cy="1138529"/>
      </dsp:txXfrm>
    </dsp:sp>
    <dsp:sp modelId="{1187ACB3-6411-4607-8D95-46877A8C5B95}">
      <dsp:nvSpPr>
        <dsp:cNvPr id="0" name=""/>
        <dsp:cNvSpPr/>
      </dsp:nvSpPr>
      <dsp:spPr>
        <a:xfrm>
          <a:off x="2449255" y="576957"/>
          <a:ext cx="4154292" cy="4154292"/>
        </a:xfrm>
        <a:custGeom>
          <a:avLst/>
          <a:gdLst/>
          <a:ahLst/>
          <a:cxnLst/>
          <a:rect l="0" t="0" r="0" b="0"/>
          <a:pathLst>
            <a:path>
              <a:moveTo>
                <a:pt x="2887351" y="164529"/>
              </a:moveTo>
              <a:arcTo wR="2077146" hR="2077146" stAng="17577482" swAng="196310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9FE259-C583-4F71-9CA8-5B26ACA3EEB3}">
      <dsp:nvSpPr>
        <dsp:cNvPr id="0" name=""/>
        <dsp:cNvSpPr/>
      </dsp:nvSpPr>
      <dsp:spPr>
        <a:xfrm>
          <a:off x="5361831" y="1492745"/>
          <a:ext cx="2280105" cy="1038969"/>
        </a:xfrm>
        <a:prstGeom prst="roundRect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tx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solidFill>
                <a:schemeClr val="tx1"/>
              </a:solidFill>
            </a:rPr>
            <a:t>формування органів судової влади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5412549" y="1543463"/>
        <a:ext cx="2178669" cy="937533"/>
      </dsp:txXfrm>
    </dsp:sp>
    <dsp:sp modelId="{D5EE4540-2271-471E-8495-B0DB9030AC44}">
      <dsp:nvSpPr>
        <dsp:cNvPr id="0" name=""/>
        <dsp:cNvSpPr/>
      </dsp:nvSpPr>
      <dsp:spPr>
        <a:xfrm>
          <a:off x="2449255" y="576957"/>
          <a:ext cx="4154292" cy="4154292"/>
        </a:xfrm>
        <a:custGeom>
          <a:avLst/>
          <a:gdLst/>
          <a:ahLst/>
          <a:cxnLst/>
          <a:rect l="0" t="0" r="0" b="0"/>
          <a:pathLst>
            <a:path>
              <a:moveTo>
                <a:pt x="4151424" y="1968041"/>
              </a:moveTo>
              <a:arcTo wR="2077146" hR="2077146" stAng="21419345" swAng="219750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A08D2E-26B5-4A5A-9DE6-795089712880}">
      <dsp:nvSpPr>
        <dsp:cNvPr id="0" name=""/>
        <dsp:cNvSpPr/>
      </dsp:nvSpPr>
      <dsp:spPr>
        <a:xfrm>
          <a:off x="4546372" y="3815065"/>
          <a:ext cx="2401888" cy="1038969"/>
        </a:xfrm>
        <a:prstGeom prst="roundRect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tx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solidFill>
                <a:schemeClr val="tx1"/>
              </a:solidFill>
            </a:rPr>
            <a:t>створення парламентських структур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4597090" y="3865783"/>
        <a:ext cx="2300452" cy="937533"/>
      </dsp:txXfrm>
    </dsp:sp>
    <dsp:sp modelId="{101CFBFB-8930-4D4B-8D2A-FC177C33D6A0}">
      <dsp:nvSpPr>
        <dsp:cNvPr id="0" name=""/>
        <dsp:cNvSpPr/>
      </dsp:nvSpPr>
      <dsp:spPr>
        <a:xfrm>
          <a:off x="2449255" y="576957"/>
          <a:ext cx="4154292" cy="4154292"/>
        </a:xfrm>
        <a:custGeom>
          <a:avLst/>
          <a:gdLst/>
          <a:ahLst/>
          <a:cxnLst/>
          <a:rect l="0" t="0" r="0" b="0"/>
          <a:pathLst>
            <a:path>
              <a:moveTo>
                <a:pt x="2095805" y="4154208"/>
              </a:moveTo>
              <a:arcTo wR="2077146" hR="2077146" stAng="5369117" swAng="21278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22A916-2827-44C6-B6BF-16D93E3D1585}">
      <dsp:nvSpPr>
        <dsp:cNvPr id="0" name=""/>
        <dsp:cNvSpPr/>
      </dsp:nvSpPr>
      <dsp:spPr>
        <a:xfrm>
          <a:off x="2195738" y="3815065"/>
          <a:ext cx="2219493" cy="1038969"/>
        </a:xfrm>
        <a:prstGeom prst="roundRect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tx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solidFill>
                <a:schemeClr val="tx1"/>
              </a:solidFill>
            </a:rPr>
            <a:t>участь у формуванні інших державної організацій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2246456" y="3865783"/>
        <a:ext cx="2118057" cy="937533"/>
      </dsp:txXfrm>
    </dsp:sp>
    <dsp:sp modelId="{75E0C1F7-3124-4115-8437-9FE35820E4BF}">
      <dsp:nvSpPr>
        <dsp:cNvPr id="0" name=""/>
        <dsp:cNvSpPr/>
      </dsp:nvSpPr>
      <dsp:spPr>
        <a:xfrm>
          <a:off x="2449255" y="576957"/>
          <a:ext cx="4154292" cy="4154292"/>
        </a:xfrm>
        <a:custGeom>
          <a:avLst/>
          <a:gdLst/>
          <a:ahLst/>
          <a:cxnLst/>
          <a:rect l="0" t="0" r="0" b="0"/>
          <a:pathLst>
            <a:path>
              <a:moveTo>
                <a:pt x="347332" y="3227051"/>
              </a:moveTo>
              <a:arcTo wR="2077146" hR="2077146" stAng="8783145" swAng="219750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5DFD83-2426-462A-8C75-1EF2FB22FD31}">
      <dsp:nvSpPr>
        <dsp:cNvPr id="0" name=""/>
        <dsp:cNvSpPr/>
      </dsp:nvSpPr>
      <dsp:spPr>
        <a:xfrm>
          <a:off x="1502062" y="1492745"/>
          <a:ext cx="2097710" cy="1038969"/>
        </a:xfrm>
        <a:prstGeom prst="roundRect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tx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dirty="0" smtClean="0">
              <a:solidFill>
                <a:schemeClr val="tx1"/>
              </a:solidFill>
            </a:rPr>
            <a:t>вирішення питання територіального устрою України і забезпечення формування органів місцевого самоврядування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1552780" y="1543463"/>
        <a:ext cx="1996274" cy="937533"/>
      </dsp:txXfrm>
    </dsp:sp>
    <dsp:sp modelId="{38DC79F1-3E1E-4E01-AB18-BCEED4C22AB8}">
      <dsp:nvSpPr>
        <dsp:cNvPr id="0" name=""/>
        <dsp:cNvSpPr/>
      </dsp:nvSpPr>
      <dsp:spPr>
        <a:xfrm>
          <a:off x="2449255" y="576957"/>
          <a:ext cx="4154292" cy="4154292"/>
        </a:xfrm>
        <a:custGeom>
          <a:avLst/>
          <a:gdLst/>
          <a:ahLst/>
          <a:cxnLst/>
          <a:rect l="0" t="0" r="0" b="0"/>
          <a:pathLst>
            <a:path>
              <a:moveTo>
                <a:pt x="361699" y="905916"/>
              </a:moveTo>
              <a:arcTo wR="2077146" hR="2077146" stAng="12859410" swAng="196310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06.12.2015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06.12.2015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3172850"/>
          </a:xfrm>
        </p:spPr>
        <p:txBody>
          <a:bodyPr>
            <a:normAutofit/>
          </a:bodyPr>
          <a:lstStyle/>
          <a:p>
            <a:pPr algn="ctr"/>
            <a:r>
              <a:rPr lang="uk-UA" b="1" dirty="0"/>
              <a:t>П</a:t>
            </a:r>
            <a:r>
              <a:rPr lang="uk-UA" b="1" dirty="0" smtClean="0"/>
              <a:t>резентація на тему: Верховна </a:t>
            </a:r>
            <a:r>
              <a:rPr lang="uk-UA" b="1" dirty="0"/>
              <a:t>рада України в механізмі забезпечення прав і свобод людини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37182" y="4149080"/>
            <a:ext cx="7406640" cy="2544688"/>
          </a:xfrm>
        </p:spPr>
        <p:txBody>
          <a:bodyPr/>
          <a:lstStyle/>
          <a:p>
            <a:pPr algn="r"/>
            <a:r>
              <a:rPr lang="uk-UA" dirty="0"/>
              <a:t>п</a:t>
            </a:r>
            <a:r>
              <a:rPr lang="uk-UA" dirty="0" smtClean="0"/>
              <a:t>ідготувала студентка 5 курсу</a:t>
            </a:r>
          </a:p>
          <a:p>
            <a:pPr algn="r"/>
            <a:r>
              <a:rPr lang="uk-UA" dirty="0"/>
              <a:t>ю</a:t>
            </a:r>
            <a:r>
              <a:rPr lang="uk-UA" dirty="0" smtClean="0"/>
              <a:t>ридичного факультету </a:t>
            </a:r>
          </a:p>
          <a:p>
            <a:pPr algn="r"/>
            <a:r>
              <a:rPr lang="uk-UA" dirty="0"/>
              <a:t>г</a:t>
            </a:r>
            <a:r>
              <a:rPr lang="uk-UA" dirty="0" smtClean="0"/>
              <a:t>рупа 8.34115-1</a:t>
            </a:r>
          </a:p>
          <a:p>
            <a:pPr algn="r"/>
            <a:r>
              <a:rPr lang="uk-UA" dirty="0" err="1" smtClean="0"/>
              <a:t>Кмєть</a:t>
            </a:r>
            <a:r>
              <a:rPr lang="uk-UA" dirty="0" smtClean="0"/>
              <a:t> Катерина Володимирівна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197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1870" y="11266"/>
            <a:ext cx="9144000" cy="1041470"/>
          </a:xfrm>
        </p:spPr>
        <p:txBody>
          <a:bodyPr>
            <a:normAutofit/>
          </a:bodyPr>
          <a:lstStyle/>
          <a:p>
            <a:pPr algn="ctr"/>
            <a:r>
              <a:rPr lang="ru-RU" b="1" dirty="0" err="1">
                <a:effectLst/>
              </a:rPr>
              <a:t>Представницька</a:t>
            </a:r>
            <a:r>
              <a:rPr lang="ru-RU" b="1" dirty="0">
                <a:effectLst/>
              </a:rPr>
              <a:t> </a:t>
            </a:r>
            <a:r>
              <a:rPr lang="ru-RU" b="1" dirty="0" err="1">
                <a:effectLst/>
              </a:rPr>
              <a:t>функція</a:t>
            </a:r>
            <a:r>
              <a:rPr lang="ru-RU" b="1" dirty="0">
                <a:effectLst/>
              </a:rPr>
              <a:t> </a:t>
            </a:r>
            <a:r>
              <a:rPr lang="ru-RU" b="1" dirty="0" smtClean="0">
                <a:effectLst/>
              </a:rPr>
              <a:t>ВРУ</a:t>
            </a:r>
            <a:endParaRPr lang="ru-RU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08720"/>
            <a:ext cx="9198740" cy="594928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021288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ru-RU" sz="3600" dirty="0" err="1">
                <a:solidFill>
                  <a:srgbClr val="FFFF00"/>
                </a:solidFill>
              </a:rPr>
              <a:t>Представницька</a:t>
            </a:r>
            <a:r>
              <a:rPr lang="ru-RU" sz="3600" dirty="0">
                <a:solidFill>
                  <a:srgbClr val="FFFF00"/>
                </a:solidFill>
              </a:rPr>
              <a:t> </a:t>
            </a:r>
            <a:r>
              <a:rPr lang="ru-RU" sz="3600" dirty="0" err="1">
                <a:solidFill>
                  <a:srgbClr val="FFFF00"/>
                </a:solidFill>
              </a:rPr>
              <a:t>функція</a:t>
            </a:r>
            <a:r>
              <a:rPr lang="ru-RU" sz="3600" dirty="0">
                <a:solidFill>
                  <a:srgbClr val="FFFF00"/>
                </a:solidFill>
              </a:rPr>
              <a:t> </a:t>
            </a:r>
            <a:r>
              <a:rPr lang="ru-RU" sz="3600" dirty="0" smtClean="0">
                <a:solidFill>
                  <a:srgbClr val="FFFF00"/>
                </a:solidFill>
              </a:rPr>
              <a:t>ВРУ </a:t>
            </a:r>
            <a:r>
              <a:rPr lang="ru-RU" sz="3600" dirty="0" err="1">
                <a:solidFill>
                  <a:srgbClr val="FFFF00"/>
                </a:solidFill>
              </a:rPr>
              <a:t>являє</a:t>
            </a:r>
            <a:r>
              <a:rPr lang="ru-RU" sz="3600" dirty="0">
                <a:solidFill>
                  <a:srgbClr val="FFFF00"/>
                </a:solidFill>
              </a:rPr>
              <a:t> собою вид </a:t>
            </a:r>
            <a:r>
              <a:rPr lang="ru-RU" sz="3600" dirty="0" err="1">
                <a:solidFill>
                  <a:srgbClr val="FFFF00"/>
                </a:solidFill>
              </a:rPr>
              <a:t>діяльності</a:t>
            </a:r>
            <a:r>
              <a:rPr lang="ru-RU" sz="3600" dirty="0">
                <a:solidFill>
                  <a:srgbClr val="FFFF00"/>
                </a:solidFill>
              </a:rPr>
              <a:t> парламенту </a:t>
            </a:r>
            <a:r>
              <a:rPr lang="ru-RU" sz="3600" dirty="0" err="1" smtClean="0">
                <a:solidFill>
                  <a:srgbClr val="FFFF00"/>
                </a:solidFill>
              </a:rPr>
              <a:t>України</a:t>
            </a:r>
            <a:r>
              <a:rPr lang="ru-RU" sz="3600" dirty="0" err="1">
                <a:solidFill>
                  <a:srgbClr val="FFFF00"/>
                </a:solidFill>
              </a:rPr>
              <a:t>-</a:t>
            </a:r>
            <a:r>
              <a:rPr lang="ru-RU" sz="3600" dirty="0" err="1" smtClean="0">
                <a:solidFill>
                  <a:srgbClr val="FFFF00"/>
                </a:solidFill>
              </a:rPr>
              <a:t>полягає</a:t>
            </a:r>
            <a:r>
              <a:rPr lang="ru-RU" sz="3600" dirty="0" smtClean="0">
                <a:solidFill>
                  <a:srgbClr val="FFFF00"/>
                </a:solidFill>
              </a:rPr>
              <a:t> </a:t>
            </a:r>
            <a:r>
              <a:rPr lang="ru-RU" sz="3600" dirty="0">
                <a:solidFill>
                  <a:srgbClr val="FFFF00"/>
                </a:solidFill>
              </a:rPr>
              <a:t>в </a:t>
            </a:r>
            <a:r>
              <a:rPr lang="ru-RU" sz="3600" b="1" dirty="0" err="1">
                <a:solidFill>
                  <a:srgbClr val="FFFF00"/>
                </a:solidFill>
              </a:rPr>
              <a:t>представництві</a:t>
            </a:r>
            <a:r>
              <a:rPr lang="ru-RU" sz="3600" b="1" dirty="0">
                <a:solidFill>
                  <a:srgbClr val="FFFF00"/>
                </a:solidFill>
              </a:rPr>
              <a:t> </a:t>
            </a:r>
            <a:r>
              <a:rPr lang="ru-RU" sz="3600" b="1" dirty="0" err="1">
                <a:solidFill>
                  <a:srgbClr val="FFFF00"/>
                </a:solidFill>
              </a:rPr>
              <a:t>Українського</a:t>
            </a:r>
            <a:r>
              <a:rPr lang="ru-RU" sz="3600" b="1" dirty="0">
                <a:solidFill>
                  <a:srgbClr val="FFFF00"/>
                </a:solidFill>
              </a:rPr>
              <a:t> народу </a:t>
            </a:r>
            <a:r>
              <a:rPr lang="ru-RU" sz="3600" dirty="0">
                <a:solidFill>
                  <a:srgbClr val="FFFF00"/>
                </a:solidFill>
              </a:rPr>
              <a:t>- </a:t>
            </a:r>
            <a:r>
              <a:rPr lang="ru-RU" sz="3600" dirty="0" err="1">
                <a:solidFill>
                  <a:srgbClr val="FFFF00"/>
                </a:solidFill>
              </a:rPr>
              <a:t>громадян</a:t>
            </a:r>
            <a:r>
              <a:rPr lang="ru-RU" sz="3600" dirty="0">
                <a:solidFill>
                  <a:srgbClr val="FFFF00"/>
                </a:solidFill>
              </a:rPr>
              <a:t> </a:t>
            </a:r>
            <a:r>
              <a:rPr lang="ru-RU" sz="3600" dirty="0" err="1">
                <a:solidFill>
                  <a:srgbClr val="FFFF00"/>
                </a:solidFill>
              </a:rPr>
              <a:t>України</a:t>
            </a:r>
            <a:r>
              <a:rPr lang="ru-RU" sz="3600" dirty="0">
                <a:solidFill>
                  <a:srgbClr val="FFFF00"/>
                </a:solidFill>
              </a:rPr>
              <a:t> </a:t>
            </a:r>
            <a:r>
              <a:rPr lang="ru-RU" sz="3600" dirty="0" err="1">
                <a:solidFill>
                  <a:srgbClr val="FFFF00"/>
                </a:solidFill>
              </a:rPr>
              <a:t>всіх</a:t>
            </a:r>
            <a:r>
              <a:rPr lang="ru-RU" sz="3600" dirty="0">
                <a:solidFill>
                  <a:srgbClr val="FFFF00"/>
                </a:solidFill>
              </a:rPr>
              <a:t> </a:t>
            </a:r>
            <a:r>
              <a:rPr lang="ru-RU" sz="3600" dirty="0" err="1">
                <a:solidFill>
                  <a:srgbClr val="FFFF00"/>
                </a:solidFill>
              </a:rPr>
              <a:t>національностей</a:t>
            </a:r>
            <a:r>
              <a:rPr lang="ru-RU" sz="3600" dirty="0">
                <a:solidFill>
                  <a:srgbClr val="FFFF00"/>
                </a:solidFill>
              </a:rPr>
              <a:t> - у </a:t>
            </a:r>
            <a:r>
              <a:rPr lang="ru-RU" sz="3600" b="1" dirty="0" err="1">
                <a:solidFill>
                  <a:srgbClr val="FFFF00"/>
                </a:solidFill>
              </a:rPr>
              <a:t>здійсненні</a:t>
            </a:r>
            <a:r>
              <a:rPr lang="ru-RU" sz="3600" b="1" dirty="0">
                <a:solidFill>
                  <a:srgbClr val="FFFF00"/>
                </a:solidFill>
              </a:rPr>
              <a:t> </a:t>
            </a:r>
            <a:r>
              <a:rPr lang="ru-RU" sz="3600" b="1" dirty="0" err="1">
                <a:solidFill>
                  <a:srgbClr val="FFFF00"/>
                </a:solidFill>
              </a:rPr>
              <a:t>законодавчої</a:t>
            </a:r>
            <a:r>
              <a:rPr lang="ru-RU" sz="3600" b="1" dirty="0">
                <a:solidFill>
                  <a:srgbClr val="FFFF00"/>
                </a:solidFill>
              </a:rPr>
              <a:t> </a:t>
            </a:r>
            <a:r>
              <a:rPr lang="ru-RU" sz="3600" b="1" dirty="0" err="1">
                <a:solidFill>
                  <a:srgbClr val="FFFF00"/>
                </a:solidFill>
              </a:rPr>
              <a:t>влади</a:t>
            </a:r>
            <a:r>
              <a:rPr lang="ru-RU" sz="3600" b="1" dirty="0">
                <a:solidFill>
                  <a:srgbClr val="FFFF00"/>
                </a:solidFill>
              </a:rPr>
              <a:t> </a:t>
            </a:r>
            <a:r>
              <a:rPr lang="ru-RU" sz="3600" dirty="0">
                <a:solidFill>
                  <a:srgbClr val="FFFF00"/>
                </a:solidFill>
              </a:rPr>
              <a:t>шляхом </a:t>
            </a:r>
            <a:r>
              <a:rPr lang="ru-RU" sz="3600" dirty="0" err="1">
                <a:solidFill>
                  <a:srgbClr val="FFFF00"/>
                </a:solidFill>
              </a:rPr>
              <a:t>виявлення</a:t>
            </a:r>
            <a:r>
              <a:rPr lang="ru-RU" sz="3600" dirty="0">
                <a:solidFill>
                  <a:srgbClr val="FFFF00"/>
                </a:solidFill>
              </a:rPr>
              <a:t>, </a:t>
            </a:r>
            <a:r>
              <a:rPr lang="ru-RU" sz="3600" dirty="0" err="1">
                <a:solidFill>
                  <a:srgbClr val="FFFF00"/>
                </a:solidFill>
              </a:rPr>
              <a:t>узагальнення</a:t>
            </a:r>
            <a:r>
              <a:rPr lang="ru-RU" sz="3600" dirty="0">
                <a:solidFill>
                  <a:srgbClr val="FFFF00"/>
                </a:solidFill>
              </a:rPr>
              <a:t>, </a:t>
            </a:r>
            <a:r>
              <a:rPr lang="ru-RU" sz="3600" dirty="0" err="1">
                <a:solidFill>
                  <a:srgbClr val="FFFF00"/>
                </a:solidFill>
              </a:rPr>
              <a:t>узгодження</a:t>
            </a:r>
            <a:r>
              <a:rPr lang="ru-RU" sz="3600" dirty="0">
                <a:solidFill>
                  <a:srgbClr val="FFFF00"/>
                </a:solidFill>
              </a:rPr>
              <a:t>, </a:t>
            </a:r>
            <a:r>
              <a:rPr lang="ru-RU" sz="3600" dirty="0" err="1">
                <a:solidFill>
                  <a:srgbClr val="FFFF00"/>
                </a:solidFill>
              </a:rPr>
              <a:t>формування</a:t>
            </a:r>
            <a:r>
              <a:rPr lang="ru-RU" sz="3600" dirty="0">
                <a:solidFill>
                  <a:srgbClr val="FFFF00"/>
                </a:solidFill>
              </a:rPr>
              <a:t>, </a:t>
            </a:r>
            <a:r>
              <a:rPr lang="ru-RU" sz="3600" dirty="0" err="1">
                <a:solidFill>
                  <a:srgbClr val="FFFF00"/>
                </a:solidFill>
              </a:rPr>
              <a:t>реалізації</a:t>
            </a:r>
            <a:r>
              <a:rPr lang="ru-RU" sz="3600" dirty="0">
                <a:solidFill>
                  <a:srgbClr val="FFFF00"/>
                </a:solidFill>
              </a:rPr>
              <a:t> та </a:t>
            </a:r>
            <a:r>
              <a:rPr lang="ru-RU" sz="3600" dirty="0" err="1">
                <a:solidFill>
                  <a:srgbClr val="FFFF00"/>
                </a:solidFill>
              </a:rPr>
              <a:t>захисту</a:t>
            </a:r>
            <a:r>
              <a:rPr lang="ru-RU" sz="3600" dirty="0">
                <a:solidFill>
                  <a:srgbClr val="FFFF00"/>
                </a:solidFill>
              </a:rPr>
              <a:t> </a:t>
            </a:r>
            <a:r>
              <a:rPr lang="ru-RU" sz="3600" dirty="0" err="1">
                <a:solidFill>
                  <a:srgbClr val="FFFF00"/>
                </a:solidFill>
              </a:rPr>
              <a:t>його</a:t>
            </a:r>
            <a:r>
              <a:rPr lang="ru-RU" sz="3600" dirty="0">
                <a:solidFill>
                  <a:srgbClr val="FFFF00"/>
                </a:solidFill>
              </a:rPr>
              <a:t> </a:t>
            </a:r>
            <a:r>
              <a:rPr lang="ru-RU" sz="3600" dirty="0" err="1">
                <a:solidFill>
                  <a:srgbClr val="FFFF00"/>
                </a:solidFill>
              </a:rPr>
              <a:t>інтересів</a:t>
            </a:r>
            <a:r>
              <a:rPr lang="ru-RU" sz="3600" dirty="0" smtClean="0">
                <a:solidFill>
                  <a:srgbClr val="FFFF00"/>
                </a:solidFill>
              </a:rPr>
              <a:t>.</a:t>
            </a:r>
          </a:p>
          <a:p>
            <a:pPr marL="82296" indent="0">
              <a:buNone/>
            </a:pPr>
            <a:endParaRPr lang="ru-RU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041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>
            <a:normAutofit/>
          </a:bodyPr>
          <a:lstStyle/>
          <a:p>
            <a:r>
              <a:rPr lang="uk-UA" dirty="0" smtClean="0"/>
              <a:t>Уповноважений ВРУ з прав людини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</p:spPr>
        <p:txBody>
          <a:bodyPr/>
          <a:lstStyle/>
          <a:p>
            <a:pPr marL="82296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Омбудсмен</a:t>
            </a:r>
            <a:r>
              <a:rPr lang="ru-RU" dirty="0" smtClean="0"/>
              <a:t> - </a:t>
            </a:r>
            <a:r>
              <a:rPr lang="ru-RU" dirty="0" err="1" smtClean="0"/>
              <a:t>посадова</a:t>
            </a:r>
            <a:r>
              <a:rPr lang="ru-RU" dirty="0" smtClean="0"/>
              <a:t> </a:t>
            </a:r>
            <a:r>
              <a:rPr lang="ru-RU" dirty="0"/>
              <a:t>особа, на </a:t>
            </a:r>
            <a:r>
              <a:rPr lang="ru-RU" dirty="0" smtClean="0"/>
              <a:t>яку </a:t>
            </a:r>
            <a:r>
              <a:rPr lang="ru-RU" dirty="0" err="1" smtClean="0"/>
              <a:t>покладаються</a:t>
            </a:r>
            <a:r>
              <a:rPr lang="ru-RU" dirty="0" smtClean="0"/>
              <a:t> </a:t>
            </a:r>
            <a:r>
              <a:rPr lang="ru-RU" dirty="0" err="1"/>
              <a:t>функції</a:t>
            </a:r>
            <a:r>
              <a:rPr lang="ru-RU" dirty="0"/>
              <a:t> контролю за </a:t>
            </a:r>
            <a:r>
              <a:rPr lang="ru-RU" dirty="0" err="1"/>
              <a:t>дотриманням</a:t>
            </a:r>
            <a:r>
              <a:rPr lang="ru-RU" dirty="0"/>
              <a:t> </a:t>
            </a:r>
            <a:r>
              <a:rPr lang="ru-RU" dirty="0" err="1"/>
              <a:t>законних</a:t>
            </a:r>
            <a:r>
              <a:rPr lang="ru-RU" dirty="0"/>
              <a:t> прав та </a:t>
            </a:r>
            <a:r>
              <a:rPr lang="ru-RU" dirty="0" err="1"/>
              <a:t>інтересів</a:t>
            </a:r>
            <a:r>
              <a:rPr lang="ru-RU" dirty="0"/>
              <a:t> </a:t>
            </a:r>
            <a:r>
              <a:rPr lang="ru-RU" dirty="0" err="1"/>
              <a:t>громадян</a:t>
            </a:r>
            <a:r>
              <a:rPr lang="ru-RU" dirty="0"/>
              <a:t> в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 </a:t>
            </a:r>
            <a:r>
              <a:rPr lang="ru-RU" dirty="0" err="1"/>
              <a:t>виконавчої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 і </a:t>
            </a:r>
            <a:r>
              <a:rPr lang="ru-RU" dirty="0" err="1"/>
              <a:t>посадових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 smtClean="0"/>
              <a:t>.</a:t>
            </a:r>
          </a:p>
          <a:p>
            <a:pPr marL="82296" indent="0">
              <a:buNone/>
            </a:pPr>
            <a:r>
              <a:rPr lang="uk-UA" dirty="0" smtClean="0"/>
              <a:t>В Україні регулюється:</a:t>
            </a:r>
          </a:p>
          <a:p>
            <a:pPr>
              <a:buFontTx/>
              <a:buChar char="-"/>
            </a:pPr>
            <a:r>
              <a:rPr lang="uk-UA" dirty="0" smtClean="0"/>
              <a:t>Конституцією України;</a:t>
            </a:r>
          </a:p>
          <a:p>
            <a:pPr>
              <a:buFontTx/>
              <a:buChar char="-"/>
            </a:pPr>
            <a:r>
              <a:rPr lang="uk-UA" dirty="0" smtClean="0"/>
              <a:t>ЗУ «Про Уповноваженого ВРУ з прав людини»;</a:t>
            </a:r>
          </a:p>
          <a:p>
            <a:pPr>
              <a:buFontTx/>
              <a:buChar char="-"/>
            </a:pPr>
            <a:r>
              <a:rPr lang="uk-UA" dirty="0" smtClean="0"/>
              <a:t>ЗУ «Про державну службу».</a:t>
            </a:r>
          </a:p>
          <a:p>
            <a:pPr>
              <a:buFontTx/>
              <a:buChar char="-"/>
            </a:pPr>
            <a:endParaRPr lang="uk-UA" dirty="0" smtClean="0"/>
          </a:p>
          <a:p>
            <a:pPr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3336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72" y="27856"/>
            <a:ext cx="9139127" cy="880864"/>
          </a:xfrm>
        </p:spPr>
        <p:txBody>
          <a:bodyPr>
            <a:noAutofit/>
          </a:bodyPr>
          <a:lstStyle/>
          <a:p>
            <a:pPr algn="ctr"/>
            <a:r>
              <a:rPr lang="uk-UA" sz="3600" b="1" dirty="0" smtClean="0"/>
              <a:t>Метою парламентського контролю, який здійснює уповноважений є: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87727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2309486"/>
            <a:ext cx="2376264" cy="10801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err="1">
                <a:solidFill>
                  <a:schemeClr val="tx1"/>
                </a:solidFill>
              </a:rPr>
              <a:t>додержання</a:t>
            </a:r>
            <a:r>
              <a:rPr lang="ru-RU" sz="1600" dirty="0">
                <a:solidFill>
                  <a:schemeClr val="tx1"/>
                </a:solidFill>
              </a:rPr>
              <a:t> та </a:t>
            </a:r>
            <a:r>
              <a:rPr lang="ru-RU" sz="1600" dirty="0" err="1">
                <a:solidFill>
                  <a:schemeClr val="tx1"/>
                </a:solidFill>
              </a:rPr>
              <a:t>повага</a:t>
            </a:r>
            <a:r>
              <a:rPr lang="ru-RU" sz="1600" dirty="0">
                <a:solidFill>
                  <a:schemeClr val="tx1"/>
                </a:solidFill>
              </a:rPr>
              <a:t> до прав і свобод </a:t>
            </a:r>
            <a:r>
              <a:rPr lang="ru-RU" sz="1600" dirty="0" err="1">
                <a:solidFill>
                  <a:schemeClr val="tx1"/>
                </a:solidFill>
              </a:rPr>
              <a:t>людини</a:t>
            </a:r>
            <a:r>
              <a:rPr lang="ru-RU" sz="1600" dirty="0">
                <a:solidFill>
                  <a:schemeClr val="tx1"/>
                </a:solidFill>
              </a:rPr>
              <a:t> і </a:t>
            </a:r>
            <a:r>
              <a:rPr lang="ru-RU" sz="1600" dirty="0" err="1">
                <a:solidFill>
                  <a:schemeClr val="tx1"/>
                </a:solidFill>
              </a:rPr>
              <a:t>громадянина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868144" y="3956128"/>
            <a:ext cx="3092361" cy="10801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err="1">
                <a:solidFill>
                  <a:schemeClr val="tx1"/>
                </a:solidFill>
              </a:rPr>
              <a:t>запобігання</a:t>
            </a:r>
            <a:r>
              <a:rPr lang="ru-RU" dirty="0">
                <a:solidFill>
                  <a:schemeClr val="tx1"/>
                </a:solidFill>
              </a:rPr>
              <a:t> будь-</a:t>
            </a:r>
            <a:r>
              <a:rPr lang="ru-RU" dirty="0" err="1">
                <a:solidFill>
                  <a:schemeClr val="tx1"/>
                </a:solidFill>
              </a:rPr>
              <a:t>яким</a:t>
            </a:r>
            <a:r>
              <a:rPr lang="ru-RU" dirty="0">
                <a:solidFill>
                  <a:schemeClr val="tx1"/>
                </a:solidFill>
              </a:rPr>
              <a:t> формам </a:t>
            </a:r>
            <a:r>
              <a:rPr lang="ru-RU" dirty="0" err="1">
                <a:solidFill>
                  <a:schemeClr val="tx1"/>
                </a:solidFill>
              </a:rPr>
              <a:t>дискримінації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щодо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реалізації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людиною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своїх</a:t>
            </a:r>
            <a:r>
              <a:rPr lang="ru-RU" dirty="0">
                <a:solidFill>
                  <a:schemeClr val="tx1"/>
                </a:solidFill>
              </a:rPr>
              <a:t> прав і свобод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3956128"/>
            <a:ext cx="2520280" cy="10801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err="1">
                <a:solidFill>
                  <a:schemeClr val="tx1"/>
                </a:solidFill>
              </a:rPr>
              <a:t>запобігання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порушенням</a:t>
            </a:r>
            <a:r>
              <a:rPr lang="ru-RU" sz="1600" dirty="0">
                <a:solidFill>
                  <a:schemeClr val="tx1"/>
                </a:solidFill>
              </a:rPr>
              <a:t> прав і свобод </a:t>
            </a:r>
            <a:r>
              <a:rPr lang="ru-RU" sz="1600" dirty="0" err="1">
                <a:solidFill>
                  <a:schemeClr val="tx1"/>
                </a:solidFill>
              </a:rPr>
              <a:t>людини</a:t>
            </a:r>
            <a:r>
              <a:rPr lang="ru-RU" sz="1600" dirty="0">
                <a:solidFill>
                  <a:schemeClr val="tx1"/>
                </a:solidFill>
              </a:rPr>
              <a:t> і </a:t>
            </a:r>
            <a:r>
              <a:rPr lang="ru-RU" sz="1600" dirty="0" err="1">
                <a:solidFill>
                  <a:schemeClr val="tx1"/>
                </a:solidFill>
              </a:rPr>
              <a:t>громадянина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або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сприяння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їх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поновленню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24128" y="2444405"/>
            <a:ext cx="3269023" cy="10801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>
                <a:solidFill>
                  <a:schemeClr val="tx1"/>
                </a:solidFill>
              </a:rPr>
              <a:t> </a:t>
            </a:r>
            <a:r>
              <a:rPr lang="ru-RU" sz="1600" dirty="0" err="1">
                <a:solidFill>
                  <a:schemeClr val="tx1"/>
                </a:solidFill>
              </a:rPr>
              <a:t>поліпшення</a:t>
            </a:r>
            <a:r>
              <a:rPr lang="ru-RU" sz="1600" dirty="0">
                <a:solidFill>
                  <a:schemeClr val="tx1"/>
                </a:solidFill>
              </a:rPr>
              <a:t> і </a:t>
            </a:r>
            <a:r>
              <a:rPr lang="ru-RU" sz="1600" dirty="0" err="1">
                <a:solidFill>
                  <a:schemeClr val="tx1"/>
                </a:solidFill>
              </a:rPr>
              <a:t>подальший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розвиток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міжнародного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співробітництва</a:t>
            </a:r>
            <a:r>
              <a:rPr lang="ru-RU" sz="1600" dirty="0">
                <a:solidFill>
                  <a:schemeClr val="tx1"/>
                </a:solidFill>
              </a:rPr>
              <a:t> в </a:t>
            </a:r>
            <a:r>
              <a:rPr lang="ru-RU" sz="1600" dirty="0" err="1">
                <a:solidFill>
                  <a:schemeClr val="tx1"/>
                </a:solidFill>
              </a:rPr>
              <a:t>галузі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захисту</a:t>
            </a:r>
            <a:r>
              <a:rPr lang="ru-RU" sz="1600" dirty="0">
                <a:solidFill>
                  <a:schemeClr val="tx1"/>
                </a:solidFill>
              </a:rPr>
              <a:t> прав і свобод </a:t>
            </a:r>
            <a:r>
              <a:rPr lang="ru-RU" sz="1600" dirty="0" err="1">
                <a:solidFill>
                  <a:schemeClr val="tx1"/>
                </a:solidFill>
              </a:rPr>
              <a:t>людини</a:t>
            </a:r>
            <a:r>
              <a:rPr lang="ru-RU" sz="1600" dirty="0">
                <a:solidFill>
                  <a:schemeClr val="tx1"/>
                </a:solidFill>
              </a:rPr>
              <a:t> і </a:t>
            </a:r>
            <a:r>
              <a:rPr lang="ru-RU" sz="1600" dirty="0" err="1">
                <a:solidFill>
                  <a:schemeClr val="tx1"/>
                </a:solidFill>
              </a:rPr>
              <a:t>громадянина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868144" y="5653252"/>
            <a:ext cx="3096344" cy="10801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err="1">
                <a:solidFill>
                  <a:schemeClr val="tx1"/>
                </a:solidFill>
              </a:rPr>
              <a:t>сприяння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правовій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інформованості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населення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ru-RU" dirty="0" err="1">
                <a:solidFill>
                  <a:schemeClr val="tx1"/>
                </a:solidFill>
              </a:rPr>
              <a:t>захист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конфіденційної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інформації</a:t>
            </a:r>
            <a:r>
              <a:rPr lang="ru-RU" dirty="0">
                <a:solidFill>
                  <a:schemeClr val="tx1"/>
                </a:solidFill>
              </a:rPr>
              <a:t> про особу.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79512" y="5653252"/>
            <a:ext cx="3744416" cy="10801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err="1">
                <a:solidFill>
                  <a:schemeClr val="tx1"/>
                </a:solidFill>
              </a:rPr>
              <a:t>сприяння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приведенню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законодавства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України</a:t>
            </a:r>
            <a:r>
              <a:rPr lang="ru-RU" sz="1600" dirty="0">
                <a:solidFill>
                  <a:schemeClr val="tx1"/>
                </a:solidFill>
              </a:rPr>
              <a:t> про права і </a:t>
            </a:r>
            <a:r>
              <a:rPr lang="ru-RU" sz="1600" dirty="0" err="1">
                <a:solidFill>
                  <a:schemeClr val="tx1"/>
                </a:solidFill>
              </a:rPr>
              <a:t>свободи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людини</a:t>
            </a:r>
            <a:r>
              <a:rPr lang="ru-RU" sz="1600" dirty="0">
                <a:solidFill>
                  <a:schemeClr val="tx1"/>
                </a:solidFill>
              </a:rPr>
              <a:t> і </a:t>
            </a:r>
            <a:r>
              <a:rPr lang="ru-RU" sz="1600" dirty="0" err="1">
                <a:solidFill>
                  <a:schemeClr val="tx1"/>
                </a:solidFill>
              </a:rPr>
              <a:t>громадянина</a:t>
            </a:r>
            <a:r>
              <a:rPr lang="ru-RU" sz="1600" dirty="0">
                <a:solidFill>
                  <a:schemeClr val="tx1"/>
                </a:solidFill>
              </a:rPr>
              <a:t> у </a:t>
            </a:r>
            <a:r>
              <a:rPr lang="ru-RU" sz="1600" dirty="0" err="1">
                <a:solidFill>
                  <a:schemeClr val="tx1"/>
                </a:solidFill>
              </a:rPr>
              <a:t>відповідність</a:t>
            </a:r>
            <a:r>
              <a:rPr lang="ru-RU" sz="1600" dirty="0">
                <a:solidFill>
                  <a:schemeClr val="tx1"/>
                </a:solidFill>
              </a:rPr>
              <a:t> з </a:t>
            </a:r>
            <a:r>
              <a:rPr lang="ru-RU" sz="1600" dirty="0" err="1">
                <a:solidFill>
                  <a:schemeClr val="tx1"/>
                </a:solidFill>
              </a:rPr>
              <a:t>Конституцією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України</a:t>
            </a:r>
            <a:r>
              <a:rPr lang="ru-RU" sz="1600" dirty="0">
                <a:solidFill>
                  <a:schemeClr val="tx1"/>
                </a:solidFill>
              </a:rPr>
              <a:t>, </a:t>
            </a:r>
            <a:r>
              <a:rPr lang="ru-RU" sz="1600" dirty="0" err="1">
                <a:solidFill>
                  <a:schemeClr val="tx1"/>
                </a:solidFill>
              </a:rPr>
              <a:t>міжнародними</a:t>
            </a:r>
            <a:r>
              <a:rPr lang="ru-RU" sz="1600" dirty="0">
                <a:solidFill>
                  <a:schemeClr val="tx1"/>
                </a:solidFill>
              </a:rPr>
              <a:t> стандартами у </a:t>
            </a:r>
            <a:r>
              <a:rPr lang="ru-RU" sz="1600" dirty="0" err="1">
                <a:solidFill>
                  <a:schemeClr val="tx1"/>
                </a:solidFill>
              </a:rPr>
              <a:t>цій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галузі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915816" y="1229366"/>
            <a:ext cx="3456384" cy="10801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err="1">
                <a:solidFill>
                  <a:schemeClr val="tx1"/>
                </a:solidFill>
              </a:rPr>
              <a:t>захист</a:t>
            </a:r>
            <a:r>
              <a:rPr lang="ru-RU" sz="1400" dirty="0">
                <a:solidFill>
                  <a:schemeClr val="tx1"/>
                </a:solidFill>
              </a:rPr>
              <a:t> прав і свобод </a:t>
            </a:r>
            <a:r>
              <a:rPr lang="ru-RU" sz="1400" dirty="0" err="1">
                <a:solidFill>
                  <a:schemeClr val="tx1"/>
                </a:solidFill>
              </a:rPr>
              <a:t>людини</a:t>
            </a:r>
            <a:r>
              <a:rPr lang="ru-RU" sz="1400" dirty="0">
                <a:solidFill>
                  <a:schemeClr val="tx1"/>
                </a:solidFill>
              </a:rPr>
              <a:t> і </a:t>
            </a:r>
            <a:r>
              <a:rPr lang="ru-RU" sz="1400" dirty="0" err="1">
                <a:solidFill>
                  <a:schemeClr val="tx1"/>
                </a:solidFill>
              </a:rPr>
              <a:t>громадянина</a:t>
            </a:r>
            <a:r>
              <a:rPr lang="ru-RU" sz="1400" dirty="0">
                <a:solidFill>
                  <a:schemeClr val="tx1"/>
                </a:solidFill>
              </a:rPr>
              <a:t>, </a:t>
            </a:r>
            <a:r>
              <a:rPr lang="ru-RU" sz="1400" dirty="0" err="1">
                <a:solidFill>
                  <a:schemeClr val="tx1"/>
                </a:solidFill>
              </a:rPr>
              <a:t>проголошених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Конституцією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України</a:t>
            </a:r>
            <a:r>
              <a:rPr lang="ru-RU" sz="1400" dirty="0">
                <a:solidFill>
                  <a:schemeClr val="tx1"/>
                </a:solidFill>
              </a:rPr>
              <a:t>, законами </a:t>
            </a:r>
            <a:r>
              <a:rPr lang="ru-RU" sz="1400" dirty="0" err="1">
                <a:solidFill>
                  <a:schemeClr val="tx1"/>
                </a:solidFill>
              </a:rPr>
              <a:t>України</a:t>
            </a:r>
            <a:r>
              <a:rPr lang="ru-RU" sz="1400" dirty="0">
                <a:solidFill>
                  <a:schemeClr val="tx1"/>
                </a:solidFill>
              </a:rPr>
              <a:t> та </a:t>
            </a:r>
            <a:r>
              <a:rPr lang="ru-RU" sz="1400" dirty="0" err="1">
                <a:solidFill>
                  <a:schemeClr val="tx1"/>
                </a:solidFill>
              </a:rPr>
              <a:t>міжнародними</a:t>
            </a:r>
            <a:r>
              <a:rPr lang="ru-RU" sz="1400" dirty="0">
                <a:solidFill>
                  <a:schemeClr val="tx1"/>
                </a:solidFill>
              </a:rPr>
              <a:t> договорами </a:t>
            </a:r>
            <a:r>
              <a:rPr lang="ru-RU" sz="1400" dirty="0" err="1">
                <a:solidFill>
                  <a:schemeClr val="tx1"/>
                </a:solidFill>
              </a:rPr>
              <a:t>України</a:t>
            </a:r>
            <a:endParaRPr lang="ru-RU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124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9512" y="116632"/>
            <a:ext cx="8784976" cy="72008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/>
              <a:t>Права Уповноваженого з прав людини</a:t>
            </a:r>
            <a:endParaRPr lang="ru-RU" sz="2800" b="1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79512" y="836712"/>
            <a:ext cx="0" cy="576064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647056" y="1052736"/>
            <a:ext cx="8496944" cy="136815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 err="1">
                <a:solidFill>
                  <a:schemeClr val="tx1"/>
                </a:solidFill>
              </a:rPr>
              <a:t>невідкладного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прийому</a:t>
            </a:r>
            <a:r>
              <a:rPr lang="ru-RU" sz="1400" dirty="0">
                <a:solidFill>
                  <a:schemeClr val="tx1"/>
                </a:solidFill>
              </a:rPr>
              <a:t> Президентом </a:t>
            </a:r>
            <a:r>
              <a:rPr lang="ru-RU" sz="1400" dirty="0" err="1">
                <a:solidFill>
                  <a:schemeClr val="tx1"/>
                </a:solidFill>
              </a:rPr>
              <a:t>України</a:t>
            </a:r>
            <a:r>
              <a:rPr lang="ru-RU" sz="1400" dirty="0">
                <a:solidFill>
                  <a:schemeClr val="tx1"/>
                </a:solidFill>
              </a:rPr>
              <a:t>, Головою </a:t>
            </a:r>
            <a:r>
              <a:rPr lang="ru-RU" sz="1400" dirty="0" err="1">
                <a:solidFill>
                  <a:schemeClr val="tx1"/>
                </a:solidFill>
              </a:rPr>
              <a:t>Верховної</a:t>
            </a:r>
            <a:r>
              <a:rPr lang="ru-RU" sz="1400" dirty="0">
                <a:solidFill>
                  <a:schemeClr val="tx1"/>
                </a:solidFill>
              </a:rPr>
              <a:t> Ради </a:t>
            </a:r>
            <a:r>
              <a:rPr lang="ru-RU" sz="1400" dirty="0" err="1">
                <a:solidFill>
                  <a:schemeClr val="tx1"/>
                </a:solidFill>
              </a:rPr>
              <a:t>України</a:t>
            </a:r>
            <a:r>
              <a:rPr lang="ru-RU" sz="1400" dirty="0">
                <a:solidFill>
                  <a:schemeClr val="tx1"/>
                </a:solidFill>
              </a:rPr>
              <a:t>, </a:t>
            </a:r>
            <a:r>
              <a:rPr lang="ru-RU" sz="1400" dirty="0" err="1">
                <a:solidFill>
                  <a:schemeClr val="tx1"/>
                </a:solidFill>
              </a:rPr>
              <a:t>Прем'єр-міністром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України</a:t>
            </a:r>
            <a:r>
              <a:rPr lang="ru-RU" sz="1400" dirty="0">
                <a:solidFill>
                  <a:schemeClr val="tx1"/>
                </a:solidFill>
              </a:rPr>
              <a:t>, головами </a:t>
            </a:r>
            <a:r>
              <a:rPr lang="ru-RU" sz="1400" dirty="0" err="1">
                <a:solidFill>
                  <a:schemeClr val="tx1"/>
                </a:solidFill>
              </a:rPr>
              <a:t>Конституційного</a:t>
            </a:r>
            <a:r>
              <a:rPr lang="ru-RU" sz="1400" dirty="0">
                <a:solidFill>
                  <a:schemeClr val="tx1"/>
                </a:solidFill>
              </a:rPr>
              <a:t> Суду </a:t>
            </a:r>
            <a:r>
              <a:rPr lang="ru-RU" sz="1400" dirty="0" err="1">
                <a:solidFill>
                  <a:schemeClr val="tx1"/>
                </a:solidFill>
              </a:rPr>
              <a:t>України</a:t>
            </a:r>
            <a:r>
              <a:rPr lang="ru-RU" sz="1400" dirty="0">
                <a:solidFill>
                  <a:schemeClr val="tx1"/>
                </a:solidFill>
              </a:rPr>
              <a:t>, Верховного Суду </a:t>
            </a:r>
            <a:r>
              <a:rPr lang="ru-RU" sz="1400" dirty="0" err="1">
                <a:solidFill>
                  <a:schemeClr val="tx1"/>
                </a:solidFill>
              </a:rPr>
              <a:t>України</a:t>
            </a:r>
            <a:r>
              <a:rPr lang="ru-RU" sz="1400" dirty="0">
                <a:solidFill>
                  <a:schemeClr val="tx1"/>
                </a:solidFill>
              </a:rPr>
              <a:t> та </a:t>
            </a:r>
            <a:r>
              <a:rPr lang="ru-RU" sz="1400" dirty="0" err="1">
                <a:solidFill>
                  <a:schemeClr val="tx1"/>
                </a:solidFill>
              </a:rPr>
              <a:t>вищих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спеціалізованих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судів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України</a:t>
            </a:r>
            <a:r>
              <a:rPr lang="ru-RU" sz="1400" dirty="0">
                <a:solidFill>
                  <a:schemeClr val="tx1"/>
                </a:solidFill>
              </a:rPr>
              <a:t>, </a:t>
            </a:r>
            <a:r>
              <a:rPr lang="ru-RU" sz="1400" dirty="0" err="1">
                <a:solidFill>
                  <a:schemeClr val="tx1"/>
                </a:solidFill>
              </a:rPr>
              <a:t>Генеральним</a:t>
            </a:r>
            <a:r>
              <a:rPr lang="ru-RU" sz="1400" dirty="0">
                <a:solidFill>
                  <a:schemeClr val="tx1"/>
                </a:solidFill>
              </a:rPr>
              <a:t> прокурором </a:t>
            </a:r>
            <a:r>
              <a:rPr lang="ru-RU" sz="1400" dirty="0" err="1">
                <a:solidFill>
                  <a:schemeClr val="tx1"/>
                </a:solidFill>
              </a:rPr>
              <a:t>України</a:t>
            </a:r>
            <a:r>
              <a:rPr lang="ru-RU" sz="1400" dirty="0">
                <a:solidFill>
                  <a:schemeClr val="tx1"/>
                </a:solidFill>
              </a:rPr>
              <a:t>, </a:t>
            </a:r>
            <a:r>
              <a:rPr lang="ru-RU" sz="1400" dirty="0" err="1">
                <a:solidFill>
                  <a:schemeClr val="tx1"/>
                </a:solidFill>
              </a:rPr>
              <a:t>керівниками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інших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державних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органів</a:t>
            </a:r>
            <a:r>
              <a:rPr lang="ru-RU" sz="1400" dirty="0">
                <a:solidFill>
                  <a:schemeClr val="tx1"/>
                </a:solidFill>
              </a:rPr>
              <a:t>, </a:t>
            </a:r>
            <a:r>
              <a:rPr lang="ru-RU" sz="1400" dirty="0" err="1">
                <a:solidFill>
                  <a:schemeClr val="tx1"/>
                </a:solidFill>
              </a:rPr>
              <a:t>органів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місцевого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самоврядування</a:t>
            </a:r>
            <a:r>
              <a:rPr lang="ru-RU" sz="1400" dirty="0">
                <a:solidFill>
                  <a:schemeClr val="tx1"/>
                </a:solidFill>
              </a:rPr>
              <a:t>, </a:t>
            </a:r>
            <a:r>
              <a:rPr lang="ru-RU" sz="1400" dirty="0" err="1">
                <a:solidFill>
                  <a:schemeClr val="tx1"/>
                </a:solidFill>
              </a:rPr>
              <a:t>об'єднань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громадян</a:t>
            </a:r>
            <a:r>
              <a:rPr lang="ru-RU" sz="1400" dirty="0">
                <a:solidFill>
                  <a:schemeClr val="tx1"/>
                </a:solidFill>
              </a:rPr>
              <a:t>, </a:t>
            </a:r>
            <a:r>
              <a:rPr lang="ru-RU" sz="1400" dirty="0" err="1">
                <a:solidFill>
                  <a:schemeClr val="tx1"/>
                </a:solidFill>
              </a:rPr>
              <a:t>підприємств</a:t>
            </a:r>
            <a:r>
              <a:rPr lang="ru-RU" sz="1400" dirty="0">
                <a:solidFill>
                  <a:schemeClr val="tx1"/>
                </a:solidFill>
              </a:rPr>
              <a:t>, </a:t>
            </a:r>
            <a:r>
              <a:rPr lang="ru-RU" sz="1400" dirty="0" err="1">
                <a:solidFill>
                  <a:schemeClr val="tx1"/>
                </a:solidFill>
              </a:rPr>
              <a:t>установ</a:t>
            </a:r>
            <a:r>
              <a:rPr lang="ru-RU" sz="1400" dirty="0">
                <a:solidFill>
                  <a:schemeClr val="tx1"/>
                </a:solidFill>
              </a:rPr>
              <a:t>, </a:t>
            </a:r>
            <a:r>
              <a:rPr lang="ru-RU" sz="1400" dirty="0" err="1">
                <a:solidFill>
                  <a:schemeClr val="tx1"/>
                </a:solidFill>
              </a:rPr>
              <a:t>організацій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незалежно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від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форми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власності</a:t>
            </a:r>
            <a:r>
              <a:rPr lang="ru-RU" sz="1400" dirty="0">
                <a:solidFill>
                  <a:schemeClr val="tx1"/>
                </a:solidFill>
              </a:rPr>
              <a:t>, </a:t>
            </a:r>
            <a:r>
              <a:rPr lang="ru-RU" sz="1400" dirty="0" err="1">
                <a:solidFill>
                  <a:schemeClr val="tx1"/>
                </a:solidFill>
              </a:rPr>
              <a:t>їх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посадовими</a:t>
            </a:r>
            <a:r>
              <a:rPr lang="ru-RU" sz="1400" dirty="0">
                <a:solidFill>
                  <a:schemeClr val="tx1"/>
                </a:solidFill>
              </a:rPr>
              <a:t> та </a:t>
            </a:r>
            <a:r>
              <a:rPr lang="ru-RU" sz="1400" dirty="0" err="1">
                <a:solidFill>
                  <a:schemeClr val="tx1"/>
                </a:solidFill>
              </a:rPr>
              <a:t>службовими</a:t>
            </a:r>
            <a:r>
              <a:rPr lang="ru-RU" sz="1400" dirty="0">
                <a:solidFill>
                  <a:schemeClr val="tx1"/>
                </a:solidFill>
              </a:rPr>
              <a:t> особами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47056" y="2780928"/>
            <a:ext cx="8496944" cy="11782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>
                <a:solidFill>
                  <a:schemeClr val="tx1"/>
                </a:solidFill>
              </a:rPr>
              <a:t>бути </a:t>
            </a:r>
            <a:r>
              <a:rPr lang="ru-RU" dirty="0" err="1">
                <a:solidFill>
                  <a:schemeClr val="tx1"/>
                </a:solidFill>
              </a:rPr>
              <a:t>присутнім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засіданнях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Верховної</a:t>
            </a:r>
            <a:r>
              <a:rPr lang="ru-RU" dirty="0">
                <a:solidFill>
                  <a:schemeClr val="tx1"/>
                </a:solidFill>
              </a:rPr>
              <a:t> Ради </a:t>
            </a:r>
            <a:r>
              <a:rPr lang="ru-RU" dirty="0" err="1">
                <a:solidFill>
                  <a:schemeClr val="tx1"/>
                </a:solidFill>
              </a:rPr>
              <a:t>України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Кабінету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Міністрів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України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Конституційного</a:t>
            </a:r>
            <a:r>
              <a:rPr lang="ru-RU" dirty="0">
                <a:solidFill>
                  <a:schemeClr val="tx1"/>
                </a:solidFill>
              </a:rPr>
              <a:t> Суду </a:t>
            </a:r>
            <a:r>
              <a:rPr lang="ru-RU" dirty="0" err="1">
                <a:solidFill>
                  <a:schemeClr val="tx1"/>
                </a:solidFill>
              </a:rPr>
              <a:t>України</a:t>
            </a:r>
            <a:r>
              <a:rPr lang="ru-RU" dirty="0">
                <a:solidFill>
                  <a:schemeClr val="tx1"/>
                </a:solidFill>
              </a:rPr>
              <a:t>, Верховного Суду </a:t>
            </a:r>
            <a:r>
              <a:rPr lang="ru-RU" dirty="0" err="1">
                <a:solidFill>
                  <a:schemeClr val="tx1"/>
                </a:solidFill>
              </a:rPr>
              <a:t>України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ru-RU" dirty="0" err="1">
                <a:solidFill>
                  <a:schemeClr val="tx1"/>
                </a:solidFill>
              </a:rPr>
              <a:t>вищих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спеціалізованих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судів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України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колегії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прокуратури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України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ru-RU" dirty="0" err="1">
                <a:solidFill>
                  <a:schemeClr val="tx1"/>
                </a:solidFill>
              </a:rPr>
              <a:t>інших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колегіальних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органів</a:t>
            </a:r>
            <a:r>
              <a:rPr lang="ru-RU" dirty="0">
                <a:solidFill>
                  <a:schemeClr val="tx1"/>
                </a:solidFill>
              </a:rPr>
              <a:t>;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23151" y="4437112"/>
            <a:ext cx="8496944" cy="100811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ru-RU" sz="1600" b="1" dirty="0" err="1">
                <a:solidFill>
                  <a:schemeClr val="tx1"/>
                </a:solidFill>
              </a:rPr>
              <a:t>звертатися</a:t>
            </a:r>
            <a:r>
              <a:rPr lang="ru-RU" sz="1600" b="1" dirty="0">
                <a:solidFill>
                  <a:schemeClr val="tx1"/>
                </a:solidFill>
              </a:rPr>
              <a:t> до </a:t>
            </a:r>
            <a:r>
              <a:rPr lang="ru-RU" sz="1600" b="1" dirty="0" err="1">
                <a:solidFill>
                  <a:schemeClr val="tx1"/>
                </a:solidFill>
              </a:rPr>
              <a:t>Конституційного</a:t>
            </a:r>
            <a:r>
              <a:rPr lang="ru-RU" sz="1600" b="1" dirty="0">
                <a:solidFill>
                  <a:schemeClr val="tx1"/>
                </a:solidFill>
              </a:rPr>
              <a:t> Суду </a:t>
            </a:r>
            <a:r>
              <a:rPr lang="ru-RU" sz="1600" b="1" dirty="0" err="1">
                <a:solidFill>
                  <a:schemeClr val="tx1"/>
                </a:solidFill>
              </a:rPr>
              <a:t>України</a:t>
            </a:r>
            <a:r>
              <a:rPr lang="ru-RU" sz="1600" b="1" dirty="0">
                <a:solidFill>
                  <a:schemeClr val="tx1"/>
                </a:solidFill>
              </a:rPr>
              <a:t> з </a:t>
            </a:r>
            <a:r>
              <a:rPr lang="ru-RU" sz="1600" b="1" dirty="0" err="1">
                <a:solidFill>
                  <a:schemeClr val="tx1"/>
                </a:solidFill>
              </a:rPr>
              <a:t>поданням</a:t>
            </a:r>
            <a:r>
              <a:rPr lang="ru-RU" sz="1600" b="1" dirty="0">
                <a:solidFill>
                  <a:schemeClr val="tx1"/>
                </a:solidFill>
              </a:rPr>
              <a:t>:</a:t>
            </a:r>
          </a:p>
          <a:p>
            <a:pPr fontAlgn="base"/>
            <a:r>
              <a:rPr lang="ru-RU" sz="1600" dirty="0">
                <a:solidFill>
                  <a:schemeClr val="tx1"/>
                </a:solidFill>
              </a:rPr>
              <a:t>про </a:t>
            </a:r>
            <a:r>
              <a:rPr lang="ru-RU" sz="1600" dirty="0" err="1">
                <a:solidFill>
                  <a:schemeClr val="tx1"/>
                </a:solidFill>
              </a:rPr>
              <a:t>відповідність</a:t>
            </a:r>
            <a:r>
              <a:rPr lang="ru-RU" sz="1600" dirty="0">
                <a:solidFill>
                  <a:schemeClr val="tx1"/>
                </a:solidFill>
              </a:rPr>
              <a:t> </a:t>
            </a:r>
            <a:r>
              <a:rPr lang="ru-RU" sz="1600" u="sng" dirty="0" err="1">
                <a:solidFill>
                  <a:schemeClr val="tx1"/>
                </a:solidFill>
              </a:rPr>
              <a:t>Конституції</a:t>
            </a:r>
            <a:r>
              <a:rPr lang="ru-RU" sz="1600" u="sng" dirty="0">
                <a:solidFill>
                  <a:schemeClr val="tx1"/>
                </a:solidFill>
              </a:rPr>
              <a:t> </a:t>
            </a:r>
            <a:r>
              <a:rPr lang="ru-RU" sz="1600" u="sng" dirty="0" err="1" smtClean="0">
                <a:solidFill>
                  <a:schemeClr val="tx1"/>
                </a:solidFill>
              </a:rPr>
              <a:t>України</a:t>
            </a:r>
            <a:r>
              <a:rPr lang="ru-RU" sz="1600" dirty="0" err="1" smtClean="0">
                <a:solidFill>
                  <a:schemeClr val="tx1"/>
                </a:solidFill>
              </a:rPr>
              <a:t>законів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України</a:t>
            </a:r>
            <a:r>
              <a:rPr lang="ru-RU" sz="1600" dirty="0">
                <a:solidFill>
                  <a:schemeClr val="tx1"/>
                </a:solidFill>
              </a:rPr>
              <a:t> та </a:t>
            </a:r>
            <a:r>
              <a:rPr lang="ru-RU" sz="1600" dirty="0" err="1">
                <a:solidFill>
                  <a:schemeClr val="tx1"/>
                </a:solidFill>
              </a:rPr>
              <a:t>інших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правових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актів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Верховної</a:t>
            </a:r>
            <a:r>
              <a:rPr lang="ru-RU" sz="1600" dirty="0">
                <a:solidFill>
                  <a:schemeClr val="tx1"/>
                </a:solidFill>
              </a:rPr>
              <a:t> Ради </a:t>
            </a:r>
            <a:r>
              <a:rPr lang="ru-RU" sz="1600" dirty="0" err="1">
                <a:solidFill>
                  <a:schemeClr val="tx1"/>
                </a:solidFill>
              </a:rPr>
              <a:t>України</a:t>
            </a:r>
            <a:r>
              <a:rPr lang="ru-RU" sz="1600" dirty="0">
                <a:solidFill>
                  <a:schemeClr val="tx1"/>
                </a:solidFill>
              </a:rPr>
              <a:t>, </a:t>
            </a:r>
            <a:r>
              <a:rPr lang="ru-RU" sz="1600" dirty="0" err="1">
                <a:solidFill>
                  <a:schemeClr val="tx1"/>
                </a:solidFill>
              </a:rPr>
              <a:t>актів</a:t>
            </a:r>
            <a:r>
              <a:rPr lang="ru-RU" sz="1600" dirty="0">
                <a:solidFill>
                  <a:schemeClr val="tx1"/>
                </a:solidFill>
              </a:rPr>
              <a:t> Президента </a:t>
            </a:r>
            <a:r>
              <a:rPr lang="ru-RU" sz="1600" dirty="0" err="1">
                <a:solidFill>
                  <a:schemeClr val="tx1"/>
                </a:solidFill>
              </a:rPr>
              <a:t>України</a:t>
            </a:r>
            <a:r>
              <a:rPr lang="ru-RU" sz="1600" dirty="0">
                <a:solidFill>
                  <a:schemeClr val="tx1"/>
                </a:solidFill>
              </a:rPr>
              <a:t>, </a:t>
            </a:r>
            <a:r>
              <a:rPr lang="ru-RU" sz="1600" dirty="0" err="1">
                <a:solidFill>
                  <a:schemeClr val="tx1"/>
                </a:solidFill>
              </a:rPr>
              <a:t>актів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Кабінету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Міністрів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України</a:t>
            </a:r>
            <a:r>
              <a:rPr lang="ru-RU" sz="1600" dirty="0">
                <a:solidFill>
                  <a:schemeClr val="tx1"/>
                </a:solidFill>
              </a:rPr>
              <a:t>, </a:t>
            </a:r>
            <a:r>
              <a:rPr lang="ru-RU" sz="1600" dirty="0" err="1">
                <a:solidFill>
                  <a:schemeClr val="tx1"/>
                </a:solidFill>
              </a:rPr>
              <a:t>правових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актів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Верховної</a:t>
            </a:r>
            <a:r>
              <a:rPr lang="ru-RU" sz="1600" dirty="0">
                <a:solidFill>
                  <a:schemeClr val="tx1"/>
                </a:solidFill>
              </a:rPr>
              <a:t> Ради </a:t>
            </a:r>
            <a:r>
              <a:rPr lang="ru-RU" sz="1600" dirty="0" err="1">
                <a:solidFill>
                  <a:schemeClr val="tx1"/>
                </a:solidFill>
              </a:rPr>
              <a:t>Автономної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Республіки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Крим</a:t>
            </a:r>
            <a:r>
              <a:rPr lang="ru-RU" sz="1600" dirty="0">
                <a:solidFill>
                  <a:schemeClr val="tx1"/>
                </a:solidFill>
              </a:rPr>
              <a:t>, </a:t>
            </a:r>
            <a:r>
              <a:rPr lang="ru-RU" sz="1600" dirty="0" err="1">
                <a:solidFill>
                  <a:schemeClr val="tx1"/>
                </a:solidFill>
              </a:rPr>
              <a:t>які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стосуються</a:t>
            </a:r>
            <a:r>
              <a:rPr lang="ru-RU" sz="1600" dirty="0">
                <a:solidFill>
                  <a:schemeClr val="tx1"/>
                </a:solidFill>
              </a:rPr>
              <a:t> прав і свобод </a:t>
            </a:r>
            <a:r>
              <a:rPr lang="ru-RU" sz="1600" dirty="0" err="1">
                <a:solidFill>
                  <a:schemeClr val="tx1"/>
                </a:solidFill>
              </a:rPr>
              <a:t>людини</a:t>
            </a:r>
            <a:r>
              <a:rPr lang="ru-RU" sz="1600" dirty="0">
                <a:solidFill>
                  <a:schemeClr val="tx1"/>
                </a:solidFill>
              </a:rPr>
              <a:t> і </a:t>
            </a:r>
            <a:r>
              <a:rPr lang="ru-RU" sz="1600" dirty="0" err="1">
                <a:solidFill>
                  <a:schemeClr val="tx1"/>
                </a:solidFill>
              </a:rPr>
              <a:t>громадянина</a:t>
            </a:r>
            <a:r>
              <a:rPr lang="ru-RU" sz="1600" dirty="0">
                <a:solidFill>
                  <a:schemeClr val="tx1"/>
                </a:solidFill>
              </a:rPr>
              <a:t>;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23151" y="5733256"/>
            <a:ext cx="8496944" cy="7920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err="1">
                <a:solidFill>
                  <a:schemeClr val="tx1"/>
                </a:solidFill>
              </a:rPr>
              <a:t>безперешкодно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відвідувати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органи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державної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влади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органи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місцевого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самоврядування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підприємства</a:t>
            </a:r>
            <a:r>
              <a:rPr lang="ru-RU" dirty="0">
                <a:solidFill>
                  <a:schemeClr val="tx1"/>
                </a:solidFill>
              </a:rPr>
              <a:t>, установи, </a:t>
            </a:r>
            <a:r>
              <a:rPr lang="ru-RU" dirty="0" err="1">
                <a:solidFill>
                  <a:schemeClr val="tx1"/>
                </a:solidFill>
              </a:rPr>
              <a:t>організації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незалежно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від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форми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власності</a:t>
            </a:r>
            <a:r>
              <a:rPr lang="ru-RU" dirty="0">
                <a:solidFill>
                  <a:schemeClr val="tx1"/>
                </a:solidFill>
              </a:rPr>
              <a:t>, бути </a:t>
            </a:r>
            <a:r>
              <a:rPr lang="ru-RU" dirty="0" err="1">
                <a:solidFill>
                  <a:schemeClr val="tx1"/>
                </a:solidFill>
              </a:rPr>
              <a:t>присутнім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їх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засіданнях</a:t>
            </a:r>
            <a:r>
              <a:rPr lang="ru-RU" dirty="0">
                <a:solidFill>
                  <a:schemeClr val="tx1"/>
                </a:solidFill>
              </a:rPr>
              <a:t>;</a:t>
            </a: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179512" y="1556792"/>
            <a:ext cx="443639" cy="0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203417" y="3563176"/>
            <a:ext cx="443639" cy="0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179512" y="4833156"/>
            <a:ext cx="443639" cy="0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179512" y="6120528"/>
            <a:ext cx="443639" cy="0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9774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332656"/>
            <a:ext cx="8496944" cy="136815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>
                <a:solidFill>
                  <a:schemeClr val="tx1"/>
                </a:solidFill>
              </a:rPr>
              <a:t>на </a:t>
            </a:r>
            <a:r>
              <a:rPr lang="ru-RU" dirty="0" err="1">
                <a:solidFill>
                  <a:schemeClr val="tx1"/>
                </a:solidFill>
              </a:rPr>
              <a:t>ознайомлення</a:t>
            </a:r>
            <a:r>
              <a:rPr lang="ru-RU" dirty="0">
                <a:solidFill>
                  <a:schemeClr val="tx1"/>
                </a:solidFill>
              </a:rPr>
              <a:t> з документами, у тому </a:t>
            </a:r>
            <a:r>
              <a:rPr lang="ru-RU" dirty="0" err="1">
                <a:solidFill>
                  <a:schemeClr val="tx1"/>
                </a:solidFill>
              </a:rPr>
              <a:t>числі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тими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що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містять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інформацію</a:t>
            </a:r>
            <a:r>
              <a:rPr lang="ru-RU" dirty="0">
                <a:solidFill>
                  <a:schemeClr val="tx1"/>
                </a:solidFill>
              </a:rPr>
              <a:t> з </a:t>
            </a:r>
            <a:r>
              <a:rPr lang="ru-RU" dirty="0" err="1">
                <a:solidFill>
                  <a:schemeClr val="tx1"/>
                </a:solidFill>
              </a:rPr>
              <a:t>обмеженим</a:t>
            </a:r>
            <a:r>
              <a:rPr lang="ru-RU" dirty="0">
                <a:solidFill>
                  <a:schemeClr val="tx1"/>
                </a:solidFill>
              </a:rPr>
              <a:t> доступом, та </a:t>
            </a:r>
            <a:r>
              <a:rPr lang="ru-RU" dirty="0" err="1">
                <a:solidFill>
                  <a:schemeClr val="tx1"/>
                </a:solidFill>
              </a:rPr>
              <a:t>отримання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їх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копій</a:t>
            </a:r>
            <a:r>
              <a:rPr lang="ru-RU" dirty="0">
                <a:solidFill>
                  <a:schemeClr val="tx1"/>
                </a:solidFill>
              </a:rPr>
              <a:t> в органах </a:t>
            </a:r>
            <a:r>
              <a:rPr lang="ru-RU" dirty="0" err="1">
                <a:solidFill>
                  <a:schemeClr val="tx1"/>
                </a:solidFill>
              </a:rPr>
              <a:t>державної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влади</a:t>
            </a:r>
            <a:r>
              <a:rPr lang="ru-RU" dirty="0">
                <a:solidFill>
                  <a:schemeClr val="tx1"/>
                </a:solidFill>
              </a:rPr>
              <a:t>, органах </a:t>
            </a:r>
            <a:r>
              <a:rPr lang="ru-RU" dirty="0" err="1">
                <a:solidFill>
                  <a:schemeClr val="tx1"/>
                </a:solidFill>
              </a:rPr>
              <a:t>місцевого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самоврядування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об’єднаннях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громадян</a:t>
            </a:r>
            <a:r>
              <a:rPr lang="ru-RU" dirty="0">
                <a:solidFill>
                  <a:schemeClr val="tx1"/>
                </a:solidFill>
              </a:rPr>
              <a:t>, на </a:t>
            </a:r>
            <a:r>
              <a:rPr lang="ru-RU" dirty="0" err="1">
                <a:solidFill>
                  <a:schemeClr val="tx1"/>
                </a:solidFill>
              </a:rPr>
              <a:t>підприємствах</a:t>
            </a:r>
            <a:r>
              <a:rPr lang="ru-RU" dirty="0">
                <a:solidFill>
                  <a:schemeClr val="tx1"/>
                </a:solidFill>
              </a:rPr>
              <a:t>, в </a:t>
            </a:r>
            <a:r>
              <a:rPr lang="ru-RU" dirty="0" err="1">
                <a:solidFill>
                  <a:schemeClr val="tx1"/>
                </a:solidFill>
              </a:rPr>
              <a:t>установах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організаціях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незалежно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від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форми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власності</a:t>
            </a:r>
            <a:r>
              <a:rPr lang="ru-RU" dirty="0">
                <a:solidFill>
                  <a:schemeClr val="tx1"/>
                </a:solidFill>
              </a:rPr>
              <a:t>, органах </a:t>
            </a:r>
            <a:r>
              <a:rPr lang="ru-RU" dirty="0" err="1">
                <a:solidFill>
                  <a:schemeClr val="tx1"/>
                </a:solidFill>
              </a:rPr>
              <a:t>прокуратури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включаючи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справи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які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знаходяться</a:t>
            </a:r>
            <a:r>
              <a:rPr lang="ru-RU" dirty="0">
                <a:solidFill>
                  <a:schemeClr val="tx1"/>
                </a:solidFill>
              </a:rPr>
              <a:t> в судах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2132856"/>
            <a:ext cx="8496944" cy="11782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err="1">
                <a:solidFill>
                  <a:schemeClr val="tx1"/>
                </a:solidFill>
              </a:rPr>
              <a:t>вимагати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від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посадових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службових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осіб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органів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державної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влади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органів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місцевого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самоврядування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підприємств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установ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організацій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незалежно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від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форми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власності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сприяння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проведенню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перевірок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діяльності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підконтрольних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підпорядкованих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їм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підприємств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установ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організацій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3789040"/>
            <a:ext cx="8496944" cy="11782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err="1">
                <a:solidFill>
                  <a:schemeClr val="tx1"/>
                </a:solidFill>
              </a:rPr>
              <a:t>запрошувати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посадових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службових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осіб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громадян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України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іноземців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ru-RU" dirty="0" err="1">
                <a:solidFill>
                  <a:schemeClr val="tx1"/>
                </a:solidFill>
              </a:rPr>
              <a:t>осіб</a:t>
            </a:r>
            <a:r>
              <a:rPr lang="ru-RU" dirty="0">
                <a:solidFill>
                  <a:schemeClr val="tx1"/>
                </a:solidFill>
              </a:rPr>
              <a:t> без </a:t>
            </a:r>
            <a:r>
              <a:rPr lang="ru-RU" dirty="0" err="1">
                <a:solidFill>
                  <a:schemeClr val="tx1"/>
                </a:solidFill>
              </a:rPr>
              <a:t>громадянства</a:t>
            </a:r>
            <a:r>
              <a:rPr lang="ru-RU" dirty="0">
                <a:solidFill>
                  <a:schemeClr val="tx1"/>
                </a:solidFill>
              </a:rPr>
              <a:t> для </a:t>
            </a:r>
            <a:r>
              <a:rPr lang="ru-RU" dirty="0" err="1">
                <a:solidFill>
                  <a:schemeClr val="tx1"/>
                </a:solidFill>
              </a:rPr>
              <a:t>отримання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від</a:t>
            </a:r>
            <a:r>
              <a:rPr lang="ru-RU" dirty="0">
                <a:solidFill>
                  <a:schemeClr val="tx1"/>
                </a:solidFill>
              </a:rPr>
              <a:t> них </a:t>
            </a:r>
            <a:r>
              <a:rPr lang="ru-RU" dirty="0" err="1">
                <a:solidFill>
                  <a:schemeClr val="tx1"/>
                </a:solidFill>
              </a:rPr>
              <a:t>усних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або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письмових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пояснень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щодо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обставин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які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перевіряються</a:t>
            </a:r>
            <a:r>
              <a:rPr lang="ru-RU" dirty="0">
                <a:solidFill>
                  <a:schemeClr val="tx1"/>
                </a:solidFill>
              </a:rPr>
              <a:t> по </a:t>
            </a:r>
            <a:r>
              <a:rPr lang="ru-RU" dirty="0" err="1">
                <a:solidFill>
                  <a:schemeClr val="tx1"/>
                </a:solidFill>
              </a:rPr>
              <a:t>справі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37991" y="5301208"/>
            <a:ext cx="8496944" cy="8640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>
                <a:solidFill>
                  <a:schemeClr val="tx1"/>
                </a:solidFill>
              </a:rPr>
              <a:t>бути </a:t>
            </a:r>
            <a:r>
              <a:rPr lang="ru-RU" dirty="0" err="1">
                <a:solidFill>
                  <a:schemeClr val="tx1"/>
                </a:solidFill>
              </a:rPr>
              <a:t>присутнім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засіданнях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судів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усіх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інстанцій</a:t>
            </a:r>
            <a:r>
              <a:rPr lang="ru-RU" dirty="0">
                <a:solidFill>
                  <a:schemeClr val="tx1"/>
                </a:solidFill>
              </a:rPr>
              <a:t>, у тому </a:t>
            </a:r>
            <a:r>
              <a:rPr lang="ru-RU" dirty="0" err="1">
                <a:solidFill>
                  <a:schemeClr val="tx1"/>
                </a:solidFill>
              </a:rPr>
              <a:t>числі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закритих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судових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засіданнях</a:t>
            </a:r>
            <a:r>
              <a:rPr lang="ru-RU" dirty="0">
                <a:solidFill>
                  <a:schemeClr val="tx1"/>
                </a:solidFill>
              </a:rPr>
              <a:t>, за </a:t>
            </a:r>
            <a:r>
              <a:rPr lang="ru-RU" dirty="0" err="1">
                <a:solidFill>
                  <a:schemeClr val="tx1"/>
                </a:solidFill>
              </a:rPr>
              <a:t>умови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згоди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суб'єкта</a:t>
            </a:r>
            <a:r>
              <a:rPr lang="ru-RU" dirty="0">
                <a:solidFill>
                  <a:schemeClr val="tx1"/>
                </a:solidFill>
              </a:rPr>
              <a:t> права, в </a:t>
            </a:r>
            <a:r>
              <a:rPr lang="ru-RU" dirty="0" err="1">
                <a:solidFill>
                  <a:schemeClr val="tx1"/>
                </a:solidFill>
              </a:rPr>
              <a:t>інтересах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якого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судовий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розгляд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оголошено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закритим</a:t>
            </a:r>
            <a:r>
              <a:rPr lang="ru-RU" dirty="0">
                <a:solidFill>
                  <a:schemeClr val="tx1"/>
                </a:solidFill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46602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260648"/>
            <a:ext cx="8496944" cy="7920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>
                <a:solidFill>
                  <a:schemeClr val="tx1"/>
                </a:solidFill>
              </a:rPr>
              <a:t>з метою </a:t>
            </a:r>
            <a:r>
              <a:rPr lang="ru-RU" dirty="0" err="1">
                <a:solidFill>
                  <a:schemeClr val="tx1"/>
                </a:solidFill>
              </a:rPr>
              <a:t>захисту</a:t>
            </a:r>
            <a:r>
              <a:rPr lang="ru-RU" dirty="0">
                <a:solidFill>
                  <a:schemeClr val="tx1"/>
                </a:solidFill>
              </a:rPr>
              <a:t> прав і свобод </a:t>
            </a:r>
            <a:r>
              <a:rPr lang="ru-RU" dirty="0" err="1">
                <a:solidFill>
                  <a:schemeClr val="tx1"/>
                </a:solidFill>
              </a:rPr>
              <a:t>людини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громадянина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особисто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або</a:t>
            </a:r>
            <a:r>
              <a:rPr lang="ru-RU" dirty="0">
                <a:solidFill>
                  <a:schemeClr val="tx1"/>
                </a:solidFill>
              </a:rPr>
              <a:t> через </a:t>
            </a:r>
            <a:r>
              <a:rPr lang="ru-RU" dirty="0" err="1">
                <a:solidFill>
                  <a:schemeClr val="tx1"/>
                </a:solidFill>
              </a:rPr>
              <a:t>свого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представника</a:t>
            </a:r>
            <a:r>
              <a:rPr lang="ru-RU" dirty="0">
                <a:solidFill>
                  <a:schemeClr val="tx1"/>
                </a:solidFill>
              </a:rPr>
              <a:t> в </a:t>
            </a:r>
            <a:r>
              <a:rPr lang="ru-RU" dirty="0" err="1">
                <a:solidFill>
                  <a:schemeClr val="tx1"/>
                </a:solidFill>
              </a:rPr>
              <a:t>установленому</a:t>
            </a:r>
            <a:r>
              <a:rPr lang="ru-RU" dirty="0">
                <a:solidFill>
                  <a:schemeClr val="tx1"/>
                </a:solidFill>
              </a:rPr>
              <a:t> законом порядку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50881" y="1340768"/>
            <a:ext cx="8496944" cy="8640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err="1">
                <a:solidFill>
                  <a:schemeClr val="tx1"/>
                </a:solidFill>
              </a:rPr>
              <a:t>направляти</a:t>
            </a:r>
            <a:r>
              <a:rPr lang="ru-RU" dirty="0">
                <a:solidFill>
                  <a:schemeClr val="tx1"/>
                </a:solidFill>
              </a:rPr>
              <a:t> у </a:t>
            </a:r>
            <a:r>
              <a:rPr lang="ru-RU" dirty="0" err="1">
                <a:solidFill>
                  <a:schemeClr val="tx1"/>
                </a:solidFill>
              </a:rPr>
              <a:t>відповідні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органи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акти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реагування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Уповноваженого</a:t>
            </a:r>
            <a:r>
              <a:rPr lang="ru-RU" dirty="0">
                <a:solidFill>
                  <a:schemeClr val="tx1"/>
                </a:solidFill>
              </a:rPr>
              <a:t> у </a:t>
            </a:r>
            <a:r>
              <a:rPr lang="ru-RU" dirty="0" err="1">
                <a:solidFill>
                  <a:schemeClr val="tx1"/>
                </a:solidFill>
              </a:rPr>
              <a:t>разі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виявлення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порушень</a:t>
            </a:r>
            <a:r>
              <a:rPr lang="ru-RU" dirty="0">
                <a:solidFill>
                  <a:schemeClr val="tx1"/>
                </a:solidFill>
              </a:rPr>
              <a:t> прав і свобод </a:t>
            </a:r>
            <a:r>
              <a:rPr lang="ru-RU" dirty="0" err="1">
                <a:solidFill>
                  <a:schemeClr val="tx1"/>
                </a:solidFill>
              </a:rPr>
              <a:t>людини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громадянина</a:t>
            </a:r>
            <a:r>
              <a:rPr lang="ru-RU" dirty="0">
                <a:solidFill>
                  <a:schemeClr val="tx1"/>
                </a:solidFill>
              </a:rPr>
              <a:t> для </a:t>
            </a:r>
            <a:r>
              <a:rPr lang="ru-RU" dirty="0" err="1">
                <a:solidFill>
                  <a:schemeClr val="tx1"/>
                </a:solidFill>
              </a:rPr>
              <a:t>вжиття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цими</a:t>
            </a:r>
            <a:r>
              <a:rPr lang="ru-RU" dirty="0">
                <a:solidFill>
                  <a:schemeClr val="tx1"/>
                </a:solidFill>
              </a:rPr>
              <a:t> органами </a:t>
            </a:r>
            <a:r>
              <a:rPr lang="ru-RU" dirty="0" err="1">
                <a:solidFill>
                  <a:schemeClr val="tx1"/>
                </a:solidFill>
              </a:rPr>
              <a:t>заходів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1809" y="2715878"/>
            <a:ext cx="8496944" cy="136119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err="1">
                <a:solidFill>
                  <a:schemeClr val="tx1"/>
                </a:solidFill>
              </a:rPr>
              <a:t>перевіряти</a:t>
            </a:r>
            <a:r>
              <a:rPr lang="ru-RU" dirty="0">
                <a:solidFill>
                  <a:schemeClr val="tx1"/>
                </a:solidFill>
              </a:rPr>
              <a:t> стан </a:t>
            </a:r>
            <a:r>
              <a:rPr lang="ru-RU" dirty="0" err="1">
                <a:solidFill>
                  <a:schemeClr val="tx1"/>
                </a:solidFill>
              </a:rPr>
              <a:t>додержання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встановлених</a:t>
            </a:r>
            <a:r>
              <a:rPr lang="ru-RU" dirty="0">
                <a:solidFill>
                  <a:schemeClr val="tx1"/>
                </a:solidFill>
              </a:rPr>
              <a:t> прав і свобод </a:t>
            </a:r>
            <a:r>
              <a:rPr lang="ru-RU" dirty="0" err="1">
                <a:solidFill>
                  <a:schemeClr val="tx1"/>
                </a:solidFill>
              </a:rPr>
              <a:t>людини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громадянина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відповідними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державними</a:t>
            </a:r>
            <a:r>
              <a:rPr lang="ru-RU" dirty="0">
                <a:solidFill>
                  <a:schemeClr val="tx1"/>
                </a:solidFill>
              </a:rPr>
              <a:t> органами, в тому </a:t>
            </a:r>
            <a:r>
              <a:rPr lang="ru-RU" dirty="0" err="1">
                <a:solidFill>
                  <a:schemeClr val="tx1"/>
                </a:solidFill>
              </a:rPr>
              <a:t>числі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тими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що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здійснюють</a:t>
            </a:r>
            <a:r>
              <a:rPr lang="ru-RU" dirty="0">
                <a:solidFill>
                  <a:schemeClr val="tx1"/>
                </a:solidFill>
              </a:rPr>
              <a:t> оперативно-</a:t>
            </a:r>
            <a:r>
              <a:rPr lang="ru-RU" dirty="0" err="1">
                <a:solidFill>
                  <a:schemeClr val="tx1"/>
                </a:solidFill>
              </a:rPr>
              <a:t>розшукову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діяльність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здійснюють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виконання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судових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рішень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вносити</a:t>
            </a:r>
            <a:r>
              <a:rPr lang="ru-RU" dirty="0">
                <a:solidFill>
                  <a:schemeClr val="tx1"/>
                </a:solidFill>
              </a:rPr>
              <a:t> в </a:t>
            </a:r>
            <a:r>
              <a:rPr lang="ru-RU" dirty="0" err="1">
                <a:solidFill>
                  <a:schemeClr val="tx1"/>
                </a:solidFill>
              </a:rPr>
              <a:t>установленому</a:t>
            </a:r>
            <a:r>
              <a:rPr lang="ru-RU" dirty="0">
                <a:solidFill>
                  <a:schemeClr val="tx1"/>
                </a:solidFill>
              </a:rPr>
              <a:t> порядку </a:t>
            </a:r>
            <a:r>
              <a:rPr lang="ru-RU" dirty="0" err="1">
                <a:solidFill>
                  <a:schemeClr val="tx1"/>
                </a:solidFill>
              </a:rPr>
              <a:t>пропозиції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щодо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поліпшення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діяльності</a:t>
            </a:r>
            <a:r>
              <a:rPr lang="ru-RU" dirty="0">
                <a:solidFill>
                  <a:schemeClr val="tx1"/>
                </a:solidFill>
              </a:rPr>
              <a:t> таких </a:t>
            </a:r>
            <a:r>
              <a:rPr lang="ru-RU" dirty="0" err="1">
                <a:solidFill>
                  <a:schemeClr val="tx1"/>
                </a:solidFill>
              </a:rPr>
              <a:t>органів</a:t>
            </a:r>
            <a:r>
              <a:rPr lang="ru-RU" dirty="0">
                <a:solidFill>
                  <a:schemeClr val="tx1"/>
                </a:solidFill>
              </a:rPr>
              <a:t> у </a:t>
            </a:r>
            <a:r>
              <a:rPr lang="ru-RU" dirty="0" err="1">
                <a:solidFill>
                  <a:schemeClr val="tx1"/>
                </a:solidFill>
              </a:rPr>
              <a:t>цій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сфері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5829" y="5589240"/>
            <a:ext cx="8496944" cy="8640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err="1">
                <a:solidFill>
                  <a:schemeClr val="tx1"/>
                </a:solidFill>
              </a:rPr>
              <a:t>здійснювати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інші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повноваження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визначені</a:t>
            </a:r>
            <a:r>
              <a:rPr lang="ru-RU" dirty="0">
                <a:solidFill>
                  <a:schemeClr val="tx1"/>
                </a:solidFill>
              </a:rPr>
              <a:t> законом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95829" y="4437112"/>
            <a:ext cx="8496944" cy="8640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err="1">
                <a:solidFill>
                  <a:schemeClr val="tx1"/>
                </a:solidFill>
              </a:rPr>
              <a:t>здійснювати</a:t>
            </a:r>
            <a:r>
              <a:rPr lang="ru-RU" dirty="0">
                <a:solidFill>
                  <a:schemeClr val="tx1"/>
                </a:solidFill>
              </a:rPr>
              <a:t> контроль за </a:t>
            </a:r>
            <a:r>
              <a:rPr lang="ru-RU" dirty="0" err="1">
                <a:solidFill>
                  <a:schemeClr val="tx1"/>
                </a:solidFill>
              </a:rPr>
              <a:t>забезпеченням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рівних</a:t>
            </a:r>
            <a:r>
              <a:rPr lang="ru-RU" dirty="0">
                <a:solidFill>
                  <a:schemeClr val="tx1"/>
                </a:solidFill>
              </a:rPr>
              <a:t> прав та </a:t>
            </a:r>
            <a:r>
              <a:rPr lang="ru-RU" dirty="0" err="1">
                <a:solidFill>
                  <a:schemeClr val="tx1"/>
                </a:solidFill>
              </a:rPr>
              <a:t>можливостей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жінок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чоловіків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900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Відповідно до ст.14 Закону Уповноважений має обов’язки: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51723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3629" y="1124744"/>
            <a:ext cx="8640960" cy="10801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err="1">
                <a:solidFill>
                  <a:schemeClr val="tx1"/>
                </a:solidFill>
              </a:rPr>
              <a:t>Уповноважений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зобов'язаний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додержуватися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Конституції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України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законів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України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інших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правових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актів</a:t>
            </a:r>
            <a:r>
              <a:rPr lang="ru-RU" dirty="0">
                <a:solidFill>
                  <a:schemeClr val="tx1"/>
                </a:solidFill>
              </a:rPr>
              <a:t>, прав та </a:t>
            </a:r>
            <a:r>
              <a:rPr lang="ru-RU" dirty="0" err="1">
                <a:solidFill>
                  <a:schemeClr val="tx1"/>
                </a:solidFill>
              </a:rPr>
              <a:t>охоронюваних</a:t>
            </a:r>
            <a:r>
              <a:rPr lang="ru-RU" dirty="0">
                <a:solidFill>
                  <a:schemeClr val="tx1"/>
                </a:solidFill>
              </a:rPr>
              <a:t> законом </a:t>
            </a:r>
            <a:r>
              <a:rPr lang="ru-RU" dirty="0" err="1">
                <a:solidFill>
                  <a:schemeClr val="tx1"/>
                </a:solidFill>
              </a:rPr>
              <a:t>інтересів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людини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громадянина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забезпечувати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виконання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покладених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нього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функцій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ru-RU" dirty="0" err="1">
                <a:solidFill>
                  <a:schemeClr val="tx1"/>
                </a:solidFill>
              </a:rPr>
              <a:t>повною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мірою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використовувати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надані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йому</a:t>
            </a:r>
            <a:r>
              <a:rPr lang="ru-RU" dirty="0">
                <a:solidFill>
                  <a:schemeClr val="tx1"/>
                </a:solidFill>
              </a:rPr>
              <a:t> права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40590" y="2456892"/>
            <a:ext cx="8640960" cy="93610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err="1">
                <a:solidFill>
                  <a:schemeClr val="tx1"/>
                </a:solidFill>
              </a:rPr>
              <a:t>Уповноважений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зобов'язаний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зберігати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конфіденційну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інформацію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 err="1">
                <a:solidFill>
                  <a:schemeClr val="tx1"/>
                </a:solidFill>
              </a:rPr>
              <a:t>Це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зобов'язання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діє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після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припинення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його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повноважень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40590" y="3753036"/>
            <a:ext cx="8640960" cy="75608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>
                <a:solidFill>
                  <a:schemeClr val="tx1"/>
                </a:solidFill>
              </a:rPr>
              <a:t>У </a:t>
            </a:r>
            <a:r>
              <a:rPr lang="ru-RU" dirty="0" err="1">
                <a:solidFill>
                  <a:schemeClr val="tx1"/>
                </a:solidFill>
              </a:rPr>
              <a:t>разі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розголошення</a:t>
            </a:r>
            <a:r>
              <a:rPr lang="ru-RU" dirty="0">
                <a:solidFill>
                  <a:schemeClr val="tx1"/>
                </a:solidFill>
              </a:rPr>
              <a:t> таких </a:t>
            </a:r>
            <a:r>
              <a:rPr lang="ru-RU" dirty="0" err="1">
                <a:solidFill>
                  <a:schemeClr val="tx1"/>
                </a:solidFill>
              </a:rPr>
              <a:t>відомостей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Уповноважений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несе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відповідальність</a:t>
            </a:r>
            <a:r>
              <a:rPr lang="ru-RU" dirty="0">
                <a:solidFill>
                  <a:schemeClr val="tx1"/>
                </a:solidFill>
              </a:rPr>
              <a:t> у </a:t>
            </a:r>
            <a:r>
              <a:rPr lang="ru-RU" dirty="0" err="1">
                <a:solidFill>
                  <a:schemeClr val="tx1"/>
                </a:solidFill>
              </a:rPr>
              <a:t>встановленому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законодавством</a:t>
            </a:r>
            <a:r>
              <a:rPr lang="ru-RU" dirty="0">
                <a:solidFill>
                  <a:schemeClr val="tx1"/>
                </a:solidFill>
              </a:rPr>
              <a:t> порядку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40590" y="4725144"/>
            <a:ext cx="8640960" cy="93610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err="1">
                <a:solidFill>
                  <a:schemeClr val="tx1"/>
                </a:solidFill>
              </a:rPr>
              <a:t>Уповноважений</a:t>
            </a:r>
            <a:r>
              <a:rPr lang="ru-RU" dirty="0">
                <a:solidFill>
                  <a:schemeClr val="tx1"/>
                </a:solidFill>
              </a:rPr>
              <a:t> не </a:t>
            </a:r>
            <a:r>
              <a:rPr lang="ru-RU" dirty="0" err="1">
                <a:solidFill>
                  <a:schemeClr val="tx1"/>
                </a:solidFill>
              </a:rPr>
              <a:t>має</a:t>
            </a:r>
            <a:r>
              <a:rPr lang="ru-RU" dirty="0">
                <a:solidFill>
                  <a:schemeClr val="tx1"/>
                </a:solidFill>
              </a:rPr>
              <a:t> права </a:t>
            </a:r>
            <a:r>
              <a:rPr lang="ru-RU" dirty="0" err="1">
                <a:solidFill>
                  <a:schemeClr val="tx1"/>
                </a:solidFill>
              </a:rPr>
              <a:t>розголошувати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отримані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відомості</a:t>
            </a:r>
            <a:r>
              <a:rPr lang="ru-RU" dirty="0">
                <a:solidFill>
                  <a:schemeClr val="tx1"/>
                </a:solidFill>
              </a:rPr>
              <a:t> про </a:t>
            </a:r>
            <a:r>
              <a:rPr lang="ru-RU" dirty="0" err="1">
                <a:solidFill>
                  <a:schemeClr val="tx1"/>
                </a:solidFill>
              </a:rPr>
              <a:t>особисте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життя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заявника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ru-RU" dirty="0" err="1">
                <a:solidFill>
                  <a:schemeClr val="tx1"/>
                </a:solidFill>
              </a:rPr>
              <a:t>інших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причетних</a:t>
            </a:r>
            <a:r>
              <a:rPr lang="ru-RU" dirty="0">
                <a:solidFill>
                  <a:schemeClr val="tx1"/>
                </a:solidFill>
              </a:rPr>
              <a:t> до заяви </a:t>
            </a:r>
            <a:r>
              <a:rPr lang="ru-RU" dirty="0" err="1">
                <a:solidFill>
                  <a:schemeClr val="tx1"/>
                </a:solidFill>
              </a:rPr>
              <a:t>осіб</a:t>
            </a:r>
            <a:r>
              <a:rPr lang="ru-RU" dirty="0">
                <a:solidFill>
                  <a:schemeClr val="tx1"/>
                </a:solidFill>
              </a:rPr>
              <a:t> без </a:t>
            </a:r>
            <a:r>
              <a:rPr lang="ru-RU" dirty="0" err="1">
                <a:solidFill>
                  <a:schemeClr val="tx1"/>
                </a:solidFill>
              </a:rPr>
              <a:t>їхньої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згоди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40591" y="5949280"/>
            <a:ext cx="8640960" cy="720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err="1">
                <a:solidFill>
                  <a:schemeClr val="tx1"/>
                </a:solidFill>
              </a:rPr>
              <a:t>Уповноважений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здійснює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парламентський</a:t>
            </a:r>
            <a:r>
              <a:rPr lang="ru-RU" dirty="0">
                <a:solidFill>
                  <a:schemeClr val="tx1"/>
                </a:solidFill>
              </a:rPr>
              <a:t> контроль за </a:t>
            </a:r>
            <a:r>
              <a:rPr lang="ru-RU" dirty="0" err="1">
                <a:solidFill>
                  <a:schemeClr val="tx1"/>
                </a:solidFill>
              </a:rPr>
              <a:t>дотриманням</a:t>
            </a:r>
            <a:r>
              <a:rPr lang="ru-RU" dirty="0">
                <a:solidFill>
                  <a:schemeClr val="tx1"/>
                </a:solidFill>
              </a:rPr>
              <a:t> права на доступ до </a:t>
            </a:r>
            <a:r>
              <a:rPr lang="ru-RU" dirty="0" err="1">
                <a:solidFill>
                  <a:schemeClr val="tx1"/>
                </a:solidFill>
              </a:rPr>
              <a:t>публічної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інформації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4064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040" y="260648"/>
            <a:ext cx="9112959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/>
              <a:t>Зміст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/>
          <a:lstStyle/>
          <a:p>
            <a:pPr marL="596646" indent="-514350">
              <a:buFont typeface="+mj-lt"/>
              <a:buAutoNum type="arabicPeriod"/>
            </a:pPr>
            <a:r>
              <a:rPr lang="uk-UA" dirty="0" smtClean="0"/>
              <a:t>Законодавча функція </a:t>
            </a:r>
          </a:p>
          <a:p>
            <a:pPr marL="596646" indent="-514350">
              <a:buFont typeface="+mj-lt"/>
              <a:buAutoNum type="arabicPeriod"/>
            </a:pPr>
            <a:r>
              <a:rPr lang="uk-UA" dirty="0" smtClean="0"/>
              <a:t>Установча функція </a:t>
            </a:r>
          </a:p>
          <a:p>
            <a:pPr marL="596646" indent="-514350">
              <a:buFont typeface="+mj-lt"/>
              <a:buAutoNum type="arabicPeriod"/>
            </a:pPr>
            <a:r>
              <a:rPr lang="uk-UA" dirty="0" smtClean="0"/>
              <a:t>Контрольна функція</a:t>
            </a:r>
          </a:p>
          <a:p>
            <a:pPr marL="596646" indent="-514350">
              <a:buFont typeface="+mj-lt"/>
              <a:buAutoNum type="arabicPeriod"/>
            </a:pPr>
            <a:r>
              <a:rPr lang="uk-UA" dirty="0" smtClean="0"/>
              <a:t>Уповноважений ВРУ з прав людини.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302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48905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bg1"/>
                </a:solidFill>
              </a:rPr>
              <a:t/>
            </a:r>
            <a:br>
              <a:rPr lang="ru-RU" sz="3600" b="1" dirty="0" smtClean="0">
                <a:solidFill>
                  <a:schemeClr val="bg1"/>
                </a:solidFill>
              </a:rPr>
            </a:br>
            <a:r>
              <a:rPr lang="ru-RU" sz="3600" b="1" dirty="0">
                <a:solidFill>
                  <a:schemeClr val="bg1"/>
                </a:solidFill>
              </a:rPr>
              <a:t/>
            </a:r>
            <a:br>
              <a:rPr lang="ru-RU" sz="3600" b="1" dirty="0">
                <a:solidFill>
                  <a:schemeClr val="bg1"/>
                </a:solidFill>
              </a:rPr>
            </a:br>
            <a:r>
              <a:rPr lang="ru-RU" sz="3600" b="1" dirty="0" smtClean="0">
                <a:solidFill>
                  <a:schemeClr val="bg1"/>
                </a:solidFill>
              </a:rPr>
              <a:t/>
            </a:r>
            <a:br>
              <a:rPr lang="ru-RU" sz="3600" b="1" dirty="0" smtClean="0">
                <a:solidFill>
                  <a:schemeClr val="bg1"/>
                </a:solidFill>
              </a:rPr>
            </a:br>
            <a:r>
              <a:rPr lang="ru-RU" sz="3600" b="1" dirty="0">
                <a:solidFill>
                  <a:schemeClr val="bg1"/>
                </a:solidFill>
              </a:rPr>
              <a:t/>
            </a:r>
            <a:br>
              <a:rPr lang="ru-RU" sz="3600" b="1" dirty="0">
                <a:solidFill>
                  <a:schemeClr val="bg1"/>
                </a:solidFill>
              </a:rPr>
            </a:br>
            <a:r>
              <a:rPr lang="ru-RU" sz="3600" b="1" dirty="0" smtClean="0">
                <a:solidFill>
                  <a:schemeClr val="bg1"/>
                </a:solidFill>
              </a:rPr>
              <a:t/>
            </a:r>
            <a:br>
              <a:rPr lang="ru-RU" sz="3600" b="1" dirty="0" smtClean="0">
                <a:solidFill>
                  <a:schemeClr val="bg1"/>
                </a:solidFill>
              </a:rPr>
            </a:br>
            <a:r>
              <a:rPr lang="ru-RU" sz="3600" b="1" dirty="0" smtClean="0">
                <a:solidFill>
                  <a:schemeClr val="bg1"/>
                </a:solidFill>
              </a:rPr>
              <a:t/>
            </a:r>
            <a:br>
              <a:rPr lang="ru-RU" sz="3600" b="1" dirty="0" smtClean="0">
                <a:solidFill>
                  <a:schemeClr val="bg1"/>
                </a:solidFill>
              </a:rPr>
            </a:br>
            <a:r>
              <a:rPr lang="ru-RU" sz="3600" b="1" dirty="0" err="1" smtClean="0">
                <a:solidFill>
                  <a:schemeClr val="bg1"/>
                </a:solidFill>
              </a:rPr>
              <a:t>Конституція</a:t>
            </a:r>
            <a:r>
              <a:rPr lang="ru-RU" sz="3600" b="1" dirty="0" smtClean="0">
                <a:solidFill>
                  <a:schemeClr val="bg1"/>
                </a:solidFill>
              </a:rPr>
              <a:t> </a:t>
            </a:r>
            <a:r>
              <a:rPr lang="ru-RU" sz="3600" b="1" dirty="0" err="1">
                <a:solidFill>
                  <a:schemeClr val="bg1"/>
                </a:solidFill>
              </a:rPr>
              <a:t>України</a:t>
            </a:r>
            <a:r>
              <a:rPr lang="ru-RU" sz="3600" b="1" dirty="0">
                <a:solidFill>
                  <a:schemeClr val="bg1"/>
                </a:solidFill>
              </a:rPr>
              <a:t> </a:t>
            </a:r>
            <a:r>
              <a:rPr lang="ru-RU" sz="3600" b="1" dirty="0" err="1">
                <a:solidFill>
                  <a:schemeClr val="bg1"/>
                </a:solidFill>
              </a:rPr>
              <a:t>від</a:t>
            </a:r>
            <a:r>
              <a:rPr lang="ru-RU" sz="3600" b="1" dirty="0">
                <a:solidFill>
                  <a:schemeClr val="bg1"/>
                </a:solidFill>
              </a:rPr>
              <a:t> </a:t>
            </a:r>
            <a:r>
              <a:rPr lang="ru-RU" sz="3600" b="1" dirty="0">
                <a:solidFill>
                  <a:srgbClr val="FFFF00"/>
                </a:solidFill>
              </a:rPr>
              <a:t>28 </a:t>
            </a:r>
            <a:r>
              <a:rPr lang="ru-RU" sz="3600" b="1" dirty="0" err="1">
                <a:solidFill>
                  <a:srgbClr val="FFFF00"/>
                </a:solidFill>
              </a:rPr>
              <a:t>червня</a:t>
            </a:r>
            <a:r>
              <a:rPr lang="ru-RU" sz="3600" b="1" dirty="0">
                <a:solidFill>
                  <a:srgbClr val="FFFF00"/>
                </a:solidFill>
              </a:rPr>
              <a:t> 1996 р. </a:t>
            </a:r>
            <a:r>
              <a:rPr lang="ru-RU" sz="3600" b="1" dirty="0" err="1">
                <a:solidFill>
                  <a:schemeClr val="bg1"/>
                </a:solidFill>
              </a:rPr>
              <a:t>визначила</a:t>
            </a:r>
            <a:r>
              <a:rPr lang="ru-RU" sz="3600" b="1" dirty="0">
                <a:solidFill>
                  <a:schemeClr val="bg1"/>
                </a:solidFill>
              </a:rPr>
              <a:t>, </a:t>
            </a:r>
            <a:r>
              <a:rPr lang="ru-RU" sz="3600" b="1" dirty="0" err="1">
                <a:solidFill>
                  <a:schemeClr val="bg1"/>
                </a:solidFill>
              </a:rPr>
              <a:t>що</a:t>
            </a:r>
            <a:r>
              <a:rPr lang="ru-RU" sz="3600" b="1" dirty="0">
                <a:solidFill>
                  <a:schemeClr val="bg1"/>
                </a:solidFill>
              </a:rPr>
              <a:t> права і </a:t>
            </a:r>
            <a:r>
              <a:rPr lang="ru-RU" sz="3600" b="1" dirty="0" err="1">
                <a:solidFill>
                  <a:schemeClr val="bg1"/>
                </a:solidFill>
              </a:rPr>
              <a:t>свободи</a:t>
            </a:r>
            <a:r>
              <a:rPr lang="ru-RU" sz="3600" b="1" dirty="0">
                <a:solidFill>
                  <a:schemeClr val="bg1"/>
                </a:solidFill>
              </a:rPr>
              <a:t> </a:t>
            </a:r>
            <a:r>
              <a:rPr lang="ru-RU" sz="3600" b="1" dirty="0" err="1">
                <a:solidFill>
                  <a:schemeClr val="bg1"/>
                </a:solidFill>
              </a:rPr>
              <a:t>людини</a:t>
            </a:r>
            <a:r>
              <a:rPr lang="ru-RU" sz="3600" b="1" dirty="0">
                <a:solidFill>
                  <a:schemeClr val="bg1"/>
                </a:solidFill>
              </a:rPr>
              <a:t> та </a:t>
            </a:r>
            <a:r>
              <a:rPr lang="ru-RU" sz="3600" b="1" dirty="0" err="1">
                <a:solidFill>
                  <a:schemeClr val="bg1"/>
                </a:solidFill>
              </a:rPr>
              <a:t>їх</a:t>
            </a:r>
            <a:r>
              <a:rPr lang="ru-RU" sz="3600" b="1" dirty="0">
                <a:solidFill>
                  <a:schemeClr val="bg1"/>
                </a:solidFill>
              </a:rPr>
              <a:t> </a:t>
            </a:r>
            <a:r>
              <a:rPr lang="ru-RU" sz="3600" b="1" dirty="0" err="1">
                <a:solidFill>
                  <a:schemeClr val="bg1"/>
                </a:solidFill>
              </a:rPr>
              <a:t>гарантії</a:t>
            </a:r>
            <a:r>
              <a:rPr lang="ru-RU" sz="3600" b="1" dirty="0">
                <a:solidFill>
                  <a:schemeClr val="bg1"/>
                </a:solidFill>
              </a:rPr>
              <a:t> </a:t>
            </a:r>
            <a:r>
              <a:rPr lang="ru-RU" sz="3600" b="1" dirty="0" err="1">
                <a:solidFill>
                  <a:schemeClr val="bg1"/>
                </a:solidFill>
              </a:rPr>
              <a:t>становлять</a:t>
            </a:r>
            <a:r>
              <a:rPr lang="ru-RU" sz="3600" b="1" dirty="0">
                <a:solidFill>
                  <a:schemeClr val="bg1"/>
                </a:solidFill>
              </a:rPr>
              <a:t> </a:t>
            </a:r>
            <a:r>
              <a:rPr lang="ru-RU" sz="3600" b="1" dirty="0" err="1">
                <a:solidFill>
                  <a:schemeClr val="bg1"/>
                </a:solidFill>
              </a:rPr>
              <a:t>зміст</a:t>
            </a:r>
            <a:r>
              <a:rPr lang="ru-RU" sz="3600" b="1" dirty="0">
                <a:solidFill>
                  <a:schemeClr val="bg1"/>
                </a:solidFill>
              </a:rPr>
              <a:t> і </a:t>
            </a:r>
            <a:r>
              <a:rPr lang="ru-RU" sz="3600" b="1" dirty="0" err="1">
                <a:solidFill>
                  <a:schemeClr val="bg1"/>
                </a:solidFill>
              </a:rPr>
              <a:t>спрямованість</a:t>
            </a:r>
            <a:r>
              <a:rPr lang="ru-RU" sz="3600" b="1" dirty="0">
                <a:solidFill>
                  <a:schemeClr val="bg1"/>
                </a:solidFill>
              </a:rPr>
              <a:t> </a:t>
            </a:r>
            <a:r>
              <a:rPr lang="ru-RU" sz="3600" b="1" dirty="0" err="1">
                <a:solidFill>
                  <a:schemeClr val="bg1"/>
                </a:solidFill>
              </a:rPr>
              <a:t>діяльності</a:t>
            </a:r>
            <a:r>
              <a:rPr lang="ru-RU" sz="3600" b="1" dirty="0">
                <a:solidFill>
                  <a:schemeClr val="bg1"/>
                </a:solidFill>
              </a:rPr>
              <a:t> </a:t>
            </a:r>
            <a:r>
              <a:rPr lang="ru-RU" sz="3600" b="1" dirty="0" err="1">
                <a:solidFill>
                  <a:schemeClr val="bg1"/>
                </a:solidFill>
              </a:rPr>
              <a:t>держави</a:t>
            </a:r>
            <a:r>
              <a:rPr lang="ru-RU" sz="3600" b="1" dirty="0">
                <a:solidFill>
                  <a:schemeClr val="bg1"/>
                </a:solidFill>
              </a:rPr>
              <a:t>, а </a:t>
            </a:r>
            <a:r>
              <a:rPr lang="ru-RU" sz="3600" b="1" dirty="0" err="1">
                <a:solidFill>
                  <a:schemeClr val="bg1"/>
                </a:solidFill>
              </a:rPr>
              <a:t>їх</a:t>
            </a:r>
            <a:r>
              <a:rPr lang="ru-RU" sz="3600" b="1" dirty="0">
                <a:solidFill>
                  <a:schemeClr val="bg1"/>
                </a:solidFill>
              </a:rPr>
              <a:t> </a:t>
            </a:r>
            <a:r>
              <a:rPr lang="ru-RU" sz="3600" b="1" dirty="0" err="1">
                <a:solidFill>
                  <a:schemeClr val="bg1"/>
                </a:solidFill>
              </a:rPr>
              <a:t>утвердження</a:t>
            </a:r>
            <a:r>
              <a:rPr lang="ru-RU" sz="3600" b="1" dirty="0">
                <a:solidFill>
                  <a:schemeClr val="bg1"/>
                </a:solidFill>
              </a:rPr>
              <a:t> та </a:t>
            </a:r>
            <a:r>
              <a:rPr lang="ru-RU" sz="3600" b="1" dirty="0" err="1">
                <a:solidFill>
                  <a:schemeClr val="bg1"/>
                </a:solidFill>
              </a:rPr>
              <a:t>забезпечення</a:t>
            </a:r>
            <a:r>
              <a:rPr lang="ru-RU" sz="3600" b="1" dirty="0">
                <a:solidFill>
                  <a:schemeClr val="bg1"/>
                </a:solidFill>
              </a:rPr>
              <a:t> є </a:t>
            </a:r>
            <a:r>
              <a:rPr lang="ru-RU" sz="3600" b="1" dirty="0" err="1">
                <a:solidFill>
                  <a:schemeClr val="bg1"/>
                </a:solidFill>
              </a:rPr>
              <a:t>її</a:t>
            </a:r>
            <a:r>
              <a:rPr lang="ru-RU" sz="3600" b="1" dirty="0">
                <a:solidFill>
                  <a:schemeClr val="bg1"/>
                </a:solidFill>
              </a:rPr>
              <a:t> </a:t>
            </a:r>
            <a:r>
              <a:rPr lang="ru-RU" sz="3600" b="1" dirty="0" err="1">
                <a:solidFill>
                  <a:schemeClr val="bg1"/>
                </a:solidFill>
              </a:rPr>
              <a:t>головним</a:t>
            </a:r>
            <a:r>
              <a:rPr lang="ru-RU" sz="3600" b="1" dirty="0">
                <a:solidFill>
                  <a:schemeClr val="bg1"/>
                </a:solidFill>
              </a:rPr>
              <a:t> </a:t>
            </a:r>
            <a:r>
              <a:rPr lang="ru-RU" sz="3600" b="1" dirty="0" err="1">
                <a:solidFill>
                  <a:schemeClr val="bg1"/>
                </a:solidFill>
              </a:rPr>
              <a:t>обов’язком</a:t>
            </a:r>
            <a:r>
              <a:rPr lang="ru-RU" sz="3600" b="1" dirty="0">
                <a:solidFill>
                  <a:schemeClr val="bg1"/>
                </a:solidFill>
              </a:rPr>
              <a:t> [1</a:t>
            </a:r>
            <a:r>
              <a:rPr lang="ru-RU" sz="3600" b="1" dirty="0" smtClean="0">
                <a:solidFill>
                  <a:schemeClr val="bg1"/>
                </a:solidFill>
              </a:rPr>
              <a:t>].</a:t>
            </a:r>
            <a:br>
              <a:rPr lang="ru-RU" sz="3600" b="1" dirty="0" smtClean="0">
                <a:solidFill>
                  <a:schemeClr val="bg1"/>
                </a:solidFill>
              </a:rPr>
            </a:br>
            <a:r>
              <a:rPr lang="ru-RU" sz="3600" b="1" dirty="0" smtClean="0">
                <a:solidFill>
                  <a:schemeClr val="bg1"/>
                </a:solidFill>
              </a:rPr>
              <a:t/>
            </a:r>
            <a:br>
              <a:rPr lang="ru-RU" sz="3600" b="1" dirty="0" smtClean="0">
                <a:solidFill>
                  <a:schemeClr val="bg1"/>
                </a:solidFill>
              </a:rPr>
            </a:br>
            <a:r>
              <a:rPr lang="ru-RU" sz="2700" b="1" dirty="0" err="1">
                <a:solidFill>
                  <a:schemeClr val="bg1"/>
                </a:solidFill>
                <a:effectLst/>
              </a:rPr>
              <a:t>Верховна</a:t>
            </a:r>
            <a:r>
              <a:rPr lang="ru-RU" sz="2700" b="1" dirty="0">
                <a:solidFill>
                  <a:schemeClr val="bg1"/>
                </a:solidFill>
                <a:effectLst/>
              </a:rPr>
              <a:t> Рада </a:t>
            </a:r>
            <a:r>
              <a:rPr lang="ru-RU" sz="2700" b="1" dirty="0" err="1">
                <a:solidFill>
                  <a:schemeClr val="bg1"/>
                </a:solidFill>
                <a:effectLst/>
              </a:rPr>
              <a:t>України</a:t>
            </a:r>
            <a:r>
              <a:rPr lang="ru-RU" sz="2700" b="1" dirty="0">
                <a:solidFill>
                  <a:schemeClr val="bg1"/>
                </a:solidFill>
                <a:effectLst/>
              </a:rPr>
              <a:t> </a:t>
            </a:r>
            <a:r>
              <a:rPr lang="ru-RU" sz="2700" b="1" dirty="0" err="1">
                <a:solidFill>
                  <a:schemeClr val="bg1"/>
                </a:solidFill>
                <a:effectLst/>
              </a:rPr>
              <a:t>здійснює</a:t>
            </a:r>
            <a:r>
              <a:rPr lang="ru-RU" sz="2700" b="1" dirty="0">
                <a:solidFill>
                  <a:schemeClr val="bg1"/>
                </a:solidFill>
                <a:effectLst/>
              </a:rPr>
              <a:t> </a:t>
            </a:r>
            <a:r>
              <a:rPr lang="ru-RU" sz="2700" b="1" dirty="0" err="1">
                <a:solidFill>
                  <a:schemeClr val="bg1"/>
                </a:solidFill>
                <a:effectLst/>
              </a:rPr>
              <a:t>захист</a:t>
            </a:r>
            <a:r>
              <a:rPr lang="ru-RU" sz="2700" b="1" dirty="0">
                <a:solidFill>
                  <a:schemeClr val="bg1"/>
                </a:solidFill>
                <a:effectLst/>
              </a:rPr>
              <a:t> прав і свобод через </a:t>
            </a:r>
            <a:r>
              <a:rPr lang="ru-RU" sz="2700" b="1" dirty="0" err="1">
                <a:solidFill>
                  <a:schemeClr val="bg1"/>
                </a:solidFill>
                <a:effectLst/>
              </a:rPr>
              <a:t>законодавчу</a:t>
            </a:r>
            <a:r>
              <a:rPr lang="ru-RU" sz="2700" b="1" dirty="0">
                <a:solidFill>
                  <a:schemeClr val="bg1"/>
                </a:solidFill>
                <a:effectLst/>
              </a:rPr>
              <a:t> </a:t>
            </a:r>
            <a:r>
              <a:rPr lang="ru-RU" sz="2700" b="1" dirty="0" err="1">
                <a:solidFill>
                  <a:schemeClr val="bg1"/>
                </a:solidFill>
                <a:effectLst/>
              </a:rPr>
              <a:t>діяльність</a:t>
            </a:r>
            <a:r>
              <a:rPr lang="ru-RU" sz="2700" b="1" dirty="0">
                <a:solidFill>
                  <a:schemeClr val="bg1"/>
                </a:solidFill>
                <a:effectLst/>
              </a:rPr>
              <a:t> шляхом </a:t>
            </a:r>
            <a:r>
              <a:rPr lang="ru-RU" sz="2700" b="1" dirty="0" err="1">
                <a:solidFill>
                  <a:schemeClr val="bg1"/>
                </a:solidFill>
                <a:effectLst/>
              </a:rPr>
              <a:t>визначення</a:t>
            </a:r>
            <a:r>
              <a:rPr lang="ru-RU" sz="2700" b="1" dirty="0">
                <a:solidFill>
                  <a:schemeClr val="bg1"/>
                </a:solidFill>
                <a:effectLst/>
              </a:rPr>
              <a:t> </a:t>
            </a:r>
            <a:r>
              <a:rPr lang="ru-RU" sz="2700" b="1" dirty="0" err="1">
                <a:solidFill>
                  <a:schemeClr val="bg1"/>
                </a:solidFill>
                <a:effectLst/>
              </a:rPr>
              <a:t>виключно</a:t>
            </a:r>
            <a:r>
              <a:rPr lang="ru-RU" sz="2700" b="1" dirty="0">
                <a:solidFill>
                  <a:schemeClr val="bg1"/>
                </a:solidFill>
                <a:effectLst/>
              </a:rPr>
              <a:t> в законах </a:t>
            </a:r>
            <a:r>
              <a:rPr lang="ru-RU" sz="2700" b="1" dirty="0" err="1">
                <a:solidFill>
                  <a:schemeClr val="bg1"/>
                </a:solidFill>
                <a:effectLst/>
              </a:rPr>
              <a:t>України</a:t>
            </a:r>
            <a:r>
              <a:rPr lang="ru-RU" sz="2700" b="1" dirty="0">
                <a:solidFill>
                  <a:schemeClr val="bg1"/>
                </a:solidFill>
                <a:effectLst/>
              </a:rPr>
              <a:t> прав і свобод </a:t>
            </a:r>
            <a:r>
              <a:rPr lang="ru-RU" sz="2700" b="1" dirty="0" err="1">
                <a:solidFill>
                  <a:schemeClr val="bg1"/>
                </a:solidFill>
                <a:effectLst/>
              </a:rPr>
              <a:t>людини</a:t>
            </a:r>
            <a:r>
              <a:rPr lang="ru-RU" sz="2700" b="1" dirty="0">
                <a:solidFill>
                  <a:schemeClr val="bg1"/>
                </a:solidFill>
                <a:effectLst/>
              </a:rPr>
              <a:t> і </a:t>
            </a:r>
            <a:r>
              <a:rPr lang="ru-RU" sz="2700" b="1" dirty="0" err="1">
                <a:solidFill>
                  <a:schemeClr val="bg1"/>
                </a:solidFill>
                <a:effectLst/>
              </a:rPr>
              <a:t>громадянина</a:t>
            </a:r>
            <a:r>
              <a:rPr lang="ru-RU" sz="2700" b="1" dirty="0">
                <a:solidFill>
                  <a:schemeClr val="bg1"/>
                </a:solidFill>
                <a:effectLst/>
              </a:rPr>
              <a:t>, </a:t>
            </a:r>
            <a:r>
              <a:rPr lang="ru-RU" sz="2700" b="1" dirty="0" err="1">
                <a:solidFill>
                  <a:schemeClr val="bg1"/>
                </a:solidFill>
                <a:effectLst/>
              </a:rPr>
              <a:t>гарантій</a:t>
            </a:r>
            <a:r>
              <a:rPr lang="ru-RU" sz="2700" b="1" dirty="0">
                <a:solidFill>
                  <a:schemeClr val="bg1"/>
                </a:solidFill>
                <a:effectLst/>
              </a:rPr>
              <a:t> </a:t>
            </a:r>
            <a:r>
              <a:rPr lang="ru-RU" sz="2700" b="1" dirty="0" err="1">
                <a:solidFill>
                  <a:schemeClr val="bg1"/>
                </a:solidFill>
                <a:effectLst/>
              </a:rPr>
              <a:t>цих</a:t>
            </a:r>
            <a:r>
              <a:rPr lang="ru-RU" sz="2700" b="1" dirty="0">
                <a:solidFill>
                  <a:schemeClr val="bg1"/>
                </a:solidFill>
                <a:effectLst/>
              </a:rPr>
              <a:t> прав і свобод, </a:t>
            </a:r>
            <a:r>
              <a:rPr lang="ru-RU" sz="2700" b="1" dirty="0" err="1">
                <a:solidFill>
                  <a:schemeClr val="bg1"/>
                </a:solidFill>
                <a:effectLst/>
              </a:rPr>
              <a:t>основних</a:t>
            </a:r>
            <a:r>
              <a:rPr lang="ru-RU" sz="2700" b="1" dirty="0">
                <a:solidFill>
                  <a:schemeClr val="bg1"/>
                </a:solidFill>
                <a:effectLst/>
              </a:rPr>
              <a:t> </a:t>
            </a:r>
            <a:r>
              <a:rPr lang="ru-RU" sz="2700" b="1" dirty="0" err="1">
                <a:solidFill>
                  <a:schemeClr val="bg1"/>
                </a:solidFill>
                <a:effectLst/>
              </a:rPr>
              <a:t>обов'язків</a:t>
            </a:r>
            <a:r>
              <a:rPr lang="ru-RU" sz="2700" b="1" dirty="0">
                <a:solidFill>
                  <a:schemeClr val="bg1"/>
                </a:solidFill>
                <a:effectLst/>
              </a:rPr>
              <a:t> </a:t>
            </a:r>
            <a:r>
              <a:rPr lang="ru-RU" sz="2700" b="1" dirty="0" err="1">
                <a:solidFill>
                  <a:schemeClr val="bg1"/>
                </a:solidFill>
                <a:effectLst/>
              </a:rPr>
              <a:t>громадян</a:t>
            </a:r>
            <a:r>
              <a:rPr lang="ru-RU" sz="2700" b="1" dirty="0">
                <a:solidFill>
                  <a:schemeClr val="bg1"/>
                </a:solidFill>
                <a:effectLst/>
              </a:rPr>
              <a:t>; </a:t>
            </a:r>
            <a:r>
              <a:rPr lang="ru-RU" sz="2700" b="1" dirty="0" err="1">
                <a:solidFill>
                  <a:schemeClr val="bg1"/>
                </a:solidFill>
                <a:effectLst/>
              </a:rPr>
              <a:t>громадянства</a:t>
            </a:r>
            <a:r>
              <a:rPr lang="ru-RU" sz="2700" b="1" dirty="0">
                <a:solidFill>
                  <a:schemeClr val="bg1"/>
                </a:solidFill>
                <a:effectLst/>
              </a:rPr>
              <a:t>, </a:t>
            </a:r>
            <a:r>
              <a:rPr lang="ru-RU" sz="2700" b="1" dirty="0" err="1">
                <a:solidFill>
                  <a:schemeClr val="bg1"/>
                </a:solidFill>
                <a:effectLst/>
              </a:rPr>
              <a:t>правосуб'єктності</a:t>
            </a:r>
            <a:r>
              <a:rPr lang="ru-RU" sz="2700" b="1" dirty="0">
                <a:solidFill>
                  <a:schemeClr val="bg1"/>
                </a:solidFill>
                <a:effectLst/>
              </a:rPr>
              <a:t> </a:t>
            </a:r>
            <a:r>
              <a:rPr lang="ru-RU" sz="2700" b="1" dirty="0" err="1">
                <a:solidFill>
                  <a:schemeClr val="bg1"/>
                </a:solidFill>
                <a:effectLst/>
              </a:rPr>
              <a:t>громадян</a:t>
            </a:r>
            <a:r>
              <a:rPr lang="ru-RU" sz="2700" b="1" dirty="0">
                <a:solidFill>
                  <a:schemeClr val="bg1"/>
                </a:solidFill>
                <a:effectLst/>
              </a:rPr>
              <a:t>, статусу </a:t>
            </a:r>
            <a:r>
              <a:rPr lang="ru-RU" sz="2700" b="1" dirty="0" err="1">
                <a:solidFill>
                  <a:schemeClr val="bg1"/>
                </a:solidFill>
                <a:effectLst/>
              </a:rPr>
              <a:t>іноземців</a:t>
            </a:r>
            <a:r>
              <a:rPr lang="ru-RU" sz="2700" b="1" dirty="0">
                <a:solidFill>
                  <a:schemeClr val="bg1"/>
                </a:solidFill>
                <a:effectLst/>
              </a:rPr>
              <a:t> і </a:t>
            </a:r>
            <a:r>
              <a:rPr lang="ru-RU" sz="2700" b="1" dirty="0" err="1">
                <a:solidFill>
                  <a:schemeClr val="bg1"/>
                </a:solidFill>
                <a:effectLst/>
              </a:rPr>
              <a:t>осіб</a:t>
            </a:r>
            <a:r>
              <a:rPr lang="ru-RU" sz="2700" b="1" dirty="0">
                <a:solidFill>
                  <a:schemeClr val="bg1"/>
                </a:solidFill>
                <a:effectLst/>
              </a:rPr>
              <a:t> без </a:t>
            </a:r>
            <a:r>
              <a:rPr lang="ru-RU" sz="2700" b="1" dirty="0" err="1">
                <a:solidFill>
                  <a:schemeClr val="bg1"/>
                </a:solidFill>
                <a:effectLst/>
              </a:rPr>
              <a:t>громадянства</a:t>
            </a:r>
            <a:r>
              <a:rPr lang="ru-RU" sz="2700" b="1" dirty="0">
                <a:solidFill>
                  <a:schemeClr val="bg1"/>
                </a:solidFill>
                <a:effectLst/>
              </a:rPr>
              <a:t>; прав </a:t>
            </a:r>
            <a:r>
              <a:rPr lang="ru-RU" sz="2700" b="1" dirty="0" err="1">
                <a:solidFill>
                  <a:schemeClr val="bg1"/>
                </a:solidFill>
                <a:effectLst/>
              </a:rPr>
              <a:t>корінних</a:t>
            </a:r>
            <a:r>
              <a:rPr lang="ru-RU" sz="2700" b="1" dirty="0">
                <a:solidFill>
                  <a:schemeClr val="bg1"/>
                </a:solidFill>
                <a:effectLst/>
              </a:rPr>
              <a:t> </a:t>
            </a:r>
            <a:r>
              <a:rPr lang="ru-RU" sz="2700" b="1" dirty="0" err="1">
                <a:solidFill>
                  <a:schemeClr val="bg1"/>
                </a:solidFill>
                <a:effectLst/>
              </a:rPr>
              <a:t>народів</a:t>
            </a:r>
            <a:r>
              <a:rPr lang="ru-RU" sz="2700" b="1" dirty="0">
                <a:solidFill>
                  <a:schemeClr val="bg1"/>
                </a:solidFill>
                <a:effectLst/>
              </a:rPr>
              <a:t> і </a:t>
            </a:r>
            <a:r>
              <a:rPr lang="ru-RU" sz="2700" b="1" dirty="0" err="1">
                <a:solidFill>
                  <a:schemeClr val="bg1"/>
                </a:solidFill>
                <a:effectLst/>
              </a:rPr>
              <a:t>національних</a:t>
            </a:r>
            <a:r>
              <a:rPr lang="ru-RU" sz="2700" b="1" dirty="0">
                <a:solidFill>
                  <a:schemeClr val="bg1"/>
                </a:solidFill>
                <a:effectLst/>
              </a:rPr>
              <a:t> </a:t>
            </a:r>
            <a:r>
              <a:rPr lang="ru-RU" sz="2700" b="1" dirty="0" err="1">
                <a:solidFill>
                  <a:schemeClr val="bg1"/>
                </a:solidFill>
                <a:effectLst/>
              </a:rPr>
              <a:t>меншин</a:t>
            </a:r>
            <a:r>
              <a:rPr lang="ru-RU" sz="2700" b="1" dirty="0">
                <a:solidFill>
                  <a:schemeClr val="bg1"/>
                </a:solidFill>
                <a:effectLst/>
              </a:rPr>
              <a:t>; основ </a:t>
            </a:r>
            <a:r>
              <a:rPr lang="ru-RU" sz="2700" b="1" dirty="0" err="1">
                <a:solidFill>
                  <a:schemeClr val="bg1"/>
                </a:solidFill>
                <a:effectLst/>
              </a:rPr>
              <a:t>соціального</a:t>
            </a:r>
            <a:r>
              <a:rPr lang="ru-RU" sz="2700" b="1" dirty="0">
                <a:solidFill>
                  <a:schemeClr val="bg1"/>
                </a:solidFill>
                <a:effectLst/>
              </a:rPr>
              <a:t> </a:t>
            </a:r>
            <a:r>
              <a:rPr lang="ru-RU" sz="2700" b="1" dirty="0" err="1">
                <a:solidFill>
                  <a:schemeClr val="bg1"/>
                </a:solidFill>
                <a:effectLst/>
              </a:rPr>
              <a:t>захисту</a:t>
            </a:r>
            <a:r>
              <a:rPr lang="ru-RU" sz="2700" b="1" dirty="0">
                <a:solidFill>
                  <a:schemeClr val="bg1"/>
                </a:solidFill>
                <a:effectLst/>
              </a:rPr>
              <a:t>; </a:t>
            </a:r>
            <a:r>
              <a:rPr lang="ru-RU" sz="2700" b="1" dirty="0" err="1">
                <a:solidFill>
                  <a:schemeClr val="bg1"/>
                </a:solidFill>
                <a:effectLst/>
              </a:rPr>
              <a:t>визначення</a:t>
            </a:r>
            <a:r>
              <a:rPr lang="ru-RU" sz="2700" b="1" dirty="0">
                <a:solidFill>
                  <a:schemeClr val="bg1"/>
                </a:solidFill>
                <a:effectLst/>
              </a:rPr>
              <a:t> правового режиму </a:t>
            </a:r>
            <a:r>
              <a:rPr lang="ru-RU" sz="2700" b="1" dirty="0" err="1">
                <a:solidFill>
                  <a:schemeClr val="bg1"/>
                </a:solidFill>
                <a:effectLst/>
              </a:rPr>
              <a:t>власності</a:t>
            </a:r>
            <a:r>
              <a:rPr lang="ru-RU" sz="2700" b="1" dirty="0">
                <a:solidFill>
                  <a:schemeClr val="bg1"/>
                </a:solidFill>
                <a:effectLst/>
              </a:rPr>
              <a:t>, </a:t>
            </a:r>
            <a:r>
              <a:rPr lang="ru-RU" sz="2700" b="1" dirty="0" err="1">
                <a:solidFill>
                  <a:schemeClr val="bg1"/>
                </a:solidFill>
                <a:effectLst/>
              </a:rPr>
              <a:t>правових</a:t>
            </a:r>
            <a:r>
              <a:rPr lang="ru-RU" sz="2700" b="1" dirty="0">
                <a:solidFill>
                  <a:schemeClr val="bg1"/>
                </a:solidFill>
                <a:effectLst/>
              </a:rPr>
              <a:t> засад і </a:t>
            </a:r>
            <a:r>
              <a:rPr lang="ru-RU" sz="2700" b="1" dirty="0" err="1">
                <a:solidFill>
                  <a:schemeClr val="bg1"/>
                </a:solidFill>
                <a:effectLst/>
              </a:rPr>
              <a:t>гарантій</a:t>
            </a:r>
            <a:r>
              <a:rPr lang="ru-RU" sz="2700" b="1" dirty="0">
                <a:solidFill>
                  <a:schemeClr val="bg1"/>
                </a:solidFill>
                <a:effectLst/>
              </a:rPr>
              <a:t> </a:t>
            </a:r>
            <a:r>
              <a:rPr lang="ru-RU" sz="2700" b="1" dirty="0" err="1">
                <a:solidFill>
                  <a:schemeClr val="bg1"/>
                </a:solidFill>
                <a:effectLst/>
              </a:rPr>
              <a:t>підприємництва</a:t>
            </a:r>
            <a:r>
              <a:rPr lang="ru-RU" sz="2700" b="1" dirty="0">
                <a:solidFill>
                  <a:schemeClr val="bg1"/>
                </a:solidFill>
                <a:effectLst/>
              </a:rPr>
              <a:t>, правил </a:t>
            </a:r>
            <a:r>
              <a:rPr lang="ru-RU" sz="2700" b="1" dirty="0" err="1">
                <a:solidFill>
                  <a:schemeClr val="bg1"/>
                </a:solidFill>
                <a:effectLst/>
              </a:rPr>
              <a:t>конкуренції</a:t>
            </a:r>
            <a:r>
              <a:rPr lang="ru-RU" sz="2700" b="1" dirty="0">
                <a:solidFill>
                  <a:schemeClr val="bg1"/>
                </a:solidFill>
                <a:effectLst/>
              </a:rPr>
              <a:t> та норм антимонопольного </a:t>
            </a:r>
            <a:r>
              <a:rPr lang="ru-RU" sz="2700" b="1" dirty="0" err="1" smtClean="0">
                <a:solidFill>
                  <a:schemeClr val="bg1"/>
                </a:solidFill>
                <a:effectLst/>
              </a:rPr>
              <a:t>регулювання</a:t>
            </a:r>
            <a:r>
              <a:rPr lang="ru-RU" sz="2700" b="1" dirty="0" smtClean="0">
                <a:solidFill>
                  <a:schemeClr val="bg1"/>
                </a:solidFill>
                <a:effectLst/>
              </a:rPr>
              <a:t> .</a:t>
            </a:r>
            <a:br>
              <a:rPr lang="ru-RU" sz="2700" b="1" dirty="0" smtClean="0">
                <a:solidFill>
                  <a:schemeClr val="bg1"/>
                </a:solidFill>
                <a:effectLst/>
              </a:rPr>
            </a:br>
            <a:r>
              <a:rPr lang="ru-RU" sz="3100" b="1" dirty="0" smtClean="0">
                <a:solidFill>
                  <a:schemeClr val="bg1"/>
                </a:solidFill>
              </a:rPr>
              <a:t/>
            </a:r>
            <a:br>
              <a:rPr lang="ru-RU" sz="3100" b="1" dirty="0" smtClean="0">
                <a:solidFill>
                  <a:schemeClr val="bg1"/>
                </a:solidFill>
              </a:rPr>
            </a:br>
            <a:r>
              <a:rPr lang="ru-RU" sz="3600" b="1" dirty="0">
                <a:solidFill>
                  <a:schemeClr val="bg1"/>
                </a:solidFill>
              </a:rPr>
              <a:t/>
            </a:r>
            <a:br>
              <a:rPr lang="ru-RU" sz="3600" b="1" dirty="0">
                <a:solidFill>
                  <a:schemeClr val="bg1"/>
                </a:solidFill>
              </a:rPr>
            </a:br>
            <a:r>
              <a:rPr lang="ru-RU" sz="3600" b="1" dirty="0" smtClean="0">
                <a:solidFill>
                  <a:schemeClr val="bg1"/>
                </a:solidFill>
              </a:rPr>
              <a:t/>
            </a:r>
            <a:br>
              <a:rPr lang="ru-RU" sz="3600" b="1" dirty="0" smtClean="0">
                <a:solidFill>
                  <a:schemeClr val="bg1"/>
                </a:solidFill>
              </a:rPr>
            </a:br>
            <a:r>
              <a:rPr lang="ru-RU" sz="3600" b="1" dirty="0">
                <a:solidFill>
                  <a:schemeClr val="bg1"/>
                </a:solidFill>
              </a:rPr>
              <a:t/>
            </a:r>
            <a:br>
              <a:rPr lang="ru-RU" sz="3600" b="1" dirty="0">
                <a:solidFill>
                  <a:schemeClr val="bg1"/>
                </a:solidFill>
              </a:rPr>
            </a:br>
            <a:r>
              <a:rPr lang="ru-RU" sz="3600" b="1" dirty="0" smtClean="0">
                <a:solidFill>
                  <a:schemeClr val="bg1"/>
                </a:solidFill>
              </a:rPr>
              <a:t/>
            </a:r>
            <a:br>
              <a:rPr lang="ru-RU" sz="3600" b="1" dirty="0" smtClean="0">
                <a:solidFill>
                  <a:schemeClr val="bg1"/>
                </a:solidFill>
              </a:rPr>
            </a:br>
            <a:r>
              <a:rPr lang="ru-RU" sz="3600" b="1" dirty="0">
                <a:solidFill>
                  <a:schemeClr val="bg1"/>
                </a:solidFill>
              </a:rPr>
              <a:t/>
            </a:r>
            <a:br>
              <a:rPr lang="ru-RU" sz="3600" b="1" dirty="0">
                <a:solidFill>
                  <a:schemeClr val="bg1"/>
                </a:solidFill>
              </a:rPr>
            </a:br>
            <a:endParaRPr lang="ru-RU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7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Функції ВРУ в механізмі захисту прав і свобод людини і громадянина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/>
          <a:lstStyle/>
          <a:p>
            <a:pPr marL="82296" indent="0" algn="just">
              <a:buNone/>
            </a:pPr>
            <a:r>
              <a:rPr lang="ru-RU" b="1" dirty="0" err="1">
                <a:solidFill>
                  <a:srgbClr val="FF0000"/>
                </a:solidFill>
              </a:rPr>
              <a:t>Функції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Верховної</a:t>
            </a:r>
            <a:r>
              <a:rPr lang="ru-RU" b="1" dirty="0">
                <a:solidFill>
                  <a:srgbClr val="FF0000"/>
                </a:solidFill>
              </a:rPr>
              <a:t> Ради </a:t>
            </a:r>
            <a:r>
              <a:rPr lang="ru-RU" b="1" dirty="0" err="1">
                <a:solidFill>
                  <a:srgbClr val="FF0000"/>
                </a:solidFill>
              </a:rPr>
              <a:t>України</a:t>
            </a:r>
            <a:r>
              <a:rPr lang="ru-RU" dirty="0"/>
              <a:t> —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напрями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в </a:t>
            </a:r>
            <a:r>
              <a:rPr lang="ru-RU" dirty="0" err="1"/>
              <a:t>різних</a:t>
            </a:r>
            <a:r>
              <a:rPr lang="ru-RU" dirty="0"/>
              <a:t> сферах </a:t>
            </a:r>
            <a:r>
              <a:rPr lang="ru-RU" dirty="0" err="1"/>
              <a:t>суспільних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 smtClean="0"/>
              <a:t>.</a:t>
            </a:r>
          </a:p>
          <a:p>
            <a:pPr marL="82296" indent="0" algn="just">
              <a:buNone/>
            </a:pPr>
            <a:r>
              <a:rPr lang="ru-RU" dirty="0" err="1"/>
              <a:t>Функції</a:t>
            </a:r>
            <a:r>
              <a:rPr lang="ru-RU" dirty="0"/>
              <a:t> і </a:t>
            </a:r>
            <a:r>
              <a:rPr lang="ru-RU" dirty="0" err="1"/>
              <a:t>компетенція</a:t>
            </a:r>
            <a:r>
              <a:rPr lang="ru-RU" dirty="0"/>
              <a:t> </a:t>
            </a:r>
            <a:r>
              <a:rPr lang="ru-RU" dirty="0" err="1"/>
              <a:t>Верховної</a:t>
            </a:r>
            <a:r>
              <a:rPr lang="ru-RU" dirty="0"/>
              <a:t> Ради </a:t>
            </a:r>
            <a:r>
              <a:rPr lang="ru-RU" dirty="0" err="1"/>
              <a:t>пов'язані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специфікою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конституційно</a:t>
            </a:r>
            <a:r>
              <a:rPr lang="ru-RU" dirty="0"/>
              <a:t>-правового статусу як парламенту </a:t>
            </a:r>
            <a:r>
              <a:rPr lang="ru-RU" dirty="0" err="1"/>
              <a:t>змішаного</a:t>
            </a:r>
            <a:r>
              <a:rPr lang="ru-RU" dirty="0"/>
              <a:t> типу</a:t>
            </a:r>
            <a:r>
              <a:rPr lang="ru-RU" dirty="0" smtClean="0"/>
              <a:t>.</a:t>
            </a:r>
          </a:p>
          <a:p>
            <a:pPr marL="82296" indent="0" algn="just">
              <a:buNone/>
            </a:pPr>
            <a:endParaRPr lang="uk-UA" dirty="0"/>
          </a:p>
          <a:p>
            <a:pPr marL="82296" indent="0" algn="just">
              <a:buNone/>
            </a:pPr>
            <a:endParaRPr lang="uk-UA" dirty="0" smtClean="0"/>
          </a:p>
          <a:p>
            <a:pPr marL="82296" indent="0" algn="just">
              <a:buNone/>
            </a:pPr>
            <a:endParaRPr lang="uk-UA" dirty="0"/>
          </a:p>
          <a:p>
            <a:pPr marL="82296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5080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</p:spPr>
        <p:txBody>
          <a:bodyPr>
            <a:normAutofit fontScale="90000"/>
          </a:bodyPr>
          <a:lstStyle/>
          <a:p>
            <a:r>
              <a:rPr lang="ru-RU" b="1" dirty="0" err="1">
                <a:effectLst/>
              </a:rPr>
              <a:t>Головними</a:t>
            </a:r>
            <a:r>
              <a:rPr lang="ru-RU" b="1" dirty="0">
                <a:effectLst/>
              </a:rPr>
              <a:t> </a:t>
            </a:r>
            <a:r>
              <a:rPr lang="ru-RU" b="1" dirty="0" err="1">
                <a:effectLst/>
              </a:rPr>
              <a:t>функціями</a:t>
            </a:r>
            <a:r>
              <a:rPr lang="ru-RU" b="1" dirty="0">
                <a:effectLst/>
              </a:rPr>
              <a:t> </a:t>
            </a:r>
            <a:r>
              <a:rPr lang="ru-RU" b="1" dirty="0" err="1">
                <a:effectLst/>
              </a:rPr>
              <a:t>Верховної</a:t>
            </a:r>
            <a:r>
              <a:rPr lang="ru-RU" b="1" dirty="0">
                <a:effectLst/>
              </a:rPr>
              <a:t> Ради є: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5095876"/>
              </p:ext>
            </p:extLst>
          </p:nvPr>
        </p:nvGraphicFramePr>
        <p:xfrm>
          <a:off x="0" y="908050"/>
          <a:ext cx="9144000" cy="5949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9222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7"/>
            <a:ext cx="9144000" cy="1143000"/>
          </a:xfrm>
        </p:spPr>
        <p:txBody>
          <a:bodyPr/>
          <a:lstStyle/>
          <a:p>
            <a:pPr algn="ctr"/>
            <a:r>
              <a:rPr lang="uk-UA" dirty="0" smtClean="0"/>
              <a:t>Законодавча функція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/>
          <a:lstStyle/>
          <a:p>
            <a:pPr marL="82296" indent="0">
              <a:buNone/>
            </a:pPr>
            <a:r>
              <a:rPr lang="ru-RU" b="1" dirty="0" err="1">
                <a:solidFill>
                  <a:srgbClr val="FF0000"/>
                </a:solidFill>
              </a:rPr>
              <a:t>Законодавча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функція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Верховної</a:t>
            </a:r>
            <a:r>
              <a:rPr lang="ru-RU" b="1" dirty="0">
                <a:solidFill>
                  <a:srgbClr val="FF0000"/>
                </a:solidFill>
              </a:rPr>
              <a:t> Ради </a:t>
            </a:r>
            <a:r>
              <a:rPr lang="ru-RU" dirty="0"/>
              <a:t>— </a:t>
            </a:r>
            <a:r>
              <a:rPr lang="ru-RU" dirty="0" err="1"/>
              <a:t>найважливіший</a:t>
            </a:r>
            <a:r>
              <a:rPr lang="ru-RU" dirty="0"/>
              <a:t> </a:t>
            </a:r>
            <a:r>
              <a:rPr lang="ru-RU" dirty="0" err="1"/>
              <a:t>напрям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. </a:t>
            </a:r>
            <a:r>
              <a:rPr lang="ru-RU" dirty="0" err="1"/>
              <a:t>Верховна</a:t>
            </a:r>
            <a:r>
              <a:rPr lang="ru-RU" dirty="0"/>
              <a:t> Рада </a:t>
            </a:r>
            <a:r>
              <a:rPr lang="ru-RU" dirty="0" err="1"/>
              <a:t>України</a:t>
            </a:r>
            <a:r>
              <a:rPr lang="ru-RU" dirty="0"/>
              <a:t> в межах </a:t>
            </a:r>
            <a:r>
              <a:rPr lang="ru-RU" dirty="0" err="1"/>
              <a:t>своєї</a:t>
            </a:r>
            <a:r>
              <a:rPr lang="ru-RU" dirty="0"/>
              <a:t> </a:t>
            </a:r>
            <a:r>
              <a:rPr lang="ru-RU" dirty="0" err="1"/>
              <a:t>компетенції</a:t>
            </a:r>
            <a:r>
              <a:rPr lang="ru-RU" dirty="0"/>
              <a:t> </a:t>
            </a:r>
            <a:r>
              <a:rPr lang="ru-RU" dirty="0" err="1"/>
              <a:t>приймає</a:t>
            </a:r>
            <a:r>
              <a:rPr lang="ru-RU" dirty="0"/>
              <a:t> </a:t>
            </a:r>
            <a:r>
              <a:rPr lang="ru-RU" dirty="0" err="1"/>
              <a:t>закони</a:t>
            </a:r>
            <a:r>
              <a:rPr lang="ru-RU" dirty="0"/>
              <a:t> з </a:t>
            </a:r>
            <a:r>
              <a:rPr lang="ru-RU" dirty="0" err="1"/>
              <a:t>питань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потребують</a:t>
            </a:r>
            <a:r>
              <a:rPr lang="ru-RU" dirty="0"/>
              <a:t> </a:t>
            </a:r>
            <a:r>
              <a:rPr lang="ru-RU" dirty="0" err="1"/>
              <a:t>законодавчого</a:t>
            </a:r>
            <a:r>
              <a:rPr lang="ru-RU" dirty="0"/>
              <a:t> </a:t>
            </a:r>
            <a:r>
              <a:rPr lang="ru-RU" dirty="0" err="1"/>
              <a:t>регулювання</a:t>
            </a:r>
            <a:r>
              <a:rPr lang="ru-RU" dirty="0" smtClean="0"/>
              <a:t>.</a:t>
            </a:r>
          </a:p>
          <a:p>
            <a:pPr marL="82296" indent="0">
              <a:buNone/>
            </a:pPr>
            <a:r>
              <a:rPr lang="uk-UA" b="1" dirty="0" smtClean="0">
                <a:solidFill>
                  <a:srgbClr val="FF0000"/>
                </a:solidFill>
              </a:rPr>
              <a:t>Головним змістом законодавчої функції є:</a:t>
            </a:r>
          </a:p>
          <a:p>
            <a:pPr marL="82296" indent="0">
              <a:buNone/>
            </a:pP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0" y="4221088"/>
            <a:ext cx="3240360" cy="72008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>
                <a:solidFill>
                  <a:schemeClr val="tx1"/>
                </a:solidFill>
              </a:rPr>
              <a:t>прийняття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законів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57535" y="5547970"/>
            <a:ext cx="8703159" cy="131003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b="1" dirty="0">
                <a:solidFill>
                  <a:schemeClr val="tx1"/>
                </a:solidFill>
              </a:rPr>
              <a:t>ст. 92 </a:t>
            </a:r>
            <a:r>
              <a:rPr lang="ru-RU" sz="1400" b="1" dirty="0" err="1">
                <a:solidFill>
                  <a:schemeClr val="tx1"/>
                </a:solidFill>
              </a:rPr>
              <a:t>Конституції</a:t>
            </a:r>
            <a:r>
              <a:rPr lang="ru-RU" sz="1400" b="1" dirty="0">
                <a:solidFill>
                  <a:schemeClr val="tx1"/>
                </a:solidFill>
              </a:rPr>
              <a:t> </a:t>
            </a:r>
            <a:r>
              <a:rPr lang="ru-RU" sz="1400" b="1" dirty="0" err="1">
                <a:solidFill>
                  <a:schemeClr val="tx1"/>
                </a:solidFill>
              </a:rPr>
              <a:t>виключно</a:t>
            </a:r>
            <a:r>
              <a:rPr lang="ru-RU" sz="1400" b="1" dirty="0">
                <a:solidFill>
                  <a:schemeClr val="tx1"/>
                </a:solidFill>
              </a:rPr>
              <a:t> законами </a:t>
            </a:r>
            <a:r>
              <a:rPr lang="ru-RU" sz="1400" b="1" dirty="0" err="1">
                <a:solidFill>
                  <a:schemeClr val="tx1"/>
                </a:solidFill>
              </a:rPr>
              <a:t>України</a:t>
            </a:r>
            <a:r>
              <a:rPr lang="ru-RU" sz="1400" b="1" dirty="0">
                <a:solidFill>
                  <a:schemeClr val="tx1"/>
                </a:solidFill>
              </a:rPr>
              <a:t> </a:t>
            </a:r>
            <a:r>
              <a:rPr lang="ru-RU" sz="1400" b="1" dirty="0" err="1">
                <a:solidFill>
                  <a:schemeClr val="tx1"/>
                </a:solidFill>
              </a:rPr>
              <a:t>визначаються</a:t>
            </a:r>
            <a:r>
              <a:rPr lang="ru-RU" sz="1400" dirty="0">
                <a:solidFill>
                  <a:schemeClr val="tx1"/>
                </a:solidFill>
              </a:rPr>
              <a:t>: права і </a:t>
            </a:r>
            <a:r>
              <a:rPr lang="ru-RU" sz="1400" dirty="0" err="1" smtClean="0">
                <a:solidFill>
                  <a:schemeClr val="tx1"/>
                </a:solidFill>
              </a:rPr>
              <a:t>свободи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</a:rPr>
              <a:t>людини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>
                <a:solidFill>
                  <a:schemeClr val="tx1"/>
                </a:solidFill>
              </a:rPr>
              <a:t>і </a:t>
            </a:r>
            <a:r>
              <a:rPr lang="ru-RU" sz="1400" dirty="0" err="1">
                <a:solidFill>
                  <a:schemeClr val="tx1"/>
                </a:solidFill>
              </a:rPr>
              <a:t>громадянина</a:t>
            </a:r>
            <a:r>
              <a:rPr lang="ru-RU" sz="1400" dirty="0">
                <a:solidFill>
                  <a:schemeClr val="tx1"/>
                </a:solidFill>
              </a:rPr>
              <a:t>, </a:t>
            </a:r>
            <a:r>
              <a:rPr lang="ru-RU" sz="1400" dirty="0" err="1">
                <a:solidFill>
                  <a:schemeClr val="tx1"/>
                </a:solidFill>
              </a:rPr>
              <a:t>гарантії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цих</a:t>
            </a:r>
            <a:r>
              <a:rPr lang="ru-RU" sz="1400" dirty="0">
                <a:solidFill>
                  <a:schemeClr val="tx1"/>
                </a:solidFill>
              </a:rPr>
              <a:t> прав і свобод; </a:t>
            </a:r>
            <a:r>
              <a:rPr lang="ru-RU" sz="1400" dirty="0" err="1">
                <a:solidFill>
                  <a:schemeClr val="tx1"/>
                </a:solidFill>
              </a:rPr>
              <a:t>основні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обов'язки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громадянина</a:t>
            </a:r>
            <a:r>
              <a:rPr lang="ru-RU" sz="1400" dirty="0">
                <a:solidFill>
                  <a:schemeClr val="tx1"/>
                </a:solidFill>
              </a:rPr>
              <a:t>; </a:t>
            </a:r>
            <a:r>
              <a:rPr lang="ru-RU" sz="1400" dirty="0" err="1">
                <a:solidFill>
                  <a:schemeClr val="tx1"/>
                </a:solidFill>
              </a:rPr>
              <a:t>громадянство</a:t>
            </a:r>
            <a:r>
              <a:rPr lang="ru-RU" sz="1400" dirty="0">
                <a:solidFill>
                  <a:schemeClr val="tx1"/>
                </a:solidFill>
              </a:rPr>
              <a:t>; </a:t>
            </a:r>
            <a:r>
              <a:rPr lang="ru-RU" sz="1400" dirty="0" err="1">
                <a:solidFill>
                  <a:schemeClr val="tx1"/>
                </a:solidFill>
              </a:rPr>
              <a:t>правосуб'єктність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громадян</a:t>
            </a:r>
            <a:r>
              <a:rPr lang="ru-RU" sz="1400" dirty="0">
                <a:solidFill>
                  <a:schemeClr val="tx1"/>
                </a:solidFill>
              </a:rPr>
              <a:t>, статус </a:t>
            </a:r>
            <a:r>
              <a:rPr lang="ru-RU" sz="1400" dirty="0" err="1">
                <a:solidFill>
                  <a:schemeClr val="tx1"/>
                </a:solidFill>
              </a:rPr>
              <a:t>іноземців</a:t>
            </a:r>
            <a:r>
              <a:rPr lang="ru-RU" sz="1400" dirty="0">
                <a:solidFill>
                  <a:schemeClr val="tx1"/>
                </a:solidFill>
              </a:rPr>
              <a:t> та </a:t>
            </a:r>
            <a:r>
              <a:rPr lang="ru-RU" sz="1400" dirty="0" err="1">
                <a:solidFill>
                  <a:schemeClr val="tx1"/>
                </a:solidFill>
              </a:rPr>
              <a:t>осіб</a:t>
            </a:r>
            <a:r>
              <a:rPr lang="ru-RU" sz="1400" dirty="0">
                <a:solidFill>
                  <a:schemeClr val="tx1"/>
                </a:solidFill>
              </a:rPr>
              <a:t> без </a:t>
            </a:r>
            <a:r>
              <a:rPr lang="ru-RU" sz="1400" dirty="0" err="1">
                <a:solidFill>
                  <a:schemeClr val="tx1"/>
                </a:solidFill>
              </a:rPr>
              <a:t>громадянства</a:t>
            </a:r>
            <a:r>
              <a:rPr lang="ru-RU" sz="1400" dirty="0">
                <a:solidFill>
                  <a:schemeClr val="tx1"/>
                </a:solidFill>
              </a:rPr>
              <a:t>; права </a:t>
            </a:r>
            <a:r>
              <a:rPr lang="ru-RU" sz="1400" dirty="0" err="1">
                <a:solidFill>
                  <a:schemeClr val="tx1"/>
                </a:solidFill>
              </a:rPr>
              <a:t>корінних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народів</a:t>
            </a:r>
            <a:r>
              <a:rPr lang="ru-RU" sz="1400" dirty="0">
                <a:solidFill>
                  <a:schemeClr val="tx1"/>
                </a:solidFill>
              </a:rPr>
              <a:t> і </a:t>
            </a:r>
            <a:r>
              <a:rPr lang="ru-RU" sz="1400" dirty="0" err="1">
                <a:solidFill>
                  <a:schemeClr val="tx1"/>
                </a:solidFill>
              </a:rPr>
              <a:t>національних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меншин</a:t>
            </a:r>
            <a:r>
              <a:rPr lang="ru-RU" sz="1400" dirty="0">
                <a:solidFill>
                  <a:schemeClr val="tx1"/>
                </a:solidFill>
              </a:rPr>
              <a:t>; порядок </a:t>
            </a:r>
            <a:r>
              <a:rPr lang="ru-RU" sz="1400" dirty="0" err="1">
                <a:solidFill>
                  <a:schemeClr val="tx1"/>
                </a:solidFill>
              </a:rPr>
              <a:t>застосування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мов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563888" y="4221088"/>
            <a:ext cx="5597477" cy="1152128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 err="1">
                <a:solidFill>
                  <a:schemeClr val="tx1"/>
                </a:solidFill>
              </a:rPr>
              <a:t>Верховна</a:t>
            </a:r>
            <a:r>
              <a:rPr lang="ru-RU" sz="1400" dirty="0">
                <a:solidFill>
                  <a:schemeClr val="tx1"/>
                </a:solidFill>
              </a:rPr>
              <a:t> Рада </a:t>
            </a:r>
            <a:r>
              <a:rPr lang="ru-RU" sz="1400" dirty="0" err="1">
                <a:solidFill>
                  <a:schemeClr val="tx1"/>
                </a:solidFill>
              </a:rPr>
              <a:t>може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приймати</a:t>
            </a:r>
            <a:r>
              <a:rPr lang="ru-RU" sz="1400" dirty="0">
                <a:solidFill>
                  <a:schemeClr val="tx1"/>
                </a:solidFill>
              </a:rPr>
              <a:t> закон з будь-</a:t>
            </a:r>
            <a:r>
              <a:rPr lang="ru-RU" sz="1400" dirty="0" err="1">
                <a:solidFill>
                  <a:schemeClr val="tx1"/>
                </a:solidFill>
              </a:rPr>
              <a:t>якого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питання</a:t>
            </a:r>
            <a:r>
              <a:rPr lang="ru-RU" sz="1400" dirty="0">
                <a:solidFill>
                  <a:schemeClr val="tx1"/>
                </a:solidFill>
              </a:rPr>
              <a:t> у межах </a:t>
            </a:r>
            <a:r>
              <a:rPr lang="ru-RU" sz="1400" dirty="0" err="1">
                <a:solidFill>
                  <a:schemeClr val="tx1"/>
                </a:solidFill>
              </a:rPr>
              <a:t>своїх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повноважень</a:t>
            </a:r>
            <a:r>
              <a:rPr lang="ru-RU" sz="1400" dirty="0">
                <a:solidFill>
                  <a:schemeClr val="tx1"/>
                </a:solidFill>
              </a:rPr>
              <a:t>, за </a:t>
            </a:r>
            <a:r>
              <a:rPr lang="ru-RU" sz="1400" dirty="0" err="1">
                <a:solidFill>
                  <a:schemeClr val="tx1"/>
                </a:solidFill>
              </a:rPr>
              <a:t>винятком</a:t>
            </a:r>
            <a:r>
              <a:rPr lang="ru-RU" sz="1400" dirty="0">
                <a:solidFill>
                  <a:schemeClr val="tx1"/>
                </a:solidFill>
              </a:rPr>
              <a:t> тих, </a:t>
            </a:r>
            <a:r>
              <a:rPr lang="ru-RU" sz="1400" dirty="0" err="1">
                <a:solidFill>
                  <a:schemeClr val="tx1"/>
                </a:solidFill>
              </a:rPr>
              <a:t>які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вирішуються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виключно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всеукраїнським</a:t>
            </a:r>
            <a:r>
              <a:rPr lang="ru-RU" sz="1400" dirty="0">
                <a:solidFill>
                  <a:schemeClr val="tx1"/>
                </a:solidFill>
              </a:rPr>
              <a:t> референдумом</a:t>
            </a:r>
          </a:p>
        </p:txBody>
      </p:sp>
    </p:spTree>
    <p:extLst>
      <p:ext uri="{BB962C8B-B14F-4D97-AF65-F5344CB8AC3E}">
        <p14:creationId xmlns:p14="http://schemas.microsoft.com/office/powerpoint/2010/main" val="236579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7"/>
            <a:ext cx="9144000" cy="922114"/>
          </a:xfrm>
        </p:spPr>
        <p:txBody>
          <a:bodyPr/>
          <a:lstStyle/>
          <a:p>
            <a:pPr algn="ctr"/>
            <a:r>
              <a:rPr lang="uk-UA" dirty="0" smtClean="0"/>
              <a:t>Установча функція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uk-UA" sz="2800" b="1" dirty="0"/>
              <a:t>При її реалізації слід виділити такі напрями діяльності парламенту</a:t>
            </a:r>
            <a:r>
              <a:rPr lang="uk-UA" sz="2800" b="1" dirty="0" smtClean="0"/>
              <a:t>:</a:t>
            </a:r>
          </a:p>
          <a:p>
            <a:pPr marL="82296" indent="0">
              <a:buNone/>
            </a:pPr>
            <a:endParaRPr lang="uk-UA" sz="2800" b="1" dirty="0" smtClean="0"/>
          </a:p>
          <a:p>
            <a:pPr marL="82296" indent="0">
              <a:buNone/>
            </a:pPr>
            <a:endParaRPr lang="ru-RU" sz="2800" b="1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786794085"/>
              </p:ext>
            </p:extLst>
          </p:nvPr>
        </p:nvGraphicFramePr>
        <p:xfrm>
          <a:off x="0" y="1988840"/>
          <a:ext cx="9144000" cy="4869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98419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95500"/>
            <a:ext cx="9144000" cy="47625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uk-UA" dirty="0" smtClean="0"/>
              <a:t> </a:t>
            </a:r>
            <a:r>
              <a:rPr lang="uk-UA" dirty="0"/>
              <a:t>Від того як правильно, чітко, законно, оперативно здійснює парламент України установчу функцію залежить належний рівень гарантування прав людини. </a:t>
            </a:r>
            <a:endParaRPr lang="uk-UA" dirty="0" smtClean="0"/>
          </a:p>
          <a:p>
            <a:pPr marL="82296" indent="0" algn="just">
              <a:buNone/>
            </a:pPr>
            <a:endParaRPr lang="uk-UA" dirty="0"/>
          </a:p>
          <a:p>
            <a:pPr marL="82296" indent="0" algn="just">
              <a:buNone/>
            </a:pPr>
            <a:r>
              <a:rPr lang="uk-UA" dirty="0" smtClean="0"/>
              <a:t>Як </a:t>
            </a:r>
            <a:r>
              <a:rPr lang="uk-UA" dirty="0"/>
              <a:t>складова частина установчої функції Верховної Ради України є призначення на посаду та звільнення з посади </a:t>
            </a:r>
            <a:r>
              <a:rPr lang="uk-UA" b="1" dirty="0">
                <a:solidFill>
                  <a:srgbClr val="FFFF00"/>
                </a:solidFill>
              </a:rPr>
              <a:t>Уповноваженого Верховної Ради України з прав людини. </a:t>
            </a:r>
            <a:endParaRPr lang="ru-RU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619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851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uk-UA" sz="3600" b="1" dirty="0">
                <a:effectLst/>
              </a:rPr>
              <a:t>Н</a:t>
            </a:r>
            <a:r>
              <a:rPr lang="uk-UA" sz="3600" b="1" dirty="0" smtClean="0">
                <a:effectLst/>
              </a:rPr>
              <a:t>апрями </a:t>
            </a:r>
            <a:r>
              <a:rPr lang="uk-UA" sz="3600" b="1" dirty="0">
                <a:effectLst/>
              </a:rPr>
              <a:t>контрольної діяльності Верховної Ради України, </a:t>
            </a:r>
            <a:r>
              <a:rPr lang="uk-UA" sz="3600" b="1" dirty="0" smtClean="0">
                <a:effectLst/>
              </a:rPr>
              <a:t>проявляється саме</a:t>
            </a:r>
            <a:endParaRPr lang="ru-RU" sz="36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9883749"/>
              </p:ext>
            </p:extLst>
          </p:nvPr>
        </p:nvGraphicFramePr>
        <p:xfrm>
          <a:off x="0" y="1268413"/>
          <a:ext cx="9144000" cy="55895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85573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1572</TotalTime>
  <Words>962</Words>
  <Application>Microsoft Office PowerPoint</Application>
  <PresentationFormat>Экран (4:3)</PresentationFormat>
  <Paragraphs>79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Солнцестояние</vt:lpstr>
      <vt:lpstr>Презентація на тему: Верховна рада України в механізмі забезпечення прав і свобод людини</vt:lpstr>
      <vt:lpstr>Зміст</vt:lpstr>
      <vt:lpstr>      Конституція України від 28 червня 1996 р. визначила, що права і свободи людини та їх гарантії становлять зміст і спрямованість діяльності держави, а їх утвердження та забезпечення є її головним обов’язком [1].  Верховна Рада України здійснює захист прав і свобод через законодавчу діяльність шляхом визначення виключно в законах України прав і свобод людини і громадянина, гарантій цих прав і свобод, основних обов'язків громадян; громадянства, правосуб'єктності громадян, статусу іноземців і осіб без громадянства; прав корінних народів і національних меншин; основ соціального захисту; визначення правового режиму власності, правових засад і гарантій підприємництва, правил конкуренції та норм антимонопольного регулювання .       </vt:lpstr>
      <vt:lpstr>Функції ВРУ в механізмі захисту прав і свобод людини і громадянина</vt:lpstr>
      <vt:lpstr>Головними функціями Верховної Ради є:</vt:lpstr>
      <vt:lpstr>Законодавча функція</vt:lpstr>
      <vt:lpstr>Установча функція</vt:lpstr>
      <vt:lpstr>Презентация PowerPoint</vt:lpstr>
      <vt:lpstr>Напрями контрольної діяльності Верховної Ради України, проявляється саме</vt:lpstr>
      <vt:lpstr>Представницька функція ВРУ</vt:lpstr>
      <vt:lpstr>Уповноважений ВРУ з прав людини</vt:lpstr>
      <vt:lpstr>Метою парламентського контролю, який здійснює уповноважений є:</vt:lpstr>
      <vt:lpstr>Презентация PowerPoint</vt:lpstr>
      <vt:lpstr>Презентация PowerPoint</vt:lpstr>
      <vt:lpstr>Презентация PowerPoint</vt:lpstr>
      <vt:lpstr>Відповідно до ст.14 Закону Уповноважений має обов’язки: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на тему: Верховна рада України в механізмі забезпечення прав і свобод людини</dc:title>
  <dc:creator>Екатерина Кметь</dc:creator>
  <cp:lastModifiedBy>Comp</cp:lastModifiedBy>
  <cp:revision>20</cp:revision>
  <dcterms:created xsi:type="dcterms:W3CDTF">2015-11-13T11:29:07Z</dcterms:created>
  <dcterms:modified xsi:type="dcterms:W3CDTF">2015-12-06T09:06:37Z</dcterms:modified>
</cp:coreProperties>
</file>