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31EF-A8DA-4729-B3A2-B923AF7CE67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8F8E-1629-463A-BCFE-69BE5E878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0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31EF-A8DA-4729-B3A2-B923AF7CE67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8F8E-1629-463A-BCFE-69BE5E878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35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31EF-A8DA-4729-B3A2-B923AF7CE67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8F8E-1629-463A-BCFE-69BE5E878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758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31EF-A8DA-4729-B3A2-B923AF7CE67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8F8E-1629-463A-BCFE-69BE5E87806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6596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31EF-A8DA-4729-B3A2-B923AF7CE67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8F8E-1629-463A-BCFE-69BE5E878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101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31EF-A8DA-4729-B3A2-B923AF7CE67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8F8E-1629-463A-BCFE-69BE5E878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813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31EF-A8DA-4729-B3A2-B923AF7CE67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8F8E-1629-463A-BCFE-69BE5E878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723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31EF-A8DA-4729-B3A2-B923AF7CE67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8F8E-1629-463A-BCFE-69BE5E878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56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31EF-A8DA-4729-B3A2-B923AF7CE67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8F8E-1629-463A-BCFE-69BE5E878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60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31EF-A8DA-4729-B3A2-B923AF7CE67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8F8E-1629-463A-BCFE-69BE5E878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29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31EF-A8DA-4729-B3A2-B923AF7CE67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8F8E-1629-463A-BCFE-69BE5E878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4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31EF-A8DA-4729-B3A2-B923AF7CE67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8F8E-1629-463A-BCFE-69BE5E878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36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31EF-A8DA-4729-B3A2-B923AF7CE67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8F8E-1629-463A-BCFE-69BE5E878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60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31EF-A8DA-4729-B3A2-B923AF7CE67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8F8E-1629-463A-BCFE-69BE5E878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1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31EF-A8DA-4729-B3A2-B923AF7CE67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8F8E-1629-463A-BCFE-69BE5E878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7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31EF-A8DA-4729-B3A2-B923AF7CE67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8F8E-1629-463A-BCFE-69BE5E878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16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231EF-A8DA-4729-B3A2-B923AF7CE67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8F8E-1629-463A-BCFE-69BE5E878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57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D2231EF-A8DA-4729-B3A2-B923AF7CE677}" type="datetimeFigureOut">
              <a:rPr lang="ru-RU" smtClean="0"/>
              <a:t>01.11.2021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98F8E-1629-463A-BCFE-69BE5E8780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87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P</a:t>
            </a:r>
            <a:r>
              <a:rPr lang="uk-UA" i="1" dirty="0" err="1" smtClean="0"/>
              <a:t>ublic</a:t>
            </a:r>
            <a:r>
              <a:rPr lang="uk-UA" i="1" dirty="0" smtClean="0"/>
              <a:t>  </a:t>
            </a:r>
            <a:r>
              <a:rPr lang="uk-UA" i="1" dirty="0" err="1"/>
              <a:t>management</a:t>
            </a:r>
            <a:r>
              <a:rPr lang="uk-UA" i="1" dirty="0"/>
              <a:t> </a:t>
            </a:r>
            <a:r>
              <a:rPr lang="uk-UA" i="1" dirty="0" smtClean="0"/>
              <a:t>та процеси децентралізації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b="1" dirty="0" smtClean="0">
                <a:solidFill>
                  <a:schemeClr val="tx1"/>
                </a:solidFill>
              </a:rPr>
              <a:t>Викладач: </a:t>
            </a:r>
            <a:r>
              <a:rPr lang="uk-UA" b="1" dirty="0" err="1" smtClean="0">
                <a:solidFill>
                  <a:schemeClr val="tx1"/>
                </a:solidFill>
              </a:rPr>
              <a:t>Фурсін</a:t>
            </a:r>
            <a:r>
              <a:rPr lang="uk-UA" b="1" dirty="0" smtClean="0">
                <a:solidFill>
                  <a:schemeClr val="tx1"/>
                </a:solidFill>
              </a:rPr>
              <a:t> Олександр Олександрович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38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849086"/>
            <a:ext cx="8946541" cy="5399313"/>
          </a:xfrm>
        </p:spPr>
        <p:txBody>
          <a:bodyPr/>
          <a:lstStyle/>
          <a:p>
            <a:pPr algn="just"/>
            <a:r>
              <a:rPr lang="uk-UA" dirty="0"/>
              <a:t>Україна, яка взяла курс на євроінтеграцію, потребує професійних фахівців у галузі державного управління, які володіють знаннями </a:t>
            </a:r>
            <a:r>
              <a:rPr lang="uk-UA" dirty="0" smtClean="0"/>
              <a:t>сучасних </a:t>
            </a:r>
            <a:r>
              <a:rPr lang="uk-UA" dirty="0"/>
              <a:t>підходів та інструментів щодо вироблення та прийняття </a:t>
            </a:r>
            <a:r>
              <a:rPr lang="uk-UA" dirty="0" smtClean="0"/>
              <a:t>управлінських </a:t>
            </a:r>
            <a:r>
              <a:rPr lang="uk-UA" dirty="0"/>
              <a:t>рішень у публічній сфері на різних рівнях (загальнодержавному, </a:t>
            </a:r>
            <a:r>
              <a:rPr lang="uk-UA" dirty="0" smtClean="0"/>
              <a:t>регіональному</a:t>
            </a:r>
            <a:r>
              <a:rPr lang="uk-UA" dirty="0"/>
              <a:t>, місцевому тощо), в тому числі з урахуванням новітніх </a:t>
            </a:r>
            <a:r>
              <a:rPr lang="uk-UA" dirty="0" smtClean="0"/>
              <a:t>тенденцій</a:t>
            </a:r>
            <a:r>
              <a:rPr lang="uk-UA" dirty="0"/>
              <a:t>, що притаманні процесам </a:t>
            </a:r>
            <a:r>
              <a:rPr lang="uk-UA" dirty="0" smtClean="0"/>
              <a:t>децентралізації </a:t>
            </a:r>
            <a:r>
              <a:rPr lang="uk-UA" dirty="0"/>
              <a:t>у співдружності країн </a:t>
            </a:r>
            <a:r>
              <a:rPr lang="uk-UA" dirty="0" smtClean="0"/>
              <a:t>Європейського Союзу.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uk-UA" dirty="0"/>
              <a:t>Процеси демократизації та реформування системи державного управління в Україні роблять вельми актуальними наявність знань та </a:t>
            </a:r>
            <a:r>
              <a:rPr lang="uk-UA" dirty="0" smtClean="0"/>
              <a:t>володіння </a:t>
            </a:r>
            <a:r>
              <a:rPr lang="uk-UA" dirty="0"/>
              <a:t>сучасними управлінськими технологіями майбутніми публічними службовцями.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581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 smtClean="0"/>
              <a:t>формування </a:t>
            </a:r>
            <a:r>
              <a:rPr lang="uk-UA" dirty="0"/>
              <a:t>у </a:t>
            </a:r>
            <a:r>
              <a:rPr lang="uk-UA" dirty="0" smtClean="0"/>
              <a:t>студентів спеціальності публічне управління та адміністрування сучасної системи </a:t>
            </a:r>
            <a:r>
              <a:rPr lang="uk-UA" dirty="0"/>
              <a:t>знань про природу та теоретичні засади публічного менеджменту з урахуванням процесів децентралізації в Європі для вироблення уміння застосовувати сучасні управлінські технології та інструментарій у практиці публічного адміністрування, у тому числі під час надання публічних послуг.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826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Основні </a:t>
            </a:r>
            <a:r>
              <a:rPr lang="uk-UA" i="1" dirty="0" smtClean="0"/>
              <a:t>завдання</a:t>
            </a:r>
            <a:r>
              <a:rPr lang="uk-UA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освоєння </a:t>
            </a:r>
            <a:r>
              <a:rPr lang="uk-UA" dirty="0"/>
              <a:t>моделей децентралізованого управління на основі </a:t>
            </a:r>
            <a:r>
              <a:rPr lang="uk-UA" dirty="0" smtClean="0"/>
              <a:t>європейського </a:t>
            </a:r>
            <a:r>
              <a:rPr lang="uk-UA" dirty="0"/>
              <a:t>і міжнародного досвіду;</a:t>
            </a:r>
            <a:endParaRPr lang="ru-RU" dirty="0"/>
          </a:p>
          <a:p>
            <a:r>
              <a:rPr lang="uk-UA" dirty="0"/>
              <a:t>оволодіння критеріями для порівняння політико-адміністративних систем;</a:t>
            </a:r>
            <a:endParaRPr lang="ru-RU" dirty="0"/>
          </a:p>
          <a:p>
            <a:r>
              <a:rPr lang="uk-UA" dirty="0"/>
              <a:t>опанування теоретичних засад у сфері публічного менеджменту, розуміння основних тенденцій та напрямів його еволюції;</a:t>
            </a:r>
            <a:endParaRPr lang="ru-RU" dirty="0"/>
          </a:p>
          <a:p>
            <a:r>
              <a:rPr lang="uk-UA" dirty="0"/>
              <a:t>засвоєння засад </a:t>
            </a:r>
            <a:r>
              <a:rPr lang="uk-UA" i="1" dirty="0" err="1"/>
              <a:t>new</a:t>
            </a:r>
            <a:r>
              <a:rPr lang="uk-UA" i="1" dirty="0"/>
              <a:t> </a:t>
            </a:r>
            <a:r>
              <a:rPr lang="uk-UA" i="1" dirty="0" err="1"/>
              <a:t>public</a:t>
            </a:r>
            <a:r>
              <a:rPr lang="uk-UA" i="1" dirty="0"/>
              <a:t> </a:t>
            </a:r>
            <a:r>
              <a:rPr lang="uk-UA" i="1" dirty="0" err="1"/>
              <a:t>management</a:t>
            </a:r>
            <a:r>
              <a:rPr lang="uk-UA" i="1" dirty="0"/>
              <a:t> </a:t>
            </a:r>
            <a:r>
              <a:rPr lang="uk-UA" dirty="0"/>
              <a:t>та форм сучасної </a:t>
            </a:r>
            <a:r>
              <a:rPr lang="uk-UA" dirty="0" smtClean="0"/>
              <a:t>адміністративної </a:t>
            </a:r>
            <a:r>
              <a:rPr lang="uk-UA" dirty="0"/>
              <a:t>діяльності</a:t>
            </a:r>
            <a:r>
              <a:rPr lang="uk-UA" dirty="0" smtClean="0"/>
              <a:t>;</a:t>
            </a:r>
          </a:p>
          <a:p>
            <a:r>
              <a:rPr lang="uk-UA" dirty="0"/>
              <a:t>оволодіння понятійним апаратом публічного врядування (</a:t>
            </a:r>
            <a:r>
              <a:rPr lang="uk-UA" i="1" dirty="0" err="1"/>
              <a:t>public</a:t>
            </a:r>
            <a:r>
              <a:rPr lang="uk-UA" i="1" dirty="0"/>
              <a:t> </a:t>
            </a:r>
            <a:r>
              <a:rPr lang="uk-UA" i="1" dirty="0" err="1"/>
              <a:t>governance</a:t>
            </a:r>
            <a:r>
              <a:rPr lang="uk-UA" dirty="0"/>
              <a:t>), його сутністістю та видами;</a:t>
            </a:r>
            <a:endParaRPr lang="ru-RU" dirty="0"/>
          </a:p>
          <a:p>
            <a:r>
              <a:rPr lang="uk-UA" dirty="0"/>
              <a:t>оволодіння понятійним апаратом регіонального врядування (</a:t>
            </a:r>
            <a:r>
              <a:rPr lang="uk-UA" i="1" dirty="0" err="1"/>
              <a:t>regional</a:t>
            </a:r>
            <a:r>
              <a:rPr lang="uk-UA" i="1" dirty="0"/>
              <a:t> </a:t>
            </a:r>
            <a:r>
              <a:rPr lang="uk-UA" i="1" dirty="0" err="1"/>
              <a:t>governance</a:t>
            </a:r>
            <a:r>
              <a:rPr lang="uk-UA" dirty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313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i="1" dirty="0"/>
              <a:t>Об'єктом </a:t>
            </a:r>
            <a:r>
              <a:rPr lang="uk-UA" dirty="0"/>
              <a:t>навчальної дисципліни є суспільна система та публічні процеси, що відображають різні аспекти прийняття управлінських рішень. </a:t>
            </a:r>
            <a:endParaRPr lang="uk-UA" dirty="0" smtClean="0"/>
          </a:p>
          <a:p>
            <a:pPr algn="just"/>
            <a:r>
              <a:rPr lang="uk-UA" i="1" dirty="0" smtClean="0"/>
              <a:t>Предметом </a:t>
            </a:r>
            <a:r>
              <a:rPr lang="uk-UA" dirty="0"/>
              <a:t>навчальної дисципліни є закономірності й процеси </a:t>
            </a:r>
            <a:r>
              <a:rPr lang="uk-UA" dirty="0" smtClean="0"/>
              <a:t>формування </a:t>
            </a:r>
            <a:r>
              <a:rPr lang="uk-UA" dirty="0"/>
              <a:t>та прийняття управлінських рішень із застосуванням </a:t>
            </a:r>
            <a:r>
              <a:rPr lang="uk-UA" dirty="0" smtClean="0"/>
              <a:t>технологій </a:t>
            </a:r>
            <a:r>
              <a:rPr lang="uk-UA" dirty="0"/>
              <a:t>публічного менеджменту, в тому числі на основі врахування </a:t>
            </a:r>
            <a:r>
              <a:rPr lang="uk-UA" dirty="0" smtClean="0"/>
              <a:t>процесів децентралізації </a:t>
            </a:r>
            <a:r>
              <a:rPr lang="uk-UA" dirty="0"/>
              <a:t>управління у Європейському Союзі (ЄС).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1280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</TotalTime>
  <Words>266</Words>
  <Application>Microsoft Office PowerPoint</Application>
  <PresentationFormat>Широкоэкранный</PresentationFormat>
  <Paragraphs>16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Ион</vt:lpstr>
      <vt:lpstr>Public  management та процеси децентралізації</vt:lpstr>
      <vt:lpstr>Презентация PowerPoint</vt:lpstr>
      <vt:lpstr>Мета курсу</vt:lpstr>
      <vt:lpstr>Основні завдання: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 management та процеси децентралізації</dc:title>
  <dc:creator>Оля</dc:creator>
  <cp:lastModifiedBy>Оля</cp:lastModifiedBy>
  <cp:revision>1</cp:revision>
  <dcterms:created xsi:type="dcterms:W3CDTF">2021-11-01T12:42:43Z</dcterms:created>
  <dcterms:modified xsi:type="dcterms:W3CDTF">2021-11-01T12:51:41Z</dcterms:modified>
</cp:coreProperties>
</file>