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7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BD94-DB9D-4E1B-8A1E-3EACEFE3B30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669D-0B45-4B77-8983-DB868F0330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57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BD94-DB9D-4E1B-8A1E-3EACEFE3B30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669D-0B45-4B77-8983-DB868F0330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0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BD94-DB9D-4E1B-8A1E-3EACEFE3B30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669D-0B45-4B77-8983-DB868F0330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04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BD94-DB9D-4E1B-8A1E-3EACEFE3B30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669D-0B45-4B77-8983-DB868F0330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59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BD94-DB9D-4E1B-8A1E-3EACEFE3B30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669D-0B45-4B77-8983-DB868F0330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5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BD94-DB9D-4E1B-8A1E-3EACEFE3B30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669D-0B45-4B77-8983-DB868F0330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62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BD94-DB9D-4E1B-8A1E-3EACEFE3B30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669D-0B45-4B77-8983-DB868F0330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82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BD94-DB9D-4E1B-8A1E-3EACEFE3B30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669D-0B45-4B77-8983-DB868F0330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01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BD94-DB9D-4E1B-8A1E-3EACEFE3B30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669D-0B45-4B77-8983-DB868F0330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045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BD94-DB9D-4E1B-8A1E-3EACEFE3B30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669D-0B45-4B77-8983-DB868F0330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53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BD94-DB9D-4E1B-8A1E-3EACEFE3B30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669D-0B45-4B77-8983-DB868F0330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808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BD94-DB9D-4E1B-8A1E-3EACEFE3B30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E669D-0B45-4B77-8983-DB868F0330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34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ni.biz.ua/3/3_7/3_72692_teorii-professionalnogo-razvitiya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Bahnschrift SemiBold SemiConden" panose="020B0502040204020203" pitchFamily="34" charset="0"/>
              </a:rPr>
              <a:t>Теорія компромісу з реальністю Гінзберга</a:t>
            </a:r>
            <a:endParaRPr lang="uk-UA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студентка 4 курсу </a:t>
            </a:r>
          </a:p>
          <a:p>
            <a:r>
              <a:rPr lang="ru-RU" dirty="0" smtClean="0"/>
              <a:t>Факультету СПП, група 6.053-1</a:t>
            </a:r>
            <a:endParaRPr lang="uk-UA" dirty="0"/>
          </a:p>
          <a:p>
            <a:r>
              <a:rPr lang="uk-UA" dirty="0" smtClean="0"/>
              <a:t>Стрибіж Анна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35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Використана література та джерела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hlinkClick r:id="rId2"/>
              </a:rPr>
              <a:t>Теорії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професійного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розвитку</a:t>
            </a:r>
            <a:r>
              <a:rPr lang="ru-RU" dirty="0">
                <a:hlinkClick r:id="rId2"/>
              </a:rPr>
              <a:t> (</a:t>
            </a:r>
            <a:r>
              <a:rPr lang="en-US" dirty="0">
                <a:hlinkClick r:id="rId2"/>
              </a:rPr>
              <a:t>ni.biz.ua)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17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221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041" y="383324"/>
            <a:ext cx="10515600" cy="2831216"/>
          </a:xfrm>
        </p:spPr>
        <p:txBody>
          <a:bodyPr>
            <a:normAutofit/>
          </a:bodyPr>
          <a:lstStyle/>
          <a:p>
            <a:pPr marL="0" indent="358775" algn="ctr">
              <a:buNone/>
            </a:pPr>
            <a:r>
              <a:rPr lang="uk-UA" dirty="0">
                <a:latin typeface="Arial Narrow" panose="020B0606020202030204" pitchFamily="34" charset="0"/>
              </a:rPr>
              <a:t>У своїй теорії Елі Гінзберг припускає, що процес вибору кар'єри є поступовим і включає в себе низку проміжних рішень, які в кінцевому підсумку призводять до остаточного рішення. Цей процес включає в себе серію "проміжних рішень", сукупність яких і призводить до остаточного рішення. Кожне проміжне рішення важливе, оскільки воно надалі обмежує свободу вибору і можливість досягнення нових цілей.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716" y="2901588"/>
            <a:ext cx="3588568" cy="3366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16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4726"/>
            <a:ext cx="10515600" cy="3170581"/>
          </a:xfrm>
        </p:spPr>
        <p:txBody>
          <a:bodyPr/>
          <a:lstStyle/>
          <a:p>
            <a:pPr marL="0" indent="358775" algn="ctr">
              <a:buNone/>
            </a:pPr>
            <a:r>
              <a:rPr lang="uk-UA" dirty="0" smtClean="0">
                <a:latin typeface="Arial Narrow" panose="020B0606020202030204" pitchFamily="34" charset="0"/>
              </a:rPr>
              <a:t>Учений виокремлював у процесі професійного вибору три стадії</a:t>
            </a:r>
          </a:p>
          <a:p>
            <a:pPr marL="0" indent="358775" algn="ctr">
              <a:buNone/>
            </a:pPr>
            <a:r>
              <a:rPr lang="uk-UA" dirty="0" smtClean="0">
                <a:latin typeface="Arial Narrow" panose="020B0606020202030204" pitchFamily="34" charset="0"/>
              </a:rPr>
              <a:t>1. </a:t>
            </a:r>
            <a:r>
              <a:rPr lang="uk-UA" b="1" u="sng" dirty="0" smtClean="0">
                <a:latin typeface="Arial Narrow" panose="020B0606020202030204" pitchFamily="34" charset="0"/>
              </a:rPr>
              <a:t>Стадія фантазії</a:t>
            </a:r>
            <a:r>
              <a:rPr lang="uk-UA" b="1" dirty="0" smtClean="0">
                <a:latin typeface="Arial Narrow" panose="020B0606020202030204" pitchFamily="34" charset="0"/>
              </a:rPr>
              <a:t> </a:t>
            </a:r>
            <a:r>
              <a:rPr lang="uk-UA" dirty="0" smtClean="0">
                <a:latin typeface="Arial Narrow" panose="020B0606020202030204" pitchFamily="34" charset="0"/>
              </a:rPr>
              <a:t>триває в дитини до 11-річного віку.</a:t>
            </a:r>
          </a:p>
          <a:p>
            <a:pPr marL="0" indent="358775" algn="ctr">
              <a:buNone/>
            </a:pPr>
            <a:r>
              <a:rPr lang="uk-UA" dirty="0" smtClean="0">
                <a:latin typeface="Arial Narrow" panose="020B0606020202030204" pitchFamily="34" charset="0"/>
              </a:rPr>
              <a:t>У цей період діти уявляють, ким вони хочуть бути, незалежно від реальних потреб, здібностей, підготовки, можливості отримати роботу за даною спеціальністю або інших реалістичних міркувань.</a:t>
            </a:r>
          </a:p>
          <a:p>
            <a:pPr marL="0" indent="358775" algn="ctr">
              <a:buNone/>
            </a:pPr>
            <a:endParaRPr lang="uk-UA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861" y="2922280"/>
            <a:ext cx="6618278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679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224" y="825342"/>
            <a:ext cx="10515600" cy="1209806"/>
          </a:xfrm>
        </p:spPr>
        <p:txBody>
          <a:bodyPr>
            <a:normAutofit fontScale="77500" lnSpcReduction="20000"/>
          </a:bodyPr>
          <a:lstStyle/>
          <a:p>
            <a:pPr marL="0" indent="358775" algn="ctr">
              <a:buNone/>
            </a:pPr>
            <a:r>
              <a:rPr lang="uk-UA" dirty="0" smtClean="0"/>
              <a:t>2. </a:t>
            </a:r>
            <a:r>
              <a:rPr lang="uk-UA" b="1" u="sng" dirty="0" smtClean="0"/>
              <a:t>Гіпотетична стадія</a:t>
            </a:r>
            <a:r>
              <a:rPr lang="uk-UA" u="sng" dirty="0" smtClean="0"/>
              <a:t> </a:t>
            </a:r>
            <a:r>
              <a:rPr lang="uk-UA" dirty="0" smtClean="0"/>
              <a:t>триває з 11- до 17-річного віку і поділяється на 3 періоди.</a:t>
            </a:r>
          </a:p>
          <a:p>
            <a:pPr marL="0" indent="358775" algn="just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38054" y="16348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dirty="0" smtClean="0">
                <a:latin typeface="Arial Narrow" panose="020B0606020202030204" pitchFamily="34" charset="0"/>
              </a:rPr>
              <a:t>Період </a:t>
            </a:r>
            <a:r>
              <a:rPr lang="uk-UA" b="1" dirty="0" smtClean="0">
                <a:latin typeface="Arial Narrow" panose="020B0606020202030204" pitchFamily="34" charset="0"/>
              </a:rPr>
              <a:t>інтересу</a:t>
            </a:r>
            <a:r>
              <a:rPr lang="uk-UA" dirty="0" smtClean="0">
                <a:latin typeface="Arial Narrow" panose="020B0606020202030204" pitchFamily="34" charset="0"/>
              </a:rPr>
              <a:t>, з 11 до 12 років, діти роблять свій вибір, головним чином керуючись своїми схильностями та інтересами.</a:t>
            </a:r>
            <a:endParaRPr lang="uk-UA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23820" y="265851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dirty="0">
                <a:latin typeface="Arial Narrow" panose="020B0606020202030204" pitchFamily="34" charset="0"/>
              </a:rPr>
              <a:t>Період </a:t>
            </a:r>
            <a:r>
              <a:rPr lang="uk-UA" b="1" dirty="0">
                <a:latin typeface="Arial Narrow" panose="020B0606020202030204" pitchFamily="34" charset="0"/>
              </a:rPr>
              <a:t>здібностей</a:t>
            </a:r>
            <a:r>
              <a:rPr lang="uk-UA" dirty="0">
                <a:latin typeface="Arial Narrow" panose="020B0606020202030204" pitchFamily="34" charset="0"/>
              </a:rPr>
              <a:t>, з 13 до 14 років, характеризується тим, що підлітки більше дізнаються про вимоги, які висуває дана професія, про матеріальні блага, які приносить ця професія, а також про різні способи навчання і підготовки, і починають думати про свої здібності стосовно вимог тієї чи іншої професії.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8054" y="43777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dirty="0">
                <a:latin typeface="Arial Narrow" panose="020B0606020202030204" pitchFamily="34" charset="0"/>
              </a:rPr>
              <a:t>Періоду </a:t>
            </a:r>
            <a:r>
              <a:rPr lang="uk-UA" b="1" dirty="0">
                <a:latin typeface="Arial Narrow" panose="020B0606020202030204" pitchFamily="34" charset="0"/>
              </a:rPr>
              <a:t>оцінки</a:t>
            </a:r>
            <a:r>
              <a:rPr lang="uk-UA" dirty="0">
                <a:latin typeface="Arial Narrow" panose="020B0606020202030204" pitchFamily="34" charset="0"/>
              </a:rPr>
              <a:t>, від 15 до 16 років, молоді люди намагаються "приміряти" ті чи інші професії до власних інтересів і цінностей, зіставляють вимоги, які висуває дана професія, зі своєю ціннісною орієнтацією і реальними можливостями.</a:t>
            </a:r>
          </a:p>
        </p:txBody>
      </p:sp>
    </p:spTree>
    <p:extLst>
      <p:ext uri="{BB962C8B-B14F-4D97-AF65-F5344CB8AC3E}">
        <p14:creationId xmlns:p14="http://schemas.microsoft.com/office/powerpoint/2010/main" val="174660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704" y="1880168"/>
            <a:ext cx="5307633" cy="325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986"/>
            <a:ext cx="5257800" cy="5337977"/>
          </a:xfrm>
        </p:spPr>
        <p:txBody>
          <a:bodyPr>
            <a:normAutofit fontScale="92500" lnSpcReduction="20000"/>
          </a:bodyPr>
          <a:lstStyle/>
          <a:p>
            <a:pPr marL="0" indent="358775" algn="ctr">
              <a:buNone/>
            </a:pPr>
            <a:r>
              <a:rPr lang="uk-UA" dirty="0" smtClean="0">
                <a:latin typeface="Arial Narrow" panose="020B0606020202030204" pitchFamily="34" charset="0"/>
              </a:rPr>
              <a:t>3. </a:t>
            </a:r>
            <a:r>
              <a:rPr lang="uk-UA" b="1" u="sng" dirty="0" smtClean="0">
                <a:latin typeface="Arial Narrow" panose="020B0606020202030204" pitchFamily="34" charset="0"/>
              </a:rPr>
              <a:t>Реалістична стадія </a:t>
            </a:r>
            <a:r>
              <a:rPr lang="uk-UA" dirty="0" smtClean="0">
                <a:latin typeface="Arial Narrow" panose="020B0606020202030204" pitchFamily="34" charset="0"/>
              </a:rPr>
              <a:t>(від 17 років і старше) характеризується тим, що підлітки намагаються ухвалити остаточне рішення - обрати професію.</a:t>
            </a:r>
            <a:br>
              <a:rPr lang="uk-UA" dirty="0" smtClean="0">
                <a:latin typeface="Arial Narrow" panose="020B0606020202030204" pitchFamily="34" charset="0"/>
              </a:rPr>
            </a:br>
            <a:endParaRPr lang="uk-UA" dirty="0" smtClean="0">
              <a:latin typeface="Arial Narrow" panose="020B0606020202030204" pitchFamily="34" charset="0"/>
            </a:endParaRPr>
          </a:p>
          <a:p>
            <a:pPr marL="0" indent="358775" algn="ctr">
              <a:buNone/>
            </a:pPr>
            <a:r>
              <a:rPr lang="uk-UA" dirty="0" smtClean="0">
                <a:latin typeface="Arial Narrow" panose="020B0606020202030204" pitchFamily="34" charset="0"/>
              </a:rPr>
              <a:t>Ця стадія поділяється на період </a:t>
            </a:r>
            <a:r>
              <a:rPr lang="uk-UA" b="1" dirty="0" smtClean="0">
                <a:latin typeface="Arial Narrow" panose="020B0606020202030204" pitchFamily="34" charset="0"/>
              </a:rPr>
              <a:t>дослідження</a:t>
            </a:r>
            <a:r>
              <a:rPr lang="uk-UA" dirty="0" smtClean="0">
                <a:latin typeface="Arial Narrow" panose="020B0606020202030204" pitchFamily="34" charset="0"/>
              </a:rPr>
              <a:t> (17-18 років), коли докладають активних зусиль для набуття глибших знань і розуміння; період кристалізації (між 19 і 21 роками), під час якого значно звужується діапазон вибору і визначається основний напрям майбутньої діяльності,</a:t>
            </a:r>
            <a:r>
              <a:rPr lang="uk-UA" dirty="0">
                <a:latin typeface="Arial Narrow" panose="020B0606020202030204" pitchFamily="34" charset="0"/>
              </a:rPr>
              <a:t> </a:t>
            </a:r>
            <a:r>
              <a:rPr lang="uk-UA" dirty="0" smtClean="0">
                <a:latin typeface="Arial Narrow" panose="020B0606020202030204" pitchFamily="34" charset="0"/>
              </a:rPr>
              <a:t>і період </a:t>
            </a:r>
            <a:r>
              <a:rPr lang="uk-UA" b="1" dirty="0" smtClean="0">
                <a:latin typeface="Arial Narrow" panose="020B0606020202030204" pitchFamily="34" charset="0"/>
              </a:rPr>
              <a:t>спеціалізації</a:t>
            </a:r>
            <a:r>
              <a:rPr lang="uk-UA" dirty="0" smtClean="0">
                <a:latin typeface="Arial Narrow" panose="020B0606020202030204" pitchFamily="34" charset="0"/>
              </a:rPr>
              <a:t>, коли загальний вибір, наприклад професії фізика, уточняється вибором конкретної вузької спеціалізації.</a:t>
            </a:r>
          </a:p>
          <a:p>
            <a:pPr marL="0" indent="358775" algn="ctr">
              <a:buNone/>
            </a:pPr>
            <a:endParaRPr lang="uk-UA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1992"/>
            <a:ext cx="10515600" cy="4351338"/>
          </a:xfrm>
        </p:spPr>
        <p:txBody>
          <a:bodyPr/>
          <a:lstStyle/>
          <a:p>
            <a:pPr marL="0" indent="358775" algn="ctr">
              <a:buNone/>
            </a:pPr>
            <a:r>
              <a:rPr lang="uk-UA" dirty="0">
                <a:latin typeface="Arial Narrow" panose="020B0606020202030204" pitchFamily="34" charset="0"/>
              </a:rPr>
              <a:t>Гінзберг визнав, що вибір кар'єри не закінчується з вибором першої професії і що деякі люди змінюють рід професій упродовж усієї трудової діяльності</a:t>
            </a:r>
            <a:r>
              <a:rPr lang="uk-UA" dirty="0" smtClean="0">
                <a:latin typeface="Arial Narrow" panose="020B0606020202030204" pitchFamily="34" charset="0"/>
              </a:rPr>
              <a:t>. Причому </a:t>
            </a:r>
            <a:r>
              <a:rPr lang="uk-UA" dirty="0">
                <a:latin typeface="Arial Narrow" panose="020B0606020202030204" pitchFamily="34" charset="0"/>
              </a:rPr>
              <a:t>представники незаможних соціальних груп, національних меншин менш вільні у виборі професії, ніж вихідці з більш забезпечених соціальних груп</a:t>
            </a:r>
            <a:r>
              <a:rPr lang="uk-UA" dirty="0" smtClean="0">
                <a:latin typeface="Arial Narrow" panose="020B0606020202030204" pitchFamily="34" charset="0"/>
              </a:rPr>
              <a:t>. Низка </a:t>
            </a:r>
            <a:r>
              <a:rPr lang="uk-UA" dirty="0">
                <a:latin typeface="Arial Narrow" panose="020B0606020202030204" pitchFamily="34" charset="0"/>
              </a:rPr>
              <a:t>людей змушені через соціальні та інші причини змінювати свої професії впродовж усього життя, але є група людей, які мимоволі змінюють професії через особливості особистості або через те, що надто орієнтовані на задоволення, і це не дає змоги піти на необхідний компроміс.</a:t>
            </a:r>
          </a:p>
        </p:txBody>
      </p:sp>
    </p:spTree>
    <p:extLst>
      <p:ext uri="{BB962C8B-B14F-4D97-AF65-F5344CB8AC3E}">
        <p14:creationId xmlns:p14="http://schemas.microsoft.com/office/powerpoint/2010/main" val="16866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latin typeface="Arial Narrow" panose="020B0606020202030204" pitchFamily="34" charset="0"/>
              </a:rPr>
              <a:t>Досліджуючи проблему, хто впливає на вибір професії, слід розглянути безліч </a:t>
            </a:r>
            <a:r>
              <a:rPr lang="uk-UA" dirty="0" smtClean="0">
                <a:latin typeface="Arial Narrow" panose="020B0606020202030204" pitchFamily="34" charset="0"/>
              </a:rPr>
              <a:t>чинників</a:t>
            </a:r>
            <a:endParaRPr lang="uk-UA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656963"/>
            <a:ext cx="3797647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800" y="3656963"/>
            <a:ext cx="5040000" cy="252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2666165"/>
            <a:ext cx="3797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Вплив </a:t>
            </a:r>
            <a:r>
              <a:rPr lang="uk-UA" sz="2400" dirty="0">
                <a:latin typeface="Arial Black" panose="020B0A04020102020204" pitchFamily="34" charset="0"/>
              </a:rPr>
              <a:t>батьків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3800" y="2666164"/>
            <a:ext cx="50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rial Black" panose="020B0A04020102020204" pitchFamily="34" charset="0"/>
              </a:rPr>
              <a:t>В</a:t>
            </a:r>
            <a:r>
              <a:rPr lang="uk-UA" sz="2400" dirty="0" smtClean="0">
                <a:latin typeface="Arial Black" panose="020B0A04020102020204" pitchFamily="34" charset="0"/>
              </a:rPr>
              <a:t>плив </a:t>
            </a:r>
            <a:r>
              <a:rPr lang="uk-UA" sz="2400" dirty="0">
                <a:latin typeface="Arial Black" panose="020B0A04020102020204" pitchFamily="34" charset="0"/>
              </a:rPr>
              <a:t>друзів і вчителів</a:t>
            </a:r>
          </a:p>
        </p:txBody>
      </p:sp>
    </p:spTree>
    <p:extLst>
      <p:ext uri="{BB962C8B-B14F-4D97-AF65-F5344CB8AC3E}">
        <p14:creationId xmlns:p14="http://schemas.microsoft.com/office/powerpoint/2010/main" val="123805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0618" y="582319"/>
            <a:ext cx="43081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Arial Narrow" panose="020B0606020202030204" pitchFamily="34" charset="0"/>
              </a:rPr>
              <a:t>Статево-рольові стереотипи мають значний вплив на вибір професії молодими людьми. Юнаки, найчастіше, цікавляться науково-технічними дисциплінами, тоді як дівчата схильні до мистецтва або сфери обслуговування. Роль рівня розумових здібностей також важлива під час професійного вибору.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78977" y="2815229"/>
            <a:ext cx="44086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Arial Narrow" panose="020B0606020202030204" pitchFamily="34" charset="0"/>
              </a:rPr>
              <a:t>Рівень інтелекту відображає здатність молодої людини приймати рішення. Деякі юнаки мріють про професії, для яких у них немає відповідних даних. Успіх в обраній професії залежить не тільки від високого рівня інтелекту, а й від інтересу, мотивації, інших здібностей та особистих якостей.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40371" y="919029"/>
            <a:ext cx="4389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Arial Narrow" panose="020B0606020202030204" pitchFamily="34" charset="0"/>
              </a:rPr>
              <a:t>Структура інтересів людини. Дослідження показують, що чим більше люди зацікавлені у виконуваній ними роботі, тим кращими будуть результати їхньої праці. </a:t>
            </a:r>
            <a:endParaRPr lang="uk-UA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060" y="2890643"/>
            <a:ext cx="613597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latin typeface="Arial Black" panose="020B0A04020102020204" pitchFamily="34" charset="0"/>
              </a:rPr>
              <a:t>Висновок </a:t>
            </a:r>
            <a:endParaRPr lang="uk-UA" i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8775" algn="ctr">
              <a:buNone/>
            </a:pPr>
            <a:r>
              <a:rPr lang="uk-UA" dirty="0">
                <a:latin typeface="Arial Narrow" panose="020B0606020202030204" pitchFamily="34" charset="0"/>
              </a:rPr>
              <a:t>Особливий внесок зробили дослідження Гінзберга. Вони дали змогу уявити професійний розвиток як послідовність якісно специфічних фаз, де розділовим критерієм виступають зміст і форма переведення індивідуальних імпульсів у професійні бажання.</a:t>
            </a:r>
          </a:p>
        </p:txBody>
      </p:sp>
    </p:spTree>
    <p:extLst>
      <p:ext uri="{BB962C8B-B14F-4D97-AF65-F5344CB8AC3E}">
        <p14:creationId xmlns:p14="http://schemas.microsoft.com/office/powerpoint/2010/main" val="7462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556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Narrow</vt:lpstr>
      <vt:lpstr>Bahnschrift SemiBold SemiConden</vt:lpstr>
      <vt:lpstr>Calibri</vt:lpstr>
      <vt:lpstr>Calibri Light</vt:lpstr>
      <vt:lpstr>Wingdings</vt:lpstr>
      <vt:lpstr>Тема Office</vt:lpstr>
      <vt:lpstr>Теорія компромісу з реальністю Гінзберга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Досліджуючи проблему, хто впливає на вибір професії, слід розглянути безліч чинників</vt:lpstr>
      <vt:lpstr>Презентация PowerPoint</vt:lpstr>
      <vt:lpstr>Висновок </vt:lpstr>
      <vt:lpstr>Використана література та джерела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2024-03-07T17:29:55Z</dcterms:created>
  <dcterms:modified xsi:type="dcterms:W3CDTF">2024-03-12T12:42:47Z</dcterms:modified>
</cp:coreProperties>
</file>