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5" r:id="rId5"/>
    <p:sldId id="274" r:id="rId6"/>
    <p:sldId id="259" r:id="rId7"/>
    <p:sldId id="273" r:id="rId8"/>
    <p:sldId id="272" r:id="rId9"/>
    <p:sldId id="271" r:id="rId10"/>
    <p:sldId id="270" r:id="rId11"/>
    <p:sldId id="269" r:id="rId12"/>
    <p:sldId id="268" r:id="rId13"/>
    <p:sldId id="267" r:id="rId14"/>
    <p:sldId id="266" r:id="rId15"/>
    <p:sldId id="265" r:id="rId16"/>
    <p:sldId id="263" r:id="rId17"/>
    <p:sldId id="264" r:id="rId18"/>
    <p:sldId id="262" r:id="rId19"/>
    <p:sldId id="260" r:id="rId20"/>
    <p:sldId id="261"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3406321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84171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15492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2671406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25250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1875754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419602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372837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3698517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2A8DBB3-F5FF-4E08-9E60-2DFB38789CAF}" type="datetimeFigureOut">
              <a:rPr lang="ru-RU" smtClean="0"/>
              <a:t>27.11.2022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27970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2A8DBB3-F5FF-4E08-9E60-2DFB38789CAF}" type="datetimeFigureOut">
              <a:rPr lang="ru-RU" smtClean="0"/>
              <a:t>27.11.2022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204523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2A8DBB3-F5FF-4E08-9E60-2DFB38789CAF}" type="datetimeFigureOut">
              <a:rPr lang="ru-RU" smtClean="0"/>
              <a:t>27.11.2022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3457658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2A8DBB3-F5FF-4E08-9E60-2DFB38789CAF}" type="datetimeFigureOut">
              <a:rPr lang="ru-RU" smtClean="0"/>
              <a:t>27.11.2022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167431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8DBB3-F5FF-4E08-9E60-2DFB38789CAF}" type="datetimeFigureOut">
              <a:rPr lang="ru-RU" smtClean="0"/>
              <a:t>27.11.2022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2856676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2A8DBB3-F5FF-4E08-9E60-2DFB38789CAF}" type="datetimeFigureOut">
              <a:rPr lang="ru-RU" smtClean="0"/>
              <a:t>27.11.2022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167387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2A8DBB3-F5FF-4E08-9E60-2DFB38789CAF}" type="datetimeFigureOut">
              <a:rPr lang="ru-RU" smtClean="0"/>
              <a:t>27.11.2022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0B90C4C-8853-4B12-954B-E4F75F7ED1E3}" type="slidenum">
              <a:rPr lang="ru-RU" smtClean="0"/>
              <a:t>‹#›</a:t>
            </a:fld>
            <a:endParaRPr lang="ru-RU"/>
          </a:p>
        </p:txBody>
      </p:sp>
    </p:spTree>
    <p:extLst>
      <p:ext uri="{BB962C8B-B14F-4D97-AF65-F5344CB8AC3E}">
        <p14:creationId xmlns:p14="http://schemas.microsoft.com/office/powerpoint/2010/main" val="239372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A8DBB3-F5FF-4E08-9E60-2DFB38789CAF}" type="datetimeFigureOut">
              <a:rPr lang="ru-RU" smtClean="0"/>
              <a:t>27.11.2022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B90C4C-8853-4B12-954B-E4F75F7ED1E3}" type="slidenum">
              <a:rPr lang="ru-RU" smtClean="0"/>
              <a:t>‹#›</a:t>
            </a:fld>
            <a:endParaRPr lang="ru-RU"/>
          </a:p>
        </p:txBody>
      </p:sp>
    </p:spTree>
    <p:extLst>
      <p:ext uri="{BB962C8B-B14F-4D97-AF65-F5344CB8AC3E}">
        <p14:creationId xmlns:p14="http://schemas.microsoft.com/office/powerpoint/2010/main" val="419923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ctr"/>
            <a:r>
              <a:rPr lang="uk-UA" sz="2400" dirty="0">
                <a:solidFill>
                  <a:schemeClr val="tx2"/>
                </a:solidFill>
              </a:rPr>
              <a:t>Інноваційні технології підлог</a:t>
            </a:r>
          </a:p>
          <a:p>
            <a:pPr indent="457200" algn="just"/>
            <a:r>
              <a:rPr lang="uk-UA" sz="2000" b="1" dirty="0">
                <a:solidFill>
                  <a:schemeClr val="tx1">
                    <a:lumMod val="95000"/>
                    <a:lumOff val="5000"/>
                  </a:schemeClr>
                </a:solidFill>
              </a:rPr>
              <a:t>Плівкова інфрачервона тепла підлога</a:t>
            </a:r>
            <a:r>
              <a:rPr lang="ru-RU" sz="2000" b="1" dirty="0">
                <a:solidFill>
                  <a:schemeClr val="tx1">
                    <a:lumMod val="95000"/>
                    <a:lumOff val="5000"/>
                  </a:schemeClr>
                </a:solidFill>
              </a:rPr>
              <a:t>. </a:t>
            </a:r>
          </a:p>
          <a:p>
            <a:pPr indent="457200" algn="just"/>
            <a:r>
              <a:rPr lang="uk-UA" sz="2000" dirty="0">
                <a:solidFill>
                  <a:schemeClr val="tx1">
                    <a:lumMod val="95000"/>
                    <a:lumOff val="5000"/>
                  </a:schemeClr>
                </a:solidFill>
              </a:rPr>
              <a:t>Ще зовсім недавно тепла підлога представлялася нам чимось неймовірно складним і надто дорогим. До того ж монтаж перших таких систем був справою надто трудомісткою та пов'язаною з «брудними» роботами. Сучасні інноваційні технології дозволяють виробляти демократичні за ціною та прості в установці системи. Одна з найцікавіших — інфрачервона тепла підлога на основі плівкових нагрівачів.</a:t>
            </a:r>
          </a:p>
        </p:txBody>
      </p:sp>
      <p:pic>
        <p:nvPicPr>
          <p:cNvPr id="4" name="Рисунок 3">
            <a:extLst>
              <a:ext uri="{FF2B5EF4-FFF2-40B4-BE49-F238E27FC236}">
                <a16:creationId xmlns:a16="http://schemas.microsoft.com/office/drawing/2014/main" id="{65A8E57D-60A5-4877-91D0-6FF854BEAFF7}"/>
              </a:ext>
            </a:extLst>
          </p:cNvPr>
          <p:cNvPicPr>
            <a:picLocks noChangeAspect="1"/>
          </p:cNvPicPr>
          <p:nvPr/>
        </p:nvPicPr>
        <p:blipFill>
          <a:blip r:embed="rId2"/>
          <a:stretch>
            <a:fillRect/>
          </a:stretch>
        </p:blipFill>
        <p:spPr>
          <a:xfrm>
            <a:off x="5992837" y="2319384"/>
            <a:ext cx="6049107" cy="4582199"/>
          </a:xfrm>
          <a:prstGeom prst="rect">
            <a:avLst/>
          </a:prstGeom>
        </p:spPr>
      </p:pic>
      <p:sp>
        <p:nvSpPr>
          <p:cNvPr id="5" name="Прямоугольник 4">
            <a:extLst>
              <a:ext uri="{FF2B5EF4-FFF2-40B4-BE49-F238E27FC236}">
                <a16:creationId xmlns:a16="http://schemas.microsoft.com/office/drawing/2014/main" id="{EE84B749-750B-4C09-B8F3-A093F5067EC1}"/>
              </a:ext>
            </a:extLst>
          </p:cNvPr>
          <p:cNvSpPr/>
          <p:nvPr/>
        </p:nvSpPr>
        <p:spPr>
          <a:xfrm>
            <a:off x="98473" y="2579158"/>
            <a:ext cx="5894364" cy="2862322"/>
          </a:xfrm>
          <a:prstGeom prst="rect">
            <a:avLst/>
          </a:prstGeom>
        </p:spPr>
        <p:txBody>
          <a:bodyPr wrap="square">
            <a:spAutoFit/>
          </a:bodyPr>
          <a:lstStyle/>
          <a:p>
            <a:pPr indent="457200"/>
            <a:r>
              <a:rPr lang="uk-UA" sz="2000" dirty="0"/>
              <a:t>Він об'єднав у собі переваги побутових інфрачервоних обігрівачів та системи «тепла підлога». Нагріваються тільки непрозорі предмети, повітря в кімнаті прогрівається знизу нагору, не відбувається його пересушування. Розглянемо докладніше, чому ІЧ плівкова тепла підлога вважається економічним, зручним та найбільш відповідним потребам організму.</a:t>
            </a:r>
          </a:p>
        </p:txBody>
      </p:sp>
    </p:spTree>
    <p:extLst>
      <p:ext uri="{BB962C8B-B14F-4D97-AF65-F5344CB8AC3E}">
        <p14:creationId xmlns:p14="http://schemas.microsoft.com/office/powerpoint/2010/main" val="2654190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Систему водяної теплої підлоги неможливо реалізувати в рамках квартири у багатоквартирному будинку з централізованим опаленням. Але з іншого боку, електрична тепла підлога не може бути встановлена ​​в приміщеннях з високою вологістю, а система «плівкової» теплої підлоги незручна в приміщеннях з довільною установкою меблів і т. д. яка постійно експлуатується в умовах пікових навантажень, швидше досягне завершення свого «життєвого циклу», ніж та, що працює у звичайному режимі.</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По-друге, серйозним фактором, що позитивно впливає на термін експлуатації системи, як це не банально, є використання якісних труб та електроустаткування. Краще переплатити за додаткові гарантії якості, ніж згодом оплачувати розбирання підлоги та ремонт. Необхідно вибирати труби, які відрізняються високою стабільністю до впливу високих температур та високою тепловіддачею.</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По-третє, звичайно, повинні бути забезпечені правильна підготовка основи та грамотний монтаж системи. Для початку необхідно зробити якісну теплоізоляцію (і гідроізоляцію) знизу, інакше значна частина тепла буде губитися, що змусить споживача підвищувати потужність системи. А це шлях до прискореного зносу.</a:t>
            </a:r>
          </a:p>
        </p:txBody>
      </p:sp>
    </p:spTree>
    <p:extLst>
      <p:ext uri="{BB962C8B-B14F-4D97-AF65-F5344CB8AC3E}">
        <p14:creationId xmlns:p14="http://schemas.microsoft.com/office/powerpoint/2010/main" val="3907709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По-четверте, слід правильно підібрати фінішне покриття теплих підлог. З точки зору безпеки таку підлогу можна обробити будь-яким матеріалом. Але чим більшою щільністю буде облицювання, тим вище вийде тепловіддача. Ідеальний варіант - плитка з натурального каменю, </a:t>
            </a:r>
            <a:r>
              <a:rPr lang="uk-UA" sz="2000" dirty="0" err="1">
                <a:solidFill>
                  <a:schemeClr val="tx1">
                    <a:lumMod val="95000"/>
                    <a:lumOff val="5000"/>
                  </a:schemeClr>
                </a:solidFill>
              </a:rPr>
              <a:t>керамограніту</a:t>
            </a:r>
            <a:r>
              <a:rPr lang="uk-UA" sz="2000" dirty="0">
                <a:solidFill>
                  <a:schemeClr val="tx1">
                    <a:lumMod val="95000"/>
                    <a:lumOff val="5000"/>
                  </a:schemeClr>
                </a:solidFill>
              </a:rPr>
              <a:t> або щільної (</a:t>
            </a:r>
            <a:r>
              <a:rPr lang="uk-UA" sz="2000" dirty="0" err="1">
                <a:solidFill>
                  <a:schemeClr val="tx1">
                    <a:lumMod val="95000"/>
                    <a:lumOff val="5000"/>
                  </a:schemeClr>
                </a:solidFill>
              </a:rPr>
              <a:t>низкопористої</a:t>
            </a:r>
            <a:r>
              <a:rPr lang="uk-UA" sz="2000" dirty="0">
                <a:solidFill>
                  <a:schemeClr val="tx1">
                    <a:lumMod val="95000"/>
                    <a:lumOff val="5000"/>
                  </a:schemeClr>
                </a:solidFill>
              </a:rPr>
              <a:t>) кераміки, ламінат. А ось матеріали малої щільності (такі як паркет або натуральна пробка) мають низьку теплопровідність і на підлозі гратимуть роль небажаної теплоізоляції, що робить їх застосування як фінішне оздоблення недоцільним.</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Використання на підлогах з підігрівом килимків та доріжок також знижує ефективність роботи теплої підлоги – площа тепловіддачі підлоги зменшується на величину площі килимів. Ширина демпферної стрічки має бути достатньою, щоб перекривати всю площу контакту підлоги зі стінами. Теплоізоляція зовнішніх стін збільшує ефективність опалення на величину до 40%.</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Надійність теплих підлог забезпечується, зокрема, правильним укладанням труб, яка повинна здійснюватися у суворій відповідності до технологічних вимог. Для водяного підігріву оптимальним варіантом є укладання профільної теплоізоляційної плити, що значно спростить цей процес, забезпечивши належний рівень якості.</a:t>
            </a:r>
          </a:p>
        </p:txBody>
      </p:sp>
    </p:spTree>
    <p:extLst>
      <p:ext uri="{BB962C8B-B14F-4D97-AF65-F5344CB8AC3E}">
        <p14:creationId xmlns:p14="http://schemas.microsoft.com/office/powerpoint/2010/main" val="4115552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a:bodyPr>
          <a:lstStyle/>
          <a:p>
            <a:pPr indent="457200" algn="just"/>
            <a:r>
              <a:rPr lang="uk-UA" sz="2000" dirty="0">
                <a:solidFill>
                  <a:schemeClr val="tx1">
                    <a:lumMod val="95000"/>
                    <a:lumOff val="5000"/>
                  </a:schemeClr>
                </a:solidFill>
              </a:rPr>
              <a:t>Головна «проривна» технологія у сфері підвищення енергоефективності теплої підлоги— це ідея використовувати для петель водяної теплої підлоги нержавіючі гофровані труби.</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У чому </a:t>
            </a:r>
            <a:r>
              <a:rPr lang="uk-UA" sz="2000" dirty="0" err="1">
                <a:solidFill>
                  <a:schemeClr val="tx1">
                    <a:lumMod val="95000"/>
                    <a:lumOff val="5000"/>
                  </a:schemeClr>
                </a:solidFill>
              </a:rPr>
              <a:t>інноваційність</a:t>
            </a:r>
            <a:r>
              <a:rPr lang="uk-UA" sz="2000" dirty="0">
                <a:solidFill>
                  <a:schemeClr val="tx1">
                    <a:lumMod val="95000"/>
                    <a:lumOff val="5000"/>
                  </a:schemeClr>
                </a:solidFill>
              </a:rPr>
              <a:t> цього продукту? Гофрована труба з нержавіючої сталі </a:t>
            </a:r>
            <a:r>
              <a:rPr lang="en-US" sz="2000" dirty="0" err="1">
                <a:solidFill>
                  <a:schemeClr val="tx1">
                    <a:lumMod val="95000"/>
                    <a:lumOff val="5000"/>
                  </a:schemeClr>
                </a:solidFill>
              </a:rPr>
              <a:t>Stahlmann</a:t>
            </a:r>
            <a:r>
              <a:rPr lang="en-US" sz="2000" dirty="0">
                <a:solidFill>
                  <a:schemeClr val="tx1">
                    <a:lumMod val="95000"/>
                    <a:lumOff val="5000"/>
                  </a:schemeClr>
                </a:solidFill>
              </a:rPr>
              <a:t> </a:t>
            </a:r>
            <a:r>
              <a:rPr lang="uk-UA" sz="2000" dirty="0">
                <a:solidFill>
                  <a:schemeClr val="tx1">
                    <a:lumMod val="95000"/>
                    <a:lumOff val="5000"/>
                  </a:schemeClr>
                </a:solidFill>
              </a:rPr>
              <a:t>забезпечує максимальну тепловіддачу та ефективність обігріву. Для порівняння — теплопровідність гофрованої нержавіючої труби </a:t>
            </a:r>
            <a:r>
              <a:rPr lang="en-US" sz="2000" dirty="0" err="1">
                <a:solidFill>
                  <a:schemeClr val="tx1">
                    <a:lumMod val="95000"/>
                    <a:lumOff val="5000"/>
                  </a:schemeClr>
                </a:solidFill>
              </a:rPr>
              <a:t>Stahlmann</a:t>
            </a:r>
            <a:r>
              <a:rPr lang="en-US" sz="2000" dirty="0">
                <a:solidFill>
                  <a:schemeClr val="tx1">
                    <a:lumMod val="95000"/>
                    <a:lumOff val="5000"/>
                  </a:schemeClr>
                </a:solidFill>
              </a:rPr>
              <a:t> </a:t>
            </a:r>
            <a:r>
              <a:rPr lang="uk-UA" sz="2000" dirty="0">
                <a:solidFill>
                  <a:schemeClr val="tx1">
                    <a:lumMod val="95000"/>
                    <a:lumOff val="5000"/>
                  </a:schemeClr>
                </a:solidFill>
              </a:rPr>
              <a:t>у 34 рази вища, ніж у пластикових труб: 17 Вт/(</a:t>
            </a:r>
            <a:r>
              <a:rPr lang="uk-UA" sz="2000" dirty="0" err="1">
                <a:solidFill>
                  <a:schemeClr val="tx1">
                    <a:lumMod val="95000"/>
                    <a:lumOff val="5000"/>
                  </a:schemeClr>
                </a:solidFill>
              </a:rPr>
              <a:t>м·К</a:t>
            </a:r>
            <a:r>
              <a:rPr lang="uk-UA" sz="2000" dirty="0">
                <a:solidFill>
                  <a:schemeClr val="tx1">
                    <a:lumMod val="95000"/>
                    <a:lumOff val="5000"/>
                  </a:schemeClr>
                </a:solidFill>
              </a:rPr>
              <a:t>) проти 0,5 Вт/(</a:t>
            </a:r>
            <a:r>
              <a:rPr lang="uk-UA" sz="2000" dirty="0" err="1">
                <a:solidFill>
                  <a:schemeClr val="tx1">
                    <a:lumMod val="95000"/>
                    <a:lumOff val="5000"/>
                  </a:schemeClr>
                </a:solidFill>
              </a:rPr>
              <a:t>м·К</a:t>
            </a:r>
            <a:r>
              <a:rPr lang="uk-UA" sz="2000" dirty="0">
                <a:solidFill>
                  <a:schemeClr val="tx1">
                    <a:lumMod val="95000"/>
                    <a:lumOff val="5000"/>
                  </a:schemeClr>
                </a:solidFill>
              </a:rPr>
              <a:t>) відповідно. При цьому товщина стінки продукції </a:t>
            </a:r>
            <a:r>
              <a:rPr lang="en-US" sz="2000" dirty="0" err="1">
                <a:solidFill>
                  <a:schemeClr val="tx1">
                    <a:lumMod val="95000"/>
                    <a:lumOff val="5000"/>
                  </a:schemeClr>
                </a:solidFill>
              </a:rPr>
              <a:t>Stahlmann</a:t>
            </a:r>
            <a:r>
              <a:rPr lang="en-US" sz="2000" dirty="0">
                <a:solidFill>
                  <a:schemeClr val="tx1">
                    <a:lumMod val="95000"/>
                    <a:lumOff val="5000"/>
                  </a:schemeClr>
                </a:solidFill>
              </a:rPr>
              <a:t> </a:t>
            </a:r>
            <a:r>
              <a:rPr lang="uk-UA" sz="2000" dirty="0">
                <a:solidFill>
                  <a:schemeClr val="tx1">
                    <a:lumMod val="95000"/>
                    <a:lumOff val="5000"/>
                  </a:schemeClr>
                </a:solidFill>
              </a:rPr>
              <a:t>складає всього 0,3 мм, що забезпечує більший внутрішній діаметр, тоді пластикова труба має товщину стінки не менше 2 мм. Тепловіддача, порівняно з пластиковими трубами, у нержавіючої гофри на 20% вище.</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Говорячи про технологічні рішення та підходи до вибору матеріалів для збільшення терміну служби теплої підлоги, слід зазначити, що головним елементом водяної теплої підлоги, що визначає термін служби системи, є труба: з якого матеріалу вона виготовлена, як виконані з'єднання, як вона </a:t>
            </a:r>
            <a:r>
              <a:rPr lang="uk-UA" sz="2000" dirty="0" err="1">
                <a:solidFill>
                  <a:schemeClr val="tx1">
                    <a:lumMod val="95000"/>
                    <a:lumOff val="5000"/>
                  </a:schemeClr>
                </a:solidFill>
              </a:rPr>
              <a:t>переносить</a:t>
            </a:r>
            <a:r>
              <a:rPr lang="uk-UA" sz="2000" dirty="0">
                <a:solidFill>
                  <a:schemeClr val="tx1">
                    <a:lumMod val="95000"/>
                    <a:lumOff val="5000"/>
                  </a:schemeClr>
                </a:solidFill>
              </a:rPr>
              <a:t> цикли заморозки та відтавання у разі форс-мажорних обставин і т. п. Вибір труби важливий, оскільки вона укладається у стяжку, і у разі будь-яких протікань потрібно розкриття підлоги, а це дорогий ремонт.</a:t>
            </a:r>
          </a:p>
        </p:txBody>
      </p:sp>
    </p:spTree>
    <p:extLst>
      <p:ext uri="{BB962C8B-B14F-4D97-AF65-F5344CB8AC3E}">
        <p14:creationId xmlns:p14="http://schemas.microsoft.com/office/powerpoint/2010/main" val="3992037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У цьому зв'язку найбільш довговічним матеріалом труби в системі водяної теплої підлоги є нержавіюча сталь, яка не схильна до корозії і здатна витримувати вплив агресивного лужного середовища в бетонній стяжці. Група компаній «Спеціальні системи та технології» випускає гнучку гофровану трубу </a:t>
            </a:r>
            <a:r>
              <a:rPr lang="en-US" sz="2000" dirty="0" err="1">
                <a:solidFill>
                  <a:schemeClr val="tx1">
                    <a:lumMod val="95000"/>
                    <a:lumOff val="5000"/>
                  </a:schemeClr>
                </a:solidFill>
              </a:rPr>
              <a:t>Stahlmann</a:t>
            </a:r>
            <a:r>
              <a:rPr lang="en-US" sz="2000" dirty="0">
                <a:solidFill>
                  <a:schemeClr val="tx1">
                    <a:lumMod val="95000"/>
                    <a:lumOff val="5000"/>
                  </a:schemeClr>
                </a:solidFill>
              </a:rPr>
              <a:t> </a:t>
            </a:r>
            <a:r>
              <a:rPr lang="uk-UA" sz="2000" dirty="0">
                <a:solidFill>
                  <a:schemeClr val="tx1">
                    <a:lumMod val="95000"/>
                    <a:lumOff val="5000"/>
                  </a:schemeClr>
                </a:solidFill>
              </a:rPr>
              <a:t>із сталі </a:t>
            </a:r>
            <a:r>
              <a:rPr lang="en-US" sz="2000" dirty="0">
                <a:solidFill>
                  <a:schemeClr val="tx1">
                    <a:lumMod val="95000"/>
                    <a:lumOff val="5000"/>
                  </a:schemeClr>
                </a:solidFill>
              </a:rPr>
              <a:t>SS304 </a:t>
            </a:r>
            <a:r>
              <a:rPr lang="uk-UA" sz="2000" dirty="0">
                <a:solidFill>
                  <a:schemeClr val="tx1">
                    <a:lumMod val="95000"/>
                    <a:lumOff val="5000"/>
                  </a:schemeClr>
                </a:solidFill>
              </a:rPr>
              <a:t>та дає на продукцію довічну гарантію. Термін служби не менше 30 років. Вона перевершує пластикові труби по теплопровідності, стійкості до гідроударів та заморожування. А ще легко гнеться, не змінюючи прохідного перерізу. Тому монтажники можуть прокласти трасу будь-якої конфігурації і, що важливо, без з'єднань – для цього випускається труби довжиною 100 і 200 м. Ще один плюс – це те, що внутрішня гофрована поверхня труби перешкоджає утворенню </a:t>
            </a:r>
            <a:r>
              <a:rPr lang="uk-UA" sz="2000" dirty="0" err="1">
                <a:solidFill>
                  <a:schemeClr val="tx1">
                    <a:lumMod val="95000"/>
                    <a:lumOff val="5000"/>
                  </a:schemeClr>
                </a:solidFill>
              </a:rPr>
              <a:t>відкладень</a:t>
            </a:r>
            <a:r>
              <a:rPr lang="uk-UA" sz="2000" dirty="0">
                <a:solidFill>
                  <a:schemeClr val="tx1">
                    <a:lumMod val="95000"/>
                    <a:lumOff val="5000"/>
                  </a:schemeClr>
                </a:solidFill>
              </a:rPr>
              <a:t> на внутрішніх стінках труби.</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Важливою характеристикою теплої статі є його надійність. Додатковим захистом від дорогої протікання обладнання водяної теплої підлоги може стати установка системи контролю протікання води, встановлена ​​в розподільчій шафі.</a:t>
            </a:r>
          </a:p>
          <a:p>
            <a:pPr indent="457200" algn="just"/>
            <a:endParaRPr lang="uk-UA" sz="2000" dirty="0">
              <a:solidFill>
                <a:schemeClr val="tx1">
                  <a:lumMod val="95000"/>
                  <a:lumOff val="5000"/>
                </a:schemeClr>
              </a:solidFill>
            </a:endParaRPr>
          </a:p>
          <a:p>
            <a:pPr indent="457200" algn="just"/>
            <a:r>
              <a:rPr lang="uk-UA" sz="2000" dirty="0" err="1">
                <a:solidFill>
                  <a:schemeClr val="tx1">
                    <a:lumMod val="95000"/>
                    <a:lumOff val="5000"/>
                  </a:schemeClr>
                </a:solidFill>
              </a:rPr>
              <a:t>Найтехнологічнішим</a:t>
            </a:r>
            <a:r>
              <a:rPr lang="uk-UA" sz="2000" dirty="0">
                <a:solidFill>
                  <a:schemeClr val="tx1">
                    <a:lumMod val="95000"/>
                    <a:lumOff val="5000"/>
                  </a:schemeClr>
                </a:solidFill>
              </a:rPr>
              <a:t> рішенням є подібні пристрої з функцією управління </a:t>
            </a:r>
            <a:r>
              <a:rPr lang="en-US" sz="2000" dirty="0">
                <a:solidFill>
                  <a:schemeClr val="tx1">
                    <a:lumMod val="95000"/>
                    <a:lumOff val="5000"/>
                  </a:schemeClr>
                </a:solidFill>
              </a:rPr>
              <a:t>Wi-Fi. </a:t>
            </a:r>
            <a:r>
              <a:rPr lang="uk-UA" sz="2000" dirty="0">
                <a:solidFill>
                  <a:schemeClr val="tx1">
                    <a:lumMod val="95000"/>
                    <a:lumOff val="5000"/>
                  </a:schemeClr>
                </a:solidFill>
              </a:rPr>
              <a:t>Так, система захисту від протікання води у разі аварії негайно перекриває водопостачання до усунення несправності і через модуль управління </a:t>
            </a:r>
            <a:r>
              <a:rPr lang="en-US" sz="2000" dirty="0">
                <a:solidFill>
                  <a:schemeClr val="tx1">
                    <a:lumMod val="95000"/>
                    <a:lumOff val="5000"/>
                  </a:schemeClr>
                </a:solidFill>
              </a:rPr>
              <a:t>Wi-Fi </a:t>
            </a:r>
            <a:r>
              <a:rPr lang="uk-UA" sz="2000" dirty="0">
                <a:solidFill>
                  <a:schemeClr val="tx1">
                    <a:lumMod val="95000"/>
                    <a:lumOff val="5000"/>
                  </a:schemeClr>
                </a:solidFill>
              </a:rPr>
              <a:t>посилає повідомлення власнику будинку на смартфон. За допомогою даної системи та спеціального мобільного додатка </a:t>
            </a:r>
            <a:r>
              <a:rPr lang="en-US" sz="2000" dirty="0">
                <a:solidFill>
                  <a:schemeClr val="tx1">
                    <a:lumMod val="95000"/>
                    <a:lumOff val="5000"/>
                  </a:schemeClr>
                </a:solidFill>
              </a:rPr>
              <a:t>SST Cloud </a:t>
            </a:r>
            <a:r>
              <a:rPr lang="uk-UA" sz="2000" dirty="0">
                <a:solidFill>
                  <a:schemeClr val="tx1">
                    <a:lumMod val="95000"/>
                    <a:lumOff val="5000"/>
                  </a:schemeClr>
                </a:solidFill>
              </a:rPr>
              <a:t>можна також відслідковувати показання </a:t>
            </a:r>
            <a:r>
              <a:rPr lang="uk-UA" sz="2000" dirty="0" err="1">
                <a:solidFill>
                  <a:schemeClr val="tx1">
                    <a:lumMod val="95000"/>
                    <a:lumOff val="5000"/>
                  </a:schemeClr>
                </a:solidFill>
              </a:rPr>
              <a:t>водолічильників</a:t>
            </a:r>
            <a:r>
              <a:rPr lang="uk-UA" sz="2000" dirty="0">
                <a:solidFill>
                  <a:schemeClr val="tx1">
                    <a:lumMod val="95000"/>
                    <a:lumOff val="5000"/>
                  </a:schemeClr>
                </a:solidFill>
              </a:rPr>
              <a:t> як гарячої, так і холодної води.</a:t>
            </a:r>
          </a:p>
        </p:txBody>
      </p:sp>
    </p:spTree>
    <p:extLst>
      <p:ext uri="{BB962C8B-B14F-4D97-AF65-F5344CB8AC3E}">
        <p14:creationId xmlns:p14="http://schemas.microsoft.com/office/powerpoint/2010/main" val="3709263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a:bodyPr>
          <a:lstStyle/>
          <a:p>
            <a:pPr indent="457200" algn="just"/>
            <a:r>
              <a:rPr lang="uk-UA" sz="2000" dirty="0">
                <a:solidFill>
                  <a:schemeClr val="tx1">
                    <a:lumMod val="95000"/>
                    <a:lumOff val="5000"/>
                  </a:schemeClr>
                </a:solidFill>
              </a:rPr>
              <a:t>Гарантом стабільної роботи теплої підлоги є правильний вибір теплоносія. У 70% випадків застосовується вода, в решті — </a:t>
            </a:r>
            <a:r>
              <a:rPr lang="uk-UA" sz="2000" dirty="0" err="1">
                <a:solidFill>
                  <a:schemeClr val="tx1">
                    <a:lumMod val="95000"/>
                    <a:lumOff val="5000"/>
                  </a:schemeClr>
                </a:solidFill>
              </a:rPr>
              <a:t>гліколеві</a:t>
            </a:r>
            <a:r>
              <a:rPr lang="uk-UA" sz="2000" dirty="0">
                <a:solidFill>
                  <a:schemeClr val="tx1">
                    <a:lumMod val="95000"/>
                    <a:lumOff val="5000"/>
                  </a:schemeClr>
                </a:solidFill>
              </a:rPr>
              <a:t> суміші. Вода є найдешевшим теплоносієм. Однак при використанні води з крана є мінуси: через деякий час відбувається відкладення органічних речовин, розчинених у воді, виникає замулювання труби. Тому треба використати спеціальну підготовлену воду. </a:t>
            </a:r>
            <a:r>
              <a:rPr lang="uk-UA" sz="2000" dirty="0" err="1">
                <a:solidFill>
                  <a:schemeClr val="tx1">
                    <a:lumMod val="95000"/>
                    <a:lumOff val="5000"/>
                  </a:schemeClr>
                </a:solidFill>
              </a:rPr>
              <a:t>Антифризи</a:t>
            </a:r>
            <a:r>
              <a:rPr lang="uk-UA" sz="2000" dirty="0">
                <a:solidFill>
                  <a:schemeClr val="tx1">
                    <a:lumMod val="95000"/>
                    <a:lumOff val="5000"/>
                  </a:schemeClr>
                </a:solidFill>
              </a:rPr>
              <a:t> багато хто не любить через високу хімічну активність. Але їх застосування дозволяє уникнути замерзання та ризику розриву труби та подальшого ремонту. Нержавіюча </a:t>
            </a:r>
            <a:r>
              <a:rPr lang="uk-UA" sz="2000" dirty="0" err="1">
                <a:solidFill>
                  <a:schemeClr val="tx1">
                    <a:lumMod val="95000"/>
                    <a:lumOff val="5000"/>
                  </a:schemeClr>
                </a:solidFill>
              </a:rPr>
              <a:t>гофра</a:t>
            </a:r>
            <a:r>
              <a:rPr lang="uk-UA" sz="2000" dirty="0">
                <a:solidFill>
                  <a:schemeClr val="tx1">
                    <a:lumMod val="95000"/>
                    <a:lumOff val="5000"/>
                  </a:schemeClr>
                </a:solidFill>
              </a:rPr>
              <a:t> </a:t>
            </a:r>
            <a:r>
              <a:rPr lang="en-US" sz="2000" dirty="0" err="1">
                <a:solidFill>
                  <a:schemeClr val="tx1">
                    <a:lumMod val="95000"/>
                    <a:lumOff val="5000"/>
                  </a:schemeClr>
                </a:solidFill>
              </a:rPr>
              <a:t>Stahlmann</a:t>
            </a:r>
            <a:r>
              <a:rPr lang="en-US" sz="2000" dirty="0">
                <a:solidFill>
                  <a:schemeClr val="tx1">
                    <a:lumMod val="95000"/>
                    <a:lumOff val="5000"/>
                  </a:schemeClr>
                </a:solidFill>
              </a:rPr>
              <a:t> </a:t>
            </a:r>
            <a:r>
              <a:rPr lang="uk-UA" sz="2000" dirty="0">
                <a:solidFill>
                  <a:schemeClr val="tx1">
                    <a:lumMod val="95000"/>
                    <a:lumOff val="5000"/>
                  </a:schemeClr>
                </a:solidFill>
              </a:rPr>
              <a:t>універсальна для будь-якого теплоносія.</a:t>
            </a:r>
          </a:p>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1990395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fontScale="92500" lnSpcReduction="10000"/>
          </a:bodyPr>
          <a:lstStyle/>
          <a:p>
            <a:pPr indent="457200" algn="just"/>
            <a:r>
              <a:rPr lang="uk-UA" sz="2000" dirty="0">
                <a:solidFill>
                  <a:schemeClr val="tx1">
                    <a:lumMod val="95000"/>
                    <a:lumOff val="5000"/>
                  </a:schemeClr>
                </a:solidFill>
              </a:rPr>
              <a:t>Сьогодні водяну теплу підлогу з успіхом можна використовувати і в системах сніготанення та </a:t>
            </a:r>
            <a:r>
              <a:rPr lang="uk-UA" sz="2000" dirty="0" err="1">
                <a:solidFill>
                  <a:schemeClr val="tx1">
                    <a:lumMod val="95000"/>
                    <a:lumOff val="5000"/>
                  </a:schemeClr>
                </a:solidFill>
              </a:rPr>
              <a:t>антизледеніння</a:t>
            </a:r>
            <a:r>
              <a:rPr lang="uk-UA" sz="2000" dirty="0">
                <a:solidFill>
                  <a:schemeClr val="tx1">
                    <a:lumMod val="95000"/>
                    <a:lumOff val="5000"/>
                  </a:schemeClr>
                </a:solidFill>
              </a:rPr>
              <a:t>. Подібні системи підходять не тільки для приватних будинків з прибудинковими територіями, але і для комерційних організацій, ефективній роботі яких може перешкодити сніг та </a:t>
            </a:r>
            <a:r>
              <a:rPr lang="uk-UA" sz="2000" dirty="0" err="1">
                <a:solidFill>
                  <a:schemeClr val="tx1">
                    <a:lumMod val="95000"/>
                    <a:lumOff val="5000"/>
                  </a:schemeClr>
                </a:solidFill>
              </a:rPr>
              <a:t>льод</a:t>
            </a:r>
            <a:r>
              <a:rPr lang="uk-UA" sz="2000" dirty="0">
                <a:solidFill>
                  <a:schemeClr val="tx1">
                    <a:lumMod val="95000"/>
                    <a:lumOff val="5000"/>
                  </a:schemeClr>
                </a:solidFill>
              </a:rPr>
              <a:t>.</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Корисно обладнати системою сніготанення такі споруди:</a:t>
            </a:r>
          </a:p>
          <a:p>
            <a:pPr indent="457200" algn="just"/>
            <a:r>
              <a:rPr lang="uk-UA" sz="2000" dirty="0">
                <a:solidFill>
                  <a:schemeClr val="tx1">
                    <a:lumMod val="95000"/>
                    <a:lumOff val="5000"/>
                  </a:schemeClr>
                </a:solidFill>
              </a:rPr>
              <a:t>- пішохідні доріжки, внутрішні двори, атріуми, автостоянки житлових та торгових комплексів, бізнес-центрів, медичних та дитячих установ, </a:t>
            </a:r>
            <a:r>
              <a:rPr lang="uk-UA" sz="2000" dirty="0" err="1">
                <a:solidFill>
                  <a:schemeClr val="tx1">
                    <a:lumMod val="95000"/>
                    <a:lumOff val="5000"/>
                  </a:schemeClr>
                </a:solidFill>
              </a:rPr>
              <a:t>таунхаусів</a:t>
            </a:r>
            <a:r>
              <a:rPr lang="uk-UA" sz="2000" dirty="0">
                <a:solidFill>
                  <a:schemeClr val="tx1">
                    <a:lumMod val="95000"/>
                    <a:lumOff val="5000"/>
                  </a:schemeClr>
                </a:solidFill>
              </a:rPr>
              <a:t> та котеджів;</a:t>
            </a:r>
          </a:p>
          <a:p>
            <a:pPr indent="457200" algn="just"/>
            <a:r>
              <a:rPr lang="uk-UA" sz="2000" dirty="0">
                <a:solidFill>
                  <a:schemeClr val="tx1">
                    <a:lumMod val="95000"/>
                    <a:lumOff val="5000"/>
                  </a:schemeClr>
                </a:solidFill>
              </a:rPr>
              <a:t>- покрівлю, водостічні труби та канали;</a:t>
            </a:r>
          </a:p>
          <a:p>
            <a:pPr indent="457200" algn="just"/>
            <a:r>
              <a:rPr lang="uk-UA" sz="2000" dirty="0">
                <a:solidFill>
                  <a:schemeClr val="tx1">
                    <a:lumMod val="95000"/>
                    <a:lumOff val="5000"/>
                  </a:schemeClr>
                </a:solidFill>
              </a:rPr>
              <a:t>- місця навантаження-вивантаження, під'їзні дороги, стоянки автотранспорту промислових підприємств, торгових центрів;</a:t>
            </a:r>
          </a:p>
          <a:p>
            <a:pPr indent="457200" algn="just"/>
            <a:r>
              <a:rPr lang="uk-UA" sz="2000" dirty="0">
                <a:solidFill>
                  <a:schemeClr val="tx1">
                    <a:lumMod val="95000"/>
                    <a:lumOff val="5000"/>
                  </a:schemeClr>
                </a:solidFill>
              </a:rPr>
              <a:t>- стадіони, спортивні майданчики;</a:t>
            </a:r>
          </a:p>
          <a:p>
            <a:pPr indent="457200" algn="just"/>
            <a:r>
              <a:rPr lang="uk-UA" sz="2000" dirty="0">
                <a:solidFill>
                  <a:schemeClr val="tx1">
                    <a:lumMod val="95000"/>
                    <a:lumOff val="5000"/>
                  </a:schemeClr>
                </a:solidFill>
              </a:rPr>
              <a:t>- злітно-посадкові смуги тощо.</a:t>
            </a:r>
          </a:p>
          <a:p>
            <a:pPr indent="457200" algn="just"/>
            <a:r>
              <a:rPr lang="uk-UA" sz="2000" dirty="0">
                <a:solidFill>
                  <a:schemeClr val="tx1">
                    <a:lumMod val="95000"/>
                    <a:lumOff val="5000"/>
                  </a:schemeClr>
                </a:solidFill>
              </a:rPr>
              <a:t>Сучасні системи сніготанення автоматично включаються при температурах від +5 до -10 ° </a:t>
            </a:r>
            <a:r>
              <a:rPr lang="en-US" sz="2000" dirty="0">
                <a:solidFill>
                  <a:schemeClr val="tx1">
                    <a:lumMod val="95000"/>
                    <a:lumOff val="5000"/>
                  </a:schemeClr>
                </a:solidFill>
              </a:rPr>
              <a:t>C </a:t>
            </a:r>
            <a:r>
              <a:rPr lang="uk-UA" sz="2000" dirty="0">
                <a:solidFill>
                  <a:schemeClr val="tx1">
                    <a:lumMod val="95000"/>
                    <a:lumOff val="5000"/>
                  </a:schemeClr>
                </a:solidFill>
              </a:rPr>
              <a:t>в найбільш ймовірних умовах для випадання снігу та утворення льоду. Сьогодні багатьом відомі кабельні (електричні) системи сніготанення різних виробників, які досить добре себе зарекомендували. Але, коли йдеться про великі площі, електричне обігрів стає неактуальним через суттєві навантаження на електричну мережу. У порівнянні з використанням електрики для сніготанення, система водяної теплої підлоги виявляється не тільки зручнішою, а й вигіднішою фінансово.</a:t>
            </a:r>
          </a:p>
        </p:txBody>
      </p:sp>
    </p:spTree>
    <p:extLst>
      <p:ext uri="{BB962C8B-B14F-4D97-AF65-F5344CB8AC3E}">
        <p14:creationId xmlns:p14="http://schemas.microsoft.com/office/powerpoint/2010/main" val="3018968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a:bodyPr>
          <a:lstStyle/>
          <a:p>
            <a:pPr indent="457200" algn="just"/>
            <a:r>
              <a:rPr lang="uk-UA" sz="2000" dirty="0">
                <a:solidFill>
                  <a:schemeClr val="tx1">
                    <a:lumMod val="95000"/>
                    <a:lumOff val="5000"/>
                  </a:schemeClr>
                </a:solidFill>
              </a:rPr>
              <a:t>СТЯЖКА</a:t>
            </a:r>
          </a:p>
          <a:p>
            <a:pPr indent="457200" algn="just"/>
            <a:r>
              <a:rPr lang="uk-UA" sz="2000" dirty="0">
                <a:solidFill>
                  <a:schemeClr val="tx1">
                    <a:lumMod val="95000"/>
                    <a:lumOff val="5000"/>
                  </a:schemeClr>
                </a:solidFill>
              </a:rPr>
              <a:t>Піщано-цементна стяжка з великим вмістом води, за всіх своїх переваг, має і багато недоліків. До них можна віднести небезпеку протікання, тривалий термін висихання та певні труднощі у вирівнюванні такої стяжки. Тому останнім часом все більшим попитом у будівельників користується так звана напівсуха стяжка - вона же механізована.</a:t>
            </a:r>
          </a:p>
          <a:p>
            <a:pPr indent="457200" algn="just"/>
            <a:r>
              <a:rPr lang="uk-UA" sz="2000" dirty="0">
                <a:solidFill>
                  <a:schemeClr val="tx1">
                    <a:lumMod val="95000"/>
                    <a:lumOff val="5000"/>
                  </a:schemeClr>
                </a:solidFill>
              </a:rPr>
              <a:t>Перш за все, механізована стяжка підлоги набагато зручніша для застосування на об'єкті з точки зору технології. Пристрій, за допомогою якого стяжка подається безпосередньо на підлогу, називається </a:t>
            </a:r>
            <a:r>
              <a:rPr lang="uk-UA" sz="2000" dirty="0" err="1">
                <a:solidFill>
                  <a:schemeClr val="tx1">
                    <a:lumMod val="95000"/>
                    <a:lumOff val="5000"/>
                  </a:schemeClr>
                </a:solidFill>
              </a:rPr>
              <a:t>пневмонагнетателем</a:t>
            </a:r>
            <a:r>
              <a:rPr lang="uk-UA" sz="2000" dirty="0">
                <a:solidFill>
                  <a:schemeClr val="tx1">
                    <a:lumMod val="95000"/>
                    <a:lumOff val="5000"/>
                  </a:schemeClr>
                </a:solidFill>
              </a:rPr>
              <a:t> і є бункер для замісу з компресором, що переміщається по </a:t>
            </a:r>
            <a:r>
              <a:rPr lang="uk-UA" sz="2000" dirty="0" err="1">
                <a:solidFill>
                  <a:schemeClr val="tx1">
                    <a:lumMod val="95000"/>
                    <a:lumOff val="5000"/>
                  </a:schemeClr>
                </a:solidFill>
              </a:rPr>
              <a:t>будмайданчику</a:t>
            </a:r>
            <a:r>
              <a:rPr lang="uk-UA" sz="2000" dirty="0">
                <a:solidFill>
                  <a:schemeClr val="tx1">
                    <a:lumMod val="95000"/>
                    <a:lumOff val="5000"/>
                  </a:schemeClr>
                </a:solidFill>
              </a:rPr>
              <a:t>.</a:t>
            </a:r>
          </a:p>
          <a:p>
            <a:pPr indent="457200" algn="just"/>
            <a:r>
              <a:rPr lang="uk-UA" sz="2000" dirty="0">
                <a:solidFill>
                  <a:schemeClr val="tx1">
                    <a:lumMod val="95000"/>
                    <a:lumOff val="5000"/>
                  </a:schemeClr>
                </a:solidFill>
              </a:rPr>
              <a:t>Цементно-піщана суміш, автоматично замішана в такому бункері, подається на об'єкт по гумовому шлангу. Відстань по горизонталі може становити до 200 метрів, а по вертикалі - до 100 метрів. Технологія особливо зручна при будівництві висотних будинків, а також на об'єктах, де проїзд техніки на </a:t>
            </a:r>
            <a:r>
              <a:rPr lang="uk-UA" sz="2000" dirty="0" err="1">
                <a:solidFill>
                  <a:schemeClr val="tx1">
                    <a:lumMod val="95000"/>
                    <a:lumOff val="5000"/>
                  </a:schemeClr>
                </a:solidFill>
              </a:rPr>
              <a:t>будмайданчик</a:t>
            </a:r>
            <a:r>
              <a:rPr lang="uk-UA" sz="2000" dirty="0">
                <a:solidFill>
                  <a:schemeClr val="tx1">
                    <a:lumMod val="95000"/>
                    <a:lumOff val="5000"/>
                  </a:schemeClr>
                </a:solidFill>
              </a:rPr>
              <a:t> так чи інакше утруднений.</a:t>
            </a:r>
          </a:p>
          <a:p>
            <a:pPr indent="457200" algn="just"/>
            <a:r>
              <a:rPr lang="uk-UA" sz="2000" dirty="0">
                <a:solidFill>
                  <a:schemeClr val="tx1">
                    <a:lumMod val="95000"/>
                    <a:lumOff val="5000"/>
                  </a:schemeClr>
                </a:solidFill>
              </a:rPr>
              <a:t>Напівсуха стяжка зручна не лише тим, що без зайвих проблем подається на об'єкт. Процес її розрівнювання та кінцевого вирівнювання також механізований по максимуму. Так, існують спеціальні </a:t>
            </a:r>
            <a:r>
              <a:rPr lang="uk-UA" sz="2000" dirty="0" err="1">
                <a:solidFill>
                  <a:schemeClr val="tx1">
                    <a:lumMod val="95000"/>
                    <a:lumOff val="5000"/>
                  </a:schemeClr>
                </a:solidFill>
              </a:rPr>
              <a:t>стяжкоукладачі</a:t>
            </a:r>
            <a:r>
              <a:rPr lang="uk-UA" sz="2000" dirty="0">
                <a:solidFill>
                  <a:schemeClr val="tx1">
                    <a:lumMod val="95000"/>
                    <a:lumOff val="5000"/>
                  </a:schemeClr>
                </a:solidFill>
              </a:rPr>
              <a:t>, або </a:t>
            </a:r>
            <a:r>
              <a:rPr lang="uk-UA" sz="2000" dirty="0" err="1">
                <a:solidFill>
                  <a:schemeClr val="tx1">
                    <a:lumMod val="95000"/>
                    <a:lumOff val="5000"/>
                  </a:schemeClr>
                </a:solidFill>
              </a:rPr>
              <a:t>мілінгові</a:t>
            </a:r>
            <a:r>
              <a:rPr lang="uk-UA" sz="2000" dirty="0">
                <a:solidFill>
                  <a:schemeClr val="tx1">
                    <a:lumMod val="95000"/>
                    <a:lumOff val="5000"/>
                  </a:schemeClr>
                </a:solidFill>
              </a:rPr>
              <a:t> системи, за допомогою яких напівсуха стяжка укладається і розрівнюється по підлозі практично до ідеальної гладкості. Автоматизований процес – мінімум помилок</a:t>
            </a:r>
          </a:p>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1322091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У фінальному вирівнюванні механізованої стяжки зазвичай використовують ще один автоматичний пристрій - так званий вертоліт. Така технологія допомагає досягти максимально рівної поверхні - на відміну від «ручної» роботи, де не виключені помилки та нерівності.</a:t>
            </a:r>
          </a:p>
          <a:p>
            <a:pPr indent="457200" algn="just"/>
            <a:r>
              <a:rPr lang="uk-UA" sz="2000" dirty="0">
                <a:solidFill>
                  <a:schemeClr val="tx1">
                    <a:lumMod val="95000"/>
                    <a:lumOff val="5000"/>
                  </a:schemeClr>
                </a:solidFill>
              </a:rPr>
              <a:t>Механізована стяжка - це спосіб практично повністю автоматизувати процес укладання підлоги, заощадивши час та вивільнивши робочі ресурси для інших потреб. Крім того, таку стяжку недарма називають напівсухою – за рахунок мінімальної кількості води вона висихає дуже швидко, додатково скорочуючи терміни будівництва. </a:t>
            </a:r>
          </a:p>
          <a:p>
            <a:pPr indent="457200" algn="just"/>
            <a:endParaRPr lang="uk-UA" sz="2000" dirty="0">
              <a:solidFill>
                <a:schemeClr val="tx1">
                  <a:lumMod val="95000"/>
                  <a:lumOff val="5000"/>
                </a:schemeClr>
              </a:solidFill>
            </a:endParaRPr>
          </a:p>
        </p:txBody>
      </p:sp>
      <p:pic>
        <p:nvPicPr>
          <p:cNvPr id="1026" name="Picture 2" descr="Полусухая стяжка пола своими руками - технология, плюсы и минусы!">
            <a:extLst>
              <a:ext uri="{FF2B5EF4-FFF2-40B4-BE49-F238E27FC236}">
                <a16:creationId xmlns:a16="http://schemas.microsoft.com/office/drawing/2014/main" id="{0554F087-4B96-4DF4-A3F7-8FE28BFED0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73" y="2505075"/>
            <a:ext cx="5163432" cy="3867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075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Нові технології виробництва пінобетону дали можливість значно розширити сферу його застосування, дозволивши йому використовуватись при заливанні підлог житлових приміщень. До однієї з таких технологій відносять виробництво складу з додаванням до піску, води та цементу піноутворювача, що дозволяє отримати пінобетон – якісно новий та сучасний матеріал.</a:t>
            </a:r>
          </a:p>
          <a:p>
            <a:pPr indent="457200" algn="just"/>
            <a:r>
              <a:rPr lang="uk-UA" sz="2000" dirty="0">
                <a:solidFill>
                  <a:schemeClr val="tx1">
                    <a:lumMod val="95000"/>
                    <a:lumOff val="5000"/>
                  </a:schemeClr>
                </a:solidFill>
              </a:rPr>
              <a:t>Його переваги в порівнянні з традиційними сумішами незаперечні, оскільки він дозволяє заощадити час і сировину. Найчастіше він застосовується для створення тепло-і звукоізоляційного шару підлоги. Зручність застосування можна оцінити ще на стадії заготівлі матеріалів для будівництва. Якщо при використанні звичайних звукоізоляційних блоків потрібне спеціальне обладнання для транспортування та здійснення вантажно-розвантажувальних робіт, то для заготівлі сировини для виготовлення цієї суміші необхідно завезти потрібну кількість мішків з цементом.</a:t>
            </a:r>
          </a:p>
        </p:txBody>
      </p:sp>
      <p:pic>
        <p:nvPicPr>
          <p:cNvPr id="2" name="Рисунок 1">
            <a:extLst>
              <a:ext uri="{FF2B5EF4-FFF2-40B4-BE49-F238E27FC236}">
                <a16:creationId xmlns:a16="http://schemas.microsoft.com/office/drawing/2014/main" id="{3A8B8C0A-01E9-42F3-B8A0-1F156F25EA60}"/>
              </a:ext>
            </a:extLst>
          </p:cNvPr>
          <p:cNvPicPr>
            <a:picLocks noChangeAspect="1"/>
          </p:cNvPicPr>
          <p:nvPr/>
        </p:nvPicPr>
        <p:blipFill>
          <a:blip r:embed="rId2"/>
          <a:stretch>
            <a:fillRect/>
          </a:stretch>
        </p:blipFill>
        <p:spPr>
          <a:xfrm>
            <a:off x="1614634" y="3319976"/>
            <a:ext cx="8962731" cy="3425482"/>
          </a:xfrm>
          <a:prstGeom prst="rect">
            <a:avLst/>
          </a:prstGeom>
        </p:spPr>
      </p:pic>
    </p:spTree>
    <p:extLst>
      <p:ext uri="{BB962C8B-B14F-4D97-AF65-F5344CB8AC3E}">
        <p14:creationId xmlns:p14="http://schemas.microsoft.com/office/powerpoint/2010/main" val="441143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fontScale="92500" lnSpcReduction="10000"/>
          </a:bodyPr>
          <a:lstStyle/>
          <a:p>
            <a:pPr indent="457200" algn="just"/>
            <a:r>
              <a:rPr lang="uk-UA" sz="2000" dirty="0">
                <a:solidFill>
                  <a:schemeClr val="tx1">
                    <a:lumMod val="95000"/>
                    <a:lumOff val="5000"/>
                  </a:schemeClr>
                </a:solidFill>
              </a:rPr>
              <a:t>Останнім часом пінобетон часто використовується при влаштуванні стяжок підлоги там, де потрібно обмежити вагове навантаження на несучі конструкції будівлі. Підлога з монолітного пінобетону не вимагає спеціально підготовленої основи. Можливо використовувати практично будь-яку поверхню (шорстку, бугристу, пошкоджену, різнорівневу), і навіть укладати безпосередньо на ґрунт.</a:t>
            </a:r>
          </a:p>
          <a:p>
            <a:pPr indent="457200" algn="just"/>
            <a:r>
              <a:rPr lang="uk-UA" sz="2000" dirty="0">
                <a:solidFill>
                  <a:schemeClr val="tx1">
                    <a:lumMod val="95000"/>
                    <a:lumOff val="5000"/>
                  </a:schemeClr>
                </a:solidFill>
              </a:rPr>
              <a:t>Шар заливки основи підлоги пінобетон може мати товщину від 50-150 мм. Укладання шару пінобетону по плитах перекриття може мати мінімальну товщину 30 мм. Товщина шару визначається для кожного об'єкта індивідуально та залежить від його призначення.</a:t>
            </a:r>
          </a:p>
          <a:p>
            <a:pPr indent="457200" algn="just"/>
            <a:r>
              <a:rPr lang="uk-UA" sz="2000" dirty="0">
                <a:solidFill>
                  <a:schemeClr val="tx1">
                    <a:lumMod val="95000"/>
                    <a:lumOff val="5000"/>
                  </a:schemeClr>
                </a:solidFill>
              </a:rPr>
              <a:t>Ще однією перевагою використання цього матеріалу є те, що виготовити пінобетон можна безпосередньо на місці проведення робіт, що дозволяє зробити ту кількість суміші, яку необхідно. До того ж заміс складу не забирає багато часу, тому його можна проводити кілька разів у процесі проведення робіт.</a:t>
            </a:r>
          </a:p>
          <a:p>
            <a:pPr indent="457200" algn="just"/>
            <a:r>
              <a:rPr lang="uk-UA" sz="2000" dirty="0">
                <a:solidFill>
                  <a:schemeClr val="tx1">
                    <a:lumMod val="95000"/>
                    <a:lumOff val="5000"/>
                  </a:schemeClr>
                </a:solidFill>
              </a:rPr>
              <a:t>Експлуатаційні якості цього матеріалу також досить високі. Насамперед він дає можливість ідеально вирівняти поверхню, приховавши всі нерівності та перепади, створені перекриттями. Як і керамзитобетонні блоки, він має пористу структуру, завдяки чому добре зберігає тепло. Температура підлог, залитих цим складом, зазвичай на 2-4°С перевищує температуру бетонних конструкцій. Все ті ж особливості структури дозволяють забезпечити хорошу звукоізоляцію на відміну ідеально гладких поверхонь, які не поглинають, а відбивають звук. Крім того, завдяки своїй легкості даний матеріал зменшує в кілька разів навантаження на конструкцію.</a:t>
            </a:r>
          </a:p>
          <a:p>
            <a:pPr indent="457200" algn="just"/>
            <a:r>
              <a:rPr lang="uk-UA" sz="2000" dirty="0">
                <a:solidFill>
                  <a:schemeClr val="tx1">
                    <a:lumMod val="95000"/>
                    <a:lumOff val="5000"/>
                  </a:schemeClr>
                </a:solidFill>
              </a:rPr>
              <a:t>Таким чином, у поєднанні з таким же міцним та сучасним матеріалом, як керамзитобетонні блоки, які використовуються для кладки стін, цей склад дає можливість побудувати максимально надійну конструкцію будь-якої будівлі чи споруди.</a:t>
            </a:r>
          </a:p>
        </p:txBody>
      </p:sp>
    </p:spTree>
    <p:extLst>
      <p:ext uri="{BB962C8B-B14F-4D97-AF65-F5344CB8AC3E}">
        <p14:creationId xmlns:p14="http://schemas.microsoft.com/office/powerpoint/2010/main" val="3693044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Як він влаштований</a:t>
            </a:r>
          </a:p>
          <a:p>
            <a:pPr indent="457200" algn="just"/>
            <a:r>
              <a:rPr lang="uk-UA" sz="2000" dirty="0">
                <a:solidFill>
                  <a:schemeClr val="tx1">
                    <a:lumMod val="95000"/>
                    <a:lumOff val="5000"/>
                  </a:schemeClr>
                </a:solidFill>
              </a:rPr>
              <a:t>Основних конструктивних частин такого типу обігріву всього три.</a:t>
            </a:r>
          </a:p>
          <a:p>
            <a:pPr indent="457200" algn="just"/>
            <a:r>
              <a:rPr lang="uk-UA" sz="2000" dirty="0">
                <a:solidFill>
                  <a:schemeClr val="tx1">
                    <a:lumMod val="95000"/>
                    <a:lumOff val="5000"/>
                  </a:schemeClr>
                </a:solidFill>
              </a:rPr>
              <a:t>1. Плівка, що нагріває. Вона є тонким листом полімеру товщиною до </a:t>
            </a:r>
            <a:r>
              <a:rPr lang="uk-UA" sz="2000" dirty="0" err="1">
                <a:solidFill>
                  <a:schemeClr val="tx1">
                    <a:lumMod val="95000"/>
                    <a:lumOff val="5000"/>
                  </a:schemeClr>
                </a:solidFill>
              </a:rPr>
              <a:t>півміліметра</a:t>
            </a:r>
            <a:r>
              <a:rPr lang="uk-UA" sz="2000" dirty="0">
                <a:solidFill>
                  <a:schemeClr val="tx1">
                    <a:lumMod val="95000"/>
                    <a:lumOff val="5000"/>
                  </a:schemeClr>
                </a:solidFill>
              </a:rPr>
              <a:t>. У ній знаходяться провідники, що направляють електричний струм на смуги із графіту. Саме вони генерують інфрачервоне випромінювання, яке є джерелом тепла. На відміну від потужних кабельних систем, електромагнітне поле тут дуже слабке і на людину не впливає.</a:t>
            </a:r>
          </a:p>
          <a:p>
            <a:pPr indent="457200" algn="just"/>
            <a:r>
              <a:rPr lang="uk-UA" sz="2000" dirty="0">
                <a:solidFill>
                  <a:schemeClr val="tx1">
                    <a:lumMod val="95000"/>
                    <a:lumOff val="5000"/>
                  </a:schemeClr>
                </a:solidFill>
              </a:rPr>
              <a:t>2. Терморегулятор. Він дозволяє керувати системою та забезпечує її економічність. Пристрій не допускає перегріву плівки, що дозволяє регулювати температуру в будинку. А при використанні «просунутих» модифікацій ви зможете задавати певну програму роботи опалення і навіть включати такий обігрівач до системи «розумний дім».</a:t>
            </a:r>
          </a:p>
          <a:p>
            <a:pPr indent="457200" algn="just"/>
            <a:r>
              <a:rPr lang="uk-UA" sz="2000" dirty="0">
                <a:solidFill>
                  <a:schemeClr val="tx1">
                    <a:lumMod val="95000"/>
                    <a:lumOff val="5000"/>
                  </a:schemeClr>
                </a:solidFill>
              </a:rPr>
              <a:t>3. Датчик температури. Цей елемент подає сигнал на блок терморегулятора про необхідність зміни режиму роботи.</a:t>
            </a:r>
          </a:p>
        </p:txBody>
      </p:sp>
    </p:spTree>
    <p:extLst>
      <p:ext uri="{BB962C8B-B14F-4D97-AF65-F5344CB8AC3E}">
        <p14:creationId xmlns:p14="http://schemas.microsoft.com/office/powerpoint/2010/main" val="3694840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2600003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2898482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404743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4062493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1234655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Основні характеристики</a:t>
            </a:r>
          </a:p>
          <a:p>
            <a:pPr indent="457200" algn="just"/>
            <a:r>
              <a:rPr lang="uk-UA" sz="2000" dirty="0">
                <a:solidFill>
                  <a:schemeClr val="tx1">
                    <a:lumMod val="95000"/>
                    <a:lumOff val="5000"/>
                  </a:schemeClr>
                </a:solidFill>
              </a:rPr>
              <a:t>Для живлення плівкової теплої підлоги не потрібно нічого особливого - він включається до звичайної домашньої мережі 220 В. При товщині 0,4 мм листи плівки можуть мати ширину 0,8 або півметра. Довжина відповідно </a:t>
            </a:r>
            <a:r>
              <a:rPr lang="uk-UA" sz="2000" dirty="0" err="1">
                <a:solidFill>
                  <a:schemeClr val="tx1">
                    <a:lumMod val="95000"/>
                    <a:lumOff val="5000"/>
                  </a:schemeClr>
                </a:solidFill>
              </a:rPr>
              <a:t>нарізається</a:t>
            </a:r>
            <a:r>
              <a:rPr lang="uk-UA" sz="2000" dirty="0">
                <a:solidFill>
                  <a:schemeClr val="tx1">
                    <a:lumMod val="95000"/>
                    <a:lumOff val="5000"/>
                  </a:schemeClr>
                </a:solidFill>
              </a:rPr>
              <a:t> необхідна для вашого приміщення. Від ширини залежить енергоспоживання квадратного метра матеріалу – це 140 або 150 Вт.</a:t>
            </a:r>
          </a:p>
          <a:p>
            <a:pPr indent="457200" algn="just"/>
            <a:r>
              <a:rPr lang="uk-UA" sz="2000" dirty="0">
                <a:solidFill>
                  <a:schemeClr val="tx1">
                    <a:lumMod val="95000"/>
                    <a:lumOff val="5000"/>
                  </a:schemeClr>
                </a:solidFill>
              </a:rPr>
              <a:t>Існує верхня межа, вище за яку плівка не нагрівається (55 °C), а температура її плавлення 210 градусів (температура горіння істотно вище). Цим фактом обумовлена ​​висока пожежна безпека системи.</a:t>
            </a:r>
          </a:p>
          <a:p>
            <a:pPr indent="457200" algn="just"/>
            <a:r>
              <a:rPr lang="uk-UA" sz="2000" dirty="0">
                <a:solidFill>
                  <a:schemeClr val="tx1">
                    <a:lumMod val="95000"/>
                    <a:lumOff val="5000"/>
                  </a:schemeClr>
                </a:solidFill>
              </a:rPr>
              <a:t>Переваги і недоліки</a:t>
            </a:r>
          </a:p>
          <a:p>
            <a:pPr indent="457200" algn="just"/>
            <a:r>
              <a:rPr lang="uk-UA" sz="2000" dirty="0">
                <a:solidFill>
                  <a:schemeClr val="tx1">
                    <a:lumMod val="95000"/>
                    <a:lumOff val="5000"/>
                  </a:schemeClr>
                </a:solidFill>
              </a:rPr>
              <a:t>Цікаво, що укладена і підключена всього за кілька годин плівка, що обігріває, не відчувається навіть під досить тонким лінолеумом. І під будь-яким покриттям підлоги вона практично не займає місця. До того ж це один із найбільш економічних та безпечних стаціонарних пристроїв для домашнього обігріву.</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Однак при монтажі потрібно бути максимально обережними та не допускати порушень технології. Щоб унеможливити всі ризики, має сенс відмовитися від самостійної установки та довірити її фахівцям.</a:t>
            </a:r>
          </a:p>
        </p:txBody>
      </p:sp>
    </p:spTree>
    <p:extLst>
      <p:ext uri="{BB962C8B-B14F-4D97-AF65-F5344CB8AC3E}">
        <p14:creationId xmlns:p14="http://schemas.microsoft.com/office/powerpoint/2010/main" val="2402804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lnSpcReduction="10000"/>
          </a:bodyPr>
          <a:lstStyle/>
          <a:p>
            <a:pPr indent="457200" algn="just"/>
            <a:r>
              <a:rPr lang="uk-UA" sz="2000" dirty="0">
                <a:solidFill>
                  <a:schemeClr val="tx1">
                    <a:lumMod val="95000"/>
                    <a:lumOff val="5000"/>
                  </a:schemeClr>
                </a:solidFill>
              </a:rPr>
              <a:t>Монтаж та демонтаж</a:t>
            </a:r>
          </a:p>
          <a:p>
            <a:pPr indent="457200" algn="just"/>
            <a:r>
              <a:rPr lang="uk-UA" sz="2000" dirty="0">
                <a:solidFill>
                  <a:schemeClr val="tx1">
                    <a:lumMod val="95000"/>
                    <a:lumOff val="5000"/>
                  </a:schemeClr>
                </a:solidFill>
              </a:rPr>
              <a:t>Однією з безперечних переваг плівкової інфрачервоної статі є можливість встановлення такої системи не лише у приватних будинках, а й у стандартних міських квартирах. При цьому вам не доведеться вносити зміни до домашньої електромережі (що може знадобитися для кабельного обігріву), і ви не ризикуєте затопити сусідів (за наявності водяної теплої підлоги).</a:t>
            </a:r>
          </a:p>
          <a:p>
            <a:pPr indent="457200" algn="just"/>
            <a:r>
              <a:rPr lang="uk-UA" sz="2000" dirty="0">
                <a:solidFill>
                  <a:schemeClr val="tx1">
                    <a:lumMod val="95000"/>
                    <a:lumOff val="5000"/>
                  </a:schemeClr>
                </a:solidFill>
              </a:rPr>
              <a:t>Сам процес монтажу не забере більше кількох годин, оскільки не потрібна ні стяжка, ні фіксація клеєм. Цей факт дозволяє при необхідності в найкоротші терміни демонтувати плівкову теплу підлогу без пошкодження її складових. Наприклад, при переїзді або на час ремонту у приміщенні.</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Стяжка не потрібна</a:t>
            </a:r>
          </a:p>
          <a:p>
            <a:pPr indent="457200" algn="just"/>
            <a:r>
              <a:rPr lang="uk-UA" sz="2000" dirty="0">
                <a:solidFill>
                  <a:schemeClr val="tx1">
                    <a:lumMod val="95000"/>
                    <a:lumOff val="5000"/>
                  </a:schemeClr>
                </a:solidFill>
              </a:rPr>
              <a:t>Такий тип обігріву може бути використаний з будь-яким покриттям для підлоги. При цьому воно монтується поверх цементної стяжки (свіжої або виконаної раніше). Це означає, що процес спорудження основи підлоги та монтаж обігрівача розділені. І плівка просто укладається поверх підготовленої основи. Єдине застереження - воно має бути максимально рівним, щоб нагрівання відбувалося рівномірно.</a:t>
            </a:r>
          </a:p>
          <a:p>
            <a:pPr indent="457200" algn="just"/>
            <a:r>
              <a:rPr lang="uk-UA" sz="2000" dirty="0">
                <a:solidFill>
                  <a:schemeClr val="tx1">
                    <a:lumMod val="95000"/>
                    <a:lumOff val="5000"/>
                  </a:schemeClr>
                </a:solidFill>
              </a:rPr>
              <a:t>Так що, якщо у вас вже є готова вирівняна підлога, монтаж ІЧ плівкового обігріву займе не більше одного робочого дня. Після чого відразу можна стелити підлогове покриття. У той час як за інших технологій доведеться тиждень-два чекати схоплювання стяжки.</a:t>
            </a:r>
          </a:p>
          <a:p>
            <a:pPr indent="457200" algn="just"/>
            <a:endParaRPr lang="uk-UA" sz="2000" dirty="0">
              <a:solidFill>
                <a:schemeClr val="tx1">
                  <a:lumMod val="95000"/>
                  <a:lumOff val="5000"/>
                </a:schemeClr>
              </a:solidFill>
            </a:endParaRPr>
          </a:p>
        </p:txBody>
      </p:sp>
    </p:spTree>
    <p:extLst>
      <p:ext uri="{BB962C8B-B14F-4D97-AF65-F5344CB8AC3E}">
        <p14:creationId xmlns:p14="http://schemas.microsoft.com/office/powerpoint/2010/main" val="79732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lnSpcReduction="10000"/>
          </a:bodyPr>
          <a:lstStyle/>
          <a:p>
            <a:pPr indent="457200" algn="just"/>
            <a:r>
              <a:rPr lang="uk-UA" sz="2000" dirty="0">
                <a:solidFill>
                  <a:schemeClr val="tx1">
                    <a:lumMod val="95000"/>
                    <a:lumOff val="5000"/>
                  </a:schemeClr>
                </a:solidFill>
              </a:rPr>
              <a:t>Зручність та надійність</a:t>
            </a:r>
          </a:p>
          <a:p>
            <a:pPr indent="457200" algn="just"/>
            <a:r>
              <a:rPr lang="uk-UA" sz="2000" dirty="0">
                <a:solidFill>
                  <a:schemeClr val="tx1">
                    <a:lumMod val="95000"/>
                    <a:lumOff val="5000"/>
                  </a:schemeClr>
                </a:solidFill>
              </a:rPr>
              <a:t>Оскільки всі провідники та нагрівальні елементи становлять одне ціле з плівкою, пошкодити що-небудь можна цілеспрямовано. При правильному підключенні елементів системи та застосуванні якісних комплектуючих термін служби інфрачервоної плівкової підлоги становитиме десятки років. Ви зможете неодноразово змінювати декоративне покриття підлоги, при цьому обігрівальні елементи залишаться тими самими.</a:t>
            </a:r>
          </a:p>
          <a:p>
            <a:pPr indent="457200" algn="just"/>
            <a:r>
              <a:rPr lang="uk-UA" sz="2000" dirty="0">
                <a:solidFill>
                  <a:schemeClr val="tx1">
                    <a:lumMod val="95000"/>
                    <a:lumOff val="5000"/>
                  </a:schemeClr>
                </a:solidFill>
              </a:rPr>
              <a:t>Ще одна незаперечна перевага такої конструкції – відсутність інерції. Наприклад, в опалювальних системах з теплоносієм потрібно кілька годин, щоб кімната почала прогріватись до прийнятних значень. У випадку з ІЧ технологією нагрівання починається відразу після включення.</a:t>
            </a:r>
          </a:p>
          <a:p>
            <a:pPr indent="457200" algn="just"/>
            <a:r>
              <a:rPr lang="uk-UA" sz="2000" dirty="0">
                <a:solidFill>
                  <a:schemeClr val="tx1">
                    <a:lumMod val="95000"/>
                    <a:lumOff val="5000"/>
                  </a:schemeClr>
                </a:solidFill>
              </a:rPr>
              <a:t>Економія</a:t>
            </a:r>
          </a:p>
          <a:p>
            <a:pPr indent="457200" algn="just"/>
            <a:r>
              <a:rPr lang="uk-UA" sz="2000" dirty="0">
                <a:solidFill>
                  <a:schemeClr val="tx1">
                    <a:lumMod val="95000"/>
                    <a:lumOff val="5000"/>
                  </a:schemeClr>
                </a:solidFill>
              </a:rPr>
              <a:t>Порівняно з конвекційними способами обігріву (наприклад, за допомогою звичних радіаторів) можна розраховувати на економію від 20 до 25% теплової енергії. Так стверджують розробники, і про це свідчить досвід використання інфрачервоної плівкової теплої підлоги. До того ж ККД плівкових нагрівачів становить понад 80%, а втрати мінімальні.</a:t>
            </a:r>
          </a:p>
          <a:p>
            <a:pPr indent="457200" algn="just"/>
            <a:r>
              <a:rPr lang="uk-UA" sz="2000" dirty="0">
                <a:solidFill>
                  <a:schemeClr val="tx1">
                    <a:lumMod val="95000"/>
                    <a:lumOff val="5000"/>
                  </a:schemeClr>
                </a:solidFill>
              </a:rPr>
              <a:t>Враховуйте також, що така система може використовуватися для локального обігріву окремих зон, що найбільш відвідувані, в житловому приміщенні. Тому ви зможете розподіляти тепло раціональніше і оплачувати його </a:t>
            </a:r>
            <a:r>
              <a:rPr lang="uk-UA" sz="2000" dirty="0" err="1">
                <a:solidFill>
                  <a:schemeClr val="tx1">
                    <a:lumMod val="95000"/>
                    <a:lumOff val="5000"/>
                  </a:schemeClr>
                </a:solidFill>
              </a:rPr>
              <a:t>економно</a:t>
            </a:r>
            <a:r>
              <a:rPr lang="uk-UA" sz="2000" dirty="0">
                <a:solidFill>
                  <a:schemeClr val="tx1">
                    <a:lumMod val="95000"/>
                    <a:lumOff val="5000"/>
                  </a:schemeClr>
                </a:solidFill>
              </a:rPr>
              <a:t>.</a:t>
            </a:r>
          </a:p>
          <a:p>
            <a:pPr indent="457200" algn="just"/>
            <a:r>
              <a:rPr lang="uk-UA" sz="2000" dirty="0">
                <a:solidFill>
                  <a:schemeClr val="tx1">
                    <a:lumMod val="95000"/>
                    <a:lumOff val="5000"/>
                  </a:schemeClr>
                </a:solidFill>
              </a:rPr>
              <a:t>До статей економії можна віднести і вартість самої системи та її монтажу. Вона значно нижча, ніж у разі облаштування кабельного або водяної теплої підлоги.</a:t>
            </a:r>
          </a:p>
        </p:txBody>
      </p:sp>
    </p:spTree>
    <p:extLst>
      <p:ext uri="{BB962C8B-B14F-4D97-AF65-F5344CB8AC3E}">
        <p14:creationId xmlns:p14="http://schemas.microsoft.com/office/powerpoint/2010/main" val="680027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Інновації водяного теплого пола</a:t>
            </a:r>
          </a:p>
          <a:p>
            <a:pPr indent="457200" algn="just"/>
            <a:r>
              <a:rPr lang="uk-UA" sz="2000" dirty="0">
                <a:solidFill>
                  <a:schemeClr val="tx1">
                    <a:lumMod val="95000"/>
                    <a:lumOff val="5000"/>
                  </a:schemeClr>
                </a:solidFill>
              </a:rPr>
              <a:t>Крім наявності інноваційних рішень, покладених в основу влаштування теплої підлоги, важливим є і підхід до вибору матеріалів, які дозволяють збільшувати термін служби системи. Тобто, щоб система працювала довго і без перебоїв, слід уважно вивчити матеріали, з яких вона виготовлена. Металеві компоненти системи опалення мають тенденцію до швидкого зносу, запобігти якому дозволить </a:t>
            </a:r>
            <a:r>
              <a:rPr lang="uk-UA" sz="2000" dirty="0" err="1">
                <a:solidFill>
                  <a:schemeClr val="tx1">
                    <a:lumMod val="95000"/>
                    <a:lumOff val="5000"/>
                  </a:schemeClr>
                </a:solidFill>
              </a:rPr>
              <a:t>кисневонепроникний</a:t>
            </a:r>
            <a:r>
              <a:rPr lang="uk-UA" sz="2000" dirty="0">
                <a:solidFill>
                  <a:schemeClr val="tx1">
                    <a:lumMod val="95000"/>
                    <a:lumOff val="5000"/>
                  </a:schemeClr>
                </a:solidFill>
              </a:rPr>
              <a:t> бар'єр труб у системі. Встановивши систему опалення, споживач очікує, що вона прослужить до 30 років. Але через деякий час на її елементах, як правило, утворюється іржа, яка призводить до пошкодження, теплових втрат і, як наслідок, порушення роботи системи. В основі процесу корозії лежить хімічна реакція окислення: сталь, з якої складаються складові системи, кородує через постійний контакт із розчиненим у воді киснем. Звести до мінімуму контакт теплоносія та кисню дозволяє </a:t>
            </a:r>
            <a:r>
              <a:rPr lang="uk-UA" sz="2000" dirty="0" err="1">
                <a:solidFill>
                  <a:schemeClr val="tx1">
                    <a:lumMod val="95000"/>
                    <a:lumOff val="5000"/>
                  </a:schemeClr>
                </a:solidFill>
              </a:rPr>
              <a:t>антидифузний</a:t>
            </a:r>
            <a:r>
              <a:rPr lang="uk-UA" sz="2000" dirty="0">
                <a:solidFill>
                  <a:schemeClr val="tx1">
                    <a:lumMod val="95000"/>
                    <a:lumOff val="5000"/>
                  </a:schemeClr>
                </a:solidFill>
              </a:rPr>
              <a:t> шар </a:t>
            </a:r>
            <a:r>
              <a:rPr lang="en-US" sz="2000" dirty="0">
                <a:solidFill>
                  <a:schemeClr val="tx1">
                    <a:lumMod val="95000"/>
                    <a:lumOff val="5000"/>
                  </a:schemeClr>
                </a:solidFill>
              </a:rPr>
              <a:t>EVOH (</a:t>
            </a:r>
            <a:r>
              <a:rPr lang="uk-UA" sz="2000" dirty="0" err="1">
                <a:solidFill>
                  <a:schemeClr val="tx1">
                    <a:lumMod val="95000"/>
                    <a:lumOff val="5000"/>
                  </a:schemeClr>
                </a:solidFill>
              </a:rPr>
              <a:t>сополімер</a:t>
            </a:r>
            <a:r>
              <a:rPr lang="uk-UA" sz="2000" dirty="0">
                <a:solidFill>
                  <a:schemeClr val="tx1">
                    <a:lumMod val="95000"/>
                    <a:lumOff val="5000"/>
                  </a:schemeClr>
                </a:solidFill>
              </a:rPr>
              <a:t> етилену та вінілового спирту). Саме він дозволяє трубам прослужити набагато довше, зберігає їхній зовнішній вигляд, забезпечуючи безперебійну роботу всієї системи. Компанія </a:t>
            </a:r>
            <a:r>
              <a:rPr lang="en-US" sz="2000" dirty="0">
                <a:solidFill>
                  <a:schemeClr val="tx1">
                    <a:lumMod val="95000"/>
                    <a:lumOff val="5000"/>
                  </a:schemeClr>
                </a:solidFill>
              </a:rPr>
              <a:t>Uponor </a:t>
            </a:r>
            <a:r>
              <a:rPr lang="uk-UA" sz="2000" dirty="0">
                <a:solidFill>
                  <a:schemeClr val="tx1">
                    <a:lumMod val="95000"/>
                    <a:lumOff val="5000"/>
                  </a:schemeClr>
                </a:solidFill>
              </a:rPr>
              <a:t>використовує шар </a:t>
            </a:r>
            <a:r>
              <a:rPr lang="en-US" sz="2000" dirty="0">
                <a:solidFill>
                  <a:schemeClr val="tx1">
                    <a:lumMod val="95000"/>
                    <a:lumOff val="5000"/>
                  </a:schemeClr>
                </a:solidFill>
              </a:rPr>
              <a:t>EVOH </a:t>
            </a:r>
            <a:r>
              <a:rPr lang="uk-UA" sz="2000" dirty="0">
                <a:solidFill>
                  <a:schemeClr val="tx1">
                    <a:lumMod val="95000"/>
                    <a:lumOff val="5000"/>
                  </a:schemeClr>
                </a:solidFill>
              </a:rPr>
              <a:t>для виготовлення труб </a:t>
            </a:r>
            <a:r>
              <a:rPr lang="en-US" sz="2000" dirty="0" err="1">
                <a:solidFill>
                  <a:schemeClr val="tx1">
                    <a:lumMod val="95000"/>
                    <a:lumOff val="5000"/>
                  </a:schemeClr>
                </a:solidFill>
              </a:rPr>
              <a:t>Radi</a:t>
            </a:r>
            <a:r>
              <a:rPr lang="en-US" sz="2000" dirty="0">
                <a:solidFill>
                  <a:schemeClr val="tx1">
                    <a:lumMod val="95000"/>
                    <a:lumOff val="5000"/>
                  </a:schemeClr>
                </a:solidFill>
              </a:rPr>
              <a:t> Pipe, Comfort Pipe, Comfort Pipe Plus, Combi Pipe </a:t>
            </a:r>
            <a:r>
              <a:rPr lang="uk-UA" sz="2000" dirty="0">
                <a:solidFill>
                  <a:schemeClr val="tx1">
                    <a:lumMod val="95000"/>
                    <a:lumOff val="5000"/>
                  </a:schemeClr>
                </a:solidFill>
              </a:rPr>
              <a:t>та </a:t>
            </a:r>
            <a:r>
              <a:rPr lang="en-US" sz="2000" dirty="0">
                <a:solidFill>
                  <a:schemeClr val="tx1">
                    <a:lumMod val="95000"/>
                    <a:lumOff val="5000"/>
                  </a:schemeClr>
                </a:solidFill>
              </a:rPr>
              <a:t>Smart. </a:t>
            </a:r>
            <a:r>
              <a:rPr lang="uk-UA" sz="2000" dirty="0">
                <a:solidFill>
                  <a:schemeClr val="tx1">
                    <a:lumMod val="95000"/>
                    <a:lumOff val="5000"/>
                  </a:schemeClr>
                </a:solidFill>
              </a:rPr>
              <a:t>Ці рішення повністю відповідають встановленим вимогам щодо </a:t>
            </a:r>
            <a:r>
              <a:rPr lang="uk-UA" sz="2000" dirty="0" err="1">
                <a:solidFill>
                  <a:schemeClr val="tx1">
                    <a:lumMod val="95000"/>
                    <a:lumOff val="5000"/>
                  </a:schemeClr>
                </a:solidFill>
              </a:rPr>
              <a:t>кисневопроникності</a:t>
            </a:r>
            <a:r>
              <a:rPr lang="uk-UA" sz="2000" dirty="0">
                <a:solidFill>
                  <a:schemeClr val="tx1">
                    <a:lumMod val="95000"/>
                    <a:lumOff val="5000"/>
                  </a:schemeClr>
                </a:solidFill>
              </a:rPr>
              <a:t>.</a:t>
            </a:r>
          </a:p>
        </p:txBody>
      </p:sp>
    </p:spTree>
    <p:extLst>
      <p:ext uri="{BB962C8B-B14F-4D97-AF65-F5344CB8AC3E}">
        <p14:creationId xmlns:p14="http://schemas.microsoft.com/office/powerpoint/2010/main" val="1571447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a:bodyPr>
          <a:lstStyle/>
          <a:p>
            <a:pPr indent="457200" algn="just"/>
            <a:r>
              <a:rPr lang="uk-UA" sz="2000" dirty="0">
                <a:solidFill>
                  <a:schemeClr val="tx1">
                    <a:lumMod val="95000"/>
                    <a:lumOff val="5000"/>
                  </a:schemeClr>
                </a:solidFill>
              </a:rPr>
              <a:t>Крім того, труби </a:t>
            </a:r>
            <a:r>
              <a:rPr lang="en-US" sz="2000" dirty="0">
                <a:solidFill>
                  <a:schemeClr val="tx1">
                    <a:lumMod val="95000"/>
                    <a:lumOff val="5000"/>
                  </a:schemeClr>
                </a:solidFill>
              </a:rPr>
              <a:t>Uponor PE-</a:t>
            </a:r>
            <a:r>
              <a:rPr lang="en-US" sz="2000" dirty="0" err="1">
                <a:solidFill>
                  <a:schemeClr val="tx1">
                    <a:lumMod val="95000"/>
                    <a:lumOff val="5000"/>
                  </a:schemeClr>
                </a:solidFill>
              </a:rPr>
              <a:t>Xa</a:t>
            </a:r>
            <a:r>
              <a:rPr lang="en-US" sz="2000" dirty="0">
                <a:solidFill>
                  <a:schemeClr val="tx1">
                    <a:lumMod val="95000"/>
                    <a:lumOff val="5000"/>
                  </a:schemeClr>
                </a:solidFill>
              </a:rPr>
              <a:t> </a:t>
            </a:r>
            <a:r>
              <a:rPr lang="uk-UA" sz="2000" dirty="0">
                <a:solidFill>
                  <a:schemeClr val="tx1">
                    <a:lumMod val="95000"/>
                    <a:lumOff val="5000"/>
                  </a:schemeClr>
                </a:solidFill>
              </a:rPr>
              <a:t>для опалення та охолодження підлоги відрізняються унікальною хімічною структурою, що дозволяє використовувати їх при високому тиску і температурах. Також вони мають підвищену гнучкість, міцність і термічну пам'ять.</a:t>
            </a:r>
          </a:p>
          <a:p>
            <a:pPr indent="457200" algn="just"/>
            <a:r>
              <a:rPr lang="uk-UA" sz="2000" dirty="0">
                <a:solidFill>
                  <a:schemeClr val="tx1">
                    <a:lumMod val="95000"/>
                    <a:lumOff val="5000"/>
                  </a:schemeClr>
                </a:solidFill>
              </a:rPr>
              <a:t>Прямим наслідком теми довговічності роботи підлог є нюанси вибору теплоносія. Почнемо з того, що найголовніше — пам'ятати: за жодних обставин не можна допускати замерзання рідини в трубах. Якщо такий ризик є, то відповідно до інструкцій виробника у воду додаються сучасні незамерзаючі рідини. Наприклад, з продукцією </a:t>
            </a:r>
            <a:r>
              <a:rPr lang="en-US" sz="2000" dirty="0">
                <a:solidFill>
                  <a:schemeClr val="tx1">
                    <a:lumMod val="95000"/>
                    <a:lumOff val="5000"/>
                  </a:schemeClr>
                </a:solidFill>
              </a:rPr>
              <a:t>Uponor </a:t>
            </a:r>
            <a:r>
              <a:rPr lang="uk-UA" sz="2000" dirty="0">
                <a:solidFill>
                  <a:schemeClr val="tx1">
                    <a:lumMod val="95000"/>
                    <a:lumOff val="5000"/>
                  </a:schemeClr>
                </a:solidFill>
              </a:rPr>
              <a:t>ми рекомендуємо використовувати </a:t>
            </a:r>
            <a:r>
              <a:rPr lang="uk-UA" sz="2000" dirty="0" err="1">
                <a:solidFill>
                  <a:schemeClr val="tx1">
                    <a:lumMod val="95000"/>
                    <a:lumOff val="5000"/>
                  </a:schemeClr>
                </a:solidFill>
              </a:rPr>
              <a:t>антифризи</a:t>
            </a:r>
            <a:r>
              <a:rPr lang="en-US" sz="2000" dirty="0">
                <a:solidFill>
                  <a:schemeClr val="tx1">
                    <a:lumMod val="95000"/>
                    <a:lumOff val="5000"/>
                  </a:schemeClr>
                </a:solidFill>
              </a:rPr>
              <a:t>. </a:t>
            </a:r>
            <a:r>
              <a:rPr lang="uk-UA" sz="2000" dirty="0">
                <a:solidFill>
                  <a:schemeClr val="tx1">
                    <a:lumMod val="95000"/>
                    <a:lumOff val="5000"/>
                  </a:schemeClr>
                </a:solidFill>
              </a:rPr>
              <a:t>Важливо розуміти, що у випадку, якщо рекомендації виробника не дотримуються та використовується невідповідний для конкретного виду труб теплоносій, він може їх пошкодити.   </a:t>
            </a:r>
          </a:p>
          <a:p>
            <a:pPr indent="457200" algn="just"/>
            <a:r>
              <a:rPr lang="uk-UA" sz="2000" dirty="0">
                <a:solidFill>
                  <a:schemeClr val="tx1">
                    <a:lumMod val="95000"/>
                    <a:lumOff val="5000"/>
                  </a:schemeClr>
                </a:solidFill>
              </a:rPr>
              <a:t>Вищесказане дозволяє нам стверджувати, що рідинна тепла підлога — одне з найкращих рішень для опалення приміщення. Разом з тим іноді доводиться чути думки про недоліки подібних теплих підлог: про необхідність підняття підлоги при монтажі, складному монтажі, високій ціні в порівнянні з електричними теплими підлогами та інше. Але! </a:t>
            </a:r>
            <a:r>
              <a:rPr lang="en-US" sz="2000" dirty="0">
                <a:solidFill>
                  <a:schemeClr val="tx1">
                    <a:lumMod val="95000"/>
                    <a:lumOff val="5000"/>
                  </a:schemeClr>
                </a:solidFill>
              </a:rPr>
              <a:t>Uponor </a:t>
            </a:r>
            <a:r>
              <a:rPr lang="en-US" sz="2000" dirty="0" err="1">
                <a:solidFill>
                  <a:schemeClr val="tx1">
                    <a:lumMod val="95000"/>
                    <a:lumOff val="5000"/>
                  </a:schemeClr>
                </a:solidFill>
              </a:rPr>
              <a:t>Minitec</a:t>
            </a:r>
            <a:r>
              <a:rPr lang="en-US" sz="2000" dirty="0">
                <a:solidFill>
                  <a:schemeClr val="tx1">
                    <a:lumMod val="95000"/>
                    <a:lumOff val="5000"/>
                  </a:schemeClr>
                </a:solidFill>
              </a:rPr>
              <a:t> – </a:t>
            </a:r>
            <a:r>
              <a:rPr lang="uk-UA" sz="2000" dirty="0">
                <a:solidFill>
                  <a:schemeClr val="tx1">
                    <a:lumMod val="95000"/>
                    <a:lumOff val="5000"/>
                  </a:schemeClr>
                </a:solidFill>
              </a:rPr>
              <a:t>це система теплої підлоги з мінімальною монтажною висотою. Товщина конструкції всього 1 см, що робить систему унікальною у своєму роді та забезпечує повну свободу дій при ремонті та реконструкції. Така система - оптимальне рішення для тих випадків, коли немає можливості значно підняти рівень підлоги або необхідно знизити навантаження на перекриття. Система укладається безпосередньо на існуючу дерев'яну, бетонну або облицьовану керамічною плиткою підлогу. Що стосується складнощів при установці, то монтаж </a:t>
            </a:r>
            <a:r>
              <a:rPr lang="en-US" sz="2000" dirty="0">
                <a:solidFill>
                  <a:schemeClr val="tx1">
                    <a:lumMod val="95000"/>
                    <a:lumOff val="5000"/>
                  </a:schemeClr>
                </a:solidFill>
              </a:rPr>
              <a:t>Uponor </a:t>
            </a:r>
            <a:r>
              <a:rPr lang="en-US" sz="2000" dirty="0" err="1">
                <a:solidFill>
                  <a:schemeClr val="tx1">
                    <a:lumMod val="95000"/>
                    <a:lumOff val="5000"/>
                  </a:schemeClr>
                </a:solidFill>
              </a:rPr>
              <a:t>Minitec</a:t>
            </a:r>
            <a:r>
              <a:rPr lang="en-US" sz="2000" dirty="0">
                <a:solidFill>
                  <a:schemeClr val="tx1">
                    <a:lumMod val="95000"/>
                    <a:lumOff val="5000"/>
                  </a:schemeClr>
                </a:solidFill>
              </a:rPr>
              <a:t> </a:t>
            </a:r>
            <a:r>
              <a:rPr lang="uk-UA" sz="2000" dirty="0">
                <a:solidFill>
                  <a:schemeClr val="tx1">
                    <a:lumMod val="95000"/>
                    <a:lumOff val="5000"/>
                  </a:schemeClr>
                </a:solidFill>
              </a:rPr>
              <a:t>може бути зроблений однією людиною.</a:t>
            </a:r>
          </a:p>
        </p:txBody>
      </p:sp>
    </p:spTree>
    <p:extLst>
      <p:ext uri="{BB962C8B-B14F-4D97-AF65-F5344CB8AC3E}">
        <p14:creationId xmlns:p14="http://schemas.microsoft.com/office/powerpoint/2010/main" val="55770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lstStyle/>
          <a:p>
            <a:pPr indent="457200" algn="just"/>
            <a:r>
              <a:rPr lang="uk-UA" sz="2000" dirty="0">
                <a:solidFill>
                  <a:schemeClr val="tx1">
                    <a:lumMod val="95000"/>
                    <a:lumOff val="5000"/>
                  </a:schemeClr>
                </a:solidFill>
              </a:rPr>
              <a:t>Термін служби самої системи теплої підлоги становить 50 років, що відповідає європейським та вітчизняним вимогам до термінів служби полімерних трубопроводів. Ще одна перевага такої системи полягає в ефективному розподілі тепла у квартирі. Тепла підлога з рідким теплоносієм підходить для використання на будь-яких об'єктах — від опалення цілого багатоповерхового житлового комплексу, промислових будівель великої площі до невеликого котеджу</a:t>
            </a:r>
            <a:r>
              <a:rPr lang="ru-RU" sz="2000" dirty="0">
                <a:solidFill>
                  <a:schemeClr val="tx1">
                    <a:lumMod val="95000"/>
                    <a:lumOff val="5000"/>
                  </a:schemeClr>
                </a:solidFill>
              </a:rPr>
              <a:t>.</a:t>
            </a:r>
          </a:p>
          <a:p>
            <a:pPr indent="457200" algn="just"/>
            <a:r>
              <a:rPr lang="uk-UA" sz="2000" dirty="0">
                <a:solidFill>
                  <a:schemeClr val="tx1">
                    <a:lumMod val="95000"/>
                    <a:lumOff val="5000"/>
                  </a:schemeClr>
                </a:solidFill>
              </a:rPr>
              <a:t>Помилки при укладанні теплої рідини, які можуть призвести до збоїв, такі:</a:t>
            </a:r>
          </a:p>
          <a:p>
            <a:pPr indent="457200" algn="just"/>
            <a:r>
              <a:rPr lang="uk-UA" sz="2000" dirty="0">
                <a:solidFill>
                  <a:schemeClr val="tx1">
                    <a:lumMod val="95000"/>
                    <a:lumOff val="5000"/>
                  </a:schemeClr>
                </a:solidFill>
              </a:rPr>
              <a:t>1. Укладання труб діаметром 16 мм довжиною понад 100–120 м без розрахунку проекту. Наслідки: виникнення холодних ділянок підлоги.</a:t>
            </a:r>
          </a:p>
          <a:p>
            <a:pPr indent="457200" algn="just"/>
            <a:r>
              <a:rPr lang="uk-UA" sz="2000" dirty="0">
                <a:solidFill>
                  <a:schemeClr val="tx1">
                    <a:lumMod val="95000"/>
                    <a:lumOff val="5000"/>
                  </a:schemeClr>
                </a:solidFill>
              </a:rPr>
              <a:t>2. Відсутність демпферної стрічки чи застосування дешевих замінників. Наслідки: утворення тріщин у бетонній стяжці.</a:t>
            </a:r>
          </a:p>
          <a:p>
            <a:pPr indent="457200" algn="just"/>
            <a:r>
              <a:rPr lang="uk-UA" sz="2000" dirty="0">
                <a:solidFill>
                  <a:schemeClr val="tx1">
                    <a:lumMod val="95000"/>
                    <a:lumOff val="5000"/>
                  </a:schemeClr>
                </a:solidFill>
              </a:rPr>
              <a:t>3. Неправильна схема розкладки теплої підлоги. Наслідки: підлога прогріватиметься нерівномірно.</a:t>
            </a:r>
          </a:p>
          <a:p>
            <a:pPr indent="457200" algn="just"/>
            <a:r>
              <a:rPr lang="uk-UA" sz="2000" dirty="0">
                <a:solidFill>
                  <a:schemeClr val="tx1">
                    <a:lumMod val="95000"/>
                    <a:lumOff val="5000"/>
                  </a:schemeClr>
                </a:solidFill>
              </a:rPr>
              <a:t>4. Наявність скручування труб. Наслідки: </a:t>
            </a:r>
            <a:r>
              <a:rPr lang="uk-UA" sz="2000" dirty="0" err="1">
                <a:solidFill>
                  <a:schemeClr val="tx1">
                    <a:lumMod val="95000"/>
                    <a:lumOff val="5000"/>
                  </a:schemeClr>
                </a:solidFill>
              </a:rPr>
              <a:t>збої</a:t>
            </a:r>
            <a:r>
              <a:rPr lang="uk-UA" sz="2000" dirty="0">
                <a:solidFill>
                  <a:schemeClr val="tx1">
                    <a:lumMod val="95000"/>
                    <a:lumOff val="5000"/>
                  </a:schemeClr>
                </a:solidFill>
              </a:rPr>
              <a:t> в роботі системи опалення «тепла підлога</a:t>
            </a:r>
            <a:r>
              <a:rPr lang="ru-RU" sz="2000" dirty="0">
                <a:solidFill>
                  <a:schemeClr val="tx1">
                    <a:lumMod val="95000"/>
                    <a:lumOff val="5000"/>
                  </a:schemeClr>
                </a:solidFill>
              </a:rPr>
              <a:t>».</a:t>
            </a:r>
          </a:p>
        </p:txBody>
      </p:sp>
    </p:spTree>
    <p:extLst>
      <p:ext uri="{BB962C8B-B14F-4D97-AF65-F5344CB8AC3E}">
        <p14:creationId xmlns:p14="http://schemas.microsoft.com/office/powerpoint/2010/main" val="864812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0741F98-F17B-4DBF-8BDF-472AEE87852B}"/>
              </a:ext>
            </a:extLst>
          </p:cNvPr>
          <p:cNvSpPr>
            <a:spLocks noGrp="1"/>
          </p:cNvSpPr>
          <p:nvPr>
            <p:ph type="subTitle" idx="1"/>
          </p:nvPr>
        </p:nvSpPr>
        <p:spPr>
          <a:xfrm>
            <a:off x="98473" y="112542"/>
            <a:ext cx="11943471" cy="6583680"/>
          </a:xfrm>
        </p:spPr>
        <p:txBody>
          <a:bodyPr>
            <a:normAutofit lnSpcReduction="10000"/>
          </a:bodyPr>
          <a:lstStyle/>
          <a:p>
            <a:pPr indent="457200" algn="just"/>
            <a:r>
              <a:rPr lang="uk-UA" sz="2000" dirty="0">
                <a:solidFill>
                  <a:schemeClr val="tx1">
                    <a:lumMod val="95000"/>
                    <a:lumOff val="5000"/>
                  </a:schemeClr>
                </a:solidFill>
              </a:rPr>
              <a:t>Ще одна система - систему поверхневого опалення </a:t>
            </a:r>
            <a:r>
              <a:rPr lang="en-US" sz="2000" dirty="0" err="1">
                <a:solidFill>
                  <a:schemeClr val="tx1">
                    <a:lumMod val="95000"/>
                    <a:lumOff val="5000"/>
                  </a:schemeClr>
                </a:solidFill>
              </a:rPr>
              <a:t>aquatherm</a:t>
            </a:r>
            <a:r>
              <a:rPr lang="en-US" sz="2000" dirty="0">
                <a:solidFill>
                  <a:schemeClr val="tx1">
                    <a:lumMod val="95000"/>
                    <a:lumOff val="5000"/>
                  </a:schemeClr>
                </a:solidFill>
              </a:rPr>
              <a:t> black system, </a:t>
            </a:r>
            <a:r>
              <a:rPr lang="uk-UA" sz="2000" dirty="0">
                <a:solidFill>
                  <a:schemeClr val="tx1">
                    <a:lumMod val="95000"/>
                    <a:lumOff val="5000"/>
                  </a:schemeClr>
                </a:solidFill>
              </a:rPr>
              <a:t>яка сама по собі є «реверсивною», тобто, будучи вбудованою в конструкцію стін або стелі, вона здатна в теплий період року працювати як джерело </a:t>
            </a:r>
            <a:r>
              <a:rPr lang="uk-UA" sz="2000" dirty="0" err="1">
                <a:solidFill>
                  <a:schemeClr val="tx1">
                    <a:lumMod val="95000"/>
                    <a:lumOff val="5000"/>
                  </a:schemeClr>
                </a:solidFill>
              </a:rPr>
              <a:t>холодопостачання</a:t>
            </a:r>
            <a:r>
              <a:rPr lang="uk-UA" sz="2000" dirty="0">
                <a:solidFill>
                  <a:schemeClr val="tx1">
                    <a:lumMod val="95000"/>
                    <a:lumOff val="5000"/>
                  </a:schemeClr>
                </a:solidFill>
              </a:rPr>
              <a:t>.</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Як система для теплої підлоги </a:t>
            </a:r>
            <a:r>
              <a:rPr lang="en-US" sz="2000" dirty="0" err="1">
                <a:solidFill>
                  <a:schemeClr val="tx1">
                    <a:lumMod val="95000"/>
                    <a:lumOff val="5000"/>
                  </a:schemeClr>
                </a:solidFill>
              </a:rPr>
              <a:t>aquatherm</a:t>
            </a:r>
            <a:r>
              <a:rPr lang="en-US" sz="2000" dirty="0">
                <a:solidFill>
                  <a:schemeClr val="tx1">
                    <a:lumMod val="95000"/>
                    <a:lumOff val="5000"/>
                  </a:schemeClr>
                </a:solidFill>
              </a:rPr>
              <a:t> black system </a:t>
            </a:r>
            <a:r>
              <a:rPr lang="uk-UA" sz="2000" dirty="0">
                <a:solidFill>
                  <a:schemeClr val="tx1">
                    <a:lumMod val="95000"/>
                    <a:lumOff val="5000"/>
                  </a:schemeClr>
                </a:solidFill>
              </a:rPr>
              <a:t>пропонує архітектурну свободу дизайну інтер'єру. Будь то відкрита стяжка у майстернях, виробничих цехах чи гаражах, плитка, паркет та ламінат у квартирах та будинках, конструкція підлоги може бути виготовлена ​​індивідуально та </a:t>
            </a:r>
            <a:r>
              <a:rPr lang="uk-UA" sz="2000" dirty="0" err="1">
                <a:solidFill>
                  <a:schemeClr val="tx1">
                    <a:lumMod val="95000"/>
                    <a:lumOff val="5000"/>
                  </a:schemeClr>
                </a:solidFill>
              </a:rPr>
              <a:t>різноманітно</a:t>
            </a:r>
            <a:r>
              <a:rPr lang="uk-UA" sz="2000" dirty="0">
                <a:solidFill>
                  <a:schemeClr val="tx1">
                    <a:lumMod val="95000"/>
                    <a:lumOff val="5000"/>
                  </a:schemeClr>
                </a:solidFill>
              </a:rPr>
              <a:t>. Особливість системи полягає у прямокутному перерізі труб, що дозволяє мінімізувати конструкцію підлоги з трубою. Крім того, крок труб у стандартному регістрі дозволяє забезпечити рівномірне прогрівання зі зниженою температурою теплоносія — 25–35°</a:t>
            </a:r>
            <a:r>
              <a:rPr lang="en-US" sz="2000" dirty="0">
                <a:solidFill>
                  <a:schemeClr val="tx1">
                    <a:lumMod val="95000"/>
                    <a:lumOff val="5000"/>
                  </a:schemeClr>
                </a:solidFill>
              </a:rPr>
              <a:t>C </a:t>
            </a:r>
            <a:r>
              <a:rPr lang="uk-UA" sz="2000" dirty="0">
                <a:solidFill>
                  <a:schemeClr val="tx1">
                    <a:lumMod val="95000"/>
                    <a:lumOff val="5000"/>
                  </a:schemeClr>
                </a:solidFill>
              </a:rPr>
              <a:t>проти 35–50°</a:t>
            </a:r>
            <a:r>
              <a:rPr lang="en-US" sz="2000" dirty="0">
                <a:solidFill>
                  <a:schemeClr val="tx1">
                    <a:lumMod val="95000"/>
                    <a:lumOff val="5000"/>
                  </a:schemeClr>
                </a:solidFill>
              </a:rPr>
              <a:t>C </a:t>
            </a:r>
            <a:r>
              <a:rPr lang="uk-UA" sz="2000" dirty="0">
                <a:solidFill>
                  <a:schemeClr val="tx1">
                    <a:lumMod val="95000"/>
                    <a:lumOff val="5000"/>
                  </a:schemeClr>
                </a:solidFill>
              </a:rPr>
              <a:t>у класичній системі «тепла підлога».</a:t>
            </a:r>
          </a:p>
          <a:p>
            <a:pPr indent="457200" algn="just"/>
            <a:endParaRPr lang="uk-UA" sz="2000" dirty="0">
              <a:solidFill>
                <a:schemeClr val="tx1">
                  <a:lumMod val="95000"/>
                  <a:lumOff val="5000"/>
                </a:schemeClr>
              </a:solidFill>
            </a:endParaRPr>
          </a:p>
          <a:p>
            <a:pPr indent="457200" algn="just"/>
            <a:r>
              <a:rPr lang="uk-UA" sz="2000" dirty="0">
                <a:solidFill>
                  <a:schemeClr val="tx1">
                    <a:lumMod val="95000"/>
                    <a:lumOff val="5000"/>
                  </a:schemeClr>
                </a:solidFill>
              </a:rPr>
              <a:t>Завдяки своїй незначній товщині елементи системи </a:t>
            </a:r>
            <a:r>
              <a:rPr lang="en-US" sz="2000" dirty="0" err="1">
                <a:solidFill>
                  <a:schemeClr val="tx1">
                    <a:lumMod val="95000"/>
                    <a:lumOff val="5000"/>
                  </a:schemeClr>
                </a:solidFill>
              </a:rPr>
              <a:t>aquatherm</a:t>
            </a:r>
            <a:r>
              <a:rPr lang="en-US" sz="2000" dirty="0">
                <a:solidFill>
                  <a:schemeClr val="tx1">
                    <a:lumMod val="95000"/>
                    <a:lumOff val="5000"/>
                  </a:schemeClr>
                </a:solidFill>
              </a:rPr>
              <a:t> black system </a:t>
            </a:r>
            <a:r>
              <a:rPr lang="uk-UA" sz="2000" dirty="0">
                <a:solidFill>
                  <a:schemeClr val="tx1">
                    <a:lumMod val="95000"/>
                    <a:lumOff val="5000"/>
                  </a:schemeClr>
                </a:solidFill>
              </a:rPr>
              <a:t>відмінно підходять для установки під штукатурку або гіпсокартон («сухий» і «мокрий» монтаж). Конструктивна висота, включаючи колектори, кріпильну шину та з'єднання, складає всього 24,5 мм. Регістри оснащені взаємопов'язаними прямокутними розподільчими трубопроводами. Завдяки різноманіттю модулів високого ступеня готовності, така конструкція та спосіб збирання системи забезпечують швидкий монтаж. Об'єм води, необхідний передачі необхідної теплової енергії, рівномірно розподіляється через квадратні труби (12×12 мм / 25 м труби на 1 м²). Таким чином, витрата теплоносія та втрати тиску вдається звести до мінімуму.</a:t>
            </a:r>
          </a:p>
        </p:txBody>
      </p:sp>
    </p:spTree>
    <p:extLst>
      <p:ext uri="{BB962C8B-B14F-4D97-AF65-F5344CB8AC3E}">
        <p14:creationId xmlns:p14="http://schemas.microsoft.com/office/powerpoint/2010/main" val="530914253"/>
      </p:ext>
    </p:extLst>
  </p:cSld>
  <p:clrMapOvr>
    <a:masterClrMapping/>
  </p:clrMapOvr>
</p:sld>
</file>

<file path=ppt/theme/theme1.xml><?xml version="1.0" encoding="utf-8"?>
<a:theme xmlns:a="http://schemas.openxmlformats.org/drawingml/2006/main" name="Аспект">
  <a:themeElements>
    <a:clrScheme name="Другая 5">
      <a:dk1>
        <a:sysClr val="windowText" lastClr="000000"/>
      </a:dk1>
      <a:lt1>
        <a:sysClr val="window" lastClr="FFFFFF"/>
      </a:lt1>
      <a:dk2>
        <a:srgbClr val="2C3C43"/>
      </a:dk2>
      <a:lt2>
        <a:srgbClr val="EBEBEB"/>
      </a:lt2>
      <a:accent1>
        <a:srgbClr val="B9D181"/>
      </a:accent1>
      <a:accent2>
        <a:srgbClr val="E3ECCC"/>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219</TotalTime>
  <Words>3473</Words>
  <Application>Microsoft Office PowerPoint</Application>
  <PresentationFormat>Широкоэкранный</PresentationFormat>
  <Paragraphs>90</Paragraphs>
  <Slides>24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24</vt:i4>
      </vt:variant>
    </vt:vector>
  </HeadingPairs>
  <TitlesOfParts>
    <vt:vector size="28" baseType="lpstr">
      <vt:lpstr>Arial</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Ekaterina</dc:creator>
  <cp:lastModifiedBy>Ekaterina</cp:lastModifiedBy>
  <cp:revision>13</cp:revision>
  <dcterms:created xsi:type="dcterms:W3CDTF">2022-11-27T13:58:05Z</dcterms:created>
  <dcterms:modified xsi:type="dcterms:W3CDTF">2022-11-27T17:37:12Z</dcterms:modified>
</cp:coreProperties>
</file>