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Gotham" charset="0"/>
      <p:regular r:id="rId11"/>
    </p:embeddedFont>
    <p:embeddedFont>
      <p:font typeface="Gotham Bold" charset="0"/>
      <p:regular r:id="rId1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57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524C-8635-444F-AB38-728045CE8323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A568-717E-4FAC-8907-8D2496719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B535-BA59-4D25-A7CE-B0B37153EA15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E53-2DB0-466B-A4D4-E146793F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5962-AF2B-4C06-A804-E2F6C30B831A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66FC8-9B91-43FD-972C-2FD1765B7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1737-BE41-4098-8710-6B93933C8709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5F54-9C84-4202-880B-43AE40DA0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4B7A-FA19-4EC6-B3DD-6137377B94B6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566D-4F6C-4838-B9F9-CE314CE6E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F7F3-46CD-4541-8417-D562B79791E7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759A-AEAB-4D17-A62D-94D77DCE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F875-6B8F-47CE-8918-F0956F9E5D45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4E8E-275D-446A-BDC5-765E92E3B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4239A-7B5D-4082-A2BF-33BE1AFD2270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E8503-CBF5-4877-A7FD-B41A5B5F0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5A76-4546-4793-B1D4-21D92E516E6F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6828-29FA-440D-8F2A-2C0F9AA8F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EF59-CAEF-4104-8DCB-B57B7DE83D39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6968-3017-4CFB-96B4-F797FC2B7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88D5-C595-4E69-AF10-5484A776E45A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FED0-324A-411F-88C9-06ED737FD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C4DF00-5AC1-46E0-B0DA-FC45F29323AA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9C0D7-62C7-44DE-9A4F-862714BE9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1028700" y="1028700"/>
            <a:ext cx="760413" cy="760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9893" y="0"/>
              </a:cxn>
              <a:cxn ang="0">
                <a:pos x="759893" y="759893"/>
              </a:cxn>
              <a:cxn ang="0">
                <a:pos x="0" y="759893"/>
              </a:cxn>
              <a:cxn ang="0">
                <a:pos x="0" y="0"/>
              </a:cxn>
            </a:cxnLst>
            <a:rect l="0" t="0" r="r" b="b"/>
            <a:pathLst>
              <a:path w="759893" h="759893">
                <a:moveTo>
                  <a:pt x="0" y="0"/>
                </a:moveTo>
                <a:lnTo>
                  <a:pt x="759893" y="0"/>
                </a:lnTo>
                <a:lnTo>
                  <a:pt x="759893" y="759893"/>
                </a:lnTo>
                <a:lnTo>
                  <a:pt x="0" y="75989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11491913" y="1323975"/>
            <a:ext cx="6796087" cy="896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95499" y="0"/>
              </a:cxn>
              <a:cxn ang="0">
                <a:pos x="6795499" y="8962888"/>
              </a:cxn>
              <a:cxn ang="0">
                <a:pos x="0" y="8962888"/>
              </a:cxn>
              <a:cxn ang="0">
                <a:pos x="0" y="0"/>
              </a:cxn>
            </a:cxnLst>
            <a:rect l="0" t="0" r="r" b="b"/>
            <a:pathLst>
              <a:path w="6795499" h="8962888">
                <a:moveTo>
                  <a:pt x="0" y="0"/>
                </a:moveTo>
                <a:lnTo>
                  <a:pt x="6795499" y="0"/>
                </a:lnTo>
                <a:lnTo>
                  <a:pt x="6795499" y="8962888"/>
                </a:lnTo>
                <a:lnTo>
                  <a:pt x="0" y="896288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33450" y="2149475"/>
            <a:ext cx="10760075" cy="4267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112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7" spc="-93">
                <a:solidFill>
                  <a:srgbClr val="000000"/>
                </a:solidFill>
                <a:latin typeface="Gotham"/>
                <a:cs typeface="+mn-cs"/>
              </a:rPr>
              <a:t>Коли останній раз слухали радіо? Яке?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066800" y="1790700"/>
            <a:ext cx="16617950" cy="7466013"/>
            <a:chOff x="0" y="0"/>
            <a:chExt cx="4376791" cy="1966228"/>
          </a:xfrm>
        </p:grpSpPr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0" y="0"/>
              <a:ext cx="4376791" cy="1966228"/>
            </a:xfrm>
            <a:custGeom>
              <a:avLst/>
              <a:gdLst/>
              <a:ahLst/>
              <a:cxnLst>
                <a:cxn ang="0">
                  <a:pos x="4193" y="0"/>
                </a:cxn>
                <a:cxn ang="0">
                  <a:pos x="4372599" y="0"/>
                </a:cxn>
                <a:cxn ang="0">
                  <a:pos x="4376791" y="4193"/>
                </a:cxn>
                <a:cxn ang="0">
                  <a:pos x="4376791" y="1962035"/>
                </a:cxn>
                <a:cxn ang="0">
                  <a:pos x="4372599" y="1966228"/>
                </a:cxn>
                <a:cxn ang="0">
                  <a:pos x="4193" y="1966228"/>
                </a:cxn>
                <a:cxn ang="0">
                  <a:pos x="0" y="1962035"/>
                </a:cxn>
                <a:cxn ang="0">
                  <a:pos x="0" y="4193"/>
                </a:cxn>
                <a:cxn ang="0">
                  <a:pos x="4193" y="0"/>
                </a:cxn>
              </a:cxnLst>
              <a:rect l="0" t="0" r="r" b="b"/>
              <a:pathLst>
                <a:path w="4376791" h="1966228">
                  <a:moveTo>
                    <a:pt x="4193" y="0"/>
                  </a:moveTo>
                  <a:lnTo>
                    <a:pt x="4372599" y="0"/>
                  </a:lnTo>
                  <a:cubicBezTo>
                    <a:pt x="4374914" y="0"/>
                    <a:pt x="4376791" y="1877"/>
                    <a:pt x="4376791" y="4193"/>
                  </a:cubicBezTo>
                  <a:lnTo>
                    <a:pt x="4376791" y="1962035"/>
                  </a:lnTo>
                  <a:cubicBezTo>
                    <a:pt x="4376791" y="1964351"/>
                    <a:pt x="4374914" y="1966228"/>
                    <a:pt x="4372599" y="1966228"/>
                  </a:cubicBezTo>
                  <a:lnTo>
                    <a:pt x="4193" y="1966228"/>
                  </a:lnTo>
                  <a:cubicBezTo>
                    <a:pt x="1877" y="1966228"/>
                    <a:pt x="0" y="1964351"/>
                    <a:pt x="0" y="1962035"/>
                  </a:cubicBezTo>
                  <a:lnTo>
                    <a:pt x="0" y="4193"/>
                  </a:lnTo>
                  <a:cubicBezTo>
                    <a:pt x="0" y="1877"/>
                    <a:pt x="1877" y="0"/>
                    <a:pt x="4193" y="0"/>
                  </a:cubicBezTo>
                  <a:close/>
                </a:path>
              </a:pathLst>
            </a:custGeom>
            <a:solidFill>
              <a:srgbClr val="A8DD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616"/>
              <a:ext cx="812809" cy="822362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>
                <a:lnSpc>
                  <a:spcPts val="2875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04963" y="409575"/>
            <a:ext cx="16230600" cy="781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1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00" spc="-158">
                <a:solidFill>
                  <a:srgbClr val="000000"/>
                </a:solidFill>
                <a:latin typeface="Gotham Bold"/>
                <a:cs typeface="+mn-cs"/>
              </a:rPr>
              <a:t>Яке повідомлення прийнятне для радіо?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76400" y="2476500"/>
            <a:ext cx="155448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06388"/>
            <a:r>
              <a:rPr lang="uk-UA" sz="2400"/>
              <a:t>У Верховній Раді зареєстрували законопроєкт, який передбачає внесення змін до закону «Про мобілізаційну підготовку та мобілізацію» щодо скасування відстрочки для деяких студентів. Про це йдеться на сайті парламенту.</a:t>
            </a:r>
            <a:endParaRPr lang="en-US" sz="2400"/>
          </a:p>
          <a:p>
            <a:pPr indent="306388"/>
            <a:r>
              <a:rPr lang="uk-UA" sz="2400"/>
              <a:t>Законопроєктом 9673 пропонується змінити редакцію статті 23 «Відстрочка від призову на військову службу під час мобілізації» закону «Про мобілізаційну підготовку та мобілізацію».</a:t>
            </a:r>
            <a:endParaRPr lang="en-US" sz="2400"/>
          </a:p>
          <a:p>
            <a:pPr indent="306388"/>
            <a:r>
              <a:rPr lang="uk-UA" sz="2400"/>
              <a:t>У разі ухвалення документа не підлягатимуть призову на військову службу під час мобілізації здобувачі професійної (професійно-технічної), фахової передвищої та вищої освіти, які за денною чи дуальною формами здобувають освітній рівень, що є вищим за раніше здобуту освіту для студентів, для яких навчання стартувало не пізніше року досягнення ними 30-річного віку.</a:t>
            </a:r>
            <a:endParaRPr lang="en-US" sz="2400"/>
          </a:p>
          <a:p>
            <a:pPr indent="306388"/>
            <a:r>
              <a:rPr lang="uk-UA" sz="2400"/>
              <a:t>Таким чином мобілізації не підлягатимуть лише студенти до 30 років, які здобувають чи підвищують рівень освіти.</a:t>
            </a:r>
            <a:endParaRPr lang="en-US" sz="2400"/>
          </a:p>
          <a:p>
            <a:pPr indent="306388"/>
            <a:r>
              <a:rPr lang="uk-UA" sz="2400"/>
              <a:t>Водночас не підлягатимуть призову докторанти, які навчаються за денною або дуальною формами, а також наукові і науково-педагогічні працівники.</a:t>
            </a:r>
            <a:endParaRPr lang="en-US" sz="2400"/>
          </a:p>
          <a:p>
            <a:pPr indent="306388"/>
            <a:r>
              <a:rPr lang="uk-UA" sz="2400"/>
              <a:t>Очікується, що ухвалення законопроєкту сприятиме зміцненню обороноздатності України, збільшенню мобілізаційних спроможностей Збройних сил України, зменшенню навантаження на систему освіти в умовах правового режиму воєнного стану.</a:t>
            </a:r>
            <a:endParaRPr lang="en-US" sz="2400"/>
          </a:p>
          <a:p>
            <a:pPr indent="306388" algn="ctr" eaLnBrk="0" hangingPunct="0"/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4963" y="409575"/>
            <a:ext cx="16230600" cy="781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1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00" spc="-158">
                <a:solidFill>
                  <a:srgbClr val="000000"/>
                </a:solidFill>
                <a:latin typeface="Gotham Bold"/>
                <a:cs typeface="+mn-cs"/>
              </a:rPr>
              <a:t>Яке повідомлення прийнятне для радіо?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604963" y="1908175"/>
            <a:ext cx="14706600" cy="7104063"/>
            <a:chOff x="0" y="0"/>
            <a:chExt cx="3873171" cy="1870724"/>
          </a:xfrm>
        </p:grpSpPr>
        <p:sp>
          <p:nvSpPr>
            <p:cNvPr id="15364" name="Freeform 4"/>
            <p:cNvSpPr>
              <a:spLocks/>
            </p:cNvSpPr>
            <p:nvPr/>
          </p:nvSpPr>
          <p:spPr bwMode="auto">
            <a:xfrm>
              <a:off x="0" y="0"/>
              <a:ext cx="3873171" cy="1870724"/>
            </a:xfrm>
            <a:custGeom>
              <a:avLst/>
              <a:gdLst/>
              <a:ahLst/>
              <a:cxnLst>
                <a:cxn ang="0">
                  <a:pos x="4738" y="0"/>
                </a:cxn>
                <a:cxn ang="0">
                  <a:pos x="3868432" y="0"/>
                </a:cxn>
                <a:cxn ang="0">
                  <a:pos x="3873171" y="4738"/>
                </a:cxn>
                <a:cxn ang="0">
                  <a:pos x="3873171" y="1865986"/>
                </a:cxn>
                <a:cxn ang="0">
                  <a:pos x="3868432" y="1870724"/>
                </a:cxn>
                <a:cxn ang="0">
                  <a:pos x="4738" y="1870724"/>
                </a:cxn>
                <a:cxn ang="0">
                  <a:pos x="0" y="1865986"/>
                </a:cxn>
                <a:cxn ang="0">
                  <a:pos x="0" y="4738"/>
                </a:cxn>
                <a:cxn ang="0">
                  <a:pos x="4738" y="0"/>
                </a:cxn>
              </a:cxnLst>
              <a:rect l="0" t="0" r="r" b="b"/>
              <a:pathLst>
                <a:path w="3873171" h="1870724">
                  <a:moveTo>
                    <a:pt x="4738" y="0"/>
                  </a:moveTo>
                  <a:lnTo>
                    <a:pt x="3868432" y="0"/>
                  </a:lnTo>
                  <a:cubicBezTo>
                    <a:pt x="3871049" y="0"/>
                    <a:pt x="3873171" y="2121"/>
                    <a:pt x="3873171" y="4738"/>
                  </a:cubicBezTo>
                  <a:lnTo>
                    <a:pt x="3873171" y="1865986"/>
                  </a:lnTo>
                  <a:cubicBezTo>
                    <a:pt x="3873171" y="1868603"/>
                    <a:pt x="3871049" y="1870724"/>
                    <a:pt x="3868432" y="1870724"/>
                  </a:cubicBezTo>
                  <a:lnTo>
                    <a:pt x="4738" y="1870724"/>
                  </a:lnTo>
                  <a:cubicBezTo>
                    <a:pt x="2121" y="1870724"/>
                    <a:pt x="0" y="1868603"/>
                    <a:pt x="0" y="1865986"/>
                  </a:cubicBezTo>
                  <a:lnTo>
                    <a:pt x="0" y="4738"/>
                  </a:lnTo>
                  <a:cubicBezTo>
                    <a:pt x="0" y="2121"/>
                    <a:pt x="2121" y="0"/>
                    <a:pt x="4738" y="0"/>
                  </a:cubicBezTo>
                  <a:close/>
                </a:path>
              </a:pathLst>
            </a:custGeom>
            <a:solidFill>
              <a:srgbClr val="A8DD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615"/>
              <a:ext cx="812764" cy="822282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>
                <a:lnSpc>
                  <a:spcPts val="3838"/>
                </a:lnSpc>
              </a:pPr>
              <a:endParaRPr lang="en-US" sz="3100">
                <a:solidFill>
                  <a:srgbClr val="000000"/>
                </a:solidFill>
                <a:latin typeface="Gotham"/>
              </a:endParaRPr>
            </a:p>
          </p:txBody>
        </p:sp>
      </p:grp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971800" y="3467100"/>
            <a:ext cx="12344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06388"/>
            <a:r>
              <a:rPr lang="uk-UA" sz="2800"/>
              <a:t>У Раді зареєстрували законопроєкт про скасування відстрочки для студентів після 30 років. Про це йдеться на сайті парламенту, передає Укрінформ.</a:t>
            </a:r>
            <a:endParaRPr lang="en-US" sz="2800"/>
          </a:p>
          <a:p>
            <a:pPr indent="306388"/>
            <a:r>
              <a:rPr lang="uk-UA" sz="2800"/>
              <a:t>У разі ухвалення документа не підлягатимуть призову на військову службу під час мобілізації здобувачі професійної та вищої освіти, для яких навчання стартувало до досягнення ними 30-річного віку. Натомість старші студенти не матимуть відповідної відстрочки.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475889" y="2511821"/>
            <a:ext cx="6594303" cy="7475235"/>
          </a:xfrm>
          <a:custGeom>
            <a:avLst/>
            <a:gdLst/>
            <a:ahLst/>
            <a:cxnLst/>
            <a:rect l="l" t="t" r="r" b="b"/>
            <a:pathLst>
              <a:path w="6594303" h="7475235">
                <a:moveTo>
                  <a:pt x="6594303" y="0"/>
                </a:moveTo>
                <a:lnTo>
                  <a:pt x="0" y="0"/>
                </a:lnTo>
                <a:lnTo>
                  <a:pt x="0" y="7475235"/>
                </a:lnTo>
                <a:lnTo>
                  <a:pt x="6594303" y="7475235"/>
                </a:lnTo>
                <a:lnTo>
                  <a:pt x="65943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/>
              </a:extLst>
            </a:blip>
            <a:stretch>
              <a:fillRect l="-37936"/>
            </a:stretch>
          </a:blipFill>
        </p:spPr>
      </p:sp>
      <p:sp>
        <p:nvSpPr>
          <p:cNvPr id="16389" name="Freeform 3"/>
          <p:cNvSpPr>
            <a:spLocks/>
          </p:cNvSpPr>
          <p:nvPr/>
        </p:nvSpPr>
        <p:spPr bwMode="auto">
          <a:xfrm>
            <a:off x="798513" y="1798638"/>
            <a:ext cx="8024812" cy="4875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24073" y="0"/>
              </a:cxn>
              <a:cxn ang="0">
                <a:pos x="8024073" y="4875739"/>
              </a:cxn>
              <a:cxn ang="0">
                <a:pos x="0" y="4875739"/>
              </a:cxn>
              <a:cxn ang="0">
                <a:pos x="0" y="0"/>
              </a:cxn>
            </a:cxnLst>
            <a:rect l="0" t="0" r="r" b="b"/>
            <a:pathLst>
              <a:path w="8024073" h="4875739">
                <a:moveTo>
                  <a:pt x="0" y="0"/>
                </a:moveTo>
                <a:lnTo>
                  <a:pt x="8024073" y="0"/>
                </a:lnTo>
                <a:lnTo>
                  <a:pt x="8024073" y="4875739"/>
                </a:lnTo>
                <a:lnTo>
                  <a:pt x="0" y="487573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Freeform 4"/>
          <p:cNvSpPr>
            <a:spLocks/>
          </p:cNvSpPr>
          <p:nvPr/>
        </p:nvSpPr>
        <p:spPr bwMode="auto">
          <a:xfrm>
            <a:off x="6178550" y="5475288"/>
            <a:ext cx="5930900" cy="4297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32454" y="0"/>
              </a:cxn>
              <a:cxn ang="0">
                <a:pos x="5932454" y="4295915"/>
              </a:cxn>
              <a:cxn ang="0">
                <a:pos x="0" y="4295915"/>
              </a:cxn>
              <a:cxn ang="0">
                <a:pos x="0" y="0"/>
              </a:cxn>
            </a:cxnLst>
            <a:rect l="0" t="0" r="r" b="b"/>
            <a:pathLst>
              <a:path w="5932454" h="4295915">
                <a:moveTo>
                  <a:pt x="0" y="0"/>
                </a:moveTo>
                <a:lnTo>
                  <a:pt x="5932454" y="0"/>
                </a:lnTo>
                <a:lnTo>
                  <a:pt x="5932454" y="4295915"/>
                </a:lnTo>
                <a:lnTo>
                  <a:pt x="0" y="429591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Freeform 5"/>
          <p:cNvSpPr>
            <a:spLocks/>
          </p:cNvSpPr>
          <p:nvPr/>
        </p:nvSpPr>
        <p:spPr bwMode="auto">
          <a:xfrm>
            <a:off x="358775" y="5783263"/>
            <a:ext cx="3989388" cy="3989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88888" y="0"/>
              </a:cxn>
              <a:cxn ang="0">
                <a:pos x="3988888" y="3988888"/>
              </a:cxn>
              <a:cxn ang="0">
                <a:pos x="0" y="3988888"/>
              </a:cxn>
              <a:cxn ang="0">
                <a:pos x="0" y="0"/>
              </a:cxn>
            </a:cxnLst>
            <a:rect l="0" t="0" r="r" b="b"/>
            <a:pathLst>
              <a:path w="3988888" h="3988888">
                <a:moveTo>
                  <a:pt x="0" y="0"/>
                </a:moveTo>
                <a:lnTo>
                  <a:pt x="3988888" y="0"/>
                </a:lnTo>
                <a:lnTo>
                  <a:pt x="3988888" y="3988888"/>
                </a:lnTo>
                <a:lnTo>
                  <a:pt x="0" y="398888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92263" y="579438"/>
            <a:ext cx="16230600" cy="1047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82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900" spc="-213">
                <a:solidFill>
                  <a:srgbClr val="000000"/>
                </a:solidFill>
                <a:latin typeface="Gotham Bold"/>
                <a:cs typeface="+mn-cs"/>
              </a:rPr>
              <a:t>Де послухати новини? Рекомендації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eeform 2"/>
          <p:cNvSpPr>
            <a:spLocks/>
          </p:cNvSpPr>
          <p:nvPr/>
        </p:nvSpPr>
        <p:spPr bwMode="auto">
          <a:xfrm>
            <a:off x="11830050" y="1495425"/>
            <a:ext cx="6457950" cy="8791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57326" y="0"/>
              </a:cxn>
              <a:cxn ang="0">
                <a:pos x="6457326" y="8790915"/>
              </a:cxn>
              <a:cxn ang="0">
                <a:pos x="0" y="8790915"/>
              </a:cxn>
              <a:cxn ang="0">
                <a:pos x="0" y="0"/>
              </a:cxn>
            </a:cxnLst>
            <a:rect l="0" t="0" r="r" b="b"/>
            <a:pathLst>
              <a:path w="6457326" h="8790915">
                <a:moveTo>
                  <a:pt x="0" y="0"/>
                </a:moveTo>
                <a:lnTo>
                  <a:pt x="6457326" y="0"/>
                </a:lnTo>
                <a:lnTo>
                  <a:pt x="6457326" y="8790915"/>
                </a:lnTo>
                <a:lnTo>
                  <a:pt x="0" y="879091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11275" y="419100"/>
            <a:ext cx="15213013" cy="1809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1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spc="-185">
                <a:solidFill>
                  <a:srgbClr val="000000"/>
                </a:solidFill>
                <a:latin typeface="Gotham Bold"/>
                <a:cs typeface="+mn-cs"/>
              </a:rPr>
              <a:t>Яка роль радіо в медіаменю українців - дослідження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4850" y="3556000"/>
            <a:ext cx="10387013" cy="2409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35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99" spc="-164">
                <a:solidFill>
                  <a:srgbClr val="000000"/>
                </a:solidFill>
                <a:latin typeface="Gotham"/>
                <a:cs typeface="+mn-cs"/>
              </a:rPr>
              <a:t>https://mediamaker.me/ukrainske-radio-hto-i-shcho-slukhaye-doslidzhennya-3850/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242</Words>
  <Application>Microsoft Office PowerPoint</Application>
  <PresentationFormat>Произвольный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Arial</vt:lpstr>
      <vt:lpstr>Gotham</vt:lpstr>
      <vt:lpstr>Gotham Bold</vt:lpstr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Радіо. Тема 1</dc:title>
  <cp:lastModifiedBy>Юлия</cp:lastModifiedBy>
  <cp:revision>2</cp:revision>
  <dcterms:created xsi:type="dcterms:W3CDTF">2006-08-16T00:00:00Z</dcterms:created>
  <dcterms:modified xsi:type="dcterms:W3CDTF">2023-09-04T16:43:56Z</dcterms:modified>
</cp:coreProperties>
</file>