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F052F-9B3E-47D0-82E6-BE85B256840E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A87F2-29A8-4F03-AF30-D98737CD36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35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195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866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81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04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679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111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73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32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42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27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83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DC7BA97-04CD-42F8-85BD-11A85650F10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3905286-C692-434C-920E-C35D29ABD2A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41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652737">
            <a:off x="3103419" y="1810326"/>
            <a:ext cx="751839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800" b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318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08000" y="732963"/>
            <a:ext cx="10871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Вправи</a:t>
            </a:r>
            <a:r>
              <a:rPr lang="ru-RU" b="1" u="sng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для </a:t>
            </a:r>
            <a:r>
              <a:rPr lang="ru-RU" b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голосу</a:t>
            </a:r>
            <a:endParaRPr lang="ru-RU" b="1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indent="449580" algn="just"/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вправи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голосу.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ігрові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вправи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добре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знайомих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дітям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звуконаслідуваннях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занять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стежити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звуконаслідування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вимовляла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Проспівування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 одному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звукової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доріжки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а-о-у-и-е (один звук плавно переходить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тягнеться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2 сек.);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Проспівування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 одному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звукової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доріжки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висоти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голосу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пошепки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тихо,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голосно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тоненьким голоском, грубим голосом);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Проспівування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звуку А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зробили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надули животик,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плечі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піднімаються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співаємо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«А-а-а-а-а-а-а!»)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Проспівування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простої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мелодії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«У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темному, де ходить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хитрий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лис, росла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ялинонька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і зайчик з нею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…») на звук 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У.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робить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надуває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животик,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безперервному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начебто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наспівує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мелодію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пісеньки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(«м-м-м-м м-м-м-м…»)</a:t>
            </a:r>
            <a:endParaRPr lang="ru-RU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2254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206171"/>
              </p:ext>
            </p:extLst>
          </p:nvPr>
        </p:nvGraphicFramePr>
        <p:xfrm>
          <a:off x="868217" y="446175"/>
          <a:ext cx="8700153" cy="5181600"/>
        </p:xfrm>
        <a:graphic>
          <a:graphicData uri="http://schemas.openxmlformats.org/drawingml/2006/table">
            <a:tbl>
              <a:tblPr/>
              <a:tblGrid>
                <a:gridCol w="8700153">
                  <a:extLst>
                    <a:ext uri="{9D8B030D-6E8A-4147-A177-3AD203B41FA5}">
                      <a16:colId xmlns:a16="http://schemas.microsoft.com/office/drawing/2014/main" val="23723219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«Аня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співає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пісеньку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 А-а-а, а-а-а.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099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«Гуде потяг». У-у-у, у-у-у.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892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«Болить зуб». О-о-о, о-о-о.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678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«Пароплав гуде». И-и-и, и-и-и.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4178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«Жабенята посміхаються” І-і-і, і-і-і.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805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«Заблукали в лісі». </a:t>
                      </a:r>
                      <a:r>
                        <a:rPr lang="uk-UA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Ау-ау-ау-ау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292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«Малюк плаче». </a:t>
                      </a:r>
                      <a:r>
                        <a:rPr lang="uk-UA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Уа-уа-уа-уа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444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«Пісенька водички». С-с-с-с.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122543"/>
                  </a:ext>
                </a:extLst>
              </a:tr>
              <a:tr h="2373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«Пісенька комарика». З-з-з-з.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607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«Пісенька вітру». В-в-в.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5445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«Гріємо ручки». Х-х-х-х.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4689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«Стукають підбори ». К-к-к-к.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667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«Граємо на барабані». Д-д-д-д.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9707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«Гусак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сичить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«Кулька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сдувається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 Ш-ш-ш-ш.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11055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«Жук дзижчить». Ж-ж-ж-ж.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863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«Зозуля кує». Ку-ку, ку-ку.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656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«Гусак». Га-га-га.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230017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873" y="446175"/>
            <a:ext cx="5264727" cy="378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459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967937">
            <a:off x="2953492" y="2468479"/>
            <a:ext cx="538993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увагу!!!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86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436" y="150382"/>
            <a:ext cx="35375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Заїканням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ритму, темпу і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плавності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судомами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мовного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м'язового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Клінічною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мимовільне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вимова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складах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звуках,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багаторазове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835" y="4004584"/>
            <a:ext cx="504305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Первинне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віці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п'яти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віці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статистикою,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2%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школярів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1,5%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страждають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805" y="910616"/>
            <a:ext cx="5897995" cy="441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8911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16580" y="95147"/>
            <a:ext cx="532938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</a:t>
            </a:r>
            <a:r>
              <a:rPr lang="ru-RU" sz="24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endParaRPr lang="ru-RU" sz="24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переважній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призводять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Сильне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розумове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перенапруження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Психічна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травма.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переляк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Патології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нервової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інфекційних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захворювань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енцефаліт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менінгіт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455"/>
            <a:ext cx="4451926" cy="338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617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6" y="215589"/>
            <a:ext cx="1029854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відзначають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ліворукі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страждають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складна для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провокувати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далеко не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вегетативних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вроджених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нервово-психічних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ЦНС.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Нервозність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риса характеру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страхи 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Захоплення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відео-іграми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родині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дня.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сну.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055" y="2520922"/>
            <a:ext cx="4886035" cy="367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0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62254" y="83128"/>
            <a:ext cx="565265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endParaRPr lang="ru-RU" sz="20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довше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заїкається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позбутися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надалі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труднощам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дорослому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людям,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страждають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кар'єру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почала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заїкатися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Ідеальний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званого «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відзначають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триває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до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замовкає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розмовляє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повертається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з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явними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порушеннями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безліч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найбільшого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методик.</a:t>
            </a: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45" y="868218"/>
            <a:ext cx="5781964" cy="4821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837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490" y="225009"/>
            <a:ext cx="1006763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дитячого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base"/>
            <a:endPara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+mj-lt"/>
              <a:buAutoNum type="arabicPeriod"/>
            </a:pP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логопедом.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Фахівець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плавно,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підбере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темп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тембр голосу.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логопедом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усувають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нервозність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правильно.</a:t>
            </a:r>
          </a:p>
          <a:p>
            <a:pPr fontAlgn="base">
              <a:buFont typeface="+mj-lt"/>
              <a:buAutoNum type="arabicPeriod"/>
            </a:pP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психологом.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психологічної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травми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обов'язковими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+mj-lt"/>
              <a:buAutoNum type="arabicPeriod"/>
            </a:pP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Дихальні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практики.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розслабитися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зміцнити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артикуляційний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+mj-lt"/>
              <a:buAutoNum type="arabicPeriod"/>
            </a:pP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Медикаментозна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терапія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препаратів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вроджених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неврологічних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+mj-lt"/>
              <a:buAutoNum type="arabicPeriod"/>
            </a:pP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Комп'ютерні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тренажери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імітують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логопедом.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занять.</a:t>
            </a:r>
          </a:p>
          <a:p>
            <a:pPr fontAlgn="base">
              <a:buFont typeface="+mj-lt"/>
              <a:buAutoNum type="arabicPeriod"/>
            </a:pP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Лікувальна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гімнастика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масаж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рефлексотерапія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спортом,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гіпноз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зняття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нервової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м'язової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напруги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837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271" y="225285"/>
            <a:ext cx="959658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батькам,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почала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заїкатися</a:t>
            </a:r>
            <a:endParaRPr lang="ru-RU" sz="20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20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давало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батькам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Суворо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стежити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режимом сну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працювала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нормальному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 сном не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дивитися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повинен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Стежити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поставою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позами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дивилася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спідлоба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притримувати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підборіддя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формувалася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правильно. 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схвильована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седативні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консультації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педіатром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шум, лайки, сварки,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заохочувати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хвалити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любов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турботу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і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дихальні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вдома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Закріплювати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гуляти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вулиці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лікувати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ГРЗ і ГРВІ.</a:t>
            </a: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576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9980" y="168625"/>
            <a:ext cx="46246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Ігри та вправи на подолання </a:t>
            </a:r>
            <a:r>
              <a:rPr lang="uk-UA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заїкання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12798" y="1287192"/>
            <a:ext cx="102338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Вправи для зняття м'язової напруги.</a:t>
            </a:r>
            <a:endParaRPr lang="uk-UA" b="1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indent="449580"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При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заїканні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часто напружені м'язи обличчя, губ, язика, пальців рук. Дуже важливо навчити дитину м'язовому розслабленню під час мовлення. От деякі вправи, що допоможуть дитині розслабитися.</a:t>
            </a:r>
            <a:endParaRPr lang="uk-UA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«Пташка махає крильцями».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 Підняти руки нагору, і виконувати махи руками.</a:t>
            </a:r>
            <a:endParaRPr lang="uk-UA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«Допоможемо мамі»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 Помахати розслабленими кистями рук біля підлоги, імітуючи полоскання білизни.</a:t>
            </a:r>
            <a:endParaRPr lang="uk-UA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Стати рівно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, розвести руки в сторони до рівня плечей і «упустити» розслаблені руки у вихідне положення.</a:t>
            </a:r>
            <a:endParaRPr lang="uk-UA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«Стряхнемо водичку з рук».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 Струснути розслабленими кистями рук, начебто струшуючи краплі води.</a:t>
            </a:r>
            <a:endParaRPr lang="uk-UA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Нахилити голову вперед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, назад, праворуч, ліворуч, а потім виконати декілька кругових обертів головою спочатку в одну сторону, потім в іншу.</a:t>
            </a:r>
            <a:endParaRPr lang="uk-UA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Повільно покачати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 розслабленими руками з боків тулуба назад.</a:t>
            </a:r>
            <a:endParaRPr lang="uk-UA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«Кулачки-силачі».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 Пальці рук під рахунок до 5 із силою зжати в кулачки, на рахунок 5 розтиснути, струснувши кисті рук, при цьому зосередити увагу дитини на тім, як пальчикам приємно відпочивати.</a:t>
            </a:r>
            <a:endParaRPr lang="uk-UA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307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673" y="105764"/>
            <a:ext cx="1167476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Вправи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b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мовного</a:t>
            </a:r>
            <a:r>
              <a:rPr lang="ru-RU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endParaRPr lang="ru-RU" b="1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indent="449580" algn="just"/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Майже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дітей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заікаються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порушене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мовленнєве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корекційної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усунення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заікання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говорити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поспішаючи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займуть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вправи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правильного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Кулька».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вправу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бажано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спочатку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лежачи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розслабилася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),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сидячи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стоячи.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злегка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рот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живіт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надувається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як кулька,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плечі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піднімати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рот,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неначе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кулька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здувається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Рух живота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контролюється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рукою.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ж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вправу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повторити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подовженим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звуки (А, О, У, И).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вимови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повинен бути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спокійним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безперервним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Задуй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свічку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».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Короткий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спокійний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носом,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пауза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затримати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1-2 сек.)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довгий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безперервний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ледве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зімкнуті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губи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промовлянням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начебто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гасячи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свічку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дути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пальчики).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Літак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».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Покладіть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долонь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маленький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шматочок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ватки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паперу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Тримаючи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долоню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ваткою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рота,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подути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«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літак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полетів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Чим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полетіла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ватка,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зробила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Нюхаємо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квіточку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».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Навички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правильного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вдиху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добре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відпрацьовувати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таких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вправах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понюхати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квітку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духи,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фрукти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мовчать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».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Зробити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видихнути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звук "з”,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доторкнувшись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вказівним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пальцем до губ,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неначе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попросити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тиші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just"/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Де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дзвенить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комарик?»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сидячи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стільці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одночасно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з поворотом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тулуба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праворуч-ліворуч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робить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довгий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звук з-з-з-з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8213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44</TotalTime>
  <Words>738</Words>
  <Application>Microsoft Office PowerPoint</Application>
  <PresentationFormat>Широкоэкранный</PresentationFormat>
  <Paragraphs>92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verdana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2019-11-06T13:20:48Z</dcterms:created>
  <dcterms:modified xsi:type="dcterms:W3CDTF">2019-11-06T14:07:17Z</dcterms:modified>
</cp:coreProperties>
</file>