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лодимир Скворець" userId="4c0d74dd-e1e8-4ad0-91f3-767274bbb260" providerId="ADAL" clId="{91562676-E559-41EB-9C6A-469DFAD4B144}"/>
    <pc:docChg chg="modSld">
      <pc:chgData name="Володимир Скворець" userId="4c0d74dd-e1e8-4ad0-91f3-767274bbb260" providerId="ADAL" clId="{91562676-E559-41EB-9C6A-469DFAD4B144}" dt="2025-09-23T18:10:00.677" v="102" actId="20577"/>
      <pc:docMkLst>
        <pc:docMk/>
      </pc:docMkLst>
      <pc:sldChg chg="modSp mod">
        <pc:chgData name="Володимир Скворець" userId="4c0d74dd-e1e8-4ad0-91f3-767274bbb260" providerId="ADAL" clId="{91562676-E559-41EB-9C6A-469DFAD4B144}" dt="2025-09-23T18:06:21.691" v="101" actId="20577"/>
        <pc:sldMkLst>
          <pc:docMk/>
          <pc:sldMk cId="160690682" sldId="261"/>
        </pc:sldMkLst>
        <pc:spChg chg="mod">
          <ac:chgData name="Володимир Скворець" userId="4c0d74dd-e1e8-4ad0-91f3-767274bbb260" providerId="ADAL" clId="{91562676-E559-41EB-9C6A-469DFAD4B144}" dt="2025-09-23T18:06:21.691" v="101" actId="20577"/>
          <ac:spMkLst>
            <pc:docMk/>
            <pc:sldMk cId="160690682" sldId="261"/>
            <ac:spMk id="3" creationId="{00000000-0000-0000-0000-000000000000}"/>
          </ac:spMkLst>
        </pc:spChg>
      </pc:sldChg>
      <pc:sldChg chg="modSp mod">
        <pc:chgData name="Володимир Скворець" userId="4c0d74dd-e1e8-4ad0-91f3-767274bbb260" providerId="ADAL" clId="{91562676-E559-41EB-9C6A-469DFAD4B144}" dt="2025-09-23T18:10:00.677" v="102" actId="20577"/>
        <pc:sldMkLst>
          <pc:docMk/>
          <pc:sldMk cId="1040406645" sldId="267"/>
        </pc:sldMkLst>
        <pc:spChg chg="mod">
          <ac:chgData name="Володимир Скворець" userId="4c0d74dd-e1e8-4ad0-91f3-767274bbb260" providerId="ADAL" clId="{91562676-E559-41EB-9C6A-469DFAD4B144}" dt="2025-09-23T18:10:00.677" v="102" actId="20577"/>
          <ac:spMkLst>
            <pc:docMk/>
            <pc:sldMk cId="1040406645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206084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Презентаці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дисципліни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ГЛОБАЛІЗАЦІЯ: СОЦІОЛОГІЧНИЙ АНАЛІЗ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5602" y="412295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Викладач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Скворець Володимир </a:t>
            </a:r>
            <a:r>
              <a:rPr lang="ru-RU" sz="2000" b="1" dirty="0" err="1"/>
              <a:t>Олексійович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доктор </a:t>
            </a:r>
            <a:r>
              <a:rPr lang="ru-RU" sz="2000" b="1" dirty="0" err="1"/>
              <a:t>філософських</a:t>
            </a:r>
            <a:r>
              <a:rPr lang="ru-RU" sz="2000" b="1" dirty="0"/>
              <a:t> наук, доцент,</a:t>
            </a:r>
          </a:p>
          <a:p>
            <a:r>
              <a:rPr lang="ru-RU" sz="2000" b="1" dirty="0" err="1"/>
              <a:t>професор</a:t>
            </a:r>
            <a:r>
              <a:rPr lang="ru-RU" sz="2000" b="1" dirty="0"/>
              <a:t> </a:t>
            </a:r>
            <a:r>
              <a:rPr lang="ru-RU" sz="2000" b="1" dirty="0" err="1"/>
              <a:t>кафедри</a:t>
            </a:r>
            <a:r>
              <a:rPr lang="ru-RU" sz="2000" b="1" dirty="0"/>
              <a:t> </a:t>
            </a:r>
            <a:r>
              <a:rPr lang="ru-RU" sz="2000" b="1" dirty="0" err="1"/>
              <a:t>соціології</a:t>
            </a:r>
            <a:endParaRPr lang="ru-RU" sz="2000" b="1" dirty="0"/>
          </a:p>
        </p:txBody>
      </p:sp>
      <p:pic>
        <p:nvPicPr>
          <p:cNvPr id="7" name="Picture 4" descr="http://3.bp.blogspot.com/-M4MxC-k1O64/UXfheO7bdFI/AAAAAAAAWNo/-aec5bHdemM/s1600/%D0%B2%D0%B8%D0%BD%D1%8C%D0%B5%D1%82%D0%BA%D0%B8_%D0%B7%D0%B0%D0%B2%D0%B8%D1%82%D0%BA%D0%B8_%D1%81%D0%B5%D1%80%D0%B4%D1%86%D0%B5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282081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/>
              <a:t>Електронна комунікація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28687"/>
            <a:ext cx="7848872" cy="55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8662" y="54868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5" y="332656"/>
            <a:ext cx="786795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8488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8488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0648"/>
            <a:ext cx="806266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68924" y="2996952"/>
            <a:ext cx="379816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dirty="0"/>
              <a:t>Бажаю вам успіху в оволодінні курсом </a:t>
            </a:r>
          </a:p>
        </p:txBody>
      </p:sp>
      <p:pic>
        <p:nvPicPr>
          <p:cNvPr id="6" name="Picture 2" descr="http://1.bp.blogspot.com/--2oH2L_MI1A/UXfhiqatWQI/AAAAAAAAWN8/ErfZb2aJfII/s1600/%D0%B2%D0%B8%D0%BD%D1%8C%D0%B5%D1%82%D0%BA%D0%B0_%D0%B7%D0%B0%D0%B2%D0%B8%D1%82%D0%BE%D0%BA+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8" y="1484247"/>
            <a:ext cx="5198901" cy="53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r>
              <a:rPr lang="uk-UA" sz="2400" i="1" dirty="0"/>
              <a:t>Шановні студенти, розпочинаємо вивчення курсу «Глобалізація: соціологічний аналіз».</a:t>
            </a:r>
          </a:p>
          <a:p>
            <a:pPr algn="just"/>
            <a:r>
              <a:rPr lang="uk-UA" sz="2400" dirty="0"/>
              <a:t>Курс  «Глобалізація: соціологічний аналіз» є складовою освітньо-професійної програми магістерського рівня здобуття освіти зі спеціальності 054 «Соціологія» з використанням теоретичного та інформаційно-аналітичного інструментарію і процедур необхідних для майбутньої практичної діяльності.</a:t>
            </a:r>
            <a:endParaRPr lang="ru-RU" sz="2400" dirty="0"/>
          </a:p>
          <a:p>
            <a:pPr algn="just"/>
            <a:endParaRPr lang="uk-UA" sz="2400" i="1" dirty="0"/>
          </a:p>
        </p:txBody>
      </p:sp>
      <p:pic>
        <p:nvPicPr>
          <p:cNvPr id="6" name="Picture 4" descr="http://tut-forex.ru/wp-content/uploads/2012/12/glob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98" y="4213827"/>
            <a:ext cx="3412604" cy="24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265093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	</a:t>
            </a:r>
            <a:r>
              <a:rPr lang="uk-UA" sz="2400" dirty="0"/>
              <a:t>В рамках вивчення дисципліни передбачається ознайомлення і детальний аналіз основних соціологічних концепцій глобалізації, представлених у світовій соціологічній думці; вміння бачити сильні і слабкі сторони пропонованих концепцій, вміння виробляти й обґрунтовувати власну точку зору на дискусійні проблеми; формування базових знань з різних аспектів глобальних процесів , сприяння розумінню закономірностей глобального розвитку, його етапів </a:t>
            </a:r>
          </a:p>
          <a:p>
            <a:r>
              <a:rPr lang="uk-UA" sz="2400" dirty="0"/>
              <a:t>і форм;  формування </a:t>
            </a:r>
          </a:p>
          <a:p>
            <a:r>
              <a:rPr lang="uk-UA" sz="2400" dirty="0"/>
              <a:t>глобального просторового </a:t>
            </a:r>
          </a:p>
          <a:p>
            <a:r>
              <a:rPr lang="uk-UA" sz="2400" dirty="0"/>
              <a:t>мислення магістрів.</a:t>
            </a:r>
            <a:endParaRPr lang="ru-RU" sz="2400" dirty="0"/>
          </a:p>
          <a:p>
            <a:pPr algn="just"/>
            <a:r>
              <a:rPr lang="ru-RU" sz="2400" i="1" dirty="0"/>
              <a:t> </a:t>
            </a:r>
          </a:p>
          <a:p>
            <a:endParaRPr lang="ru-RU" i="1" dirty="0"/>
          </a:p>
        </p:txBody>
      </p:sp>
      <p:pic>
        <p:nvPicPr>
          <p:cNvPr id="9" name="Picture 4" descr="http://nikkograff.n.i.pic.centerblog.net/24k7eb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3" y="2949177"/>
            <a:ext cx="4166939" cy="40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1446783"/>
            <a:ext cx="2535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i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3" y="116632"/>
            <a:ext cx="8256917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078" y="235546"/>
            <a:ext cx="784887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Метою </a:t>
            </a:r>
            <a:r>
              <a:rPr lang="uk-UA" sz="2400" dirty="0"/>
              <a:t>викладання навчальної дисципліни «Глобалізація: соціологічний аналіз» є ознайомлення магістрів спеціальності «соціологія» з основною проблематикою соціології глобалізації та основних шляхів ймовірного конструювання глобального соціального простору з урахуванням усіх теоретичних й емпіричних надбань провідних вчених вітчизняної та зарубіжної сучасних соціологічних шкіл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078" y="5116755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078" y="3429000"/>
            <a:ext cx="78488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/>
              <a:t>В ході вивчення дисципліни «Глобалізація: соціологічний аналіз» планується сформувати у студентів наступні компетентності: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914078" y="6017567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3859" y="113546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Доминирующее место в производстве и распространении телевизионных программ, фильмов, рекламы через средства электронной коммуникации принадлежит американским фирмам. </a:t>
            </a:r>
            <a:endParaRPr lang="uk-UA" sz="2400" i="1" dirty="0"/>
          </a:p>
        </p:txBody>
      </p:sp>
      <p:pic>
        <p:nvPicPr>
          <p:cNvPr id="8" name="Picture 2" descr="http://1.bp.blogspot.com/-Mo4jJi7DBts/UIKIRBLPgjI/AAAAAAAASoE/XYNLL04rFts/s1600/%D0%B2%D0%B8%D0%BD%D1%8C%D0%B5%D1%82%D0%BA%D0%B8_%D0%B7%D0%B0%D0%B2%D0%B8%D1%82%D0%BA%D0%B8_Vignet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5" y="3110428"/>
            <a:ext cx="89630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28040"/>
              </p:ext>
            </p:extLst>
          </p:nvPr>
        </p:nvGraphicFramePr>
        <p:xfrm>
          <a:off x="827583" y="548680"/>
          <a:ext cx="8134673" cy="3551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3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Системний аналіз глобалізації як принципово нового феномену в історії розвитку світової цивілізації; спеціалізовані та новітні концепції глобалізації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Найбільш передові та методологічні засади аналізу глобалізаційних процесів нового світового порядку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240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Володіння категоріальним апаратом глобалізації, аналіз  форми прояву і специфіки глобалізаційних процесів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40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Критичне осмислення глобальних процесів в сфері економіки, політики, культури та інших сферах суспільного життя; місце України у глобальних процесах сучасності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82291"/>
              </p:ext>
            </p:extLst>
          </p:nvPr>
        </p:nvGraphicFramePr>
        <p:xfrm>
          <a:off x="827584" y="4107840"/>
          <a:ext cx="8136904" cy="25932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7384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Розв’язання складних задач і проблем глобалізаційного розвитку; класифікація</a:t>
                      </a:r>
                      <a:r>
                        <a:rPr lang="uk-UA" sz="2000" spc="-10" dirty="0">
                          <a:effectLst/>
                        </a:rPr>
                        <a:t> глобальних проблем світу за територіальним принципом; прояви глобалізації в економічному, політичному й культурному житті країн світу та України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48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Провадження дослідницької та/або інноваційної діяльності в сфері глобалізації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Критичний аналіз, оцінка і синтез нових та складних ідей майбутнього розвитку людства та України в умовах глобалізації</a:t>
                      </a:r>
                      <a:endParaRPr lang="ru-RU" sz="2000" kern="1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05930" y="245839"/>
            <a:ext cx="7714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3794" y="93833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	</a:t>
            </a:r>
            <a:r>
              <a:rPr lang="uk-UA" sz="2400" dirty="0"/>
              <a:t>«Глобалізація: соціологічний аналіз» базується на знанні матеріалів дисципліни «Новітні соціологічні теорії». Адже саме до новітніх теорій належать теорії глобалізації У. Бека, І. </a:t>
            </a:r>
            <a:r>
              <a:rPr lang="uk-UA" sz="2400" dirty="0" err="1"/>
              <a:t>Валлерстайна</a:t>
            </a:r>
            <a:r>
              <a:rPr lang="uk-UA" sz="2400" dirty="0"/>
              <a:t>, Е. </a:t>
            </a:r>
            <a:r>
              <a:rPr lang="uk-UA" sz="2400" dirty="0" err="1"/>
              <a:t>Гіденса</a:t>
            </a:r>
            <a:r>
              <a:rPr lang="uk-UA" sz="2400" dirty="0"/>
              <a:t>, Е. </a:t>
            </a:r>
            <a:r>
              <a:rPr lang="uk-UA" sz="2400" dirty="0" err="1"/>
              <a:t>Тоффлера</a:t>
            </a:r>
            <a:r>
              <a:rPr lang="uk-UA" sz="2400" dirty="0"/>
              <a:t> та ін. Крім того при вивченні «Глобалізація: соціологічний аналіз» будуть використовуватися матеріали із навчальних дисциплін «Соціокультурний розвиток людства», в якому з історіософських позицій аналізувалися етапи цивілізаційного розвитку людства, в тому числі й сучасного етапу, який має назву «глобальна цивілізація». Також важливою для розуміння глобального розвитку є  знання, отримані у ході вивчення дисциплін «Історія соціології», «Соціологія постмодерну», «Соціальне прогнозування» та інших.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/>
              <a:t>Будемо вивчати політичні аспекти глобалізації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4" y="928687"/>
            <a:ext cx="7680854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10629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/>
              <a:t>Економічні аспекти глобалізації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5635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483</Words>
  <Application>Microsoft Office PowerPoint</Application>
  <PresentationFormat>Екран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Liberation Serif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Володимир Скворець</cp:lastModifiedBy>
  <cp:revision>15</cp:revision>
  <dcterms:modified xsi:type="dcterms:W3CDTF">2025-09-23T18:10:11Z</dcterms:modified>
</cp:coreProperties>
</file>