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rts/chart1.xml" ContentType="application/vnd.openxmlformats-officedocument.drawingml.chart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5" r:id="rId6"/>
    <p:sldId id="266" r:id="rId7"/>
    <p:sldId id="264" r:id="rId8"/>
    <p:sldId id="272" r:id="rId9"/>
    <p:sldId id="267" r:id="rId10"/>
    <p:sldId id="274" r:id="rId11"/>
    <p:sldId id="268" r:id="rId12"/>
    <p:sldId id="275" r:id="rId13"/>
    <p:sldId id="269" r:id="rId14"/>
    <p:sldId id="276" r:id="rId15"/>
    <p:sldId id="270" r:id="rId16"/>
    <p:sldId id="271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>
        <p:scale>
          <a:sx n="70" d="100"/>
          <a:sy n="70" d="100"/>
        </p:scale>
        <p:origin x="-96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/>
      <c:lineChart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Кредити і зіборговоності юридичних осіб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2011 р.</c:v>
                </c:pt>
                <c:pt idx="1">
                  <c:v>2012 р.</c:v>
                </c:pt>
                <c:pt idx="2">
                  <c:v>2013 р.</c:v>
                </c:pt>
                <c:pt idx="3">
                  <c:v>2014 р.</c:v>
                </c:pt>
                <c:pt idx="4">
                  <c:v>2015 р.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221</c:v>
                </c:pt>
                <c:pt idx="1">
                  <c:v>209</c:v>
                </c:pt>
                <c:pt idx="2">
                  <c:v>200</c:v>
                </c:pt>
                <c:pt idx="3">
                  <c:v>197</c:v>
                </c:pt>
                <c:pt idx="4">
                  <c:v>178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Кредити і зіборговоності фізичних осіб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2011 р.</c:v>
                </c:pt>
                <c:pt idx="1">
                  <c:v>2012 р.</c:v>
                </c:pt>
                <c:pt idx="2">
                  <c:v>2013 р.</c:v>
                </c:pt>
                <c:pt idx="3">
                  <c:v>2014 р.</c:v>
                </c:pt>
                <c:pt idx="4">
                  <c:v>2015 р.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423</c:v>
                </c:pt>
                <c:pt idx="1">
                  <c:v>431</c:v>
                </c:pt>
                <c:pt idx="2">
                  <c:v>416</c:v>
                </c:pt>
                <c:pt idx="3">
                  <c:v>436</c:v>
                </c:pt>
                <c:pt idx="4">
                  <c:v>428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373184"/>
        <c:axId val="304972928"/>
      </c:lineChart>
      <c:catAx>
        <c:axId val="289373184"/>
        <c:scaling>
          <c:orientation val="minMax"/>
        </c:scaling>
        <c:delete val="1"/>
        <c:axPos val="b"/>
        <c:majorTickMark val="cross"/>
        <c:minorTickMark val="cross"/>
        <c:tickLblPos val="nextTo"/>
        <c:crossAx val="304972928"/>
        <c:crosses val="autoZero"/>
        <c:auto val="1"/>
        <c:lblAlgn val="ctr"/>
        <c:lblOffset val="100"/>
        <c:noMultiLvlLbl val="1"/>
      </c:catAx>
      <c:valAx>
        <c:axId val="30497292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289373184"/>
        <c:crosses val="autoZero"/>
        <c:crossBetween val="between"/>
      </c:valAx>
    </c:plotArea>
    <c:legend>
      <c:legendPos val="r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91366906474818"/>
          <c:y val="0.10526315789473685"/>
          <c:w val="0.87410071942446055"/>
          <c:h val="0.513157894736842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8227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32</c:v>
                </c:pt>
                <c:pt idx="2">
                  <c:v>33</c:v>
                </c:pt>
                <c:pt idx="3">
                  <c:v>23</c:v>
                </c:pt>
                <c:pt idx="4">
                  <c:v>12</c:v>
                </c:pt>
                <c:pt idx="5">
                  <c:v>21</c:v>
                </c:pt>
                <c:pt idx="6">
                  <c:v>13</c:v>
                </c:pt>
                <c:pt idx="7">
                  <c:v>10</c:v>
                </c:pt>
                <c:pt idx="8">
                  <c:v>4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8227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289167872"/>
        <c:axId val="289225472"/>
      </c:barChart>
      <c:catAx>
        <c:axId val="289167872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28922547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289225472"/>
        <c:scaling>
          <c:orientation val="minMax"/>
        </c:scaling>
        <c:delete val="1"/>
        <c:axPos val="l"/>
        <c:majorGridlines>
          <c:spPr>
            <a:ln w="4557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289167872"/>
        <c:crosses val="autoZero"/>
        <c:crossBetween val="between"/>
      </c:valAx>
      <c:spPr>
        <a:solidFill>
          <a:srgbClr val="FFFFFF"/>
        </a:solidFill>
        <a:ln w="36454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1148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366906474820144"/>
          <c:y val="0.10526315789473685"/>
          <c:w val="0.84532374100719421"/>
          <c:h val="0.513157894736842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7639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3</c:v>
                </c:pt>
                <c:pt idx="5">
                  <c:v>7</c:v>
                </c:pt>
                <c:pt idx="6">
                  <c:v>15</c:v>
                </c:pt>
                <c:pt idx="7">
                  <c:v>82</c:v>
                </c:pt>
                <c:pt idx="8">
                  <c:v>36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7639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289168384"/>
        <c:axId val="308789824"/>
      </c:barChart>
      <c:catAx>
        <c:axId val="289168384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30878982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308789824"/>
        <c:scaling>
          <c:orientation val="minMax"/>
        </c:scaling>
        <c:delete val="1"/>
        <c:axPos val="l"/>
        <c:majorGridlines>
          <c:spPr>
            <a:ln w="4410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289168384"/>
        <c:crosses val="autoZero"/>
        <c:crossBetween val="between"/>
      </c:valAx>
      <c:spPr>
        <a:solidFill>
          <a:srgbClr val="FFFFFF"/>
        </a:solidFill>
        <a:ln w="35278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111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91366906474818"/>
          <c:y val="0.10526315789473685"/>
          <c:w val="0.87410071942446055"/>
          <c:h val="0.4605263157894737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6463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9</c:v>
                </c:pt>
                <c:pt idx="2">
                  <c:v>16</c:v>
                </c:pt>
                <c:pt idx="3">
                  <c:v>26</c:v>
                </c:pt>
                <c:pt idx="4">
                  <c:v>26</c:v>
                </c:pt>
                <c:pt idx="5">
                  <c:v>41</c:v>
                </c:pt>
                <c:pt idx="6">
                  <c:v>19</c:v>
                </c:pt>
                <c:pt idx="7">
                  <c:v>14</c:v>
                </c:pt>
                <c:pt idx="8">
                  <c:v>8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6463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9709056"/>
        <c:axId val="304981120"/>
      </c:barChart>
      <c:catAx>
        <c:axId val="9709056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304981120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304981120"/>
        <c:scaling>
          <c:orientation val="minMax"/>
        </c:scaling>
        <c:delete val="1"/>
        <c:axPos val="l"/>
        <c:majorGridlines>
          <c:spPr>
            <a:ln w="4116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9709056"/>
        <c:crosses val="autoZero"/>
        <c:crossBetween val="between"/>
      </c:valAx>
      <c:spPr>
        <a:solidFill>
          <a:srgbClr val="FFFFFF"/>
        </a:solidFill>
        <a:ln w="32926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103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91366906474818"/>
          <c:y val="0.10526315789473685"/>
          <c:w val="0.87410071942446055"/>
          <c:h val="0.513157894736842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6463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6</c:v>
                </c:pt>
                <c:pt idx="4">
                  <c:v>17</c:v>
                </c:pt>
                <c:pt idx="5">
                  <c:v>26</c:v>
                </c:pt>
                <c:pt idx="6">
                  <c:v>24</c:v>
                </c:pt>
                <c:pt idx="7">
                  <c:v>24</c:v>
                </c:pt>
                <c:pt idx="8">
                  <c:v>38</c:v>
                </c:pt>
                <c:pt idx="9">
                  <c:v>18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6463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9710080"/>
        <c:axId val="304981696"/>
      </c:barChart>
      <c:catAx>
        <c:axId val="9710080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30498169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304981696"/>
        <c:scaling>
          <c:orientation val="minMax"/>
        </c:scaling>
        <c:delete val="1"/>
        <c:axPos val="l"/>
        <c:majorGridlines>
          <c:spPr>
            <a:ln w="4116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9710080"/>
        <c:crosses val="autoZero"/>
        <c:crossBetween val="between"/>
      </c:valAx>
      <c:spPr>
        <a:solidFill>
          <a:srgbClr val="FFFFFF"/>
        </a:solidFill>
        <a:ln w="32926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103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91366906474818"/>
          <c:y val="0.10526315789473685"/>
          <c:w val="0.87410071942446055"/>
          <c:h val="0.513157894736842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9</c:v>
                </c:pt>
                <c:pt idx="2">
                  <c:v>17</c:v>
                </c:pt>
                <c:pt idx="3">
                  <c:v>25</c:v>
                </c:pt>
                <c:pt idx="4">
                  <c:v>30</c:v>
                </c:pt>
                <c:pt idx="5">
                  <c:v>27</c:v>
                </c:pt>
                <c:pt idx="6">
                  <c:v>30</c:v>
                </c:pt>
                <c:pt idx="7">
                  <c:v>16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71927552"/>
        <c:axId val="304984000"/>
      </c:barChart>
      <c:catAx>
        <c:axId val="171927552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304984000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304984000"/>
        <c:scaling>
          <c:orientation val="minMax"/>
        </c:scaling>
        <c:delete val="1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171927552"/>
        <c:crosses val="autoZero"/>
        <c:crossBetween val="between"/>
      </c:valAx>
      <c:spPr>
        <a:solidFill>
          <a:srgbClr val="FFFFFF"/>
        </a:solidFill>
        <a:ln w="25401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91366906474818"/>
          <c:y val="0.10526315789473685"/>
          <c:w val="0.87410071942446055"/>
          <c:h val="0.513157894736842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6463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8</c:v>
                </c:pt>
                <c:pt idx="4">
                  <c:v>18</c:v>
                </c:pt>
                <c:pt idx="5">
                  <c:v>22</c:v>
                </c:pt>
                <c:pt idx="6">
                  <c:v>47</c:v>
                </c:pt>
                <c:pt idx="7">
                  <c:v>40</c:v>
                </c:pt>
                <c:pt idx="8">
                  <c:v>18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6463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71928064"/>
        <c:axId val="304985728"/>
      </c:barChart>
      <c:catAx>
        <c:axId val="171928064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30498572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304985728"/>
        <c:scaling>
          <c:orientation val="minMax"/>
        </c:scaling>
        <c:delete val="1"/>
        <c:axPos val="l"/>
        <c:majorGridlines>
          <c:spPr>
            <a:ln w="4116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171928064"/>
        <c:crosses val="autoZero"/>
        <c:crossBetween val="between"/>
      </c:valAx>
      <c:spPr>
        <a:solidFill>
          <a:srgbClr val="FFFFFF"/>
        </a:solidFill>
        <a:ln w="32926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103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91366906474818"/>
          <c:y val="0.10526315789473685"/>
          <c:w val="0.87410071942446055"/>
          <c:h val="0.513157894736842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9403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22</c:v>
                </c:pt>
                <c:pt idx="2">
                  <c:v>20</c:v>
                </c:pt>
                <c:pt idx="3">
                  <c:v>30</c:v>
                </c:pt>
                <c:pt idx="4">
                  <c:v>22</c:v>
                </c:pt>
                <c:pt idx="5">
                  <c:v>23</c:v>
                </c:pt>
                <c:pt idx="6">
                  <c:v>21</c:v>
                </c:pt>
                <c:pt idx="7">
                  <c:v>12</c:v>
                </c:pt>
                <c:pt idx="8">
                  <c:v>4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9403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71934720"/>
        <c:axId val="304987456"/>
      </c:barChart>
      <c:catAx>
        <c:axId val="171934720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30498745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304987456"/>
        <c:scaling>
          <c:orientation val="minMax"/>
        </c:scaling>
        <c:delete val="1"/>
        <c:axPos val="l"/>
        <c:majorGridlines>
          <c:spPr>
            <a:ln w="485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171934720"/>
        <c:crosses val="autoZero"/>
        <c:crossBetween val="between"/>
      </c:valAx>
      <c:spPr>
        <a:solidFill>
          <a:srgbClr val="FFFFFF"/>
        </a:solidFill>
        <a:ln w="38806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1222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9.169249287544054E-2"/>
          <c:y val="0.1283332531024379"/>
          <c:w val="0.87410071942446055"/>
          <c:h val="0.513157894736842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9</c:v>
                </c:pt>
                <c:pt idx="2">
                  <c:v>13</c:v>
                </c:pt>
                <c:pt idx="3">
                  <c:v>19</c:v>
                </c:pt>
                <c:pt idx="4">
                  <c:v>20</c:v>
                </c:pt>
                <c:pt idx="5">
                  <c:v>24</c:v>
                </c:pt>
                <c:pt idx="6">
                  <c:v>24</c:v>
                </c:pt>
                <c:pt idx="7">
                  <c:v>29</c:v>
                </c:pt>
                <c:pt idx="8">
                  <c:v>13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71933696"/>
        <c:axId val="289219712"/>
      </c:barChart>
      <c:catAx>
        <c:axId val="171933696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28921971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289219712"/>
        <c:scaling>
          <c:orientation val="minMax"/>
        </c:scaling>
        <c:delete val="1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17193369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91366906474818"/>
          <c:y val="0.10526315789473685"/>
          <c:w val="0.87410071942446055"/>
          <c:h val="0.513157894736842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8227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30</c:v>
                </c:pt>
                <c:pt idx="5">
                  <c:v>17</c:v>
                </c:pt>
                <c:pt idx="6">
                  <c:v>21</c:v>
                </c:pt>
                <c:pt idx="7">
                  <c:v>15</c:v>
                </c:pt>
                <c:pt idx="8">
                  <c:v>8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8227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289156096"/>
        <c:axId val="289222016"/>
      </c:barChart>
      <c:catAx>
        <c:axId val="289156096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28922201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289222016"/>
        <c:scaling>
          <c:orientation val="minMax"/>
        </c:scaling>
        <c:delete val="1"/>
        <c:axPos val="l"/>
        <c:majorGridlines>
          <c:spPr>
            <a:ln w="4557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289156096"/>
        <c:crosses val="autoZero"/>
        <c:crossBetween val="between"/>
      </c:valAx>
      <c:spPr>
        <a:solidFill>
          <a:srgbClr val="FFFFFF"/>
        </a:solidFill>
        <a:ln w="36454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1148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0.10791366906474818"/>
          <c:y val="0.10526315789473685"/>
          <c:w val="0.87410071942446055"/>
          <c:h val="0.513157894736842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0000"/>
            </a:solidFill>
            <a:ln w="18815">
              <a:solidFill>
                <a:srgbClr val="000000"/>
              </a:solidFill>
              <a:prstDash val="solid"/>
            </a:ln>
          </c:spPr>
          <c:invertIfNegative val="1"/>
          <c:cat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7</c:v>
                </c:pt>
                <c:pt idx="4">
                  <c:v>19</c:v>
                </c:pt>
                <c:pt idx="5">
                  <c:v>22</c:v>
                </c:pt>
                <c:pt idx="6">
                  <c:v>38</c:v>
                </c:pt>
                <c:pt idx="7">
                  <c:v>34</c:v>
                </c:pt>
                <c:pt idx="8">
                  <c:v>18</c:v>
                </c:pt>
                <c:pt idx="9">
                  <c:v>4</c:v>
                </c:pt>
                <c:pt idx="10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8815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289166336"/>
        <c:axId val="289223744"/>
      </c:barChart>
      <c:catAx>
        <c:axId val="289166336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28922374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289223744"/>
        <c:scaling>
          <c:orientation val="minMax"/>
        </c:scaling>
        <c:delete val="1"/>
        <c:axPos val="l"/>
        <c:majorGridlines>
          <c:spPr>
            <a:ln w="4704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cross"/>
        <c:tickLblPos val="nextTo"/>
        <c:crossAx val="289166336"/>
        <c:crosses val="autoZero"/>
        <c:crossBetween val="between"/>
      </c:valAx>
      <c:spPr>
        <a:solidFill>
          <a:srgbClr val="FFFFFF"/>
        </a:solidFill>
        <a:ln w="37630"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  <c:txPr>
    <a:bodyPr/>
    <a:lstStyle/>
    <a:p>
      <a:pPr>
        <a:defRPr sz="118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455EB7-FC84-4A25-B952-8E40A6B8AA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0C793E5-DFB8-49BC-9831-AB7CF59B195F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Банківські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кредитні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продукти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- широкий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набір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послуг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надає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банк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своїм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клієнтам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uk-UA" sz="2800" dirty="0">
            <a:latin typeface="Times New Roman" pitchFamily="18" charset="0"/>
            <a:cs typeface="Times New Roman" pitchFamily="18" charset="0"/>
          </a:endParaRPr>
        </a:p>
      </dgm:t>
    </dgm:pt>
    <dgm:pt modelId="{7F7B5426-49E2-4221-9B8A-3BA51DA8B15E}" type="parTrans" cxnId="{0C015365-999C-4658-B91D-08DB732BB3B7}">
      <dgm:prSet/>
      <dgm:spPr/>
      <dgm:t>
        <a:bodyPr/>
        <a:lstStyle/>
        <a:p>
          <a:endParaRPr lang="uk-UA"/>
        </a:p>
      </dgm:t>
    </dgm:pt>
    <dgm:pt modelId="{CC029601-6ED6-4643-B537-B24E684B91EC}" type="sibTrans" cxnId="{0C015365-999C-4658-B91D-08DB732BB3B7}">
      <dgm:prSet/>
      <dgm:spPr/>
      <dgm:t>
        <a:bodyPr/>
        <a:lstStyle/>
        <a:p>
          <a:endParaRPr lang="uk-UA"/>
        </a:p>
      </dgm:t>
    </dgm:pt>
    <dgm:pt modelId="{5F915A92-333E-42C8-B37C-F54547655D55}" type="pres">
      <dgm:prSet presAssocID="{16455EB7-FC84-4A25-B952-8E40A6B8AA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31BD957-99D6-4EBF-97F7-197DA9E0CD3B}" type="pres">
      <dgm:prSet presAssocID="{C0C793E5-DFB8-49BC-9831-AB7CF59B195F}" presName="parentText" presStyleLbl="node1" presStyleIdx="0" presStyleCnt="1" custScaleX="73612" custScaleY="150319" custLinFactY="-3905" custLinFactNeighborX="243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E998A14-2218-4E7B-A624-6555EEEC5138}" type="presOf" srcId="{16455EB7-FC84-4A25-B952-8E40A6B8AA03}" destId="{5F915A92-333E-42C8-B37C-F54547655D55}" srcOrd="0" destOrd="0" presId="urn:microsoft.com/office/officeart/2005/8/layout/vList2"/>
    <dgm:cxn modelId="{1DA6C67E-E833-4253-9F54-F4E2F450A23C}" type="presOf" srcId="{C0C793E5-DFB8-49BC-9831-AB7CF59B195F}" destId="{131BD957-99D6-4EBF-97F7-197DA9E0CD3B}" srcOrd="0" destOrd="0" presId="urn:microsoft.com/office/officeart/2005/8/layout/vList2"/>
    <dgm:cxn modelId="{0C015365-999C-4658-B91D-08DB732BB3B7}" srcId="{16455EB7-FC84-4A25-B952-8E40A6B8AA03}" destId="{C0C793E5-DFB8-49BC-9831-AB7CF59B195F}" srcOrd="0" destOrd="0" parTransId="{7F7B5426-49E2-4221-9B8A-3BA51DA8B15E}" sibTransId="{CC029601-6ED6-4643-B537-B24E684B91EC}"/>
    <dgm:cxn modelId="{7FBFE1CF-BBBE-4DF5-8C57-ECFA008FA5F0}" type="presParOf" srcId="{5F915A92-333E-42C8-B37C-F54547655D55}" destId="{131BD957-99D6-4EBF-97F7-197DA9E0CD3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3D0CD5-ADA4-4F02-BCAF-661FFA79427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557BC7D-DF5C-47AA-BA7D-F603AC09851C}">
      <dgm:prSet/>
      <dgm:spPr/>
      <dgm:t>
        <a:bodyPr/>
        <a:lstStyle/>
        <a:p>
          <a:pPr rtl="0"/>
          <a:r>
            <a:rPr lang="vi-VN" b="1" dirty="0" smtClean="0"/>
            <a:t>Ф</a:t>
          </a:r>
          <a:r>
            <a:rPr lang="uk-UA" b="1" dirty="0" smtClean="0"/>
            <a:t>АКТОРИНГ</a:t>
          </a:r>
          <a:r>
            <a:rPr lang="vi-VN" dirty="0" smtClean="0"/>
            <a:t> — (</a:t>
          </a:r>
          <a:r>
            <a:rPr lang="en-US" i="1" dirty="0" smtClean="0"/>
            <a:t>Factoring</a:t>
          </a:r>
          <a:r>
            <a:rPr lang="vi-VN" dirty="0" smtClean="0"/>
            <a:t>) фінансова комісійна операція, при якій клієнт переуступає дебіторську заборгованість факторинговій компанії з метою:</a:t>
          </a:r>
          <a:endParaRPr lang="uk-UA" dirty="0"/>
        </a:p>
      </dgm:t>
    </dgm:pt>
    <dgm:pt modelId="{99A02B81-955B-4033-BDCA-CF8819177B48}" type="parTrans" cxnId="{99D5E828-47B2-4377-8189-013B83016086}">
      <dgm:prSet/>
      <dgm:spPr/>
      <dgm:t>
        <a:bodyPr/>
        <a:lstStyle/>
        <a:p>
          <a:endParaRPr lang="uk-UA"/>
        </a:p>
      </dgm:t>
    </dgm:pt>
    <dgm:pt modelId="{AD59073B-4BBC-465D-BF34-C74E4B858261}" type="sibTrans" cxnId="{99D5E828-47B2-4377-8189-013B83016086}">
      <dgm:prSet/>
      <dgm:spPr/>
      <dgm:t>
        <a:bodyPr/>
        <a:lstStyle/>
        <a:p>
          <a:endParaRPr lang="uk-UA"/>
        </a:p>
      </dgm:t>
    </dgm:pt>
    <dgm:pt modelId="{07F44C47-C48B-4095-BD07-4C61C2C471B2}">
      <dgm:prSet/>
      <dgm:spPr/>
      <dgm:t>
        <a:bodyPr/>
        <a:lstStyle/>
        <a:p>
          <a:pPr rtl="0"/>
          <a:r>
            <a:rPr lang="vi-VN" dirty="0" smtClean="0"/>
            <a:t>миттєвого отримання більшої частини платежу;</a:t>
          </a:r>
          <a:endParaRPr lang="uk-UA" dirty="0"/>
        </a:p>
      </dgm:t>
    </dgm:pt>
    <dgm:pt modelId="{C146C6C1-98C0-4DCB-87F7-1D1588A01B10}" type="parTrans" cxnId="{DB5DEB14-9BA9-4F4C-95EC-921084D0F592}">
      <dgm:prSet/>
      <dgm:spPr/>
      <dgm:t>
        <a:bodyPr/>
        <a:lstStyle/>
        <a:p>
          <a:endParaRPr lang="uk-UA"/>
        </a:p>
      </dgm:t>
    </dgm:pt>
    <dgm:pt modelId="{23759B80-2E23-4E02-AC8C-3C98837C76A1}" type="sibTrans" cxnId="{DB5DEB14-9BA9-4F4C-95EC-921084D0F592}">
      <dgm:prSet/>
      <dgm:spPr/>
      <dgm:t>
        <a:bodyPr/>
        <a:lstStyle/>
        <a:p>
          <a:endParaRPr lang="uk-UA"/>
        </a:p>
      </dgm:t>
    </dgm:pt>
    <dgm:pt modelId="{20B5BA14-2CD5-46B6-A556-C1B0B1A59957}">
      <dgm:prSet/>
      <dgm:spPr/>
      <dgm:t>
        <a:bodyPr/>
        <a:lstStyle/>
        <a:p>
          <a:pPr rtl="0"/>
          <a:r>
            <a:rPr lang="vi-VN" dirty="0" smtClean="0"/>
            <a:t>гарантії повного погашення заборгованості;</a:t>
          </a:r>
          <a:endParaRPr lang="uk-UA" dirty="0"/>
        </a:p>
      </dgm:t>
    </dgm:pt>
    <dgm:pt modelId="{B155E3AE-FA31-4F1D-8280-8F673D74FB74}" type="parTrans" cxnId="{215DC4B6-69EB-4B5C-A994-BFEB2E81DDAC}">
      <dgm:prSet/>
      <dgm:spPr/>
      <dgm:t>
        <a:bodyPr/>
        <a:lstStyle/>
        <a:p>
          <a:endParaRPr lang="uk-UA"/>
        </a:p>
      </dgm:t>
    </dgm:pt>
    <dgm:pt modelId="{7F6ED053-A01C-4A32-93CF-C7EA89BEB9E3}" type="sibTrans" cxnId="{215DC4B6-69EB-4B5C-A994-BFEB2E81DDAC}">
      <dgm:prSet/>
      <dgm:spPr/>
      <dgm:t>
        <a:bodyPr/>
        <a:lstStyle/>
        <a:p>
          <a:endParaRPr lang="uk-UA"/>
        </a:p>
      </dgm:t>
    </dgm:pt>
    <dgm:pt modelId="{C7863679-4D43-44B5-9D2F-A9C4236A3E1A}">
      <dgm:prSet/>
      <dgm:spPr/>
      <dgm:t>
        <a:bodyPr/>
        <a:lstStyle/>
        <a:p>
          <a:pPr rtl="0"/>
          <a:r>
            <a:rPr lang="vi-VN" dirty="0" smtClean="0"/>
            <a:t>зниження витрат по веденню рахунків.</a:t>
          </a:r>
          <a:endParaRPr lang="uk-UA" dirty="0"/>
        </a:p>
      </dgm:t>
    </dgm:pt>
    <dgm:pt modelId="{EE4D2EA6-F942-4701-A21F-70681A0252D8}" type="parTrans" cxnId="{DCC4CC49-ECC5-4ED2-83B3-BE9013114AFD}">
      <dgm:prSet/>
      <dgm:spPr/>
      <dgm:t>
        <a:bodyPr/>
        <a:lstStyle/>
        <a:p>
          <a:endParaRPr lang="uk-UA"/>
        </a:p>
      </dgm:t>
    </dgm:pt>
    <dgm:pt modelId="{FB8C934E-BEDC-432F-9BC4-A3316566DD75}" type="sibTrans" cxnId="{DCC4CC49-ECC5-4ED2-83B3-BE9013114AFD}">
      <dgm:prSet/>
      <dgm:spPr/>
      <dgm:t>
        <a:bodyPr/>
        <a:lstStyle/>
        <a:p>
          <a:endParaRPr lang="uk-UA"/>
        </a:p>
      </dgm:t>
    </dgm:pt>
    <dgm:pt modelId="{DA041CA8-B598-4EE6-B68D-A24C85D947E1}" type="pres">
      <dgm:prSet presAssocID="{F03D0CD5-ADA4-4F02-BCAF-661FFA7942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DFC552-DC2F-41B4-85E8-4D21D142C3F1}" type="pres">
      <dgm:prSet presAssocID="{6557BC7D-DF5C-47AA-BA7D-F603AC09851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6360677-EEA1-4BB7-BC95-30358F569677}" type="pres">
      <dgm:prSet presAssocID="{AD59073B-4BBC-465D-BF34-C74E4B858261}" presName="spacer" presStyleCnt="0"/>
      <dgm:spPr/>
    </dgm:pt>
    <dgm:pt modelId="{01BB0358-1F2B-46DA-B0DC-CDCC662183CF}" type="pres">
      <dgm:prSet presAssocID="{07F44C47-C48B-4095-BD07-4C61C2C471B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65B1B3D-8516-48C5-8864-C66DB5680586}" type="pres">
      <dgm:prSet presAssocID="{23759B80-2E23-4E02-AC8C-3C98837C76A1}" presName="spacer" presStyleCnt="0"/>
      <dgm:spPr/>
    </dgm:pt>
    <dgm:pt modelId="{78FF8F9B-CE74-4880-913C-361A31510016}" type="pres">
      <dgm:prSet presAssocID="{20B5BA14-2CD5-46B6-A556-C1B0B1A5995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5D6D82-810A-41D7-AB36-ECE96730722A}" type="pres">
      <dgm:prSet presAssocID="{7F6ED053-A01C-4A32-93CF-C7EA89BEB9E3}" presName="spacer" presStyleCnt="0"/>
      <dgm:spPr/>
    </dgm:pt>
    <dgm:pt modelId="{D91DB315-99EA-43B7-8E5B-16D85BC8F6A3}" type="pres">
      <dgm:prSet presAssocID="{C7863679-4D43-44B5-9D2F-A9C4236A3E1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EB1E7BC-703E-45FD-B8AF-C9346450F2E7}" type="presOf" srcId="{20B5BA14-2CD5-46B6-A556-C1B0B1A59957}" destId="{78FF8F9B-CE74-4880-913C-361A31510016}" srcOrd="0" destOrd="0" presId="urn:microsoft.com/office/officeart/2005/8/layout/vList2"/>
    <dgm:cxn modelId="{DCC4CC49-ECC5-4ED2-83B3-BE9013114AFD}" srcId="{F03D0CD5-ADA4-4F02-BCAF-661FFA794274}" destId="{C7863679-4D43-44B5-9D2F-A9C4236A3E1A}" srcOrd="3" destOrd="0" parTransId="{EE4D2EA6-F942-4701-A21F-70681A0252D8}" sibTransId="{FB8C934E-BEDC-432F-9BC4-A3316566DD75}"/>
    <dgm:cxn modelId="{F8439BAF-7EFA-4937-9159-060448CFB32A}" type="presOf" srcId="{07F44C47-C48B-4095-BD07-4C61C2C471B2}" destId="{01BB0358-1F2B-46DA-B0DC-CDCC662183CF}" srcOrd="0" destOrd="0" presId="urn:microsoft.com/office/officeart/2005/8/layout/vList2"/>
    <dgm:cxn modelId="{2941C842-062E-491F-A42B-79852195AE8F}" type="presOf" srcId="{C7863679-4D43-44B5-9D2F-A9C4236A3E1A}" destId="{D91DB315-99EA-43B7-8E5B-16D85BC8F6A3}" srcOrd="0" destOrd="0" presId="urn:microsoft.com/office/officeart/2005/8/layout/vList2"/>
    <dgm:cxn modelId="{29E71428-6DBC-48A6-86F3-C5BE9D60CDB7}" type="presOf" srcId="{F03D0CD5-ADA4-4F02-BCAF-661FFA794274}" destId="{DA041CA8-B598-4EE6-B68D-A24C85D947E1}" srcOrd="0" destOrd="0" presId="urn:microsoft.com/office/officeart/2005/8/layout/vList2"/>
    <dgm:cxn modelId="{DB5DEB14-9BA9-4F4C-95EC-921084D0F592}" srcId="{F03D0CD5-ADA4-4F02-BCAF-661FFA794274}" destId="{07F44C47-C48B-4095-BD07-4C61C2C471B2}" srcOrd="1" destOrd="0" parTransId="{C146C6C1-98C0-4DCB-87F7-1D1588A01B10}" sibTransId="{23759B80-2E23-4E02-AC8C-3C98837C76A1}"/>
    <dgm:cxn modelId="{215DC4B6-69EB-4B5C-A994-BFEB2E81DDAC}" srcId="{F03D0CD5-ADA4-4F02-BCAF-661FFA794274}" destId="{20B5BA14-2CD5-46B6-A556-C1B0B1A59957}" srcOrd="2" destOrd="0" parTransId="{B155E3AE-FA31-4F1D-8280-8F673D74FB74}" sibTransId="{7F6ED053-A01C-4A32-93CF-C7EA89BEB9E3}"/>
    <dgm:cxn modelId="{99D5E828-47B2-4377-8189-013B83016086}" srcId="{F03D0CD5-ADA4-4F02-BCAF-661FFA794274}" destId="{6557BC7D-DF5C-47AA-BA7D-F603AC09851C}" srcOrd="0" destOrd="0" parTransId="{99A02B81-955B-4033-BDCA-CF8819177B48}" sibTransId="{AD59073B-4BBC-465D-BF34-C74E4B858261}"/>
    <dgm:cxn modelId="{08DA7F45-16C3-41E8-BEB4-CAC940DB458B}" type="presOf" srcId="{6557BC7D-DF5C-47AA-BA7D-F603AC09851C}" destId="{45DFC552-DC2F-41B4-85E8-4D21D142C3F1}" srcOrd="0" destOrd="0" presId="urn:microsoft.com/office/officeart/2005/8/layout/vList2"/>
    <dgm:cxn modelId="{3616402E-55D5-4B8B-BB15-8AB78A7774B2}" type="presParOf" srcId="{DA041CA8-B598-4EE6-B68D-A24C85D947E1}" destId="{45DFC552-DC2F-41B4-85E8-4D21D142C3F1}" srcOrd="0" destOrd="0" presId="urn:microsoft.com/office/officeart/2005/8/layout/vList2"/>
    <dgm:cxn modelId="{B8F670DA-A579-4D81-9879-054C828A7D86}" type="presParOf" srcId="{DA041CA8-B598-4EE6-B68D-A24C85D947E1}" destId="{26360677-EEA1-4BB7-BC95-30358F569677}" srcOrd="1" destOrd="0" presId="urn:microsoft.com/office/officeart/2005/8/layout/vList2"/>
    <dgm:cxn modelId="{B9324057-53A3-4819-AFE5-C1C51B57EFE0}" type="presParOf" srcId="{DA041CA8-B598-4EE6-B68D-A24C85D947E1}" destId="{01BB0358-1F2B-46DA-B0DC-CDCC662183CF}" srcOrd="2" destOrd="0" presId="urn:microsoft.com/office/officeart/2005/8/layout/vList2"/>
    <dgm:cxn modelId="{7F85D80C-2146-433D-BF70-E50A1715807A}" type="presParOf" srcId="{DA041CA8-B598-4EE6-B68D-A24C85D947E1}" destId="{965B1B3D-8516-48C5-8864-C66DB5680586}" srcOrd="3" destOrd="0" presId="urn:microsoft.com/office/officeart/2005/8/layout/vList2"/>
    <dgm:cxn modelId="{D194073D-D23B-4409-82CA-EFE48E57163E}" type="presParOf" srcId="{DA041CA8-B598-4EE6-B68D-A24C85D947E1}" destId="{78FF8F9B-CE74-4880-913C-361A31510016}" srcOrd="4" destOrd="0" presId="urn:microsoft.com/office/officeart/2005/8/layout/vList2"/>
    <dgm:cxn modelId="{ADB8BF4F-1092-4656-8A72-929AAC47EE78}" type="presParOf" srcId="{DA041CA8-B598-4EE6-B68D-A24C85D947E1}" destId="{AB5D6D82-810A-41D7-AB36-ECE96730722A}" srcOrd="5" destOrd="0" presId="urn:microsoft.com/office/officeart/2005/8/layout/vList2"/>
    <dgm:cxn modelId="{7183CDA7-FFA7-45B2-BF27-10E86764F861}" type="presParOf" srcId="{DA041CA8-B598-4EE6-B68D-A24C85D947E1}" destId="{D91DB315-99EA-43B7-8E5B-16D85BC8F6A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17B8D9D-70A9-46B7-9AD6-626E0FD7E25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CD2815A2-AF8F-4036-A11C-D258E7A83BE3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Ц = С </a:t>
          </a:r>
          <a:r>
            <a:rPr lang="ru-RU" sz="2000" b="1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(Д </a:t>
          </a:r>
          <a:r>
            <a:rPr lang="ru-RU" sz="2000" b="1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П </a:t>
          </a:r>
          <a:r>
            <a:rPr lang="ru-RU" sz="2000" b="1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Т + К)</a:t>
          </a:r>
          <a:endParaRPr lang="uk-UA" sz="2000" b="1" dirty="0">
            <a:latin typeface="Times New Roman" pitchFamily="18" charset="0"/>
            <a:cs typeface="Times New Roman" pitchFamily="18" charset="0"/>
          </a:endParaRPr>
        </a:p>
      </dgm:t>
    </dgm:pt>
    <dgm:pt modelId="{72E2536B-9B82-48F3-8E2F-1422C7846AD9}" type="parTrans" cxnId="{7A791DBF-910D-4C17-BAB5-4222E203A5E8}">
      <dgm:prSet/>
      <dgm:spPr/>
      <dgm:t>
        <a:bodyPr/>
        <a:lstStyle/>
        <a:p>
          <a:endParaRPr lang="uk-UA"/>
        </a:p>
      </dgm:t>
    </dgm:pt>
    <dgm:pt modelId="{5311A7A3-CBB7-4BE7-B6BE-0DF3CE74CACC}" type="sibTrans" cxnId="{7A791DBF-910D-4C17-BAB5-4222E203A5E8}">
      <dgm:prSet/>
      <dgm:spPr/>
      <dgm:t>
        <a:bodyPr/>
        <a:lstStyle/>
        <a:p>
          <a:endParaRPr lang="uk-UA"/>
        </a:p>
      </dgm:t>
    </dgm:pt>
    <dgm:pt modelId="{2F2B8093-20F6-404B-91D0-D1D81E1BBB64}">
      <dgm:prSet/>
      <dgm:spPr/>
      <dgm:t>
        <a:bodyPr/>
        <a:lstStyle/>
        <a:p>
          <a:pPr rtl="0"/>
          <a:r>
            <a:rPr lang="ru-RU" i="1" dirty="0" smtClean="0">
              <a:latin typeface="Times New Roman" pitchFamily="18" charset="0"/>
              <a:cs typeface="Times New Roman" pitchFamily="18" charset="0"/>
            </a:rPr>
            <a:t>С — сумма платежного документа (уступленного денежного требования); 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90CAB471-37B1-46F8-A636-0F7C87A33DFD}" type="parTrans" cxnId="{85564C5E-2C85-4550-8DE3-EB9F5D83D384}">
      <dgm:prSet/>
      <dgm:spPr/>
      <dgm:t>
        <a:bodyPr/>
        <a:lstStyle/>
        <a:p>
          <a:endParaRPr lang="uk-UA"/>
        </a:p>
      </dgm:t>
    </dgm:pt>
    <dgm:pt modelId="{B721DCB3-F037-4535-8EED-91E72D15A4CD}" type="sibTrans" cxnId="{85564C5E-2C85-4550-8DE3-EB9F5D83D384}">
      <dgm:prSet/>
      <dgm:spPr/>
      <dgm:t>
        <a:bodyPr/>
        <a:lstStyle/>
        <a:p>
          <a:endParaRPr lang="uk-UA"/>
        </a:p>
      </dgm:t>
    </dgm:pt>
    <dgm:pt modelId="{41680A58-3615-4E9A-B665-684E8F07A19A}">
      <dgm:prSet/>
      <dgm:spPr/>
      <dgm:t>
        <a:bodyPr/>
        <a:lstStyle/>
        <a:p>
          <a:pPr rtl="0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Д — величина кредита по отношению к сумме счетов, доли единицы; 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53480E62-F593-466F-A41E-D3E03BE3EC35}" type="parTrans" cxnId="{FFCD3EFC-9FBE-46E9-8938-AAAFF2AE0F70}">
      <dgm:prSet/>
      <dgm:spPr/>
      <dgm:t>
        <a:bodyPr/>
        <a:lstStyle/>
        <a:p>
          <a:endParaRPr lang="uk-UA"/>
        </a:p>
      </dgm:t>
    </dgm:pt>
    <dgm:pt modelId="{8A9E9C6A-A5C0-4C31-8781-65B7EE84FC2B}" type="sibTrans" cxnId="{FFCD3EFC-9FBE-46E9-8938-AAAFF2AE0F70}">
      <dgm:prSet/>
      <dgm:spPr/>
      <dgm:t>
        <a:bodyPr/>
        <a:lstStyle/>
        <a:p>
          <a:endParaRPr lang="uk-UA"/>
        </a:p>
      </dgm:t>
    </dgm:pt>
    <dgm:pt modelId="{04117437-118B-442D-A18B-4C85A952D370}">
      <dgm:prSet/>
      <dgm:spPr/>
      <dgm:t>
        <a:bodyPr/>
        <a:lstStyle/>
        <a:p>
          <a:pPr rtl="0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П — ставка банковского процента, доли единицы; 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F7F64CE4-AC54-4A2E-AB82-BDDC4D45D6E7}" type="parTrans" cxnId="{4A4BC5AB-B37B-42B0-ACE2-65DBDA0AD972}">
      <dgm:prSet/>
      <dgm:spPr/>
      <dgm:t>
        <a:bodyPr/>
        <a:lstStyle/>
        <a:p>
          <a:endParaRPr lang="uk-UA"/>
        </a:p>
      </dgm:t>
    </dgm:pt>
    <dgm:pt modelId="{6D3DA7CC-831B-4DAF-A5D5-CA61946009A4}" type="sibTrans" cxnId="{4A4BC5AB-B37B-42B0-ACE2-65DBDA0AD972}">
      <dgm:prSet/>
      <dgm:spPr/>
      <dgm:t>
        <a:bodyPr/>
        <a:lstStyle/>
        <a:p>
          <a:endParaRPr lang="uk-UA"/>
        </a:p>
      </dgm:t>
    </dgm:pt>
    <dgm:pt modelId="{FCA1F38B-DDDA-4952-ABCD-294A64685889}">
      <dgm:prSet/>
      <dgm:spPr/>
      <dgm:t>
        <a:bodyPr/>
        <a:lstStyle/>
        <a:p>
          <a:pPr rtl="0"/>
          <a:r>
            <a:rPr lang="ru-RU" i="1" dirty="0" smtClean="0">
              <a:latin typeface="Times New Roman" pitchFamily="18" charset="0"/>
              <a:cs typeface="Times New Roman" pitchFamily="18" charset="0"/>
            </a:rPr>
            <a:t>Т— средний срок оборачиваемости средств в расчетах; 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4B4BC5C6-7D10-4613-BDE2-4BB9330DF304}" type="parTrans" cxnId="{83FF86A0-AC33-4632-8F73-06399D8AF153}">
      <dgm:prSet/>
      <dgm:spPr/>
      <dgm:t>
        <a:bodyPr/>
        <a:lstStyle/>
        <a:p>
          <a:endParaRPr lang="uk-UA"/>
        </a:p>
      </dgm:t>
    </dgm:pt>
    <dgm:pt modelId="{DFB1882C-A089-4347-AD19-40662091B317}" type="sibTrans" cxnId="{83FF86A0-AC33-4632-8F73-06399D8AF153}">
      <dgm:prSet/>
      <dgm:spPr/>
      <dgm:t>
        <a:bodyPr/>
        <a:lstStyle/>
        <a:p>
          <a:endParaRPr lang="uk-UA"/>
        </a:p>
      </dgm:t>
    </dgm:pt>
    <dgm:pt modelId="{F4496DA9-7692-41AA-BEE0-6DB336691C13}">
      <dgm:prSet/>
      <dgm:spPr/>
      <dgm:t>
        <a:bodyPr/>
        <a:lstStyle/>
        <a:p>
          <a:pPr rtl="0"/>
          <a:r>
            <a:rPr lang="ru-RU" i="1" dirty="0" smtClean="0">
              <a:latin typeface="Times New Roman" pitchFamily="18" charset="0"/>
              <a:cs typeface="Times New Roman" pitchFamily="18" charset="0"/>
            </a:rPr>
            <a:t>К — размер комиссионных за услуги, доли единицы по отношению к сумме счетов-фактур.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7BB7F29A-C31A-4E8D-BE0A-82EB966EB986}" type="parTrans" cxnId="{B3C5F47D-4E35-4C72-8D85-06098C48E8EF}">
      <dgm:prSet/>
      <dgm:spPr/>
      <dgm:t>
        <a:bodyPr/>
        <a:lstStyle/>
        <a:p>
          <a:endParaRPr lang="uk-UA"/>
        </a:p>
      </dgm:t>
    </dgm:pt>
    <dgm:pt modelId="{DB5E2084-E8FD-4F59-976D-7BFAFDF1ECEA}" type="sibTrans" cxnId="{B3C5F47D-4E35-4C72-8D85-06098C48E8EF}">
      <dgm:prSet/>
      <dgm:spPr/>
      <dgm:t>
        <a:bodyPr/>
        <a:lstStyle/>
        <a:p>
          <a:endParaRPr lang="uk-UA"/>
        </a:p>
      </dgm:t>
    </dgm:pt>
    <dgm:pt modelId="{61625EE4-1C1D-4CD4-AE55-DE45297553DB}" type="pres">
      <dgm:prSet presAssocID="{717B8D9D-70A9-46B7-9AD6-626E0FD7E2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6733228-17C5-4317-89F5-DF6D5D15013E}" type="pres">
      <dgm:prSet presAssocID="{CD2815A2-AF8F-4036-A11C-D258E7A83BE3}" presName="parentText" presStyleLbl="node1" presStyleIdx="0" presStyleCnt="6" custLinFactY="192" custLinFactNeighborX="-555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65F01D-1C86-48A2-9728-D229BAB5F004}" type="pres">
      <dgm:prSet presAssocID="{5311A7A3-CBB7-4BE7-B6BE-0DF3CE74CACC}" presName="spacer" presStyleCnt="0"/>
      <dgm:spPr/>
    </dgm:pt>
    <dgm:pt modelId="{BB83A6BA-3E6E-43CE-80F3-F43CC52C4DA7}" type="pres">
      <dgm:prSet presAssocID="{2F2B8093-20F6-404B-91D0-D1D81E1BBB6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446281-3728-43C9-B03F-ECCC22023C98}" type="pres">
      <dgm:prSet presAssocID="{B721DCB3-F037-4535-8EED-91E72D15A4CD}" presName="spacer" presStyleCnt="0"/>
      <dgm:spPr/>
    </dgm:pt>
    <dgm:pt modelId="{880D8F53-4D2C-4951-B615-DB7BD7EC1312}" type="pres">
      <dgm:prSet presAssocID="{41680A58-3615-4E9A-B665-684E8F07A19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0A575B-2972-4DD5-8221-1D89BB09E20A}" type="pres">
      <dgm:prSet presAssocID="{8A9E9C6A-A5C0-4C31-8781-65B7EE84FC2B}" presName="spacer" presStyleCnt="0"/>
      <dgm:spPr/>
    </dgm:pt>
    <dgm:pt modelId="{D608B5FC-1113-432D-B00A-BDBC702AFCA3}" type="pres">
      <dgm:prSet presAssocID="{04117437-118B-442D-A18B-4C85A952D37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7E9A42-A866-4523-926A-EE3BA2FB80BA}" type="pres">
      <dgm:prSet presAssocID="{6D3DA7CC-831B-4DAF-A5D5-CA61946009A4}" presName="spacer" presStyleCnt="0"/>
      <dgm:spPr/>
    </dgm:pt>
    <dgm:pt modelId="{1E8805E0-6A1B-4E13-93F6-712CF27EB8E5}" type="pres">
      <dgm:prSet presAssocID="{FCA1F38B-DDDA-4952-ABCD-294A6468588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91EDAB-D472-4F39-9FFF-2E8EE1F5FF69}" type="pres">
      <dgm:prSet presAssocID="{DFB1882C-A089-4347-AD19-40662091B317}" presName="spacer" presStyleCnt="0"/>
      <dgm:spPr/>
    </dgm:pt>
    <dgm:pt modelId="{349C900C-9C4A-4B2A-8C23-6D5AE4742C84}" type="pres">
      <dgm:prSet presAssocID="{F4496DA9-7692-41AA-BEE0-6DB336691C1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A4BC5AB-B37B-42B0-ACE2-65DBDA0AD972}" srcId="{717B8D9D-70A9-46B7-9AD6-626E0FD7E258}" destId="{04117437-118B-442D-A18B-4C85A952D370}" srcOrd="3" destOrd="0" parTransId="{F7F64CE4-AC54-4A2E-AB82-BDDC4D45D6E7}" sibTransId="{6D3DA7CC-831B-4DAF-A5D5-CA61946009A4}"/>
    <dgm:cxn modelId="{C83CA86C-D5DB-4235-89A9-62C20E8B4E30}" type="presOf" srcId="{717B8D9D-70A9-46B7-9AD6-626E0FD7E258}" destId="{61625EE4-1C1D-4CD4-AE55-DE45297553DB}" srcOrd="0" destOrd="0" presId="urn:microsoft.com/office/officeart/2005/8/layout/vList2"/>
    <dgm:cxn modelId="{67468CEF-2E61-4C19-A05B-93516C4B66DA}" type="presOf" srcId="{F4496DA9-7692-41AA-BEE0-6DB336691C13}" destId="{349C900C-9C4A-4B2A-8C23-6D5AE4742C84}" srcOrd="0" destOrd="0" presId="urn:microsoft.com/office/officeart/2005/8/layout/vList2"/>
    <dgm:cxn modelId="{75CAC8A0-867F-4304-AE46-38E3BCE6C343}" type="presOf" srcId="{CD2815A2-AF8F-4036-A11C-D258E7A83BE3}" destId="{16733228-17C5-4317-89F5-DF6D5D15013E}" srcOrd="0" destOrd="0" presId="urn:microsoft.com/office/officeart/2005/8/layout/vList2"/>
    <dgm:cxn modelId="{9C98EDE9-CBD2-4691-81BB-4D699F49DC49}" type="presOf" srcId="{2F2B8093-20F6-404B-91D0-D1D81E1BBB64}" destId="{BB83A6BA-3E6E-43CE-80F3-F43CC52C4DA7}" srcOrd="0" destOrd="0" presId="urn:microsoft.com/office/officeart/2005/8/layout/vList2"/>
    <dgm:cxn modelId="{A8E913AC-A989-40C0-98BB-4C32D64A3DD2}" type="presOf" srcId="{04117437-118B-442D-A18B-4C85A952D370}" destId="{D608B5FC-1113-432D-B00A-BDBC702AFCA3}" srcOrd="0" destOrd="0" presId="urn:microsoft.com/office/officeart/2005/8/layout/vList2"/>
    <dgm:cxn modelId="{B3C5F47D-4E35-4C72-8D85-06098C48E8EF}" srcId="{717B8D9D-70A9-46B7-9AD6-626E0FD7E258}" destId="{F4496DA9-7692-41AA-BEE0-6DB336691C13}" srcOrd="5" destOrd="0" parTransId="{7BB7F29A-C31A-4E8D-BE0A-82EB966EB986}" sibTransId="{DB5E2084-E8FD-4F59-976D-7BFAFDF1ECEA}"/>
    <dgm:cxn modelId="{FFCD3EFC-9FBE-46E9-8938-AAAFF2AE0F70}" srcId="{717B8D9D-70A9-46B7-9AD6-626E0FD7E258}" destId="{41680A58-3615-4E9A-B665-684E8F07A19A}" srcOrd="2" destOrd="0" parTransId="{53480E62-F593-466F-A41E-D3E03BE3EC35}" sibTransId="{8A9E9C6A-A5C0-4C31-8781-65B7EE84FC2B}"/>
    <dgm:cxn modelId="{7A791DBF-910D-4C17-BAB5-4222E203A5E8}" srcId="{717B8D9D-70A9-46B7-9AD6-626E0FD7E258}" destId="{CD2815A2-AF8F-4036-A11C-D258E7A83BE3}" srcOrd="0" destOrd="0" parTransId="{72E2536B-9B82-48F3-8E2F-1422C7846AD9}" sibTransId="{5311A7A3-CBB7-4BE7-B6BE-0DF3CE74CACC}"/>
    <dgm:cxn modelId="{83FF86A0-AC33-4632-8F73-06399D8AF153}" srcId="{717B8D9D-70A9-46B7-9AD6-626E0FD7E258}" destId="{FCA1F38B-DDDA-4952-ABCD-294A64685889}" srcOrd="4" destOrd="0" parTransId="{4B4BC5C6-7D10-4613-BDE2-4BB9330DF304}" sibTransId="{DFB1882C-A089-4347-AD19-40662091B317}"/>
    <dgm:cxn modelId="{85564C5E-2C85-4550-8DE3-EB9F5D83D384}" srcId="{717B8D9D-70A9-46B7-9AD6-626E0FD7E258}" destId="{2F2B8093-20F6-404B-91D0-D1D81E1BBB64}" srcOrd="1" destOrd="0" parTransId="{90CAB471-37B1-46F8-A636-0F7C87A33DFD}" sibTransId="{B721DCB3-F037-4535-8EED-91E72D15A4CD}"/>
    <dgm:cxn modelId="{EF7E0E8F-0E4E-4B3F-BC66-92277766B27F}" type="presOf" srcId="{FCA1F38B-DDDA-4952-ABCD-294A64685889}" destId="{1E8805E0-6A1B-4E13-93F6-712CF27EB8E5}" srcOrd="0" destOrd="0" presId="urn:microsoft.com/office/officeart/2005/8/layout/vList2"/>
    <dgm:cxn modelId="{F721B435-0666-446C-8653-740F48328F5D}" type="presOf" srcId="{41680A58-3615-4E9A-B665-684E8F07A19A}" destId="{880D8F53-4D2C-4951-B615-DB7BD7EC1312}" srcOrd="0" destOrd="0" presId="urn:microsoft.com/office/officeart/2005/8/layout/vList2"/>
    <dgm:cxn modelId="{8EB629EC-B130-4DE9-B2D8-2844E06D3DA8}" type="presParOf" srcId="{61625EE4-1C1D-4CD4-AE55-DE45297553DB}" destId="{16733228-17C5-4317-89F5-DF6D5D15013E}" srcOrd="0" destOrd="0" presId="urn:microsoft.com/office/officeart/2005/8/layout/vList2"/>
    <dgm:cxn modelId="{99584774-8260-4013-9E9A-B1A10CF652CA}" type="presParOf" srcId="{61625EE4-1C1D-4CD4-AE55-DE45297553DB}" destId="{F965F01D-1C86-48A2-9728-D229BAB5F004}" srcOrd="1" destOrd="0" presId="urn:microsoft.com/office/officeart/2005/8/layout/vList2"/>
    <dgm:cxn modelId="{F7163A63-A4C6-4EB6-8DF3-25057A919966}" type="presParOf" srcId="{61625EE4-1C1D-4CD4-AE55-DE45297553DB}" destId="{BB83A6BA-3E6E-43CE-80F3-F43CC52C4DA7}" srcOrd="2" destOrd="0" presId="urn:microsoft.com/office/officeart/2005/8/layout/vList2"/>
    <dgm:cxn modelId="{4919CED7-45E0-4523-82C8-A8EBCC085657}" type="presParOf" srcId="{61625EE4-1C1D-4CD4-AE55-DE45297553DB}" destId="{F3446281-3728-43C9-B03F-ECCC22023C98}" srcOrd="3" destOrd="0" presId="urn:microsoft.com/office/officeart/2005/8/layout/vList2"/>
    <dgm:cxn modelId="{2919C190-B8F8-440B-B67F-BB37B754ADA0}" type="presParOf" srcId="{61625EE4-1C1D-4CD4-AE55-DE45297553DB}" destId="{880D8F53-4D2C-4951-B615-DB7BD7EC1312}" srcOrd="4" destOrd="0" presId="urn:microsoft.com/office/officeart/2005/8/layout/vList2"/>
    <dgm:cxn modelId="{CE273B73-975A-4AB0-9D5E-D5124FA304E0}" type="presParOf" srcId="{61625EE4-1C1D-4CD4-AE55-DE45297553DB}" destId="{980A575B-2972-4DD5-8221-1D89BB09E20A}" srcOrd="5" destOrd="0" presId="urn:microsoft.com/office/officeart/2005/8/layout/vList2"/>
    <dgm:cxn modelId="{9E8D6982-4F79-4FA8-979D-309675BAD026}" type="presParOf" srcId="{61625EE4-1C1D-4CD4-AE55-DE45297553DB}" destId="{D608B5FC-1113-432D-B00A-BDBC702AFCA3}" srcOrd="6" destOrd="0" presId="urn:microsoft.com/office/officeart/2005/8/layout/vList2"/>
    <dgm:cxn modelId="{12A2F7A2-A538-4DB1-A1C7-04C5FE2915BE}" type="presParOf" srcId="{61625EE4-1C1D-4CD4-AE55-DE45297553DB}" destId="{227E9A42-A866-4523-926A-EE3BA2FB80BA}" srcOrd="7" destOrd="0" presId="urn:microsoft.com/office/officeart/2005/8/layout/vList2"/>
    <dgm:cxn modelId="{BED10182-1097-4BC6-A2F5-27611FC8267C}" type="presParOf" srcId="{61625EE4-1C1D-4CD4-AE55-DE45297553DB}" destId="{1E8805E0-6A1B-4E13-93F6-712CF27EB8E5}" srcOrd="8" destOrd="0" presId="urn:microsoft.com/office/officeart/2005/8/layout/vList2"/>
    <dgm:cxn modelId="{4E531472-B022-4AA8-AD55-10FA25579A49}" type="presParOf" srcId="{61625EE4-1C1D-4CD4-AE55-DE45297553DB}" destId="{F991EDAB-D472-4F39-9FFF-2E8EE1F5FF69}" srcOrd="9" destOrd="0" presId="urn:microsoft.com/office/officeart/2005/8/layout/vList2"/>
    <dgm:cxn modelId="{5184C92F-AD3F-4541-8497-A4A2689B4AD1}" type="presParOf" srcId="{61625EE4-1C1D-4CD4-AE55-DE45297553DB}" destId="{349C900C-9C4A-4B2A-8C23-6D5AE4742C8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8BCA894-1ADE-4A83-8330-5CB55C12C2D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59AB1052-9E25-40C6-AD9D-2152C5E1DAF8}">
      <dgm:prSet/>
      <dgm:spPr/>
      <dgm:t>
        <a:bodyPr/>
        <a:lstStyle/>
        <a:p>
          <a:pPr rtl="0"/>
          <a:r>
            <a:rPr lang="ru-RU" b="1" dirty="0" smtClean="0"/>
            <a:t>ФОРФЕЙТИНГ</a:t>
          </a:r>
          <a:r>
            <a:rPr lang="ru-RU" dirty="0" smtClean="0"/>
            <a:t> — </a:t>
          </a:r>
          <a:r>
            <a:rPr lang="ru-RU" dirty="0" err="1" smtClean="0"/>
            <a:t>фінансування</a:t>
          </a:r>
          <a:r>
            <a:rPr lang="ru-RU" dirty="0" smtClean="0"/>
            <a:t> </a:t>
          </a:r>
          <a:r>
            <a:rPr lang="ru-RU" dirty="0" err="1" smtClean="0"/>
            <a:t>міжнародної</a:t>
          </a:r>
          <a:r>
            <a:rPr lang="ru-RU" dirty="0" smtClean="0"/>
            <a:t> </a:t>
          </a:r>
          <a:r>
            <a:rPr lang="ru-RU" dirty="0" err="1" smtClean="0"/>
            <a:t>торгівлі</a:t>
          </a:r>
          <a:r>
            <a:rPr lang="ru-RU" dirty="0" smtClean="0"/>
            <a:t> шляхом </a:t>
          </a:r>
          <a:r>
            <a:rPr lang="ru-RU" dirty="0" err="1" smtClean="0"/>
            <a:t>обліку</a:t>
          </a:r>
          <a:r>
            <a:rPr lang="ru-RU" dirty="0" smtClean="0"/>
            <a:t> </a:t>
          </a:r>
          <a:r>
            <a:rPr lang="ru-RU" dirty="0" err="1" smtClean="0"/>
            <a:t>перевідних</a:t>
          </a:r>
          <a:r>
            <a:rPr lang="ru-RU" dirty="0" smtClean="0"/>
            <a:t> векселів без права </a:t>
          </a:r>
          <a:r>
            <a:rPr lang="ru-RU" dirty="0" err="1" smtClean="0"/>
            <a:t>регресу</a:t>
          </a:r>
          <a:r>
            <a:rPr lang="ru-RU" dirty="0" smtClean="0"/>
            <a:t>, </a:t>
          </a:r>
          <a:r>
            <a:rPr lang="ru-RU" dirty="0" err="1" smtClean="0"/>
            <a:t>тобто</a:t>
          </a:r>
          <a:r>
            <a:rPr lang="ru-RU" dirty="0" smtClean="0"/>
            <a:t> </a:t>
          </a:r>
          <a:r>
            <a:rPr lang="ru-RU" dirty="0" err="1" smtClean="0"/>
            <a:t>покупець</a:t>
          </a:r>
          <a:r>
            <a:rPr lang="ru-RU" dirty="0" smtClean="0"/>
            <a:t> векселя </a:t>
          </a:r>
          <a:r>
            <a:rPr lang="ru-RU" dirty="0" err="1" smtClean="0"/>
            <a:t>бере</a:t>
          </a:r>
          <a:r>
            <a:rPr lang="ru-RU" dirty="0" smtClean="0"/>
            <a:t> на себе весь ризик неплатежу </a:t>
          </a:r>
          <a:r>
            <a:rPr lang="ru-RU" dirty="0" err="1" smtClean="0"/>
            <a:t>і</a:t>
          </a:r>
          <a:r>
            <a:rPr lang="ru-RU" dirty="0" smtClean="0"/>
            <a:t> не </a:t>
          </a:r>
          <a:r>
            <a:rPr lang="ru-RU" dirty="0" err="1" smtClean="0"/>
            <a:t>може</a:t>
          </a:r>
          <a:r>
            <a:rPr lang="ru-RU" dirty="0" smtClean="0"/>
            <a:t> </a:t>
          </a:r>
          <a:r>
            <a:rPr lang="ru-RU" dirty="0" err="1" smtClean="0"/>
            <a:t>пред'явити</a:t>
          </a:r>
          <a:r>
            <a:rPr lang="ru-RU" dirty="0" smtClean="0"/>
            <a:t> </a:t>
          </a:r>
          <a:r>
            <a:rPr lang="ru-RU" dirty="0" err="1" smtClean="0"/>
            <a:t>претензії</a:t>
          </a:r>
          <a:r>
            <a:rPr lang="ru-RU" dirty="0" smtClean="0"/>
            <a:t> </a:t>
          </a:r>
          <a:r>
            <a:rPr lang="ru-RU" dirty="0" err="1" smtClean="0"/>
            <a:t>попередньому</a:t>
          </a:r>
          <a:r>
            <a:rPr lang="ru-RU" dirty="0" smtClean="0"/>
            <a:t> </a:t>
          </a:r>
          <a:r>
            <a:rPr lang="ru-RU" dirty="0" err="1" smtClean="0"/>
            <a:t>власнику</a:t>
          </a:r>
          <a:r>
            <a:rPr lang="ru-RU" dirty="0" smtClean="0"/>
            <a:t>.</a:t>
          </a:r>
          <a:endParaRPr lang="uk-UA" dirty="0"/>
        </a:p>
      </dgm:t>
    </dgm:pt>
    <dgm:pt modelId="{2497801B-3DDD-4A9C-82FE-DAC86934738C}" type="parTrans" cxnId="{D29091D4-A04A-4666-BE6F-471233A66E6B}">
      <dgm:prSet/>
      <dgm:spPr/>
      <dgm:t>
        <a:bodyPr/>
        <a:lstStyle/>
        <a:p>
          <a:endParaRPr lang="uk-UA"/>
        </a:p>
      </dgm:t>
    </dgm:pt>
    <dgm:pt modelId="{5A2DE64E-DF29-4685-BB19-4F605C5AFB88}" type="sibTrans" cxnId="{D29091D4-A04A-4666-BE6F-471233A66E6B}">
      <dgm:prSet/>
      <dgm:spPr/>
      <dgm:t>
        <a:bodyPr/>
        <a:lstStyle/>
        <a:p>
          <a:endParaRPr lang="uk-UA"/>
        </a:p>
      </dgm:t>
    </dgm:pt>
    <dgm:pt modelId="{81E60089-2E8B-4FE3-94E2-502B0D63EAA4}" type="pres">
      <dgm:prSet presAssocID="{D8BCA894-1ADE-4A83-8330-5CB55C12C2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CFEFDA4-773F-4143-BB56-EF52079C84EF}" type="pres">
      <dgm:prSet presAssocID="{59AB1052-9E25-40C6-AD9D-2152C5E1DAF8}" presName="parentText" presStyleLbl="node1" presStyleIdx="0" presStyleCnt="1" custLinFactNeighborY="848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29091D4-A04A-4666-BE6F-471233A66E6B}" srcId="{D8BCA894-1ADE-4A83-8330-5CB55C12C2D9}" destId="{59AB1052-9E25-40C6-AD9D-2152C5E1DAF8}" srcOrd="0" destOrd="0" parTransId="{2497801B-3DDD-4A9C-82FE-DAC86934738C}" sibTransId="{5A2DE64E-DF29-4685-BB19-4F605C5AFB88}"/>
    <dgm:cxn modelId="{5C0F6327-C252-4A0C-A689-90B2742A1E75}" type="presOf" srcId="{D8BCA894-1ADE-4A83-8330-5CB55C12C2D9}" destId="{81E60089-2E8B-4FE3-94E2-502B0D63EAA4}" srcOrd="0" destOrd="0" presId="urn:microsoft.com/office/officeart/2005/8/layout/vList2"/>
    <dgm:cxn modelId="{EED7971D-FF91-43BA-96E1-BF9DFC5C4F20}" type="presOf" srcId="{59AB1052-9E25-40C6-AD9D-2152C5E1DAF8}" destId="{2CFEFDA4-773F-4143-BB56-EF52079C84EF}" srcOrd="0" destOrd="0" presId="urn:microsoft.com/office/officeart/2005/8/layout/vList2"/>
    <dgm:cxn modelId="{B3B2821E-BFFD-45A8-AAF3-6FCFF92EB78B}" type="presParOf" srcId="{81E60089-2E8B-4FE3-94E2-502B0D63EAA4}" destId="{2CFEFDA4-773F-4143-BB56-EF52079C84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2E1C566-E321-47C4-A02D-EDEB4613722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A17F2BA-CD48-4C46-B7A0-61EA4867DE9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где D − величина дисконту;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FABF8C47-211E-4AE8-BB8E-94C6568DD592}" type="parTrans" cxnId="{66547CC5-4936-4676-9663-21ED5D0BD9B5}">
      <dgm:prSet/>
      <dgm:spPr/>
      <dgm:t>
        <a:bodyPr/>
        <a:lstStyle/>
        <a:p>
          <a:endParaRPr lang="uk-UA"/>
        </a:p>
      </dgm:t>
    </dgm:pt>
    <dgm:pt modelId="{B06B4BC0-EC3A-47EA-9E31-FC364B61636B}" type="sibTrans" cxnId="{66547CC5-4936-4676-9663-21ED5D0BD9B5}">
      <dgm:prSet/>
      <dgm:spPr/>
      <dgm:t>
        <a:bodyPr/>
        <a:lstStyle/>
        <a:p>
          <a:endParaRPr lang="uk-UA"/>
        </a:p>
      </dgm:t>
    </dgm:pt>
    <dgm:pt modelId="{C5D8E86E-AC2A-44C8-919C-8E588456825C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N −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номінал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векселя;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98179FBB-6DFC-4E14-9212-FAD49462464E}" type="parTrans" cxnId="{6DD2B07D-BDBD-4E9B-807D-9B49FF24711C}">
      <dgm:prSet/>
      <dgm:spPr/>
      <dgm:t>
        <a:bodyPr/>
        <a:lstStyle/>
        <a:p>
          <a:endParaRPr lang="uk-UA"/>
        </a:p>
      </dgm:t>
    </dgm:pt>
    <dgm:pt modelId="{5F09DA34-94A2-4F52-9C35-FBEBDAA1E331}" type="sibTrans" cxnId="{6DD2B07D-BDBD-4E9B-807D-9B49FF24711C}">
      <dgm:prSet/>
      <dgm:spPr/>
      <dgm:t>
        <a:bodyPr/>
        <a:lstStyle/>
        <a:p>
          <a:endParaRPr lang="uk-UA"/>
        </a:p>
      </dgm:t>
    </dgm:pt>
    <dgm:pt modelId="{65FA4E04-C52A-40FF-90BA-E2766B2D7663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d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− ставка дисконта;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9305694-AB42-4088-9806-BF1E711350C5}" type="parTrans" cxnId="{8C3BED3B-DB82-4C68-AA76-BC2926C328F5}">
      <dgm:prSet/>
      <dgm:spPr/>
      <dgm:t>
        <a:bodyPr/>
        <a:lstStyle/>
        <a:p>
          <a:endParaRPr lang="uk-UA"/>
        </a:p>
      </dgm:t>
    </dgm:pt>
    <dgm:pt modelId="{A1B94CBF-13E8-4BB8-B3E7-BC42D99E5977}" type="sibTrans" cxnId="{8C3BED3B-DB82-4C68-AA76-BC2926C328F5}">
      <dgm:prSet/>
      <dgm:spPr/>
      <dgm:t>
        <a:bodyPr/>
        <a:lstStyle/>
        <a:p>
          <a:endParaRPr lang="uk-UA"/>
        </a:p>
      </dgm:t>
    </dgm:pt>
    <dgm:pt modelId="{92C4CDF2-E881-45E0-BCE3-2D72291541E1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t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− срок векселя;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534ADD12-3148-45B2-BDA6-E4A2F0555425}" type="parTrans" cxnId="{A265A671-FE17-4DFA-B0F7-290B021C2EF7}">
      <dgm:prSet/>
      <dgm:spPr/>
      <dgm:t>
        <a:bodyPr/>
        <a:lstStyle/>
        <a:p>
          <a:endParaRPr lang="uk-UA"/>
        </a:p>
      </dgm:t>
    </dgm:pt>
    <dgm:pt modelId="{9F6907EA-F104-41FA-9EC2-A076D21ECC7C}" type="sibTrans" cxnId="{A265A671-FE17-4DFA-B0F7-290B021C2EF7}">
      <dgm:prSet/>
      <dgm:spPr/>
      <dgm:t>
        <a:bodyPr/>
        <a:lstStyle/>
        <a:p>
          <a:endParaRPr lang="uk-UA"/>
        </a:p>
      </dgm:t>
    </dgm:pt>
    <dgm:pt modelId="{479BE092-67E8-4CD2-90B0-51AAB3782D44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k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−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кількість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льготних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днів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112475C-9B59-4341-AC50-1EEFF47F6526}" type="parTrans" cxnId="{8E29853C-48C7-415A-A8FA-013DAA70162F}">
      <dgm:prSet/>
      <dgm:spPr/>
      <dgm:t>
        <a:bodyPr/>
        <a:lstStyle/>
        <a:p>
          <a:endParaRPr lang="uk-UA"/>
        </a:p>
      </dgm:t>
    </dgm:pt>
    <dgm:pt modelId="{4C3B63D2-2395-43D1-8CF8-06A90C3233B1}" type="sibTrans" cxnId="{8E29853C-48C7-415A-A8FA-013DAA70162F}">
      <dgm:prSet/>
      <dgm:spPr/>
      <dgm:t>
        <a:bodyPr/>
        <a:lstStyle/>
        <a:p>
          <a:endParaRPr lang="uk-UA"/>
        </a:p>
      </dgm:t>
    </dgm:pt>
    <dgm:pt modelId="{25988C79-4A8F-4E2A-9179-93C210EA3122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n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− число векселів.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083F7C4E-2845-435D-AAE6-1B4BE9E6095D}" type="parTrans" cxnId="{951A8E10-FE05-4D7D-B31B-AC18F9E0A86D}">
      <dgm:prSet/>
      <dgm:spPr/>
      <dgm:t>
        <a:bodyPr/>
        <a:lstStyle/>
        <a:p>
          <a:endParaRPr lang="uk-UA"/>
        </a:p>
      </dgm:t>
    </dgm:pt>
    <dgm:pt modelId="{A0C03702-3BF7-4C2F-AAB5-6AC78B926C58}" type="sibTrans" cxnId="{951A8E10-FE05-4D7D-B31B-AC18F9E0A86D}">
      <dgm:prSet/>
      <dgm:spPr/>
      <dgm:t>
        <a:bodyPr/>
        <a:lstStyle/>
        <a:p>
          <a:endParaRPr lang="uk-UA"/>
        </a:p>
      </dgm:t>
    </dgm:pt>
    <dgm:pt modelId="{0D65681F-9462-4C53-8E72-9AE590412718}" type="pres">
      <dgm:prSet presAssocID="{A2E1C566-E321-47C4-A02D-EDEB461372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D21C4E5-B053-4F0F-81B5-CED68040FFCD}" type="pres">
      <dgm:prSet presAssocID="{4A17F2BA-CD48-4C46-B7A0-61EA4867DE9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2D93FF-20E0-42FC-8C29-85602CA9BA85}" type="pres">
      <dgm:prSet presAssocID="{B06B4BC0-EC3A-47EA-9E31-FC364B61636B}" presName="spacer" presStyleCnt="0"/>
      <dgm:spPr/>
    </dgm:pt>
    <dgm:pt modelId="{C7D7485D-5946-419D-BAC8-41EA484B64DB}" type="pres">
      <dgm:prSet presAssocID="{C5D8E86E-AC2A-44C8-919C-8E588456825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291F569-C386-4D7E-BF04-21878A704189}" type="pres">
      <dgm:prSet presAssocID="{5F09DA34-94A2-4F52-9C35-FBEBDAA1E331}" presName="spacer" presStyleCnt="0"/>
      <dgm:spPr/>
    </dgm:pt>
    <dgm:pt modelId="{DA75C55B-D315-4781-A8B6-A101CBF38363}" type="pres">
      <dgm:prSet presAssocID="{65FA4E04-C52A-40FF-90BA-E2766B2D766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F331C7-8777-4403-A757-CD3A80EE1DC0}" type="pres">
      <dgm:prSet presAssocID="{A1B94CBF-13E8-4BB8-B3E7-BC42D99E5977}" presName="spacer" presStyleCnt="0"/>
      <dgm:spPr/>
    </dgm:pt>
    <dgm:pt modelId="{526ADF5F-84D3-4461-863A-69EC6490877E}" type="pres">
      <dgm:prSet presAssocID="{92C4CDF2-E881-45E0-BCE3-2D72291541E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71B46EC-FA42-41BE-A6C4-768899A092A3}" type="pres">
      <dgm:prSet presAssocID="{9F6907EA-F104-41FA-9EC2-A076D21ECC7C}" presName="spacer" presStyleCnt="0"/>
      <dgm:spPr/>
    </dgm:pt>
    <dgm:pt modelId="{6B93D302-480F-492F-8AE9-EB004AA073D6}" type="pres">
      <dgm:prSet presAssocID="{479BE092-67E8-4CD2-90B0-51AAB3782D4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BF4E01-0398-4368-ADEF-9F47AC83ACAB}" type="pres">
      <dgm:prSet presAssocID="{4C3B63D2-2395-43D1-8CF8-06A90C3233B1}" presName="spacer" presStyleCnt="0"/>
      <dgm:spPr/>
    </dgm:pt>
    <dgm:pt modelId="{9890B4F8-4909-49AD-BE1B-F402E9DDC295}" type="pres">
      <dgm:prSet presAssocID="{25988C79-4A8F-4E2A-9179-93C210EA312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65A671-FE17-4DFA-B0F7-290B021C2EF7}" srcId="{A2E1C566-E321-47C4-A02D-EDEB46137220}" destId="{92C4CDF2-E881-45E0-BCE3-2D72291541E1}" srcOrd="3" destOrd="0" parTransId="{534ADD12-3148-45B2-BDA6-E4A2F0555425}" sibTransId="{9F6907EA-F104-41FA-9EC2-A076D21ECC7C}"/>
    <dgm:cxn modelId="{E925E7F1-BF27-4717-98C3-DA8C5BD5AB68}" type="presOf" srcId="{25988C79-4A8F-4E2A-9179-93C210EA3122}" destId="{9890B4F8-4909-49AD-BE1B-F402E9DDC295}" srcOrd="0" destOrd="0" presId="urn:microsoft.com/office/officeart/2005/8/layout/vList2"/>
    <dgm:cxn modelId="{6DD2B07D-BDBD-4E9B-807D-9B49FF24711C}" srcId="{A2E1C566-E321-47C4-A02D-EDEB46137220}" destId="{C5D8E86E-AC2A-44C8-919C-8E588456825C}" srcOrd="1" destOrd="0" parTransId="{98179FBB-6DFC-4E14-9212-FAD49462464E}" sibTransId="{5F09DA34-94A2-4F52-9C35-FBEBDAA1E331}"/>
    <dgm:cxn modelId="{66547CC5-4936-4676-9663-21ED5D0BD9B5}" srcId="{A2E1C566-E321-47C4-A02D-EDEB46137220}" destId="{4A17F2BA-CD48-4C46-B7A0-61EA4867DE9B}" srcOrd="0" destOrd="0" parTransId="{FABF8C47-211E-4AE8-BB8E-94C6568DD592}" sibTransId="{B06B4BC0-EC3A-47EA-9E31-FC364B61636B}"/>
    <dgm:cxn modelId="{951A8E10-FE05-4D7D-B31B-AC18F9E0A86D}" srcId="{A2E1C566-E321-47C4-A02D-EDEB46137220}" destId="{25988C79-4A8F-4E2A-9179-93C210EA3122}" srcOrd="5" destOrd="0" parTransId="{083F7C4E-2845-435D-AAE6-1B4BE9E6095D}" sibTransId="{A0C03702-3BF7-4C2F-AAB5-6AC78B926C58}"/>
    <dgm:cxn modelId="{BDE895DC-6DCC-4402-88B8-F4E37CC1008E}" type="presOf" srcId="{4A17F2BA-CD48-4C46-B7A0-61EA4867DE9B}" destId="{BD21C4E5-B053-4F0F-81B5-CED68040FFCD}" srcOrd="0" destOrd="0" presId="urn:microsoft.com/office/officeart/2005/8/layout/vList2"/>
    <dgm:cxn modelId="{C4E8BEE7-8C7C-48C0-AA25-CB624ACAC97C}" type="presOf" srcId="{92C4CDF2-E881-45E0-BCE3-2D72291541E1}" destId="{526ADF5F-84D3-4461-863A-69EC6490877E}" srcOrd="0" destOrd="0" presId="urn:microsoft.com/office/officeart/2005/8/layout/vList2"/>
    <dgm:cxn modelId="{8E29853C-48C7-415A-A8FA-013DAA70162F}" srcId="{A2E1C566-E321-47C4-A02D-EDEB46137220}" destId="{479BE092-67E8-4CD2-90B0-51AAB3782D44}" srcOrd="4" destOrd="0" parTransId="{B112475C-9B59-4341-AC50-1EEFF47F6526}" sibTransId="{4C3B63D2-2395-43D1-8CF8-06A90C3233B1}"/>
    <dgm:cxn modelId="{8C3BED3B-DB82-4C68-AA76-BC2926C328F5}" srcId="{A2E1C566-E321-47C4-A02D-EDEB46137220}" destId="{65FA4E04-C52A-40FF-90BA-E2766B2D7663}" srcOrd="2" destOrd="0" parTransId="{B9305694-AB42-4088-9806-BF1E711350C5}" sibTransId="{A1B94CBF-13E8-4BB8-B3E7-BC42D99E5977}"/>
    <dgm:cxn modelId="{B301AC75-85D1-454D-BCA9-84AB6E4BEA16}" type="presOf" srcId="{C5D8E86E-AC2A-44C8-919C-8E588456825C}" destId="{C7D7485D-5946-419D-BAC8-41EA484B64DB}" srcOrd="0" destOrd="0" presId="urn:microsoft.com/office/officeart/2005/8/layout/vList2"/>
    <dgm:cxn modelId="{4B423E8C-DE86-4D93-A663-3F1BAB963AE8}" type="presOf" srcId="{479BE092-67E8-4CD2-90B0-51AAB3782D44}" destId="{6B93D302-480F-492F-8AE9-EB004AA073D6}" srcOrd="0" destOrd="0" presId="urn:microsoft.com/office/officeart/2005/8/layout/vList2"/>
    <dgm:cxn modelId="{2E9250EB-8134-4220-80C2-FE579FCAB759}" type="presOf" srcId="{A2E1C566-E321-47C4-A02D-EDEB46137220}" destId="{0D65681F-9462-4C53-8E72-9AE590412718}" srcOrd="0" destOrd="0" presId="urn:microsoft.com/office/officeart/2005/8/layout/vList2"/>
    <dgm:cxn modelId="{BE6857EF-B67F-4F2D-ADA4-10B6610B538B}" type="presOf" srcId="{65FA4E04-C52A-40FF-90BA-E2766B2D7663}" destId="{DA75C55B-D315-4781-A8B6-A101CBF38363}" srcOrd="0" destOrd="0" presId="urn:microsoft.com/office/officeart/2005/8/layout/vList2"/>
    <dgm:cxn modelId="{5AF1788B-B8A7-4D32-95F5-A4400965828F}" type="presParOf" srcId="{0D65681F-9462-4C53-8E72-9AE590412718}" destId="{BD21C4E5-B053-4F0F-81B5-CED68040FFCD}" srcOrd="0" destOrd="0" presId="urn:microsoft.com/office/officeart/2005/8/layout/vList2"/>
    <dgm:cxn modelId="{ACD2875A-64BB-4208-9AA4-4146ADAB6D87}" type="presParOf" srcId="{0D65681F-9462-4C53-8E72-9AE590412718}" destId="{4A2D93FF-20E0-42FC-8C29-85602CA9BA85}" srcOrd="1" destOrd="0" presId="urn:microsoft.com/office/officeart/2005/8/layout/vList2"/>
    <dgm:cxn modelId="{0CADA3F6-2270-4B2C-B267-6F70041D38C4}" type="presParOf" srcId="{0D65681F-9462-4C53-8E72-9AE590412718}" destId="{C7D7485D-5946-419D-BAC8-41EA484B64DB}" srcOrd="2" destOrd="0" presId="urn:microsoft.com/office/officeart/2005/8/layout/vList2"/>
    <dgm:cxn modelId="{4B87E7A9-2324-48E4-9568-1D9BEC4A579E}" type="presParOf" srcId="{0D65681F-9462-4C53-8E72-9AE590412718}" destId="{F291F569-C386-4D7E-BF04-21878A704189}" srcOrd="3" destOrd="0" presId="urn:microsoft.com/office/officeart/2005/8/layout/vList2"/>
    <dgm:cxn modelId="{B39808A0-5677-4FB4-8128-D568BE00C16E}" type="presParOf" srcId="{0D65681F-9462-4C53-8E72-9AE590412718}" destId="{DA75C55B-D315-4781-A8B6-A101CBF38363}" srcOrd="4" destOrd="0" presId="urn:microsoft.com/office/officeart/2005/8/layout/vList2"/>
    <dgm:cxn modelId="{F5A72681-FE9B-4F04-9D43-54C6E5C42AF2}" type="presParOf" srcId="{0D65681F-9462-4C53-8E72-9AE590412718}" destId="{54F331C7-8777-4403-A757-CD3A80EE1DC0}" srcOrd="5" destOrd="0" presId="urn:microsoft.com/office/officeart/2005/8/layout/vList2"/>
    <dgm:cxn modelId="{FE20D706-A7E7-4762-815B-D7DC84BCBA23}" type="presParOf" srcId="{0D65681F-9462-4C53-8E72-9AE590412718}" destId="{526ADF5F-84D3-4461-863A-69EC6490877E}" srcOrd="6" destOrd="0" presId="urn:microsoft.com/office/officeart/2005/8/layout/vList2"/>
    <dgm:cxn modelId="{619CF668-7BB5-41A3-AE87-3D32D5FEC4CC}" type="presParOf" srcId="{0D65681F-9462-4C53-8E72-9AE590412718}" destId="{A71B46EC-FA42-41BE-A6C4-768899A092A3}" srcOrd="7" destOrd="0" presId="urn:microsoft.com/office/officeart/2005/8/layout/vList2"/>
    <dgm:cxn modelId="{C0363245-E6A7-4DFC-ACB7-9D5AF2855DDD}" type="presParOf" srcId="{0D65681F-9462-4C53-8E72-9AE590412718}" destId="{6B93D302-480F-492F-8AE9-EB004AA073D6}" srcOrd="8" destOrd="0" presId="urn:microsoft.com/office/officeart/2005/8/layout/vList2"/>
    <dgm:cxn modelId="{F1DD6BFC-4FA8-4371-BC2C-2CA8D3F00BED}" type="presParOf" srcId="{0D65681F-9462-4C53-8E72-9AE590412718}" destId="{42BF4E01-0398-4368-ADEF-9F47AC83ACAB}" srcOrd="9" destOrd="0" presId="urn:microsoft.com/office/officeart/2005/8/layout/vList2"/>
    <dgm:cxn modelId="{79E0462C-A916-4536-BE11-BDD576BF9B74}" type="presParOf" srcId="{0D65681F-9462-4C53-8E72-9AE590412718}" destId="{9890B4F8-4909-49AD-BE1B-F402E9DDC29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F7B926A-F415-498B-96E1-F5BCE46267D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6166320-D38D-4094-88ED-5C16BD483CC9}">
      <dgm:prSet/>
      <dgm:spPr/>
      <dgm:t>
        <a:bodyPr/>
        <a:lstStyle/>
        <a:p>
          <a:pPr rtl="0"/>
          <a:r>
            <a:rPr lang="vi-VN" b="1" dirty="0" smtClean="0"/>
            <a:t>Л</a:t>
          </a:r>
          <a:r>
            <a:rPr lang="uk-UA" b="1" dirty="0" err="1" smtClean="0"/>
            <a:t>ІЗИНГ</a:t>
          </a:r>
          <a:r>
            <a:rPr lang="vi-VN" dirty="0" smtClean="0"/>
            <a:t> (</a:t>
          </a:r>
          <a:r>
            <a:rPr lang="en-US" i="1" dirty="0" smtClean="0"/>
            <a:t>leasing</a:t>
          </a:r>
          <a:r>
            <a:rPr lang="vi-VN" dirty="0" smtClean="0"/>
            <a:t>) — підприємницька діяльність, спрямована на інвестування власних чи залучених фінансових коштів, яка полягає в наданні лізингодавцем у виключне користування на визначений строк лізингоодержувачу майна</a:t>
          </a:r>
          <a:endParaRPr lang="uk-UA" dirty="0"/>
        </a:p>
      </dgm:t>
    </dgm:pt>
    <dgm:pt modelId="{558CAE67-ACFF-4DAD-9E60-7D14378E9AAD}" type="parTrans" cxnId="{F28398D3-F403-4E0C-95FC-C2904DFD03FE}">
      <dgm:prSet/>
      <dgm:spPr/>
      <dgm:t>
        <a:bodyPr/>
        <a:lstStyle/>
        <a:p>
          <a:endParaRPr lang="uk-UA"/>
        </a:p>
      </dgm:t>
    </dgm:pt>
    <dgm:pt modelId="{A89FF2DB-E280-4D9F-8369-298802569DEE}" type="sibTrans" cxnId="{F28398D3-F403-4E0C-95FC-C2904DFD03FE}">
      <dgm:prSet/>
      <dgm:spPr/>
      <dgm:t>
        <a:bodyPr/>
        <a:lstStyle/>
        <a:p>
          <a:endParaRPr lang="uk-UA"/>
        </a:p>
      </dgm:t>
    </dgm:pt>
    <dgm:pt modelId="{A73FBB15-C7A7-44B7-9CEB-E8589A307A75}" type="pres">
      <dgm:prSet presAssocID="{2F7B926A-F415-498B-96E1-F5BCE46267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BD3CD9A-9874-42C8-BEAB-EB54960EF8C5}" type="pres">
      <dgm:prSet presAssocID="{76166320-D38D-4094-88ED-5C16BD483CC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28398D3-F403-4E0C-95FC-C2904DFD03FE}" srcId="{2F7B926A-F415-498B-96E1-F5BCE46267D9}" destId="{76166320-D38D-4094-88ED-5C16BD483CC9}" srcOrd="0" destOrd="0" parTransId="{558CAE67-ACFF-4DAD-9E60-7D14378E9AAD}" sibTransId="{A89FF2DB-E280-4D9F-8369-298802569DEE}"/>
    <dgm:cxn modelId="{457230BF-7266-4926-B4AD-187DB05F53F4}" type="presOf" srcId="{2F7B926A-F415-498B-96E1-F5BCE46267D9}" destId="{A73FBB15-C7A7-44B7-9CEB-E8589A307A75}" srcOrd="0" destOrd="0" presId="urn:microsoft.com/office/officeart/2005/8/layout/vList2"/>
    <dgm:cxn modelId="{B4ADE396-773F-4C7D-86B7-344D73F2E56E}" type="presOf" srcId="{76166320-D38D-4094-88ED-5C16BD483CC9}" destId="{5BD3CD9A-9874-42C8-BEAB-EB54960EF8C5}" srcOrd="0" destOrd="0" presId="urn:microsoft.com/office/officeart/2005/8/layout/vList2"/>
    <dgm:cxn modelId="{99F93D17-2D2E-4AA2-BE4A-27D5501E55C6}" type="presParOf" srcId="{A73FBB15-C7A7-44B7-9CEB-E8589A307A75}" destId="{5BD3CD9A-9874-42C8-BEAB-EB54960EF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1788D1B-C896-434C-970D-D3B14BD1FA3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48DD2787-7C5A-459C-AABE-89C32AADED79}">
      <dgm:prSet/>
      <dgm:spPr/>
      <dgm:t>
        <a:bodyPr/>
        <a:lstStyle/>
        <a:p>
          <a:pPr rtl="0"/>
          <a:r>
            <a:rPr lang="en-US" dirty="0" smtClean="0"/>
            <a:t>P – </a:t>
          </a:r>
          <a:r>
            <a:rPr lang="uk-UA" dirty="0" smtClean="0"/>
            <a:t>первісна вартість предмету лізингу (якщо договором передбачено авансовий платіж, то до уваги береться вартість за мінусом суми авансового платежу);</a:t>
          </a:r>
          <a:endParaRPr lang="uk-UA" dirty="0"/>
        </a:p>
      </dgm:t>
    </dgm:pt>
    <dgm:pt modelId="{EB530FD5-E3DE-485B-8ED2-881AE022D9D9}" type="parTrans" cxnId="{40C0BDA3-496E-4675-BB21-63AE7D4384EF}">
      <dgm:prSet/>
      <dgm:spPr/>
      <dgm:t>
        <a:bodyPr/>
        <a:lstStyle/>
        <a:p>
          <a:endParaRPr lang="uk-UA"/>
        </a:p>
      </dgm:t>
    </dgm:pt>
    <dgm:pt modelId="{FD887ECF-F376-4FF3-A094-9AB24A9049A8}" type="sibTrans" cxnId="{40C0BDA3-496E-4675-BB21-63AE7D4384EF}">
      <dgm:prSet/>
      <dgm:spPr/>
      <dgm:t>
        <a:bodyPr/>
        <a:lstStyle/>
        <a:p>
          <a:endParaRPr lang="uk-UA"/>
        </a:p>
      </dgm:t>
    </dgm:pt>
    <dgm:pt modelId="{F93180BF-DA09-45B3-AFD2-060E20B9A82B}">
      <dgm:prSet/>
      <dgm:spPr/>
      <dgm:t>
        <a:bodyPr/>
        <a:lstStyle/>
        <a:p>
          <a:pPr rtl="0"/>
          <a:r>
            <a:rPr lang="en-US" dirty="0" smtClean="0"/>
            <a:t>n – </a:t>
          </a:r>
          <a:r>
            <a:rPr lang="uk-UA" dirty="0" smtClean="0"/>
            <a:t>строк лізингу в місяцях, кварталах, роках (загальна кількість лізингових платежів);</a:t>
          </a:r>
          <a:endParaRPr lang="uk-UA" dirty="0"/>
        </a:p>
      </dgm:t>
    </dgm:pt>
    <dgm:pt modelId="{BDC99E6B-9463-4B60-A6E4-45E5D61A8F56}" type="parTrans" cxnId="{59A6D416-C5C1-49B0-85ED-B76B970D8497}">
      <dgm:prSet/>
      <dgm:spPr/>
      <dgm:t>
        <a:bodyPr/>
        <a:lstStyle/>
        <a:p>
          <a:endParaRPr lang="uk-UA"/>
        </a:p>
      </dgm:t>
    </dgm:pt>
    <dgm:pt modelId="{8A03EDCA-01A0-49E2-BAA9-D8C957821693}" type="sibTrans" cxnId="{59A6D416-C5C1-49B0-85ED-B76B970D8497}">
      <dgm:prSet/>
      <dgm:spPr/>
      <dgm:t>
        <a:bodyPr/>
        <a:lstStyle/>
        <a:p>
          <a:endParaRPr lang="uk-UA"/>
        </a:p>
      </dgm:t>
    </dgm:pt>
    <dgm:pt modelId="{CE110D66-4450-475E-85F6-8A7AE3827FE4}">
      <dgm:prSet/>
      <dgm:spPr/>
      <dgm:t>
        <a:bodyPr/>
        <a:lstStyle/>
        <a:p>
          <a:pPr rtl="0"/>
          <a:r>
            <a:rPr lang="uk-UA" dirty="0" smtClean="0"/>
            <a:t>і – відсоткова ставка за період (в розрахунках річну відсоткову ставку ділять на кількість періодів лізингу в році. Так, для щомісячних лізингових платежів річну відсоткову ставку необхідно розділити на 12);</a:t>
          </a:r>
          <a:endParaRPr lang="uk-UA" dirty="0"/>
        </a:p>
      </dgm:t>
    </dgm:pt>
    <dgm:pt modelId="{8906977A-E944-4E2F-B86E-BC899DF8BFF1}" type="parTrans" cxnId="{04FB98C5-E22B-49FE-81CC-B72C636D5C8D}">
      <dgm:prSet/>
      <dgm:spPr/>
      <dgm:t>
        <a:bodyPr/>
        <a:lstStyle/>
        <a:p>
          <a:endParaRPr lang="uk-UA"/>
        </a:p>
      </dgm:t>
    </dgm:pt>
    <dgm:pt modelId="{4DB1DF73-5F3E-43C8-B4D9-6C7AF42EE266}" type="sibTrans" cxnId="{04FB98C5-E22B-49FE-81CC-B72C636D5C8D}">
      <dgm:prSet/>
      <dgm:spPr/>
      <dgm:t>
        <a:bodyPr/>
        <a:lstStyle/>
        <a:p>
          <a:endParaRPr lang="uk-UA"/>
        </a:p>
      </dgm:t>
    </dgm:pt>
    <dgm:pt modelId="{09B9C00B-AB72-4535-867F-37567D0A3682}">
      <dgm:prSet/>
      <dgm:spPr/>
      <dgm:t>
        <a:bodyPr/>
        <a:lstStyle/>
        <a:p>
          <a:pPr rtl="0"/>
          <a:r>
            <a:rPr lang="en-US" dirty="0" smtClean="0"/>
            <a:t>S – </a:t>
          </a:r>
          <a:r>
            <a:rPr lang="uk-UA" dirty="0" smtClean="0"/>
            <a:t>залишкова (викупна) вартість предмету лізингу. При цьому слід зазначити, що незалежно від методу розрахунку, чим вищою буде викупна вартість предмету лізингу – тим більший розмір процентів сплатить лізингоотримувач і отримає лізингова компанія.</a:t>
          </a:r>
          <a:endParaRPr lang="uk-UA" dirty="0"/>
        </a:p>
      </dgm:t>
    </dgm:pt>
    <dgm:pt modelId="{D50302F2-CC8E-46B4-9418-07C07B83EBA2}" type="parTrans" cxnId="{0FD70F57-C05D-4BB6-A258-76E551E7C973}">
      <dgm:prSet/>
      <dgm:spPr/>
      <dgm:t>
        <a:bodyPr/>
        <a:lstStyle/>
        <a:p>
          <a:endParaRPr lang="uk-UA"/>
        </a:p>
      </dgm:t>
    </dgm:pt>
    <dgm:pt modelId="{92FAF6E3-DFF6-4D33-94D3-6C77C7386C8B}" type="sibTrans" cxnId="{0FD70F57-C05D-4BB6-A258-76E551E7C973}">
      <dgm:prSet/>
      <dgm:spPr/>
      <dgm:t>
        <a:bodyPr/>
        <a:lstStyle/>
        <a:p>
          <a:endParaRPr lang="uk-UA"/>
        </a:p>
      </dgm:t>
    </dgm:pt>
    <dgm:pt modelId="{9BE8EEA9-8E80-415E-AFD5-61288B982BAE}">
      <dgm:prSet/>
      <dgm:spPr/>
      <dgm:t>
        <a:bodyPr/>
        <a:lstStyle/>
        <a:p>
          <a:pPr rtl="0"/>
          <a:r>
            <a:rPr lang="en-US" dirty="0" smtClean="0"/>
            <a:t>A – </a:t>
          </a:r>
          <a:r>
            <a:rPr lang="uk-UA" dirty="0" smtClean="0"/>
            <a:t>Лізинговий платіж.</a:t>
          </a:r>
          <a:endParaRPr lang="uk-UA" dirty="0"/>
        </a:p>
      </dgm:t>
    </dgm:pt>
    <dgm:pt modelId="{158FB72A-5124-40ED-AD64-358EC9BD6199}" type="parTrans" cxnId="{751339B6-39E7-4CFE-AC53-9877FFD3F876}">
      <dgm:prSet/>
      <dgm:spPr/>
      <dgm:t>
        <a:bodyPr/>
        <a:lstStyle/>
        <a:p>
          <a:endParaRPr lang="uk-UA"/>
        </a:p>
      </dgm:t>
    </dgm:pt>
    <dgm:pt modelId="{9A0CD8CD-0FCC-4735-AFFF-FF2ACA75AC10}" type="sibTrans" cxnId="{751339B6-39E7-4CFE-AC53-9877FFD3F876}">
      <dgm:prSet/>
      <dgm:spPr/>
      <dgm:t>
        <a:bodyPr/>
        <a:lstStyle/>
        <a:p>
          <a:endParaRPr lang="uk-UA"/>
        </a:p>
      </dgm:t>
    </dgm:pt>
    <dgm:pt modelId="{419C6D39-DE75-48DE-9262-4275C8A305BD}" type="pres">
      <dgm:prSet presAssocID="{61788D1B-C896-434C-970D-D3B14BD1FA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C83CD34-51EB-4CE0-B720-7FC5E78DCC5C}" type="pres">
      <dgm:prSet presAssocID="{48DD2787-7C5A-459C-AABE-89C32AADED7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64F08A-04BD-436A-8CBA-760E8B51C15A}" type="pres">
      <dgm:prSet presAssocID="{FD887ECF-F376-4FF3-A094-9AB24A9049A8}" presName="spacer" presStyleCnt="0"/>
      <dgm:spPr/>
    </dgm:pt>
    <dgm:pt modelId="{057A39BE-04EF-40F8-923F-257AE43A910D}" type="pres">
      <dgm:prSet presAssocID="{F93180BF-DA09-45B3-AFD2-060E20B9A82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CD74C8-1739-4834-B378-6136641F99A8}" type="pres">
      <dgm:prSet presAssocID="{8A03EDCA-01A0-49E2-BAA9-D8C957821693}" presName="spacer" presStyleCnt="0"/>
      <dgm:spPr/>
    </dgm:pt>
    <dgm:pt modelId="{B40E3D0F-6253-4691-8217-89D0250C0EA5}" type="pres">
      <dgm:prSet presAssocID="{CE110D66-4450-475E-85F6-8A7AE3827FE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67FDE2-6D91-44A5-9D12-9D0D6EBCEBBE}" type="pres">
      <dgm:prSet presAssocID="{4DB1DF73-5F3E-43C8-B4D9-6C7AF42EE266}" presName="spacer" presStyleCnt="0"/>
      <dgm:spPr/>
    </dgm:pt>
    <dgm:pt modelId="{466B7027-EE1A-4157-A4E9-35A4EF10517C}" type="pres">
      <dgm:prSet presAssocID="{09B9C00B-AB72-4535-867F-37567D0A368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6A6E83-C619-450C-B00E-09A06D97B6F3}" type="pres">
      <dgm:prSet presAssocID="{92FAF6E3-DFF6-4D33-94D3-6C77C7386C8B}" presName="spacer" presStyleCnt="0"/>
      <dgm:spPr/>
    </dgm:pt>
    <dgm:pt modelId="{8C8CCB43-B293-498B-87D7-ADD80A6DBAF0}" type="pres">
      <dgm:prSet presAssocID="{9BE8EEA9-8E80-415E-AFD5-61288B982BA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EB6AFED-D9DB-4C2D-AD31-BE7CF539EC4D}" type="presOf" srcId="{F93180BF-DA09-45B3-AFD2-060E20B9A82B}" destId="{057A39BE-04EF-40F8-923F-257AE43A910D}" srcOrd="0" destOrd="0" presId="urn:microsoft.com/office/officeart/2005/8/layout/vList2"/>
    <dgm:cxn modelId="{04FB98C5-E22B-49FE-81CC-B72C636D5C8D}" srcId="{61788D1B-C896-434C-970D-D3B14BD1FA35}" destId="{CE110D66-4450-475E-85F6-8A7AE3827FE4}" srcOrd="2" destOrd="0" parTransId="{8906977A-E944-4E2F-B86E-BC899DF8BFF1}" sibTransId="{4DB1DF73-5F3E-43C8-B4D9-6C7AF42EE266}"/>
    <dgm:cxn modelId="{D8901380-2A28-426B-B7BD-AE235190E8A1}" type="presOf" srcId="{9BE8EEA9-8E80-415E-AFD5-61288B982BAE}" destId="{8C8CCB43-B293-498B-87D7-ADD80A6DBAF0}" srcOrd="0" destOrd="0" presId="urn:microsoft.com/office/officeart/2005/8/layout/vList2"/>
    <dgm:cxn modelId="{EECD6B1C-BD42-45CB-9D71-D38AE0F95A55}" type="presOf" srcId="{CE110D66-4450-475E-85F6-8A7AE3827FE4}" destId="{B40E3D0F-6253-4691-8217-89D0250C0EA5}" srcOrd="0" destOrd="0" presId="urn:microsoft.com/office/officeart/2005/8/layout/vList2"/>
    <dgm:cxn modelId="{417C860E-78DA-4995-8544-62C314FCFA24}" type="presOf" srcId="{48DD2787-7C5A-459C-AABE-89C32AADED79}" destId="{0C83CD34-51EB-4CE0-B720-7FC5E78DCC5C}" srcOrd="0" destOrd="0" presId="urn:microsoft.com/office/officeart/2005/8/layout/vList2"/>
    <dgm:cxn modelId="{59A6D416-C5C1-49B0-85ED-B76B970D8497}" srcId="{61788D1B-C896-434C-970D-D3B14BD1FA35}" destId="{F93180BF-DA09-45B3-AFD2-060E20B9A82B}" srcOrd="1" destOrd="0" parTransId="{BDC99E6B-9463-4B60-A6E4-45E5D61A8F56}" sibTransId="{8A03EDCA-01A0-49E2-BAA9-D8C957821693}"/>
    <dgm:cxn modelId="{0FD70F57-C05D-4BB6-A258-76E551E7C973}" srcId="{61788D1B-C896-434C-970D-D3B14BD1FA35}" destId="{09B9C00B-AB72-4535-867F-37567D0A3682}" srcOrd="3" destOrd="0" parTransId="{D50302F2-CC8E-46B4-9418-07C07B83EBA2}" sibTransId="{92FAF6E3-DFF6-4D33-94D3-6C77C7386C8B}"/>
    <dgm:cxn modelId="{751339B6-39E7-4CFE-AC53-9877FFD3F876}" srcId="{61788D1B-C896-434C-970D-D3B14BD1FA35}" destId="{9BE8EEA9-8E80-415E-AFD5-61288B982BAE}" srcOrd="4" destOrd="0" parTransId="{158FB72A-5124-40ED-AD64-358EC9BD6199}" sibTransId="{9A0CD8CD-0FCC-4735-AFFF-FF2ACA75AC10}"/>
    <dgm:cxn modelId="{BC5938B0-24ED-463D-97E2-F637D1148498}" type="presOf" srcId="{61788D1B-C896-434C-970D-D3B14BD1FA35}" destId="{419C6D39-DE75-48DE-9262-4275C8A305BD}" srcOrd="0" destOrd="0" presId="urn:microsoft.com/office/officeart/2005/8/layout/vList2"/>
    <dgm:cxn modelId="{40C0BDA3-496E-4675-BB21-63AE7D4384EF}" srcId="{61788D1B-C896-434C-970D-D3B14BD1FA35}" destId="{48DD2787-7C5A-459C-AABE-89C32AADED79}" srcOrd="0" destOrd="0" parTransId="{EB530FD5-E3DE-485B-8ED2-881AE022D9D9}" sibTransId="{FD887ECF-F376-4FF3-A094-9AB24A9049A8}"/>
    <dgm:cxn modelId="{9B642DC6-A110-42A1-8C60-145C110CE092}" type="presOf" srcId="{09B9C00B-AB72-4535-867F-37567D0A3682}" destId="{466B7027-EE1A-4157-A4E9-35A4EF10517C}" srcOrd="0" destOrd="0" presId="urn:microsoft.com/office/officeart/2005/8/layout/vList2"/>
    <dgm:cxn modelId="{0F12D962-CAC7-4160-89C2-353ABB9F5683}" type="presParOf" srcId="{419C6D39-DE75-48DE-9262-4275C8A305BD}" destId="{0C83CD34-51EB-4CE0-B720-7FC5E78DCC5C}" srcOrd="0" destOrd="0" presId="urn:microsoft.com/office/officeart/2005/8/layout/vList2"/>
    <dgm:cxn modelId="{7CE15177-F969-4DCF-9C08-2D9635E24AFA}" type="presParOf" srcId="{419C6D39-DE75-48DE-9262-4275C8A305BD}" destId="{4264F08A-04BD-436A-8CBA-760E8B51C15A}" srcOrd="1" destOrd="0" presId="urn:microsoft.com/office/officeart/2005/8/layout/vList2"/>
    <dgm:cxn modelId="{9A8BEA59-E741-410D-AE2A-E7657E5016DF}" type="presParOf" srcId="{419C6D39-DE75-48DE-9262-4275C8A305BD}" destId="{057A39BE-04EF-40F8-923F-257AE43A910D}" srcOrd="2" destOrd="0" presId="urn:microsoft.com/office/officeart/2005/8/layout/vList2"/>
    <dgm:cxn modelId="{4B037345-88E8-4E59-9E25-74B49ACDB031}" type="presParOf" srcId="{419C6D39-DE75-48DE-9262-4275C8A305BD}" destId="{1DCD74C8-1739-4834-B378-6136641F99A8}" srcOrd="3" destOrd="0" presId="urn:microsoft.com/office/officeart/2005/8/layout/vList2"/>
    <dgm:cxn modelId="{CAE5D33B-1619-4086-BEAF-429F8B059FD8}" type="presParOf" srcId="{419C6D39-DE75-48DE-9262-4275C8A305BD}" destId="{B40E3D0F-6253-4691-8217-89D0250C0EA5}" srcOrd="4" destOrd="0" presId="urn:microsoft.com/office/officeart/2005/8/layout/vList2"/>
    <dgm:cxn modelId="{AB3AB878-C694-4421-A4C4-FAF84AA55A3A}" type="presParOf" srcId="{419C6D39-DE75-48DE-9262-4275C8A305BD}" destId="{9867FDE2-6D91-44A5-9D12-9D0D6EBCEBBE}" srcOrd="5" destOrd="0" presId="urn:microsoft.com/office/officeart/2005/8/layout/vList2"/>
    <dgm:cxn modelId="{F2EE45F9-C36E-463C-8D19-E533C6F7E4D3}" type="presParOf" srcId="{419C6D39-DE75-48DE-9262-4275C8A305BD}" destId="{466B7027-EE1A-4157-A4E9-35A4EF10517C}" srcOrd="6" destOrd="0" presId="urn:microsoft.com/office/officeart/2005/8/layout/vList2"/>
    <dgm:cxn modelId="{096A66A2-E794-4FC1-9CD4-4ABA7964A918}" type="presParOf" srcId="{419C6D39-DE75-48DE-9262-4275C8A305BD}" destId="{846A6E83-C619-450C-B00E-09A06D97B6F3}" srcOrd="7" destOrd="0" presId="urn:microsoft.com/office/officeart/2005/8/layout/vList2"/>
    <dgm:cxn modelId="{9F3DFBCE-B490-44C1-B8C1-604DDA58D7A5}" type="presParOf" srcId="{419C6D39-DE75-48DE-9262-4275C8A305BD}" destId="{8C8CCB43-B293-498B-87D7-ADD80A6DBAF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5BC5BAD-E2E4-4F31-855D-7F6459CEFF7B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9509229-52C8-4DC8-9D4D-3A86AFF16CE4}">
      <dgm:prSet custT="1"/>
      <dgm:spPr/>
      <dgm:t>
        <a:bodyPr/>
        <a:lstStyle/>
        <a:p>
          <a:pPr rtl="0"/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Фактори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впливають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ціну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банківських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продуктів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81DB58F-FE59-40D0-B106-77E898E25BEC}" type="parTrans" cxnId="{1B86EB1F-9E05-4117-815A-0B5647829BDE}">
      <dgm:prSet/>
      <dgm:spPr/>
      <dgm:t>
        <a:bodyPr/>
        <a:lstStyle/>
        <a:p>
          <a:endParaRPr lang="uk-UA"/>
        </a:p>
      </dgm:t>
    </dgm:pt>
    <dgm:pt modelId="{CC3B1BF8-3A6E-4F9C-A3C9-D29BB2258F65}" type="sibTrans" cxnId="{1B86EB1F-9E05-4117-815A-0B5647829BDE}">
      <dgm:prSet/>
      <dgm:spPr/>
      <dgm:t>
        <a:bodyPr/>
        <a:lstStyle/>
        <a:p>
          <a:endParaRPr lang="uk-UA"/>
        </a:p>
      </dgm:t>
    </dgm:pt>
    <dgm:pt modelId="{A3DD98CA-FA83-45E9-AEC4-C9979816D989}">
      <dgm:prSet custT="1"/>
      <dgm:spPr/>
      <dgm:t>
        <a:bodyPr/>
        <a:lstStyle/>
        <a:p>
          <a:pPr rtl="0"/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‒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макроекономічні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параметри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економіки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фінансово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кредитної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зокрема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заощаджень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населення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центрального банку та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процентна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політика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uk-UA" sz="2200" dirty="0">
            <a:latin typeface="Times New Roman" pitchFamily="18" charset="0"/>
            <a:cs typeface="Times New Roman" pitchFamily="18" charset="0"/>
          </a:endParaRPr>
        </a:p>
      </dgm:t>
    </dgm:pt>
    <dgm:pt modelId="{44D06E9B-BE6B-434F-A908-0D92542BC580}" type="parTrans" cxnId="{BA714EA8-F2EE-4B29-81A9-34B49F13E13B}">
      <dgm:prSet/>
      <dgm:spPr/>
      <dgm:t>
        <a:bodyPr/>
        <a:lstStyle/>
        <a:p>
          <a:endParaRPr lang="uk-UA"/>
        </a:p>
      </dgm:t>
    </dgm:pt>
    <dgm:pt modelId="{064AA2A8-5251-47B5-AAC2-6C5F22A24978}" type="sibTrans" cxnId="{BA714EA8-F2EE-4B29-81A9-34B49F13E13B}">
      <dgm:prSet/>
      <dgm:spPr/>
      <dgm:t>
        <a:bodyPr/>
        <a:lstStyle/>
        <a:p>
          <a:endParaRPr lang="uk-UA"/>
        </a:p>
      </dgm:t>
    </dgm:pt>
    <dgm:pt modelId="{0DB62AAB-B4B1-4008-81B0-F4F9E3496F48}">
      <dgm:prSet custT="1"/>
      <dgm:spPr/>
      <dgm:t>
        <a:bodyPr/>
        <a:lstStyle/>
        <a:p>
          <a:pPr rtl="0"/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‒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наявність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конкуренції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на кредитному ринку,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ціни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умови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latin typeface="Times New Roman" pitchFamily="18" charset="0"/>
              <a:cs typeface="Times New Roman" pitchFamily="18" charset="0"/>
            </a:rPr>
            <a:t>позичок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банками-конкурентами.</a:t>
          </a:r>
          <a:endParaRPr lang="uk-UA" sz="2200" dirty="0">
            <a:latin typeface="Times New Roman" pitchFamily="18" charset="0"/>
            <a:cs typeface="Times New Roman" pitchFamily="18" charset="0"/>
          </a:endParaRPr>
        </a:p>
      </dgm:t>
    </dgm:pt>
    <dgm:pt modelId="{DBB5044A-A014-48BC-9F06-EC8560092343}" type="parTrans" cxnId="{9D9CA803-2C96-4BD8-AC4D-E0C02EE51A6F}">
      <dgm:prSet/>
      <dgm:spPr/>
      <dgm:t>
        <a:bodyPr/>
        <a:lstStyle/>
        <a:p>
          <a:endParaRPr lang="uk-UA"/>
        </a:p>
      </dgm:t>
    </dgm:pt>
    <dgm:pt modelId="{3C9811D5-B7E7-4F34-9D29-07910C20BA22}" type="sibTrans" cxnId="{9D9CA803-2C96-4BD8-AC4D-E0C02EE51A6F}">
      <dgm:prSet/>
      <dgm:spPr/>
      <dgm:t>
        <a:bodyPr/>
        <a:lstStyle/>
        <a:p>
          <a:endParaRPr lang="uk-UA"/>
        </a:p>
      </dgm:t>
    </dgm:pt>
    <dgm:pt modelId="{18F0A2F5-34CF-48BF-92FE-291B92D6783E}" type="pres">
      <dgm:prSet presAssocID="{65BC5BAD-E2E4-4F31-855D-7F6459CEFF7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FAE2910-9683-4BFC-9D2F-EC4EAE44CE23}" type="pres">
      <dgm:prSet presAssocID="{E9509229-52C8-4DC8-9D4D-3A86AFF16CE4}" presName="circle1" presStyleLbl="node1" presStyleIdx="0" presStyleCnt="3"/>
      <dgm:spPr/>
    </dgm:pt>
    <dgm:pt modelId="{90AC4927-C570-4634-B2AF-9E41F08116EE}" type="pres">
      <dgm:prSet presAssocID="{E9509229-52C8-4DC8-9D4D-3A86AFF16CE4}" presName="space" presStyleCnt="0"/>
      <dgm:spPr/>
    </dgm:pt>
    <dgm:pt modelId="{B9A25044-62C5-4719-B8FD-26FE195E942A}" type="pres">
      <dgm:prSet presAssocID="{E9509229-52C8-4DC8-9D4D-3A86AFF16CE4}" presName="rect1" presStyleLbl="alignAcc1" presStyleIdx="0" presStyleCnt="3"/>
      <dgm:spPr/>
      <dgm:t>
        <a:bodyPr/>
        <a:lstStyle/>
        <a:p>
          <a:endParaRPr lang="uk-UA"/>
        </a:p>
      </dgm:t>
    </dgm:pt>
    <dgm:pt modelId="{6F807DCF-27CA-454D-8AB0-A1787162DD44}" type="pres">
      <dgm:prSet presAssocID="{A3DD98CA-FA83-45E9-AEC4-C9979816D989}" presName="vertSpace2" presStyleLbl="node1" presStyleIdx="0" presStyleCnt="3"/>
      <dgm:spPr/>
    </dgm:pt>
    <dgm:pt modelId="{82741A3C-8D65-424F-86D7-EBBDD958FCF1}" type="pres">
      <dgm:prSet presAssocID="{A3DD98CA-FA83-45E9-AEC4-C9979816D989}" presName="circle2" presStyleLbl="node1" presStyleIdx="1" presStyleCnt="3"/>
      <dgm:spPr/>
    </dgm:pt>
    <dgm:pt modelId="{A3A3C320-230F-4C04-A0A8-E2FF12E973CB}" type="pres">
      <dgm:prSet presAssocID="{A3DD98CA-FA83-45E9-AEC4-C9979816D989}" presName="rect2" presStyleLbl="alignAcc1" presStyleIdx="1" presStyleCnt="3"/>
      <dgm:spPr/>
      <dgm:t>
        <a:bodyPr/>
        <a:lstStyle/>
        <a:p>
          <a:endParaRPr lang="uk-UA"/>
        </a:p>
      </dgm:t>
    </dgm:pt>
    <dgm:pt modelId="{2A56B9F4-2FD8-41E4-85E0-A9CF0B5EB094}" type="pres">
      <dgm:prSet presAssocID="{0DB62AAB-B4B1-4008-81B0-F4F9E3496F48}" presName="vertSpace3" presStyleLbl="node1" presStyleIdx="1" presStyleCnt="3"/>
      <dgm:spPr/>
    </dgm:pt>
    <dgm:pt modelId="{9AAB1AD4-BDFE-4473-9F7F-53816BAE9258}" type="pres">
      <dgm:prSet presAssocID="{0DB62AAB-B4B1-4008-81B0-F4F9E3496F48}" presName="circle3" presStyleLbl="node1" presStyleIdx="2" presStyleCnt="3"/>
      <dgm:spPr/>
    </dgm:pt>
    <dgm:pt modelId="{0A803106-E0CF-4E7F-87F1-8D22F416A312}" type="pres">
      <dgm:prSet presAssocID="{0DB62AAB-B4B1-4008-81B0-F4F9E3496F48}" presName="rect3" presStyleLbl="alignAcc1" presStyleIdx="2" presStyleCnt="3"/>
      <dgm:spPr/>
      <dgm:t>
        <a:bodyPr/>
        <a:lstStyle/>
        <a:p>
          <a:endParaRPr lang="uk-UA"/>
        </a:p>
      </dgm:t>
    </dgm:pt>
    <dgm:pt modelId="{AFDB7C0E-2668-44BC-B6C2-5A761A6CB6E9}" type="pres">
      <dgm:prSet presAssocID="{E9509229-52C8-4DC8-9D4D-3A86AFF16CE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486B7B-E9AD-4584-91B3-55147CED54DB}" type="pres">
      <dgm:prSet presAssocID="{A3DD98CA-FA83-45E9-AEC4-C9979816D98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205B12-5BE0-47A6-A47F-2FCE66A50634}" type="pres">
      <dgm:prSet presAssocID="{0DB62AAB-B4B1-4008-81B0-F4F9E3496F4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B86EB1F-9E05-4117-815A-0B5647829BDE}" srcId="{65BC5BAD-E2E4-4F31-855D-7F6459CEFF7B}" destId="{E9509229-52C8-4DC8-9D4D-3A86AFF16CE4}" srcOrd="0" destOrd="0" parTransId="{481DB58F-FE59-40D0-B106-77E898E25BEC}" sibTransId="{CC3B1BF8-3A6E-4F9C-A3C9-D29BB2258F65}"/>
    <dgm:cxn modelId="{CA59E1FF-96CD-4A2C-8188-1B5A9684CF6A}" type="presOf" srcId="{E9509229-52C8-4DC8-9D4D-3A86AFF16CE4}" destId="{B9A25044-62C5-4719-B8FD-26FE195E942A}" srcOrd="0" destOrd="0" presId="urn:microsoft.com/office/officeart/2005/8/layout/target3"/>
    <dgm:cxn modelId="{BA714EA8-F2EE-4B29-81A9-34B49F13E13B}" srcId="{65BC5BAD-E2E4-4F31-855D-7F6459CEFF7B}" destId="{A3DD98CA-FA83-45E9-AEC4-C9979816D989}" srcOrd="1" destOrd="0" parTransId="{44D06E9B-BE6B-434F-A908-0D92542BC580}" sibTransId="{064AA2A8-5251-47B5-AAC2-6C5F22A24978}"/>
    <dgm:cxn modelId="{E58D5E22-D18E-4A6F-B14B-967459EC6F2F}" type="presOf" srcId="{A3DD98CA-FA83-45E9-AEC4-C9979816D989}" destId="{8C486B7B-E9AD-4584-91B3-55147CED54DB}" srcOrd="1" destOrd="0" presId="urn:microsoft.com/office/officeart/2005/8/layout/target3"/>
    <dgm:cxn modelId="{A4DB8117-6CD9-4E9C-A948-DBB7CF61585D}" type="presOf" srcId="{0DB62AAB-B4B1-4008-81B0-F4F9E3496F48}" destId="{C4205B12-5BE0-47A6-A47F-2FCE66A50634}" srcOrd="1" destOrd="0" presId="urn:microsoft.com/office/officeart/2005/8/layout/target3"/>
    <dgm:cxn modelId="{9D9CA803-2C96-4BD8-AC4D-E0C02EE51A6F}" srcId="{65BC5BAD-E2E4-4F31-855D-7F6459CEFF7B}" destId="{0DB62AAB-B4B1-4008-81B0-F4F9E3496F48}" srcOrd="2" destOrd="0" parTransId="{DBB5044A-A014-48BC-9F06-EC8560092343}" sibTransId="{3C9811D5-B7E7-4F34-9D29-07910C20BA22}"/>
    <dgm:cxn modelId="{6B8FF7C2-D643-4F9F-BBB6-C3DC37AA16DD}" type="presOf" srcId="{0DB62AAB-B4B1-4008-81B0-F4F9E3496F48}" destId="{0A803106-E0CF-4E7F-87F1-8D22F416A312}" srcOrd="0" destOrd="0" presId="urn:microsoft.com/office/officeart/2005/8/layout/target3"/>
    <dgm:cxn modelId="{5D7674A8-7699-45BD-AFBB-56219B53AEA6}" type="presOf" srcId="{E9509229-52C8-4DC8-9D4D-3A86AFF16CE4}" destId="{AFDB7C0E-2668-44BC-B6C2-5A761A6CB6E9}" srcOrd="1" destOrd="0" presId="urn:microsoft.com/office/officeart/2005/8/layout/target3"/>
    <dgm:cxn modelId="{4199123E-FC17-4B8C-8AF4-1A42CF9A2FEB}" type="presOf" srcId="{65BC5BAD-E2E4-4F31-855D-7F6459CEFF7B}" destId="{18F0A2F5-34CF-48BF-92FE-291B92D6783E}" srcOrd="0" destOrd="0" presId="urn:microsoft.com/office/officeart/2005/8/layout/target3"/>
    <dgm:cxn modelId="{8E9E8013-F1E9-425B-A14F-A9B32658C69B}" type="presOf" srcId="{A3DD98CA-FA83-45E9-AEC4-C9979816D989}" destId="{A3A3C320-230F-4C04-A0A8-E2FF12E973CB}" srcOrd="0" destOrd="0" presId="urn:microsoft.com/office/officeart/2005/8/layout/target3"/>
    <dgm:cxn modelId="{F87FD211-E7A2-4BEF-8C83-386258E9C4FF}" type="presParOf" srcId="{18F0A2F5-34CF-48BF-92FE-291B92D6783E}" destId="{0FAE2910-9683-4BFC-9D2F-EC4EAE44CE23}" srcOrd="0" destOrd="0" presId="urn:microsoft.com/office/officeart/2005/8/layout/target3"/>
    <dgm:cxn modelId="{1449442F-BCE9-4C32-8049-F9258FFD8883}" type="presParOf" srcId="{18F0A2F5-34CF-48BF-92FE-291B92D6783E}" destId="{90AC4927-C570-4634-B2AF-9E41F08116EE}" srcOrd="1" destOrd="0" presId="urn:microsoft.com/office/officeart/2005/8/layout/target3"/>
    <dgm:cxn modelId="{57450331-FF47-4658-83BA-8E1A7CCFA24E}" type="presParOf" srcId="{18F0A2F5-34CF-48BF-92FE-291B92D6783E}" destId="{B9A25044-62C5-4719-B8FD-26FE195E942A}" srcOrd="2" destOrd="0" presId="urn:microsoft.com/office/officeart/2005/8/layout/target3"/>
    <dgm:cxn modelId="{2A42EDE6-B2BC-4598-A35E-5507D309C3FE}" type="presParOf" srcId="{18F0A2F5-34CF-48BF-92FE-291B92D6783E}" destId="{6F807DCF-27CA-454D-8AB0-A1787162DD44}" srcOrd="3" destOrd="0" presId="urn:microsoft.com/office/officeart/2005/8/layout/target3"/>
    <dgm:cxn modelId="{76564C57-8221-4388-A9E3-72EF0476D2E7}" type="presParOf" srcId="{18F0A2F5-34CF-48BF-92FE-291B92D6783E}" destId="{82741A3C-8D65-424F-86D7-EBBDD958FCF1}" srcOrd="4" destOrd="0" presId="urn:microsoft.com/office/officeart/2005/8/layout/target3"/>
    <dgm:cxn modelId="{CD14BC84-60A3-4F96-A931-131746752B02}" type="presParOf" srcId="{18F0A2F5-34CF-48BF-92FE-291B92D6783E}" destId="{A3A3C320-230F-4C04-A0A8-E2FF12E973CB}" srcOrd="5" destOrd="0" presId="urn:microsoft.com/office/officeart/2005/8/layout/target3"/>
    <dgm:cxn modelId="{EEDA96A7-B041-49A0-ADD7-4AC91EDEF948}" type="presParOf" srcId="{18F0A2F5-34CF-48BF-92FE-291B92D6783E}" destId="{2A56B9F4-2FD8-41E4-85E0-A9CF0B5EB094}" srcOrd="6" destOrd="0" presId="urn:microsoft.com/office/officeart/2005/8/layout/target3"/>
    <dgm:cxn modelId="{4A225CD4-98C1-4FC3-A01A-033C6A3396F8}" type="presParOf" srcId="{18F0A2F5-34CF-48BF-92FE-291B92D6783E}" destId="{9AAB1AD4-BDFE-4473-9F7F-53816BAE9258}" srcOrd="7" destOrd="0" presId="urn:microsoft.com/office/officeart/2005/8/layout/target3"/>
    <dgm:cxn modelId="{86C51900-AD10-41DF-A21B-288AEE7C8480}" type="presParOf" srcId="{18F0A2F5-34CF-48BF-92FE-291B92D6783E}" destId="{0A803106-E0CF-4E7F-87F1-8D22F416A312}" srcOrd="8" destOrd="0" presId="urn:microsoft.com/office/officeart/2005/8/layout/target3"/>
    <dgm:cxn modelId="{09B3A53B-898F-4524-97E7-83217907156F}" type="presParOf" srcId="{18F0A2F5-34CF-48BF-92FE-291B92D6783E}" destId="{AFDB7C0E-2668-44BC-B6C2-5A761A6CB6E9}" srcOrd="9" destOrd="0" presId="urn:microsoft.com/office/officeart/2005/8/layout/target3"/>
    <dgm:cxn modelId="{E9F3E702-3906-4E19-BA37-42583EA833AA}" type="presParOf" srcId="{18F0A2F5-34CF-48BF-92FE-291B92D6783E}" destId="{8C486B7B-E9AD-4584-91B3-55147CED54DB}" srcOrd="10" destOrd="0" presId="urn:microsoft.com/office/officeart/2005/8/layout/target3"/>
    <dgm:cxn modelId="{5993C38F-1146-43BF-97A9-6B4DC35B16AC}" type="presParOf" srcId="{18F0A2F5-34CF-48BF-92FE-291B92D6783E}" destId="{C4205B12-5BE0-47A6-A47F-2FCE66A50634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7C77FC2-0E28-4A69-91A1-8A6022FFE94F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66689030-5BEE-4815-892B-50618E9D1D44}">
      <dgm:prSet/>
      <dgm:spPr/>
      <dgm:t>
        <a:bodyPr/>
        <a:lstStyle/>
        <a:p>
          <a:pPr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При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встановленні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відсоткової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ставки за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банківськими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позичками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значну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роль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відіграють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такі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внутрішні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чинники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як: 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DF6DE843-DFD0-4071-8114-7AE18F155F13}" type="parTrans" cxnId="{020E60EA-0767-48A7-A49B-586389679139}">
      <dgm:prSet/>
      <dgm:spPr/>
      <dgm:t>
        <a:bodyPr/>
        <a:lstStyle/>
        <a:p>
          <a:endParaRPr lang="uk-UA"/>
        </a:p>
      </dgm:t>
    </dgm:pt>
    <dgm:pt modelId="{68C02C7C-189C-4070-B192-CE49D206C75F}" type="sibTrans" cxnId="{020E60EA-0767-48A7-A49B-586389679139}">
      <dgm:prSet/>
      <dgm:spPr/>
      <dgm:t>
        <a:bodyPr/>
        <a:lstStyle/>
        <a:p>
          <a:endParaRPr lang="uk-UA"/>
        </a:p>
      </dgm:t>
    </dgm:pt>
    <dgm:pt modelId="{E2699D94-967F-4EF9-B92F-D1A7615EDCB9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‒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стратегічні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цілі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банку;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E2707483-004C-40A2-AF2A-46981C914B1C}" type="parTrans" cxnId="{A34AF7CC-F754-413C-87D3-06B240349DC9}">
      <dgm:prSet/>
      <dgm:spPr/>
      <dgm:t>
        <a:bodyPr/>
        <a:lstStyle/>
        <a:p>
          <a:endParaRPr lang="uk-UA"/>
        </a:p>
      </dgm:t>
    </dgm:pt>
    <dgm:pt modelId="{08A75FFD-CABA-4784-B5B5-431F50B8163E}" type="sibTrans" cxnId="{A34AF7CC-F754-413C-87D3-06B240349DC9}">
      <dgm:prSet/>
      <dgm:spPr/>
      <dgm:t>
        <a:bodyPr/>
        <a:lstStyle/>
        <a:p>
          <a:endParaRPr lang="uk-UA"/>
        </a:p>
      </dgm:t>
    </dgm:pt>
    <dgm:pt modelId="{97C42DFE-0BE1-427E-B4F9-5DA8572ED491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‒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вартість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кредитних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ресурсів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C015289-CFD3-46F5-8D60-66EC9819B30E}" type="parTrans" cxnId="{03E7D0CD-E609-4901-954F-A1E63AE95EF8}">
      <dgm:prSet/>
      <dgm:spPr/>
      <dgm:t>
        <a:bodyPr/>
        <a:lstStyle/>
        <a:p>
          <a:endParaRPr lang="uk-UA"/>
        </a:p>
      </dgm:t>
    </dgm:pt>
    <dgm:pt modelId="{B1CEE4B1-2610-4E6C-8F36-F385D172BD2D}" type="sibTrans" cxnId="{03E7D0CD-E609-4901-954F-A1E63AE95EF8}">
      <dgm:prSet/>
      <dgm:spPr/>
      <dgm:t>
        <a:bodyPr/>
        <a:lstStyle/>
        <a:p>
          <a:endParaRPr lang="uk-UA"/>
        </a:p>
      </dgm:t>
    </dgm:pt>
    <dgm:pt modelId="{B76E3D8B-568A-4005-B7EA-AA214E1F0AF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‒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прийнятний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ризику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9FA11D05-0245-4B6B-BFAC-D0E6D64EE15E}" type="parTrans" cxnId="{4A0EB0D0-193E-4F99-86FD-5AAE881470EF}">
      <dgm:prSet/>
      <dgm:spPr/>
      <dgm:t>
        <a:bodyPr/>
        <a:lstStyle/>
        <a:p>
          <a:endParaRPr lang="uk-UA"/>
        </a:p>
      </dgm:t>
    </dgm:pt>
    <dgm:pt modelId="{940D2B9C-8441-4BAF-BE7C-BD0AD624344E}" type="sibTrans" cxnId="{4A0EB0D0-193E-4F99-86FD-5AAE881470EF}">
      <dgm:prSet/>
      <dgm:spPr/>
      <dgm:t>
        <a:bodyPr/>
        <a:lstStyle/>
        <a:p>
          <a:endParaRPr lang="uk-UA"/>
        </a:p>
      </dgm:t>
    </dgm:pt>
    <dgm:pt modelId="{695F7CBD-5D9A-4337-8B25-4B7A985B007E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‒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прибутковості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банку.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226DEC82-2078-4EC3-8E22-518F43F094AC}" type="parTrans" cxnId="{A76798E7-EC85-4512-A950-3A6C88FCFB2F}">
      <dgm:prSet/>
      <dgm:spPr/>
      <dgm:t>
        <a:bodyPr/>
        <a:lstStyle/>
        <a:p>
          <a:endParaRPr lang="uk-UA"/>
        </a:p>
      </dgm:t>
    </dgm:pt>
    <dgm:pt modelId="{BA0D09C4-3C32-4DE8-8278-13CCC61FAA63}" type="sibTrans" cxnId="{A76798E7-EC85-4512-A950-3A6C88FCFB2F}">
      <dgm:prSet/>
      <dgm:spPr/>
      <dgm:t>
        <a:bodyPr/>
        <a:lstStyle/>
        <a:p>
          <a:endParaRPr lang="uk-UA"/>
        </a:p>
      </dgm:t>
    </dgm:pt>
    <dgm:pt modelId="{2331AB90-F3A5-4473-BC27-75A86DE60415}" type="pres">
      <dgm:prSet presAssocID="{07C77FC2-0E28-4A69-91A1-8A6022FFE9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FF5573B-27A2-40A9-9DFA-96A03BC1187D}" type="pres">
      <dgm:prSet presAssocID="{695F7CBD-5D9A-4337-8B25-4B7A985B007E}" presName="boxAndChildren" presStyleCnt="0"/>
      <dgm:spPr/>
    </dgm:pt>
    <dgm:pt modelId="{84DA1CC6-C8CE-4F80-8DBC-FF0B2C9DF5C6}" type="pres">
      <dgm:prSet presAssocID="{695F7CBD-5D9A-4337-8B25-4B7A985B007E}" presName="parentTextBox" presStyleLbl="node1" presStyleIdx="0" presStyleCnt="5"/>
      <dgm:spPr/>
      <dgm:t>
        <a:bodyPr/>
        <a:lstStyle/>
        <a:p>
          <a:endParaRPr lang="uk-UA"/>
        </a:p>
      </dgm:t>
    </dgm:pt>
    <dgm:pt modelId="{FF3EB107-D959-4B49-9DBD-1AE6C01E29E6}" type="pres">
      <dgm:prSet presAssocID="{940D2B9C-8441-4BAF-BE7C-BD0AD624344E}" presName="sp" presStyleCnt="0"/>
      <dgm:spPr/>
    </dgm:pt>
    <dgm:pt modelId="{EB014E56-3FD4-435D-AB16-E6E40F9EA3C5}" type="pres">
      <dgm:prSet presAssocID="{B76E3D8B-568A-4005-B7EA-AA214E1F0AFB}" presName="arrowAndChildren" presStyleCnt="0"/>
      <dgm:spPr/>
    </dgm:pt>
    <dgm:pt modelId="{493DA5C0-DB67-4C37-A3D0-02580C8D6CAE}" type="pres">
      <dgm:prSet presAssocID="{B76E3D8B-568A-4005-B7EA-AA214E1F0AFB}" presName="parentTextArrow" presStyleLbl="node1" presStyleIdx="1" presStyleCnt="5"/>
      <dgm:spPr/>
      <dgm:t>
        <a:bodyPr/>
        <a:lstStyle/>
        <a:p>
          <a:endParaRPr lang="uk-UA"/>
        </a:p>
      </dgm:t>
    </dgm:pt>
    <dgm:pt modelId="{3B930F74-46F3-4AFB-AECC-13DCAB4A9D56}" type="pres">
      <dgm:prSet presAssocID="{B1CEE4B1-2610-4E6C-8F36-F385D172BD2D}" presName="sp" presStyleCnt="0"/>
      <dgm:spPr/>
    </dgm:pt>
    <dgm:pt modelId="{B2D62235-92AC-4E87-B1B0-94275208EBE1}" type="pres">
      <dgm:prSet presAssocID="{97C42DFE-0BE1-427E-B4F9-5DA8572ED491}" presName="arrowAndChildren" presStyleCnt="0"/>
      <dgm:spPr/>
    </dgm:pt>
    <dgm:pt modelId="{F57E6178-B70E-4AB2-A5F4-6E49869CC7BD}" type="pres">
      <dgm:prSet presAssocID="{97C42DFE-0BE1-427E-B4F9-5DA8572ED491}" presName="parentTextArrow" presStyleLbl="node1" presStyleIdx="2" presStyleCnt="5"/>
      <dgm:spPr/>
      <dgm:t>
        <a:bodyPr/>
        <a:lstStyle/>
        <a:p>
          <a:endParaRPr lang="uk-UA"/>
        </a:p>
      </dgm:t>
    </dgm:pt>
    <dgm:pt modelId="{921224C7-D26E-487B-B325-4EEE4F4242E7}" type="pres">
      <dgm:prSet presAssocID="{08A75FFD-CABA-4784-B5B5-431F50B8163E}" presName="sp" presStyleCnt="0"/>
      <dgm:spPr/>
    </dgm:pt>
    <dgm:pt modelId="{9AC66044-174B-4451-9876-6EED0101A762}" type="pres">
      <dgm:prSet presAssocID="{E2699D94-967F-4EF9-B92F-D1A7615EDCB9}" presName="arrowAndChildren" presStyleCnt="0"/>
      <dgm:spPr/>
    </dgm:pt>
    <dgm:pt modelId="{9EDB1072-6B46-48BD-BACF-3C7DA04ACF5E}" type="pres">
      <dgm:prSet presAssocID="{E2699D94-967F-4EF9-B92F-D1A7615EDCB9}" presName="parentTextArrow" presStyleLbl="node1" presStyleIdx="3" presStyleCnt="5"/>
      <dgm:spPr/>
      <dgm:t>
        <a:bodyPr/>
        <a:lstStyle/>
        <a:p>
          <a:endParaRPr lang="uk-UA"/>
        </a:p>
      </dgm:t>
    </dgm:pt>
    <dgm:pt modelId="{D3CF8868-1306-4988-9537-51232A41B555}" type="pres">
      <dgm:prSet presAssocID="{68C02C7C-189C-4070-B192-CE49D206C75F}" presName="sp" presStyleCnt="0"/>
      <dgm:spPr/>
    </dgm:pt>
    <dgm:pt modelId="{0D5BBCAD-FEE1-401A-918A-4E6734E39311}" type="pres">
      <dgm:prSet presAssocID="{66689030-5BEE-4815-892B-50618E9D1D44}" presName="arrowAndChildren" presStyleCnt="0"/>
      <dgm:spPr/>
    </dgm:pt>
    <dgm:pt modelId="{AC47D9DB-8EB0-4D53-BDEB-E53EE0E00224}" type="pres">
      <dgm:prSet presAssocID="{66689030-5BEE-4815-892B-50618E9D1D44}" presName="parentTextArrow" presStyleLbl="node1" presStyleIdx="4" presStyleCnt="5"/>
      <dgm:spPr/>
      <dgm:t>
        <a:bodyPr/>
        <a:lstStyle/>
        <a:p>
          <a:endParaRPr lang="uk-UA"/>
        </a:p>
      </dgm:t>
    </dgm:pt>
  </dgm:ptLst>
  <dgm:cxnLst>
    <dgm:cxn modelId="{03E7D0CD-E609-4901-954F-A1E63AE95EF8}" srcId="{07C77FC2-0E28-4A69-91A1-8A6022FFE94F}" destId="{97C42DFE-0BE1-427E-B4F9-5DA8572ED491}" srcOrd="2" destOrd="0" parTransId="{BC015289-CFD3-46F5-8D60-66EC9819B30E}" sibTransId="{B1CEE4B1-2610-4E6C-8F36-F385D172BD2D}"/>
    <dgm:cxn modelId="{83F3592F-CD4E-4F2D-829F-37C91EDFECFA}" type="presOf" srcId="{B76E3D8B-568A-4005-B7EA-AA214E1F0AFB}" destId="{493DA5C0-DB67-4C37-A3D0-02580C8D6CAE}" srcOrd="0" destOrd="0" presId="urn:microsoft.com/office/officeart/2005/8/layout/process4"/>
    <dgm:cxn modelId="{4A0EB0D0-193E-4F99-86FD-5AAE881470EF}" srcId="{07C77FC2-0E28-4A69-91A1-8A6022FFE94F}" destId="{B76E3D8B-568A-4005-B7EA-AA214E1F0AFB}" srcOrd="3" destOrd="0" parTransId="{9FA11D05-0245-4B6B-BFAC-D0E6D64EE15E}" sibTransId="{940D2B9C-8441-4BAF-BE7C-BD0AD624344E}"/>
    <dgm:cxn modelId="{50E53104-D0D3-4C25-913E-84CBC9793D55}" type="presOf" srcId="{97C42DFE-0BE1-427E-B4F9-5DA8572ED491}" destId="{F57E6178-B70E-4AB2-A5F4-6E49869CC7BD}" srcOrd="0" destOrd="0" presId="urn:microsoft.com/office/officeart/2005/8/layout/process4"/>
    <dgm:cxn modelId="{122449F4-8489-4372-896D-E5B4D6BCE3A5}" type="presOf" srcId="{695F7CBD-5D9A-4337-8B25-4B7A985B007E}" destId="{84DA1CC6-C8CE-4F80-8DBC-FF0B2C9DF5C6}" srcOrd="0" destOrd="0" presId="urn:microsoft.com/office/officeart/2005/8/layout/process4"/>
    <dgm:cxn modelId="{BBA55A28-8D8E-4DAF-B7E3-CF617AD5302D}" type="presOf" srcId="{E2699D94-967F-4EF9-B92F-D1A7615EDCB9}" destId="{9EDB1072-6B46-48BD-BACF-3C7DA04ACF5E}" srcOrd="0" destOrd="0" presId="urn:microsoft.com/office/officeart/2005/8/layout/process4"/>
    <dgm:cxn modelId="{AF92B652-86AA-40E3-99F6-618FBBA3315D}" type="presOf" srcId="{07C77FC2-0E28-4A69-91A1-8A6022FFE94F}" destId="{2331AB90-F3A5-4473-BC27-75A86DE60415}" srcOrd="0" destOrd="0" presId="urn:microsoft.com/office/officeart/2005/8/layout/process4"/>
    <dgm:cxn modelId="{86EEB3F9-28AF-4904-A30E-A32AB6BA0241}" type="presOf" srcId="{66689030-5BEE-4815-892B-50618E9D1D44}" destId="{AC47D9DB-8EB0-4D53-BDEB-E53EE0E00224}" srcOrd="0" destOrd="0" presId="urn:microsoft.com/office/officeart/2005/8/layout/process4"/>
    <dgm:cxn modelId="{A34AF7CC-F754-413C-87D3-06B240349DC9}" srcId="{07C77FC2-0E28-4A69-91A1-8A6022FFE94F}" destId="{E2699D94-967F-4EF9-B92F-D1A7615EDCB9}" srcOrd="1" destOrd="0" parTransId="{E2707483-004C-40A2-AF2A-46981C914B1C}" sibTransId="{08A75FFD-CABA-4784-B5B5-431F50B8163E}"/>
    <dgm:cxn modelId="{A76798E7-EC85-4512-A950-3A6C88FCFB2F}" srcId="{07C77FC2-0E28-4A69-91A1-8A6022FFE94F}" destId="{695F7CBD-5D9A-4337-8B25-4B7A985B007E}" srcOrd="4" destOrd="0" parTransId="{226DEC82-2078-4EC3-8E22-518F43F094AC}" sibTransId="{BA0D09C4-3C32-4DE8-8278-13CCC61FAA63}"/>
    <dgm:cxn modelId="{020E60EA-0767-48A7-A49B-586389679139}" srcId="{07C77FC2-0E28-4A69-91A1-8A6022FFE94F}" destId="{66689030-5BEE-4815-892B-50618E9D1D44}" srcOrd="0" destOrd="0" parTransId="{DF6DE843-DFD0-4071-8114-7AE18F155F13}" sibTransId="{68C02C7C-189C-4070-B192-CE49D206C75F}"/>
    <dgm:cxn modelId="{F71AA5BB-AB53-4AD8-AB16-DF65D0EB375D}" type="presParOf" srcId="{2331AB90-F3A5-4473-BC27-75A86DE60415}" destId="{CFF5573B-27A2-40A9-9DFA-96A03BC1187D}" srcOrd="0" destOrd="0" presId="urn:microsoft.com/office/officeart/2005/8/layout/process4"/>
    <dgm:cxn modelId="{ADD482F2-F199-44BD-8C05-4C5B04F9840F}" type="presParOf" srcId="{CFF5573B-27A2-40A9-9DFA-96A03BC1187D}" destId="{84DA1CC6-C8CE-4F80-8DBC-FF0B2C9DF5C6}" srcOrd="0" destOrd="0" presId="urn:microsoft.com/office/officeart/2005/8/layout/process4"/>
    <dgm:cxn modelId="{F9933DD1-B32A-40C8-866F-A33064EAD5A0}" type="presParOf" srcId="{2331AB90-F3A5-4473-BC27-75A86DE60415}" destId="{FF3EB107-D959-4B49-9DBD-1AE6C01E29E6}" srcOrd="1" destOrd="0" presId="urn:microsoft.com/office/officeart/2005/8/layout/process4"/>
    <dgm:cxn modelId="{6087B423-E69F-476D-88A8-9AB781E4E53D}" type="presParOf" srcId="{2331AB90-F3A5-4473-BC27-75A86DE60415}" destId="{EB014E56-3FD4-435D-AB16-E6E40F9EA3C5}" srcOrd="2" destOrd="0" presId="urn:microsoft.com/office/officeart/2005/8/layout/process4"/>
    <dgm:cxn modelId="{0E90B5CA-5363-4E0C-8B00-1EFF7D6BC885}" type="presParOf" srcId="{EB014E56-3FD4-435D-AB16-E6E40F9EA3C5}" destId="{493DA5C0-DB67-4C37-A3D0-02580C8D6CAE}" srcOrd="0" destOrd="0" presId="urn:microsoft.com/office/officeart/2005/8/layout/process4"/>
    <dgm:cxn modelId="{E8164CC4-B168-4CAC-AD51-E9C942942214}" type="presParOf" srcId="{2331AB90-F3A5-4473-BC27-75A86DE60415}" destId="{3B930F74-46F3-4AFB-AECC-13DCAB4A9D56}" srcOrd="3" destOrd="0" presId="urn:microsoft.com/office/officeart/2005/8/layout/process4"/>
    <dgm:cxn modelId="{2AF61B1E-5EDE-4140-9232-C936C96AF26D}" type="presParOf" srcId="{2331AB90-F3A5-4473-BC27-75A86DE60415}" destId="{B2D62235-92AC-4E87-B1B0-94275208EBE1}" srcOrd="4" destOrd="0" presId="urn:microsoft.com/office/officeart/2005/8/layout/process4"/>
    <dgm:cxn modelId="{E93B3C2E-C518-4CF8-AF4D-45331855E0CB}" type="presParOf" srcId="{B2D62235-92AC-4E87-B1B0-94275208EBE1}" destId="{F57E6178-B70E-4AB2-A5F4-6E49869CC7BD}" srcOrd="0" destOrd="0" presId="urn:microsoft.com/office/officeart/2005/8/layout/process4"/>
    <dgm:cxn modelId="{F186E5C9-AF78-4FA6-9C06-3FA7538ADB33}" type="presParOf" srcId="{2331AB90-F3A5-4473-BC27-75A86DE60415}" destId="{921224C7-D26E-487B-B325-4EEE4F4242E7}" srcOrd="5" destOrd="0" presId="urn:microsoft.com/office/officeart/2005/8/layout/process4"/>
    <dgm:cxn modelId="{0805E8A5-2861-44E0-923C-771E4A3EA4A3}" type="presParOf" srcId="{2331AB90-F3A5-4473-BC27-75A86DE60415}" destId="{9AC66044-174B-4451-9876-6EED0101A762}" srcOrd="6" destOrd="0" presId="urn:microsoft.com/office/officeart/2005/8/layout/process4"/>
    <dgm:cxn modelId="{0F07CD48-14A0-46D2-B0D0-6CBA7D0E6857}" type="presParOf" srcId="{9AC66044-174B-4451-9876-6EED0101A762}" destId="{9EDB1072-6B46-48BD-BACF-3C7DA04ACF5E}" srcOrd="0" destOrd="0" presId="urn:microsoft.com/office/officeart/2005/8/layout/process4"/>
    <dgm:cxn modelId="{0B115293-9DEF-4095-A9CB-46EB9FB5FCBE}" type="presParOf" srcId="{2331AB90-F3A5-4473-BC27-75A86DE60415}" destId="{D3CF8868-1306-4988-9537-51232A41B555}" srcOrd="7" destOrd="0" presId="urn:microsoft.com/office/officeart/2005/8/layout/process4"/>
    <dgm:cxn modelId="{A4FCF85B-C679-4DE1-8F17-A10FFA7333C3}" type="presParOf" srcId="{2331AB90-F3A5-4473-BC27-75A86DE60415}" destId="{0D5BBCAD-FEE1-401A-918A-4E6734E39311}" srcOrd="8" destOrd="0" presId="urn:microsoft.com/office/officeart/2005/8/layout/process4"/>
    <dgm:cxn modelId="{D256C85E-292A-47F1-A3B1-A85909AB5D41}" type="presParOf" srcId="{0D5BBCAD-FEE1-401A-918A-4E6734E39311}" destId="{AC47D9DB-8EB0-4D53-BDEB-E53EE0E0022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CCC47A8-DA29-455E-890C-DEFAC07A9D2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570B7C9-726C-4AEC-AD33-409780DFEB4E}">
      <dgm:prSet/>
      <dgm:spPr/>
      <dgm:t>
        <a:bodyPr/>
        <a:lstStyle/>
        <a:p>
          <a:pPr algn="l" rtl="0"/>
          <a:r>
            <a:rPr lang="uk-UA" dirty="0" smtClean="0">
              <a:latin typeface="Times New Roman" pitchFamily="18" charset="0"/>
              <a:cs typeface="Times New Roman" pitchFamily="18" charset="0"/>
            </a:rPr>
            <a:t>У практичній діяльності банків для раціональної організації планування своєї діяльності важливе значення має аналіз беззбитковості. В економічній літературі такий аналіз здобув назву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CVP-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аналіз (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Cost-Value-Profit analysis) 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або аналіз співвідношення витрат, обсягів (надання банківських послуг) та прибутку.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7DD4637-AD87-42F3-911F-4CBDB7029134}" type="parTrans" cxnId="{1336404A-BC4B-4348-928F-2E19FCF75C26}">
      <dgm:prSet/>
      <dgm:spPr/>
      <dgm:t>
        <a:bodyPr/>
        <a:lstStyle/>
        <a:p>
          <a:endParaRPr lang="uk-UA"/>
        </a:p>
      </dgm:t>
    </dgm:pt>
    <dgm:pt modelId="{729D03A5-9CED-40CF-8CAE-E7512696E64C}" type="sibTrans" cxnId="{1336404A-BC4B-4348-928F-2E19FCF75C26}">
      <dgm:prSet/>
      <dgm:spPr/>
      <dgm:t>
        <a:bodyPr/>
        <a:lstStyle/>
        <a:p>
          <a:endParaRPr lang="uk-UA"/>
        </a:p>
      </dgm:t>
    </dgm:pt>
    <dgm:pt modelId="{8DD2D19B-21FE-48FA-82CE-E54901B65E3A}" type="pres">
      <dgm:prSet presAssocID="{2CCC47A8-DA29-455E-890C-DEFAC07A9D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A10AEE1-68FA-4751-9633-2E3649438D19}" type="pres">
      <dgm:prSet presAssocID="{D570B7C9-726C-4AEC-AD33-409780DFEB4E}" presName="parentText" presStyleLbl="node1" presStyleIdx="0" presStyleCnt="1" custScaleX="71181" custScaleY="62832" custLinFactNeighborX="-13889" custLinFactNeighborY="-516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CD53C90-97CC-4159-9352-375AD6488389}" type="presOf" srcId="{2CCC47A8-DA29-455E-890C-DEFAC07A9D2B}" destId="{8DD2D19B-21FE-48FA-82CE-E54901B65E3A}" srcOrd="0" destOrd="0" presId="urn:microsoft.com/office/officeart/2005/8/layout/vList2"/>
    <dgm:cxn modelId="{192958EB-3D97-44D5-9A81-9F680D36D041}" type="presOf" srcId="{D570B7C9-726C-4AEC-AD33-409780DFEB4E}" destId="{AA10AEE1-68FA-4751-9633-2E3649438D19}" srcOrd="0" destOrd="0" presId="urn:microsoft.com/office/officeart/2005/8/layout/vList2"/>
    <dgm:cxn modelId="{1336404A-BC4B-4348-928F-2E19FCF75C26}" srcId="{2CCC47A8-DA29-455E-890C-DEFAC07A9D2B}" destId="{D570B7C9-726C-4AEC-AD33-409780DFEB4E}" srcOrd="0" destOrd="0" parTransId="{B7DD4637-AD87-42F3-911F-4CBDB7029134}" sibTransId="{729D03A5-9CED-40CF-8CAE-E7512696E64C}"/>
    <dgm:cxn modelId="{1191C28C-0611-48D8-B164-DEC04AE26587}" type="presParOf" srcId="{8DD2D19B-21FE-48FA-82CE-E54901B65E3A}" destId="{AA10AEE1-68FA-4751-9633-2E3649438D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D999353-3333-48DE-9B52-DE1AF3D0FA02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40971148-8B02-4EB2-8BCC-EFBB77670A9C}">
      <dgm:prSet/>
      <dgm:spPr/>
      <dgm:t>
        <a:bodyPr/>
        <a:lstStyle/>
        <a:p>
          <a:pPr rtl="0"/>
          <a:r>
            <a:rPr lang="uk-UA" dirty="0" smtClean="0"/>
            <a:t>Тобто, якщо банк запропонує своєму клієнту за позичкою процентну ставку, яка дорівнюватиме точці беззбитковості, він отримає нульовий прибуток.</a:t>
          </a:r>
          <a:endParaRPr lang="uk-UA" dirty="0"/>
        </a:p>
      </dgm:t>
    </dgm:pt>
    <dgm:pt modelId="{CD6EE090-C2CC-4693-95ED-C94781610692}" type="parTrans" cxnId="{07896B9E-6A38-4C3C-A7F4-DDA390E6A6C8}">
      <dgm:prSet/>
      <dgm:spPr/>
      <dgm:t>
        <a:bodyPr/>
        <a:lstStyle/>
        <a:p>
          <a:endParaRPr lang="uk-UA"/>
        </a:p>
      </dgm:t>
    </dgm:pt>
    <dgm:pt modelId="{8BD53909-199A-41CE-9183-752C344D3A22}" type="sibTrans" cxnId="{07896B9E-6A38-4C3C-A7F4-DDA390E6A6C8}">
      <dgm:prSet/>
      <dgm:spPr/>
      <dgm:t>
        <a:bodyPr/>
        <a:lstStyle/>
        <a:p>
          <a:endParaRPr lang="uk-UA"/>
        </a:p>
      </dgm:t>
    </dgm:pt>
    <dgm:pt modelId="{BDB9F4C0-0560-4BB1-A9B6-99A9EF2627C6}" type="pres">
      <dgm:prSet presAssocID="{9D999353-3333-48DE-9B52-DE1AF3D0FA0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41C365A-5CC7-4917-B0F9-55C74A572FB7}" type="pres">
      <dgm:prSet presAssocID="{40971148-8B02-4EB2-8BCC-EFBB77670A9C}" presName="circ1TxSh" presStyleLbl="vennNode1" presStyleIdx="0" presStyleCnt="1" custLinFactNeighborX="-42774" custLinFactNeighborY="-29449"/>
      <dgm:spPr/>
      <dgm:t>
        <a:bodyPr/>
        <a:lstStyle/>
        <a:p>
          <a:endParaRPr lang="uk-UA"/>
        </a:p>
      </dgm:t>
    </dgm:pt>
  </dgm:ptLst>
  <dgm:cxnLst>
    <dgm:cxn modelId="{F80C265A-03B6-41CF-B744-0AA1CE1DFA4C}" type="presOf" srcId="{40971148-8B02-4EB2-8BCC-EFBB77670A9C}" destId="{941C365A-5CC7-4917-B0F9-55C74A572FB7}" srcOrd="0" destOrd="0" presId="urn:microsoft.com/office/officeart/2005/8/layout/venn1"/>
    <dgm:cxn modelId="{824A8B6B-18D2-42DF-A84F-66F5151913C4}" type="presOf" srcId="{9D999353-3333-48DE-9B52-DE1AF3D0FA02}" destId="{BDB9F4C0-0560-4BB1-A9B6-99A9EF2627C6}" srcOrd="0" destOrd="0" presId="urn:microsoft.com/office/officeart/2005/8/layout/venn1"/>
    <dgm:cxn modelId="{07896B9E-6A38-4C3C-A7F4-DDA390E6A6C8}" srcId="{9D999353-3333-48DE-9B52-DE1AF3D0FA02}" destId="{40971148-8B02-4EB2-8BCC-EFBB77670A9C}" srcOrd="0" destOrd="0" parTransId="{CD6EE090-C2CC-4693-95ED-C94781610692}" sibTransId="{8BD53909-199A-41CE-9183-752C344D3A22}"/>
    <dgm:cxn modelId="{20CB1EF6-D0D6-4C54-AC3D-A832793DA503}" type="presParOf" srcId="{BDB9F4C0-0560-4BB1-A9B6-99A9EF2627C6}" destId="{941C365A-5CC7-4917-B0F9-55C74A572FB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0D3A44-F490-4256-89D7-B120F3027FE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A63D3966-6DA8-425F-B840-231353CF4923}">
      <dgm:prSet custT="1"/>
      <dgm:spPr/>
      <dgm:t>
        <a:bodyPr/>
        <a:lstStyle/>
        <a:p>
          <a:pPr rtl="0"/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терміни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;</a:t>
          </a:r>
          <a:br>
            <a:rPr lang="ru-RU" sz="2800" dirty="0" smtClean="0">
              <a:latin typeface="Times New Roman" pitchFamily="18" charset="0"/>
              <a:cs typeface="Times New Roman" pitchFamily="18" charset="0"/>
            </a:rPr>
          </a:b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терміни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;</a:t>
          </a:r>
          <a:br>
            <a:rPr lang="ru-RU" sz="2800" dirty="0" smtClean="0">
              <a:latin typeface="Times New Roman" pitchFamily="18" charset="0"/>
              <a:cs typeface="Times New Roman" pitchFamily="18" charset="0"/>
            </a:rPr>
          </a:b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ризику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;</a:t>
          </a:r>
          <a:br>
            <a:rPr lang="ru-RU" sz="2800" dirty="0" smtClean="0">
              <a:latin typeface="Times New Roman" pitchFamily="18" charset="0"/>
              <a:cs typeface="Times New Roman" pitchFamily="18" charset="0"/>
            </a:rPr>
          </a:b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методи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кредиту;</a:t>
          </a:r>
          <a:br>
            <a:rPr lang="ru-RU" sz="2800" dirty="0" smtClean="0">
              <a:latin typeface="Times New Roman" pitchFamily="18" charset="0"/>
              <a:cs typeface="Times New Roman" pitchFamily="18" charset="0"/>
            </a:rPr>
          </a:b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- порядок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погашення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uk-UA" sz="2800" dirty="0">
            <a:latin typeface="Times New Roman" pitchFamily="18" charset="0"/>
            <a:cs typeface="Times New Roman" pitchFamily="18" charset="0"/>
          </a:endParaRPr>
        </a:p>
      </dgm:t>
    </dgm:pt>
    <dgm:pt modelId="{A9776AFC-F352-4F08-9EAD-D0AE6DEC4FC0}" type="parTrans" cxnId="{DFC92CCE-8BCA-49AA-AC9F-24A483C5A47A}">
      <dgm:prSet/>
      <dgm:spPr/>
      <dgm:t>
        <a:bodyPr/>
        <a:lstStyle/>
        <a:p>
          <a:endParaRPr lang="uk-UA"/>
        </a:p>
      </dgm:t>
    </dgm:pt>
    <dgm:pt modelId="{0C5F3E2F-042F-465F-A4AE-9D03864A9B75}" type="sibTrans" cxnId="{DFC92CCE-8BCA-49AA-AC9F-24A483C5A47A}">
      <dgm:prSet/>
      <dgm:spPr/>
      <dgm:t>
        <a:bodyPr/>
        <a:lstStyle/>
        <a:p>
          <a:endParaRPr lang="uk-UA"/>
        </a:p>
      </dgm:t>
    </dgm:pt>
    <dgm:pt modelId="{6BB8E98D-89A7-4A85-BCE1-8FDDF7FB73BE}" type="pres">
      <dgm:prSet presAssocID="{EB0D3A44-F490-4256-89D7-B120F3027F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FADAA7A-44BA-4A57-AA06-6457C48B51DC}" type="pres">
      <dgm:prSet presAssocID="{A63D3966-6DA8-425F-B840-231353CF4923}" presName="parentText" presStyleLbl="node1" presStyleIdx="0" presStyleCnt="1" custLinFactNeighborY="-2201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4B49443-BA5B-400A-A2CF-0F68C4B3DBA6}" type="presOf" srcId="{EB0D3A44-F490-4256-89D7-B120F3027FE7}" destId="{6BB8E98D-89A7-4A85-BCE1-8FDDF7FB73BE}" srcOrd="0" destOrd="0" presId="urn:microsoft.com/office/officeart/2005/8/layout/vList2"/>
    <dgm:cxn modelId="{4EA26ECC-4F96-45E0-A2F8-36B95C904EC6}" type="presOf" srcId="{A63D3966-6DA8-425F-B840-231353CF4923}" destId="{5FADAA7A-44BA-4A57-AA06-6457C48B51DC}" srcOrd="0" destOrd="0" presId="urn:microsoft.com/office/officeart/2005/8/layout/vList2"/>
    <dgm:cxn modelId="{DFC92CCE-8BCA-49AA-AC9F-24A483C5A47A}" srcId="{EB0D3A44-F490-4256-89D7-B120F3027FE7}" destId="{A63D3966-6DA8-425F-B840-231353CF4923}" srcOrd="0" destOrd="0" parTransId="{A9776AFC-F352-4F08-9EAD-D0AE6DEC4FC0}" sibTransId="{0C5F3E2F-042F-465F-A4AE-9D03864A9B75}"/>
    <dgm:cxn modelId="{6FBD476E-DBBD-4DED-9050-E8386B60D1CE}" type="presParOf" srcId="{6BB8E98D-89A7-4A85-BCE1-8FDDF7FB73BE}" destId="{5FADAA7A-44BA-4A57-AA06-6457C48B51D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EBC1AF7-085D-4CE2-BCC0-06BF7FB2D31F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4EA569C7-2A0C-47FB-8245-D85D1A06A580}">
      <dgm:prSet/>
      <dgm:spPr/>
      <dgm:t>
        <a:bodyPr/>
        <a:lstStyle/>
        <a:p>
          <a:pPr rtl="0"/>
          <a:r>
            <a:rPr lang="ru-RU" dirty="0" err="1" smtClean="0"/>
            <a:t>Даними</a:t>
          </a:r>
          <a:r>
            <a:rPr lang="ru-RU" dirty="0" smtClean="0"/>
            <a:t> для </a:t>
          </a:r>
          <a:r>
            <a:rPr lang="ru-RU" dirty="0" err="1" smtClean="0"/>
            <a:t>подальшого</a:t>
          </a:r>
          <a:r>
            <a:rPr lang="ru-RU" dirty="0" smtClean="0"/>
            <a:t> </a:t>
          </a:r>
          <a:r>
            <a:rPr lang="ru-RU" dirty="0" err="1" smtClean="0"/>
            <a:t>аналізу</a:t>
          </a:r>
          <a:r>
            <a:rPr lang="ru-RU" dirty="0" smtClean="0"/>
            <a:t> </a:t>
          </a: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показники</a:t>
          </a:r>
          <a:r>
            <a:rPr lang="ru-RU" dirty="0" smtClean="0"/>
            <a:t>, </a:t>
          </a:r>
          <a:r>
            <a:rPr lang="ru-RU" dirty="0" err="1" smtClean="0"/>
            <a:t>оприлюднені</a:t>
          </a:r>
          <a:r>
            <a:rPr lang="ru-RU" dirty="0" smtClean="0"/>
            <a:t> </a:t>
          </a:r>
          <a:r>
            <a:rPr lang="ru-RU" dirty="0" err="1" smtClean="0"/>
            <a:t>Офіцій</a:t>
          </a:r>
          <a:r>
            <a:rPr lang="ru-RU" dirty="0" smtClean="0"/>
            <a:t>- ним </a:t>
          </a:r>
          <a:r>
            <a:rPr lang="ru-RU" dirty="0" err="1" smtClean="0"/>
            <a:t>інтернет-представництвом</a:t>
          </a:r>
          <a:r>
            <a:rPr lang="ru-RU" dirty="0" smtClean="0"/>
            <a:t> НБУ</a:t>
          </a:r>
          <a:endParaRPr lang="uk-UA" dirty="0"/>
        </a:p>
      </dgm:t>
    </dgm:pt>
    <dgm:pt modelId="{A5208682-7333-41CB-9180-CD8A2CD5B283}" type="parTrans" cxnId="{989EED80-7AEC-44B4-9D28-01D5CD721B0C}">
      <dgm:prSet/>
      <dgm:spPr/>
      <dgm:t>
        <a:bodyPr/>
        <a:lstStyle/>
        <a:p>
          <a:endParaRPr lang="uk-UA"/>
        </a:p>
      </dgm:t>
    </dgm:pt>
    <dgm:pt modelId="{7A9FC2F8-A14B-44AF-AC65-D2ADD4AFAA77}" type="sibTrans" cxnId="{989EED80-7AEC-44B4-9D28-01D5CD721B0C}">
      <dgm:prSet/>
      <dgm:spPr/>
      <dgm:t>
        <a:bodyPr/>
        <a:lstStyle/>
        <a:p>
          <a:endParaRPr lang="uk-UA"/>
        </a:p>
      </dgm:t>
    </dgm:pt>
    <dgm:pt modelId="{CB5AF76A-296F-4649-9860-9510D64D74BD}" type="pres">
      <dgm:prSet presAssocID="{BEBC1AF7-085D-4CE2-BCC0-06BF7FB2D31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E138737-1775-4E95-BBA1-426255548144}" type="pres">
      <dgm:prSet presAssocID="{BEBC1AF7-085D-4CE2-BCC0-06BF7FB2D31F}" presName="arrow" presStyleLbl="bgShp" presStyleIdx="0" presStyleCnt="1"/>
      <dgm:spPr/>
    </dgm:pt>
    <dgm:pt modelId="{02E7452F-4A2A-4D61-8DF6-88023C196494}" type="pres">
      <dgm:prSet presAssocID="{BEBC1AF7-085D-4CE2-BCC0-06BF7FB2D31F}" presName="linearProcess" presStyleCnt="0"/>
      <dgm:spPr/>
    </dgm:pt>
    <dgm:pt modelId="{89F68C6E-8EF4-440B-997B-267D791626A9}" type="pres">
      <dgm:prSet presAssocID="{4EA569C7-2A0C-47FB-8245-D85D1A06A580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598348F-8C4D-4D6E-91A4-006D116B5A1E}" type="presOf" srcId="{BEBC1AF7-085D-4CE2-BCC0-06BF7FB2D31F}" destId="{CB5AF76A-296F-4649-9860-9510D64D74BD}" srcOrd="0" destOrd="0" presId="urn:microsoft.com/office/officeart/2005/8/layout/hProcess9"/>
    <dgm:cxn modelId="{CAB7BB57-63D8-4B70-AE87-84B875803454}" type="presOf" srcId="{4EA569C7-2A0C-47FB-8245-D85D1A06A580}" destId="{89F68C6E-8EF4-440B-997B-267D791626A9}" srcOrd="0" destOrd="0" presId="urn:microsoft.com/office/officeart/2005/8/layout/hProcess9"/>
    <dgm:cxn modelId="{989EED80-7AEC-44B4-9D28-01D5CD721B0C}" srcId="{BEBC1AF7-085D-4CE2-BCC0-06BF7FB2D31F}" destId="{4EA569C7-2A0C-47FB-8245-D85D1A06A580}" srcOrd="0" destOrd="0" parTransId="{A5208682-7333-41CB-9180-CD8A2CD5B283}" sibTransId="{7A9FC2F8-A14B-44AF-AC65-D2ADD4AFAA77}"/>
    <dgm:cxn modelId="{A2E92DF5-190A-4657-9ECA-C1EA04BBE29F}" type="presParOf" srcId="{CB5AF76A-296F-4649-9860-9510D64D74BD}" destId="{4E138737-1775-4E95-BBA1-426255548144}" srcOrd="0" destOrd="0" presId="urn:microsoft.com/office/officeart/2005/8/layout/hProcess9"/>
    <dgm:cxn modelId="{74896380-8D54-478F-B5D6-4726D68F26EE}" type="presParOf" srcId="{CB5AF76A-296F-4649-9860-9510D64D74BD}" destId="{02E7452F-4A2A-4D61-8DF6-88023C196494}" srcOrd="1" destOrd="0" presId="urn:microsoft.com/office/officeart/2005/8/layout/hProcess9"/>
    <dgm:cxn modelId="{5852A5A2-72A7-43AA-8DD8-07273EBA7C28}" type="presParOf" srcId="{02E7452F-4A2A-4D61-8DF6-88023C196494}" destId="{89F68C6E-8EF4-440B-997B-267D791626A9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96C6BAD-EA46-47A1-A39D-81DB1B07267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D88C21FE-89C6-4D36-BF4F-FB2250C2E8AE}">
      <dgm:prSet/>
      <dgm:spPr/>
      <dgm:t>
        <a:bodyPr/>
        <a:lstStyle/>
        <a:p>
          <a:pPr rtl="0"/>
          <a:r>
            <a:rPr lang="uk-UA" dirty="0" smtClean="0"/>
            <a:t>де	індекси </a:t>
          </a:r>
          <a:r>
            <a:rPr lang="en-US" dirty="0" smtClean="0"/>
            <a:t>F</a:t>
          </a:r>
          <a:r>
            <a:rPr lang="uk-UA" dirty="0" smtClean="0"/>
            <a:t> та </a:t>
          </a:r>
          <a:r>
            <a:rPr lang="en-US" dirty="0" smtClean="0"/>
            <a:t>Y</a:t>
          </a:r>
          <a:r>
            <a:rPr lang="uk-UA" dirty="0" smtClean="0"/>
            <a:t> при випадкових компонентах наведених  та , моделей що розглядаються, відображають їх залежність від розгляду границі ефективності з погляду кредитування фізичних та юридичних осіб відповідно</a:t>
          </a:r>
          <a:endParaRPr lang="uk-UA" dirty="0"/>
        </a:p>
      </dgm:t>
    </dgm:pt>
    <dgm:pt modelId="{D8F89EC8-ACAD-48C5-ACEE-3A45D9444DF5}" type="parTrans" cxnId="{8DA37D90-5CA7-4310-954B-DB55E4C5D8F3}">
      <dgm:prSet/>
      <dgm:spPr/>
      <dgm:t>
        <a:bodyPr/>
        <a:lstStyle/>
        <a:p>
          <a:endParaRPr lang="uk-UA"/>
        </a:p>
      </dgm:t>
    </dgm:pt>
    <dgm:pt modelId="{C3C458C7-C620-48D3-8DB7-B4BB793EEE92}" type="sibTrans" cxnId="{8DA37D90-5CA7-4310-954B-DB55E4C5D8F3}">
      <dgm:prSet/>
      <dgm:spPr/>
      <dgm:t>
        <a:bodyPr/>
        <a:lstStyle/>
        <a:p>
          <a:endParaRPr lang="uk-UA"/>
        </a:p>
      </dgm:t>
    </dgm:pt>
    <dgm:pt modelId="{2D1A25A5-8A9F-4C1A-B6F4-1C66F57BF73D}" type="pres">
      <dgm:prSet presAssocID="{896C6BAD-EA46-47A1-A39D-81DB1B0726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704B1DB-D6DC-4E61-B73F-E5CD9ED4D65A}" type="pres">
      <dgm:prSet presAssocID="{D88C21FE-89C6-4D36-BF4F-FB2250C2E8A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B9824B5-83F9-4BFE-A9C4-1E7CD94A7F1B}" type="presOf" srcId="{D88C21FE-89C6-4D36-BF4F-FB2250C2E8AE}" destId="{7704B1DB-D6DC-4E61-B73F-E5CD9ED4D65A}" srcOrd="0" destOrd="0" presId="urn:microsoft.com/office/officeart/2005/8/layout/vList2"/>
    <dgm:cxn modelId="{658101DB-E70E-4258-B72A-A75B33C4D547}" type="presOf" srcId="{896C6BAD-EA46-47A1-A39D-81DB1B07267E}" destId="{2D1A25A5-8A9F-4C1A-B6F4-1C66F57BF73D}" srcOrd="0" destOrd="0" presId="urn:microsoft.com/office/officeart/2005/8/layout/vList2"/>
    <dgm:cxn modelId="{8DA37D90-5CA7-4310-954B-DB55E4C5D8F3}" srcId="{896C6BAD-EA46-47A1-A39D-81DB1B07267E}" destId="{D88C21FE-89C6-4D36-BF4F-FB2250C2E8AE}" srcOrd="0" destOrd="0" parTransId="{D8F89EC8-ACAD-48C5-ACEE-3A45D9444DF5}" sibTransId="{C3C458C7-C620-48D3-8DB7-B4BB793EEE92}"/>
    <dgm:cxn modelId="{3357A663-B666-4F16-B77C-CB6190923523}" type="presParOf" srcId="{2D1A25A5-8A9F-4C1A-B6F4-1C66F57BF73D}" destId="{7704B1DB-D6DC-4E61-B73F-E5CD9ED4D6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B5D2997-E11F-4AD4-8F48-5D7B01D20B6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5345203-16F9-4E77-8FEB-29275857A7DA}">
      <dgm:prSet/>
      <dgm:spPr/>
      <dgm:t>
        <a:bodyPr/>
        <a:lstStyle/>
        <a:p>
          <a:pPr rtl="0"/>
          <a:r>
            <a:rPr lang="uk-UA" dirty="0" smtClean="0">
              <a:latin typeface="Times New Roman" pitchFamily="18" charset="0"/>
              <a:cs typeface="Times New Roman" pitchFamily="18" charset="0"/>
            </a:rPr>
            <a:t>З погляду кредитування фізичних осіб мало наступні значення: за підсумками 20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11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0.397, 20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12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0.386, 201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0.338, 201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0.358, 201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0.284,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95EB10F-B156-4E84-97FC-47DCDA434BBD}" type="parTrans" cxnId="{22C6D537-60B7-4556-BF33-98402D51A68B}">
      <dgm:prSet/>
      <dgm:spPr/>
      <dgm:t>
        <a:bodyPr/>
        <a:lstStyle/>
        <a:p>
          <a:endParaRPr lang="uk-UA"/>
        </a:p>
      </dgm:t>
    </dgm:pt>
    <dgm:pt modelId="{D05AB3FF-8681-41D6-99A3-DBD46EB2E635}" type="sibTrans" cxnId="{22C6D537-60B7-4556-BF33-98402D51A68B}">
      <dgm:prSet/>
      <dgm:spPr/>
      <dgm:t>
        <a:bodyPr/>
        <a:lstStyle/>
        <a:p>
          <a:endParaRPr lang="uk-UA"/>
        </a:p>
      </dgm:t>
    </dgm:pt>
    <dgm:pt modelId="{D3E1ADB0-5478-4DEB-B421-3AD70796925A}">
      <dgm:prSet/>
      <dgm:spPr/>
      <dgm:t>
        <a:bodyPr/>
        <a:lstStyle/>
        <a:p>
          <a:pPr rtl="0"/>
          <a:r>
            <a:rPr lang="uk-UA" dirty="0" smtClean="0">
              <a:latin typeface="Times New Roman" pitchFamily="18" charset="0"/>
              <a:cs typeface="Times New Roman" pitchFamily="18" charset="0"/>
            </a:rPr>
            <a:t>З погляду кредитування юридичних осіб мало наступні значення: за підсумками 20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11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0.582, 20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12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0.549, 20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13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0.447, 201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0.522, 201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 року – 0.641.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AC17238F-ACC6-4E02-B134-452E16A6C344}" type="parTrans" cxnId="{51B249AA-05BB-4B35-83D7-8C2D99355AA6}">
      <dgm:prSet/>
      <dgm:spPr/>
      <dgm:t>
        <a:bodyPr/>
        <a:lstStyle/>
        <a:p>
          <a:endParaRPr lang="uk-UA"/>
        </a:p>
      </dgm:t>
    </dgm:pt>
    <dgm:pt modelId="{8BE8038E-F0E8-4AB3-99D1-2F12F5BA1081}" type="sibTrans" cxnId="{51B249AA-05BB-4B35-83D7-8C2D99355AA6}">
      <dgm:prSet/>
      <dgm:spPr/>
      <dgm:t>
        <a:bodyPr/>
        <a:lstStyle/>
        <a:p>
          <a:endParaRPr lang="uk-UA"/>
        </a:p>
      </dgm:t>
    </dgm:pt>
    <dgm:pt modelId="{02ED5B7D-8697-4545-9257-D6D175EE0208}" type="pres">
      <dgm:prSet presAssocID="{8B5D2997-E11F-4AD4-8F48-5D7B01D20B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12AE76A-20FD-48ED-BD3B-DD2168585BCB}" type="pres">
      <dgm:prSet presAssocID="{05345203-16F9-4E77-8FEB-29275857A7DA}" presName="parentText" presStyleLbl="node1" presStyleIdx="0" presStyleCnt="2" custScaleX="59028" custLinFactNeighborX="-19097" custLinFactNeighborY="1249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0FC4F1-80C1-41EC-BC90-99DC13E56139}" type="pres">
      <dgm:prSet presAssocID="{D05AB3FF-8681-41D6-99A3-DBD46EB2E635}" presName="spacer" presStyleCnt="0"/>
      <dgm:spPr/>
    </dgm:pt>
    <dgm:pt modelId="{19404ED4-8564-480B-92F3-5C232EB70C17}" type="pres">
      <dgm:prSet presAssocID="{D3E1ADB0-5478-4DEB-B421-3AD70796925A}" presName="parentText" presStyleLbl="node1" presStyleIdx="1" presStyleCnt="2" custScaleX="64237" custLinFactNeighborX="22570" custLinFactNeighborY="8437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10048C1-D29B-43AF-B891-412CDC9C0940}" type="presOf" srcId="{05345203-16F9-4E77-8FEB-29275857A7DA}" destId="{F12AE76A-20FD-48ED-BD3B-DD2168585BCB}" srcOrd="0" destOrd="0" presId="urn:microsoft.com/office/officeart/2005/8/layout/vList2"/>
    <dgm:cxn modelId="{22C6D537-60B7-4556-BF33-98402D51A68B}" srcId="{8B5D2997-E11F-4AD4-8F48-5D7B01D20B68}" destId="{05345203-16F9-4E77-8FEB-29275857A7DA}" srcOrd="0" destOrd="0" parTransId="{595EB10F-B156-4E84-97FC-47DCDA434BBD}" sibTransId="{D05AB3FF-8681-41D6-99A3-DBD46EB2E635}"/>
    <dgm:cxn modelId="{DBF05A29-F2CD-4CE3-85A6-64CF9C2374C8}" type="presOf" srcId="{8B5D2997-E11F-4AD4-8F48-5D7B01D20B68}" destId="{02ED5B7D-8697-4545-9257-D6D175EE0208}" srcOrd="0" destOrd="0" presId="urn:microsoft.com/office/officeart/2005/8/layout/vList2"/>
    <dgm:cxn modelId="{367C587D-4487-4FAC-B73E-456CC3B9E42A}" type="presOf" srcId="{D3E1ADB0-5478-4DEB-B421-3AD70796925A}" destId="{19404ED4-8564-480B-92F3-5C232EB70C17}" srcOrd="0" destOrd="0" presId="urn:microsoft.com/office/officeart/2005/8/layout/vList2"/>
    <dgm:cxn modelId="{51B249AA-05BB-4B35-83D7-8C2D99355AA6}" srcId="{8B5D2997-E11F-4AD4-8F48-5D7B01D20B68}" destId="{D3E1ADB0-5478-4DEB-B421-3AD70796925A}" srcOrd="1" destOrd="0" parTransId="{AC17238F-ACC6-4E02-B134-452E16A6C344}" sibTransId="{8BE8038E-F0E8-4AB3-99D1-2F12F5BA1081}"/>
    <dgm:cxn modelId="{6BEAE991-2898-4008-8E6B-6F073396E3CB}" type="presParOf" srcId="{02ED5B7D-8697-4545-9257-D6D175EE0208}" destId="{F12AE76A-20FD-48ED-BD3B-DD2168585BCB}" srcOrd="0" destOrd="0" presId="urn:microsoft.com/office/officeart/2005/8/layout/vList2"/>
    <dgm:cxn modelId="{50FF5381-D58B-408E-BF82-C7884617EBF8}" type="presParOf" srcId="{02ED5B7D-8697-4545-9257-D6D175EE0208}" destId="{8E0FC4F1-80C1-41EC-BC90-99DC13E56139}" srcOrd="1" destOrd="0" presId="urn:microsoft.com/office/officeart/2005/8/layout/vList2"/>
    <dgm:cxn modelId="{0DA6F2A7-0CC7-4316-BC8D-73F8722E2ABA}" type="presParOf" srcId="{02ED5B7D-8697-4545-9257-D6D175EE0208}" destId="{19404ED4-8564-480B-92F3-5C232EB70C1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78C4B3-4C95-49C9-AB40-702C208E70A0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F089482-C525-40DF-BE81-00160C476E2B}">
      <dgm:prSet custT="1"/>
      <dgm:spPr/>
      <dgm:t>
        <a:bodyPr/>
        <a:lstStyle/>
        <a:p>
          <a:pPr rtl="0">
            <a:spcAft>
              <a:spcPts val="0"/>
            </a:spcAft>
          </a:pPr>
          <a:endParaRPr lang="uk-UA" sz="2800" dirty="0" smtClean="0">
            <a:latin typeface="Times New Roman" pitchFamily="18" charset="0"/>
            <a:cs typeface="Times New Roman" pitchFamily="18" charset="0"/>
          </a:endParaRPr>
        </a:p>
        <a:p>
          <a:pPr rtl="0">
            <a:spcAft>
              <a:spcPts val="0"/>
            </a:spcAft>
          </a:pPr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- термінові, </a:t>
          </a:r>
          <a:br>
            <a:rPr lang="uk-UA" sz="28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- безстрокові, </a:t>
          </a:r>
          <a:br>
            <a:rPr lang="uk-UA" sz="28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- прострочені  </a:t>
          </a:r>
        </a:p>
        <a:p>
          <a:pPr rtl="0">
            <a:spcAft>
              <a:spcPts val="0"/>
            </a:spcAft>
          </a:pPr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-відстрочені.</a:t>
          </a:r>
          <a:endParaRPr lang="uk-UA" sz="2800" dirty="0">
            <a:latin typeface="Times New Roman" pitchFamily="18" charset="0"/>
            <a:cs typeface="Times New Roman" pitchFamily="18" charset="0"/>
          </a:endParaRPr>
        </a:p>
      </dgm:t>
    </dgm:pt>
    <dgm:pt modelId="{F4C128DB-3A0D-40F0-BF18-895FD403D8F8}" type="parTrans" cxnId="{52AD26DA-5FE6-4883-B09B-E0DD76DA18B9}">
      <dgm:prSet/>
      <dgm:spPr/>
      <dgm:t>
        <a:bodyPr/>
        <a:lstStyle/>
        <a:p>
          <a:endParaRPr lang="uk-UA"/>
        </a:p>
      </dgm:t>
    </dgm:pt>
    <dgm:pt modelId="{BC4F498F-5F42-46F9-AD91-CE8B6513E515}" type="sibTrans" cxnId="{52AD26DA-5FE6-4883-B09B-E0DD76DA18B9}">
      <dgm:prSet/>
      <dgm:spPr/>
      <dgm:t>
        <a:bodyPr/>
        <a:lstStyle/>
        <a:p>
          <a:endParaRPr lang="uk-UA"/>
        </a:p>
      </dgm:t>
    </dgm:pt>
    <dgm:pt modelId="{C385ED58-99EC-42B8-9805-09D0E126CDB8}">
      <dgm:prSet custT="1"/>
      <dgm:spPr/>
      <dgm:t>
        <a:bodyPr/>
        <a:lstStyle/>
        <a:p>
          <a:r>
            <a:rPr lang="ru-RU" sz="3200" b="0" dirty="0" smtClean="0">
              <a:latin typeface="Times New Roman" pitchFamily="18" charset="0"/>
              <a:cs typeface="Times New Roman" pitchFamily="18" charset="0"/>
            </a:rPr>
            <a:t>В залежності від умов повернення банківські кредити поділяють на:</a:t>
          </a:r>
          <a:endParaRPr lang="uk-UA" sz="3200" b="0" dirty="0"/>
        </a:p>
      </dgm:t>
    </dgm:pt>
    <dgm:pt modelId="{16ECF9FC-A63C-4B5D-9F53-0F1B0C930F46}" type="parTrans" cxnId="{00185089-48C4-4F4A-97C1-5047AA0019F2}">
      <dgm:prSet/>
      <dgm:spPr/>
      <dgm:t>
        <a:bodyPr/>
        <a:lstStyle/>
        <a:p>
          <a:endParaRPr lang="uk-UA"/>
        </a:p>
      </dgm:t>
    </dgm:pt>
    <dgm:pt modelId="{AD525696-0EED-4738-AFC7-F97BE7F80B2C}" type="sibTrans" cxnId="{00185089-48C4-4F4A-97C1-5047AA0019F2}">
      <dgm:prSet/>
      <dgm:spPr/>
      <dgm:t>
        <a:bodyPr/>
        <a:lstStyle/>
        <a:p>
          <a:endParaRPr lang="uk-UA"/>
        </a:p>
      </dgm:t>
    </dgm:pt>
    <dgm:pt modelId="{3865179E-876D-4A7C-8909-71E9C799808A}" type="pres">
      <dgm:prSet presAssocID="{C878C4B3-4C95-49C9-AB40-702C208E70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1C100C1-FD59-491F-A1EC-DBFBCC437E5D}" type="pres">
      <dgm:prSet presAssocID="{6F089482-C525-40DF-BE81-00160C476E2B}" presName="composite" presStyleCnt="0"/>
      <dgm:spPr/>
    </dgm:pt>
    <dgm:pt modelId="{14C6590C-7A84-428D-887F-41F9CB5DD71B}" type="pres">
      <dgm:prSet presAssocID="{6F089482-C525-40DF-BE81-00160C476E2B}" presName="parentText" presStyleLbl="alignNode1" presStyleIdx="0" presStyleCnt="1" custAng="0" custScaleX="11874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A19B71-357A-4C35-A6A9-C066F71B81C0}" type="pres">
      <dgm:prSet presAssocID="{6F089482-C525-40DF-BE81-00160C476E2B}" presName="descendantText" presStyleLbl="alignAcc1" presStyleIdx="0" presStyleCnt="1" custScaleX="87384" custScaleY="92078" custLinFactNeighborX="-260" custLinFactNeighborY="-396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2AD26DA-5FE6-4883-B09B-E0DD76DA18B9}" srcId="{C878C4B3-4C95-49C9-AB40-702C208E70A0}" destId="{6F089482-C525-40DF-BE81-00160C476E2B}" srcOrd="0" destOrd="0" parTransId="{F4C128DB-3A0D-40F0-BF18-895FD403D8F8}" sibTransId="{BC4F498F-5F42-46F9-AD91-CE8B6513E515}"/>
    <dgm:cxn modelId="{00185089-48C4-4F4A-97C1-5047AA0019F2}" srcId="{6F089482-C525-40DF-BE81-00160C476E2B}" destId="{C385ED58-99EC-42B8-9805-09D0E126CDB8}" srcOrd="0" destOrd="0" parTransId="{16ECF9FC-A63C-4B5D-9F53-0F1B0C930F46}" sibTransId="{AD525696-0EED-4738-AFC7-F97BE7F80B2C}"/>
    <dgm:cxn modelId="{73B3C1C8-8287-47E7-845D-C9A33BD984B7}" type="presOf" srcId="{6F089482-C525-40DF-BE81-00160C476E2B}" destId="{14C6590C-7A84-428D-887F-41F9CB5DD71B}" srcOrd="0" destOrd="0" presId="urn:microsoft.com/office/officeart/2005/8/layout/chevron2"/>
    <dgm:cxn modelId="{B59D014E-A9AC-463C-A17F-D741941D4CAF}" type="presOf" srcId="{C385ED58-99EC-42B8-9805-09D0E126CDB8}" destId="{07A19B71-357A-4C35-A6A9-C066F71B81C0}" srcOrd="0" destOrd="0" presId="urn:microsoft.com/office/officeart/2005/8/layout/chevron2"/>
    <dgm:cxn modelId="{30A83A45-3326-42D8-8B9C-8528A3F68496}" type="presOf" srcId="{C878C4B3-4C95-49C9-AB40-702C208E70A0}" destId="{3865179E-876D-4A7C-8909-71E9C799808A}" srcOrd="0" destOrd="0" presId="urn:microsoft.com/office/officeart/2005/8/layout/chevron2"/>
    <dgm:cxn modelId="{DCDEC90E-A6DA-4F6B-9F63-EB48C50A495B}" type="presParOf" srcId="{3865179E-876D-4A7C-8909-71E9C799808A}" destId="{11C100C1-FD59-491F-A1EC-DBFBCC437E5D}" srcOrd="0" destOrd="0" presId="urn:microsoft.com/office/officeart/2005/8/layout/chevron2"/>
    <dgm:cxn modelId="{F2221760-3D17-4586-95B0-EC98F1282465}" type="presParOf" srcId="{11C100C1-FD59-491F-A1EC-DBFBCC437E5D}" destId="{14C6590C-7A84-428D-887F-41F9CB5DD71B}" srcOrd="0" destOrd="0" presId="urn:microsoft.com/office/officeart/2005/8/layout/chevron2"/>
    <dgm:cxn modelId="{4C28FE8E-7807-4FC3-B859-D7D66046EAE4}" type="presParOf" srcId="{11C100C1-FD59-491F-A1EC-DBFBCC437E5D}" destId="{07A19B71-357A-4C35-A6A9-C066F71B81C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CE2CDC-43E0-41C0-8E81-6F5DE6B0287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EE3B84E7-04A9-4135-ABB2-2392804687C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По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забезпеченню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кредити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на: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FCC54C6C-8512-4266-A5FD-1C349A712E57}" type="parTrans" cxnId="{C2521C9E-22D6-43C1-8525-51F2F3FA876F}">
      <dgm:prSet/>
      <dgm:spPr/>
      <dgm:t>
        <a:bodyPr/>
        <a:lstStyle/>
        <a:p>
          <a:endParaRPr lang="uk-UA"/>
        </a:p>
      </dgm:t>
    </dgm:pt>
    <dgm:pt modelId="{0AA425F0-DF78-4371-B938-D154EE9FA5A4}" type="sibTrans" cxnId="{C2521C9E-22D6-43C1-8525-51F2F3FA876F}">
      <dgm:prSet/>
      <dgm:spPr/>
      <dgm:t>
        <a:bodyPr/>
        <a:lstStyle/>
        <a:p>
          <a:endParaRPr lang="uk-UA"/>
        </a:p>
      </dgm:t>
    </dgm:pt>
    <dgm:pt modelId="{35E30154-6616-44EB-844F-AAA85F00B298}" type="pres">
      <dgm:prSet presAssocID="{FFCE2CDC-43E0-41C0-8E81-6F5DE6B028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B1AC23E-2175-45AB-8194-BE96E6B5B71A}" type="pres">
      <dgm:prSet presAssocID="{FFCE2CDC-43E0-41C0-8E81-6F5DE6B02874}" presName="arrow" presStyleLbl="bgShp" presStyleIdx="0" presStyleCnt="1"/>
      <dgm:spPr/>
    </dgm:pt>
    <dgm:pt modelId="{B168F152-6E1F-4363-9469-43A6C3A745A3}" type="pres">
      <dgm:prSet presAssocID="{FFCE2CDC-43E0-41C0-8E81-6F5DE6B02874}" presName="points" presStyleCnt="0"/>
      <dgm:spPr/>
    </dgm:pt>
    <dgm:pt modelId="{BCC22EBD-7249-40C5-9BF0-4B864A9B6D91}" type="pres">
      <dgm:prSet presAssocID="{EE3B84E7-04A9-4135-ABB2-2392804687C8}" presName="compositeA" presStyleCnt="0"/>
      <dgm:spPr/>
    </dgm:pt>
    <dgm:pt modelId="{F376FD77-0C87-4D95-B06D-E23F12731CA4}" type="pres">
      <dgm:prSet presAssocID="{EE3B84E7-04A9-4135-ABB2-2392804687C8}" presName="textA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E98B9B-C2B3-4E2B-811E-69C9D3DEA8F2}" type="pres">
      <dgm:prSet presAssocID="{EE3B84E7-04A9-4135-ABB2-2392804687C8}" presName="circleA" presStyleLbl="node1" presStyleIdx="0" presStyleCnt="1"/>
      <dgm:spPr/>
    </dgm:pt>
    <dgm:pt modelId="{18F681CC-FD85-4ABC-83E5-C3FE153098DB}" type="pres">
      <dgm:prSet presAssocID="{EE3B84E7-04A9-4135-ABB2-2392804687C8}" presName="spaceA" presStyleCnt="0"/>
      <dgm:spPr/>
    </dgm:pt>
  </dgm:ptLst>
  <dgm:cxnLst>
    <dgm:cxn modelId="{E4BFB3C1-D1C9-4112-8BD5-C3E8C205460B}" type="presOf" srcId="{EE3B84E7-04A9-4135-ABB2-2392804687C8}" destId="{F376FD77-0C87-4D95-B06D-E23F12731CA4}" srcOrd="0" destOrd="0" presId="urn:microsoft.com/office/officeart/2005/8/layout/hProcess11"/>
    <dgm:cxn modelId="{0C53C231-96EC-4CF4-962B-9DC1E1543283}" type="presOf" srcId="{FFCE2CDC-43E0-41C0-8E81-6F5DE6B02874}" destId="{35E30154-6616-44EB-844F-AAA85F00B298}" srcOrd="0" destOrd="0" presId="urn:microsoft.com/office/officeart/2005/8/layout/hProcess11"/>
    <dgm:cxn modelId="{C2521C9E-22D6-43C1-8525-51F2F3FA876F}" srcId="{FFCE2CDC-43E0-41C0-8E81-6F5DE6B02874}" destId="{EE3B84E7-04A9-4135-ABB2-2392804687C8}" srcOrd="0" destOrd="0" parTransId="{FCC54C6C-8512-4266-A5FD-1C349A712E57}" sibTransId="{0AA425F0-DF78-4371-B938-D154EE9FA5A4}"/>
    <dgm:cxn modelId="{9F0C7CE4-EF34-4DA9-9AB2-01DA95826C89}" type="presParOf" srcId="{35E30154-6616-44EB-844F-AAA85F00B298}" destId="{DB1AC23E-2175-45AB-8194-BE96E6B5B71A}" srcOrd="0" destOrd="0" presId="urn:microsoft.com/office/officeart/2005/8/layout/hProcess11"/>
    <dgm:cxn modelId="{BB72BDE8-B981-4B24-96B4-13750A6544C1}" type="presParOf" srcId="{35E30154-6616-44EB-844F-AAA85F00B298}" destId="{B168F152-6E1F-4363-9469-43A6C3A745A3}" srcOrd="1" destOrd="0" presId="urn:microsoft.com/office/officeart/2005/8/layout/hProcess11"/>
    <dgm:cxn modelId="{50B50DB7-8337-4BF2-B212-BDF9CDEE4415}" type="presParOf" srcId="{B168F152-6E1F-4363-9469-43A6C3A745A3}" destId="{BCC22EBD-7249-40C5-9BF0-4B864A9B6D91}" srcOrd="0" destOrd="0" presId="urn:microsoft.com/office/officeart/2005/8/layout/hProcess11"/>
    <dgm:cxn modelId="{404D48DE-36A8-4BDE-AAC3-499D277BE129}" type="presParOf" srcId="{BCC22EBD-7249-40C5-9BF0-4B864A9B6D91}" destId="{F376FD77-0C87-4D95-B06D-E23F12731CA4}" srcOrd="0" destOrd="0" presId="urn:microsoft.com/office/officeart/2005/8/layout/hProcess11"/>
    <dgm:cxn modelId="{F217158B-A8EC-42C1-B2F0-46D67C6A792A}" type="presParOf" srcId="{BCC22EBD-7249-40C5-9BF0-4B864A9B6D91}" destId="{88E98B9B-C2B3-4E2B-811E-69C9D3DEA8F2}" srcOrd="1" destOrd="0" presId="urn:microsoft.com/office/officeart/2005/8/layout/hProcess11"/>
    <dgm:cxn modelId="{356E95C3-E59D-418D-9B98-2648C98FBBAD}" type="presParOf" srcId="{BCC22EBD-7249-40C5-9BF0-4B864A9B6D91}" destId="{18F681CC-FD85-4ABC-83E5-C3FE153098D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84C31B-2990-4B4E-8753-D7A4BC608BB1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5EF0721-5299-4624-BAF6-EFDD608E075A}">
      <dgm:prSet custT="1"/>
      <dgm:spPr/>
      <dgm:t>
        <a:bodyPr/>
        <a:lstStyle/>
        <a:p>
          <a:pPr algn="l" rtl="0"/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- забезпечені заставою (майном, майновими правами, цінними паперами);</a:t>
          </a:r>
          <a:br>
            <a:rPr lang="uk-UA" sz="28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uk-UA" sz="2800" dirty="0" err="1" smtClean="0">
              <a:latin typeface="Times New Roman" pitchFamily="18" charset="0"/>
              <a:cs typeface="Times New Roman" pitchFamily="18" charset="0"/>
            </a:rPr>
            <a:t>арантовані</a:t>
          </a:r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 (банками, фінансами або майном третьої особи);</a:t>
          </a:r>
          <a:br>
            <a:rPr lang="uk-UA" sz="28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- з іншим забезпеченням (поручительство, свідчення страхової компанії); </a:t>
          </a:r>
          <a:br>
            <a:rPr lang="uk-UA" sz="28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dirty="0" err="1" smtClean="0">
              <a:latin typeface="Times New Roman" pitchFamily="18" charset="0"/>
              <a:cs typeface="Times New Roman" pitchFamily="18" charset="0"/>
            </a:rPr>
            <a:t>-незабезпечені</a:t>
          </a:r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 (бланкові). </a:t>
          </a:r>
          <a:endParaRPr lang="uk-UA" sz="2800" dirty="0">
            <a:latin typeface="Times New Roman" pitchFamily="18" charset="0"/>
            <a:cs typeface="Times New Roman" pitchFamily="18" charset="0"/>
          </a:endParaRPr>
        </a:p>
      </dgm:t>
    </dgm:pt>
    <dgm:pt modelId="{7FE99469-2497-4F5D-92F5-251550C3B9CF}" type="parTrans" cxnId="{D101E156-9F1A-4943-AED5-732651AA2AA0}">
      <dgm:prSet/>
      <dgm:spPr/>
      <dgm:t>
        <a:bodyPr/>
        <a:lstStyle/>
        <a:p>
          <a:endParaRPr lang="uk-UA"/>
        </a:p>
      </dgm:t>
    </dgm:pt>
    <dgm:pt modelId="{A6CC614C-A050-4B69-88E9-49F0BF861114}" type="sibTrans" cxnId="{D101E156-9F1A-4943-AED5-732651AA2AA0}">
      <dgm:prSet/>
      <dgm:spPr/>
      <dgm:t>
        <a:bodyPr/>
        <a:lstStyle/>
        <a:p>
          <a:endParaRPr lang="uk-UA"/>
        </a:p>
      </dgm:t>
    </dgm:pt>
    <dgm:pt modelId="{B90D064B-6E42-43E3-AF15-C5D255493D4B}" type="pres">
      <dgm:prSet presAssocID="{9084C31B-2990-4B4E-8753-D7A4BC608BB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41671FC-1465-4CF1-8B80-D8E7E28B0A4B}" type="pres">
      <dgm:prSet presAssocID="{65EF0721-5299-4624-BAF6-EFDD608E075A}" presName="composite" presStyleCnt="0"/>
      <dgm:spPr/>
    </dgm:pt>
    <dgm:pt modelId="{9AF23D69-02A4-4E20-BAFE-16076A93F011}" type="pres">
      <dgm:prSet presAssocID="{65EF0721-5299-4624-BAF6-EFDD608E075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80F4FA-F405-4B3E-A67F-56BF2A9B70F0}" type="pres">
      <dgm:prSet presAssocID="{65EF0721-5299-4624-BAF6-EFDD608E075A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D101E156-9F1A-4943-AED5-732651AA2AA0}" srcId="{9084C31B-2990-4B4E-8753-D7A4BC608BB1}" destId="{65EF0721-5299-4624-BAF6-EFDD608E075A}" srcOrd="0" destOrd="0" parTransId="{7FE99469-2497-4F5D-92F5-251550C3B9CF}" sibTransId="{A6CC614C-A050-4B69-88E9-49F0BF861114}"/>
    <dgm:cxn modelId="{2731D61C-5DC7-43F4-B8C3-DFE63D9EB7B3}" type="presOf" srcId="{65EF0721-5299-4624-BAF6-EFDD608E075A}" destId="{9AF23D69-02A4-4E20-BAFE-16076A93F011}" srcOrd="0" destOrd="0" presId="urn:microsoft.com/office/officeart/2005/8/layout/hList1"/>
    <dgm:cxn modelId="{7118DDAC-A47B-4244-9055-5D5B0805EF17}" type="presOf" srcId="{9084C31B-2990-4B4E-8753-D7A4BC608BB1}" destId="{B90D064B-6E42-43E3-AF15-C5D255493D4B}" srcOrd="0" destOrd="0" presId="urn:microsoft.com/office/officeart/2005/8/layout/hList1"/>
    <dgm:cxn modelId="{D150D64F-22A9-4438-B47C-A5FECA7B85D5}" type="presParOf" srcId="{B90D064B-6E42-43E3-AF15-C5D255493D4B}" destId="{541671FC-1465-4CF1-8B80-D8E7E28B0A4B}" srcOrd="0" destOrd="0" presId="urn:microsoft.com/office/officeart/2005/8/layout/hList1"/>
    <dgm:cxn modelId="{1DBA081F-1BEE-41AF-851F-E34CF39090D4}" type="presParOf" srcId="{541671FC-1465-4CF1-8B80-D8E7E28B0A4B}" destId="{9AF23D69-02A4-4E20-BAFE-16076A93F011}" srcOrd="0" destOrd="0" presId="urn:microsoft.com/office/officeart/2005/8/layout/hList1"/>
    <dgm:cxn modelId="{C88D895F-5E56-4E29-ACC9-64EBD9DF7C86}" type="presParOf" srcId="{541671FC-1465-4CF1-8B80-D8E7E28B0A4B}" destId="{1D80F4FA-F405-4B3E-A67F-56BF2A9B70F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A60AEB-B7C7-4724-85FE-41C0B529076E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4FBF3EBA-8837-44EB-8EA6-6D1214A14A67}">
      <dgm:prSet/>
      <dgm:spPr/>
      <dgm:t>
        <a:bodyPr/>
        <a:lstStyle/>
        <a:p>
          <a:pPr rtl="0"/>
          <a:r>
            <a:rPr lang="uk-UA" b="1" dirty="0" smtClean="0"/>
            <a:t>ОВЕРДРАФТ </a:t>
          </a:r>
          <a:r>
            <a:rPr lang="uk-UA" dirty="0" smtClean="0"/>
            <a:t>(</a:t>
          </a:r>
          <a:r>
            <a:rPr lang="uk-UA" dirty="0" err="1" smtClean="0"/>
            <a:t>overdraft</a:t>
          </a:r>
          <a:r>
            <a:rPr lang="uk-UA" dirty="0" smtClean="0"/>
            <a:t>) – форма короткострокового кредиту в межах встановленого банком ліміту, що дозволяє здійснювати розрахунки, коли у клієнта на поточному рахунку недостатньо коштів.</a:t>
          </a:r>
          <a:endParaRPr lang="uk-UA" dirty="0"/>
        </a:p>
      </dgm:t>
    </dgm:pt>
    <dgm:pt modelId="{EFCDD1C3-C514-4CAE-9721-B0E2D4AFFD97}" type="parTrans" cxnId="{E076526E-0E8C-4EA9-ADD2-6EA3E9B11036}">
      <dgm:prSet/>
      <dgm:spPr/>
      <dgm:t>
        <a:bodyPr/>
        <a:lstStyle/>
        <a:p>
          <a:endParaRPr lang="uk-UA"/>
        </a:p>
      </dgm:t>
    </dgm:pt>
    <dgm:pt modelId="{C96EEAA3-2323-4D0A-8F1A-797AB8C8F146}" type="sibTrans" cxnId="{E076526E-0E8C-4EA9-ADD2-6EA3E9B11036}">
      <dgm:prSet/>
      <dgm:spPr/>
      <dgm:t>
        <a:bodyPr/>
        <a:lstStyle/>
        <a:p>
          <a:endParaRPr lang="uk-UA"/>
        </a:p>
      </dgm:t>
    </dgm:pt>
    <dgm:pt modelId="{D75CB1A4-9DBB-4139-8BE2-B128D46F7CB8}" type="pres">
      <dgm:prSet presAssocID="{B1A60AEB-B7C7-4724-85FE-41C0B529076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DF59BA27-EB2D-483E-9F33-BD7AEAC613EC}" type="pres">
      <dgm:prSet presAssocID="{4FBF3EBA-8837-44EB-8EA6-6D1214A14A67}" presName="root" presStyleCnt="0"/>
      <dgm:spPr/>
    </dgm:pt>
    <dgm:pt modelId="{9F508155-0E44-4ED2-BB52-FFF1A1888671}" type="pres">
      <dgm:prSet presAssocID="{4FBF3EBA-8837-44EB-8EA6-6D1214A14A67}" presName="rootComposite" presStyleCnt="0"/>
      <dgm:spPr/>
    </dgm:pt>
    <dgm:pt modelId="{EDEF67D7-7B07-4612-9B5C-C9D4CFC516D6}" type="pres">
      <dgm:prSet presAssocID="{4FBF3EBA-8837-44EB-8EA6-6D1214A14A67}" presName="rootText" presStyleLbl="node1" presStyleIdx="0" presStyleCnt="1"/>
      <dgm:spPr/>
      <dgm:t>
        <a:bodyPr/>
        <a:lstStyle/>
        <a:p>
          <a:endParaRPr lang="uk-UA"/>
        </a:p>
      </dgm:t>
    </dgm:pt>
    <dgm:pt modelId="{DD909644-2B13-42F3-AFB9-636D68BED17B}" type="pres">
      <dgm:prSet presAssocID="{4FBF3EBA-8837-44EB-8EA6-6D1214A14A67}" presName="rootConnector" presStyleLbl="node1" presStyleIdx="0" presStyleCnt="1"/>
      <dgm:spPr/>
      <dgm:t>
        <a:bodyPr/>
        <a:lstStyle/>
        <a:p>
          <a:endParaRPr lang="uk-UA"/>
        </a:p>
      </dgm:t>
    </dgm:pt>
    <dgm:pt modelId="{2B7D626A-2D20-4075-B28E-3EC376A19B8C}" type="pres">
      <dgm:prSet presAssocID="{4FBF3EBA-8837-44EB-8EA6-6D1214A14A67}" presName="childShape" presStyleCnt="0"/>
      <dgm:spPr/>
    </dgm:pt>
  </dgm:ptLst>
  <dgm:cxnLst>
    <dgm:cxn modelId="{514DC721-9985-4EA1-8E27-E028179794A2}" type="presOf" srcId="{B1A60AEB-B7C7-4724-85FE-41C0B529076E}" destId="{D75CB1A4-9DBB-4139-8BE2-B128D46F7CB8}" srcOrd="0" destOrd="0" presId="urn:microsoft.com/office/officeart/2005/8/layout/hierarchy3"/>
    <dgm:cxn modelId="{FDE5320D-B246-4AE2-8747-4C24288FD584}" type="presOf" srcId="{4FBF3EBA-8837-44EB-8EA6-6D1214A14A67}" destId="{DD909644-2B13-42F3-AFB9-636D68BED17B}" srcOrd="1" destOrd="0" presId="urn:microsoft.com/office/officeart/2005/8/layout/hierarchy3"/>
    <dgm:cxn modelId="{E076526E-0E8C-4EA9-ADD2-6EA3E9B11036}" srcId="{B1A60AEB-B7C7-4724-85FE-41C0B529076E}" destId="{4FBF3EBA-8837-44EB-8EA6-6D1214A14A67}" srcOrd="0" destOrd="0" parTransId="{EFCDD1C3-C514-4CAE-9721-B0E2D4AFFD97}" sibTransId="{C96EEAA3-2323-4D0A-8F1A-797AB8C8F146}"/>
    <dgm:cxn modelId="{35408E88-5BAC-4A54-8AB0-2808B8B2C5F4}" type="presOf" srcId="{4FBF3EBA-8837-44EB-8EA6-6D1214A14A67}" destId="{EDEF67D7-7B07-4612-9B5C-C9D4CFC516D6}" srcOrd="0" destOrd="0" presId="urn:microsoft.com/office/officeart/2005/8/layout/hierarchy3"/>
    <dgm:cxn modelId="{A2C67F5F-DE37-40A6-A416-A692BE3AF081}" type="presParOf" srcId="{D75CB1A4-9DBB-4139-8BE2-B128D46F7CB8}" destId="{DF59BA27-EB2D-483E-9F33-BD7AEAC613EC}" srcOrd="0" destOrd="0" presId="urn:microsoft.com/office/officeart/2005/8/layout/hierarchy3"/>
    <dgm:cxn modelId="{B1C9BDB8-F196-4FEE-9B29-D16D6CA03E3A}" type="presParOf" srcId="{DF59BA27-EB2D-483E-9F33-BD7AEAC613EC}" destId="{9F508155-0E44-4ED2-BB52-FFF1A1888671}" srcOrd="0" destOrd="0" presId="urn:microsoft.com/office/officeart/2005/8/layout/hierarchy3"/>
    <dgm:cxn modelId="{AFABA46C-76B2-4A27-9798-332874EF8E3E}" type="presParOf" srcId="{9F508155-0E44-4ED2-BB52-FFF1A1888671}" destId="{EDEF67D7-7B07-4612-9B5C-C9D4CFC516D6}" srcOrd="0" destOrd="0" presId="urn:microsoft.com/office/officeart/2005/8/layout/hierarchy3"/>
    <dgm:cxn modelId="{49CAFCFB-DF2E-4051-94A1-80457005FAA2}" type="presParOf" srcId="{9F508155-0E44-4ED2-BB52-FFF1A1888671}" destId="{DD909644-2B13-42F3-AFB9-636D68BED17B}" srcOrd="1" destOrd="0" presId="urn:microsoft.com/office/officeart/2005/8/layout/hierarchy3"/>
    <dgm:cxn modelId="{FE163503-1B69-40D9-BECF-4C9939802863}" type="presParOf" srcId="{DF59BA27-EB2D-483E-9F33-BD7AEAC613EC}" destId="{2B7D626A-2D20-4075-B28E-3EC376A19B8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C2B817-E837-4703-AF5A-BC25828FDC0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163F08C-28BF-4728-B109-6BCD5C76A074}">
      <dgm:prSet custT="1"/>
      <dgm:spPr/>
      <dgm:t>
        <a:bodyPr/>
        <a:lstStyle/>
        <a:p>
          <a:pPr algn="ctr" rtl="0"/>
          <a:r>
            <a:rPr lang="en-US" sz="4800" b="1" i="1" dirty="0" smtClean="0">
              <a:latin typeface="Times New Roman" pitchFamily="18" charset="0"/>
              <a:cs typeface="Times New Roman" pitchFamily="18" charset="0"/>
            </a:rPr>
            <a:t>L = B * P</a:t>
          </a:r>
          <a:endParaRPr lang="uk-UA" sz="4800" b="1" i="1" dirty="0">
            <a:latin typeface="Times New Roman" pitchFamily="18" charset="0"/>
            <a:cs typeface="Times New Roman" pitchFamily="18" charset="0"/>
          </a:endParaRPr>
        </a:p>
      </dgm:t>
    </dgm:pt>
    <dgm:pt modelId="{B892D756-D6CA-4049-ADFE-0686C9F8EA9B}" type="parTrans" cxnId="{2A8F6AD2-1D1C-4771-A760-5A3855FA212A}">
      <dgm:prSet/>
      <dgm:spPr/>
      <dgm:t>
        <a:bodyPr/>
        <a:lstStyle/>
        <a:p>
          <a:endParaRPr lang="uk-UA"/>
        </a:p>
      </dgm:t>
    </dgm:pt>
    <dgm:pt modelId="{B5276E17-4654-4608-A4EF-B4AA2602B4BA}" type="sibTrans" cxnId="{2A8F6AD2-1D1C-4771-A760-5A3855FA212A}">
      <dgm:prSet/>
      <dgm:spPr/>
      <dgm:t>
        <a:bodyPr/>
        <a:lstStyle/>
        <a:p>
          <a:endParaRPr lang="uk-UA"/>
        </a:p>
      </dgm:t>
    </dgm:pt>
    <dgm:pt modelId="{7243D1A6-C962-4C69-BF09-79371FE3060D}">
      <dgm:prSet custT="1"/>
      <dgm:spPr/>
      <dgm:t>
        <a:bodyPr/>
        <a:lstStyle/>
        <a:p>
          <a:pPr algn="l" rtl="0"/>
          <a:r>
            <a:rPr lang="ru-RU" sz="3600" b="0" i="0" u="none" dirty="0" smtClean="0">
              <a:latin typeface="Times New Roman" pitchFamily="18" charset="0"/>
              <a:cs typeface="Times New Roman" pitchFamily="18" charset="0"/>
            </a:rPr>
            <a:t>B – </a:t>
          </a:r>
          <a:r>
            <a:rPr lang="ru-RU" sz="3600" b="0" i="0" u="none" dirty="0" err="1" smtClean="0">
              <a:latin typeface="Times New Roman" pitchFamily="18" charset="0"/>
              <a:cs typeface="Times New Roman" pitchFamily="18" charset="0"/>
            </a:rPr>
            <a:t>середньомісячний</a:t>
          </a:r>
          <a:r>
            <a:rPr lang="ru-RU" sz="3600" b="0" i="0" u="none" dirty="0" smtClean="0">
              <a:latin typeface="Times New Roman" pitchFamily="18" charset="0"/>
              <a:cs typeface="Times New Roman" pitchFamily="18" charset="0"/>
            </a:rPr>
            <a:t> «</a:t>
          </a:r>
          <a:r>
            <a:rPr lang="ru-RU" sz="3600" b="0" i="0" u="none" dirty="0" err="1" smtClean="0">
              <a:latin typeface="Times New Roman" pitchFamily="18" charset="0"/>
              <a:cs typeface="Times New Roman" pitchFamily="18" charset="0"/>
            </a:rPr>
            <a:t>чистий</a:t>
          </a:r>
          <a:r>
            <a:rPr lang="ru-RU" sz="3600" b="0" i="0" u="none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3600" b="0" i="0" u="none" dirty="0" err="1" smtClean="0">
              <a:latin typeface="Times New Roman" pitchFamily="18" charset="0"/>
              <a:cs typeface="Times New Roman" pitchFamily="18" charset="0"/>
            </a:rPr>
            <a:t>дохід</a:t>
          </a:r>
          <a:r>
            <a:rPr lang="ru-RU" sz="3600" b="0" i="0" u="none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0" i="0" u="none" dirty="0" err="1" smtClean="0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3600" b="0" i="0" u="none" dirty="0" smtClean="0">
              <a:latin typeface="Times New Roman" pitchFamily="18" charset="0"/>
              <a:cs typeface="Times New Roman" pitchFamily="18" charset="0"/>
            </a:rPr>
            <a:t>; </a:t>
          </a:r>
          <a:br>
            <a:rPr lang="ru-RU" sz="3600" b="0" i="0" u="none" dirty="0" smtClean="0">
              <a:latin typeface="Times New Roman" pitchFamily="18" charset="0"/>
              <a:cs typeface="Times New Roman" pitchFamily="18" charset="0"/>
            </a:rPr>
          </a:br>
          <a:r>
            <a:rPr lang="ru-RU" sz="3600" b="0" i="0" u="none" dirty="0" smtClean="0">
              <a:latin typeface="Times New Roman" pitchFamily="18" charset="0"/>
              <a:cs typeface="Times New Roman" pitchFamily="18" charset="0"/>
            </a:rPr>
            <a:t>P - % </a:t>
          </a:r>
          <a:r>
            <a:rPr lang="ru-RU" sz="3600" b="0" i="0" u="none" dirty="0" err="1" smtClean="0">
              <a:latin typeface="Times New Roman" pitchFamily="18" charset="0"/>
              <a:cs typeface="Times New Roman" pitchFamily="18" charset="0"/>
            </a:rPr>
            <a:t>ліміта</a:t>
          </a:r>
          <a:r>
            <a:rPr lang="ru-RU" sz="3600" b="0" i="0" u="none" dirty="0" smtClean="0">
              <a:latin typeface="Times New Roman" pitchFamily="18" charset="0"/>
              <a:cs typeface="Times New Roman" pitchFamily="18" charset="0"/>
            </a:rPr>
            <a:t> овердрафта</a:t>
          </a:r>
          <a:endParaRPr lang="uk-UA" sz="3600" b="0" i="0" u="none" dirty="0">
            <a:latin typeface="Times New Roman" pitchFamily="18" charset="0"/>
            <a:cs typeface="Times New Roman" pitchFamily="18" charset="0"/>
          </a:endParaRPr>
        </a:p>
      </dgm:t>
    </dgm:pt>
    <dgm:pt modelId="{F9A43B42-CCEE-4128-A7C7-B06AB997E28A}" type="parTrans" cxnId="{38596895-177B-4C09-9EBB-4EABD51343F4}">
      <dgm:prSet/>
      <dgm:spPr/>
      <dgm:t>
        <a:bodyPr/>
        <a:lstStyle/>
        <a:p>
          <a:endParaRPr lang="uk-UA"/>
        </a:p>
      </dgm:t>
    </dgm:pt>
    <dgm:pt modelId="{067409C4-866F-47A8-8319-E857F2BC78A5}" type="sibTrans" cxnId="{38596895-177B-4C09-9EBB-4EABD51343F4}">
      <dgm:prSet/>
      <dgm:spPr/>
      <dgm:t>
        <a:bodyPr/>
        <a:lstStyle/>
        <a:p>
          <a:endParaRPr lang="uk-UA"/>
        </a:p>
      </dgm:t>
    </dgm:pt>
    <dgm:pt modelId="{EE55DAD6-75B6-421A-B9A5-033381FB4CFE}" type="pres">
      <dgm:prSet presAssocID="{21C2B817-E837-4703-AF5A-BC25828FDC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9794B3F-D15E-450A-BD62-790B4A1C1377}" type="pres">
      <dgm:prSet presAssocID="{A163F08C-28BF-4728-B109-6BCD5C76A07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B4B8BB-5310-4B02-9EEB-9A62B95A24B6}" type="pres">
      <dgm:prSet presAssocID="{B5276E17-4654-4608-A4EF-B4AA2602B4BA}" presName="spacer" presStyleCnt="0"/>
      <dgm:spPr/>
    </dgm:pt>
    <dgm:pt modelId="{F3887726-C434-44F5-A1AD-7751D19C6A71}" type="pres">
      <dgm:prSet presAssocID="{7243D1A6-C962-4C69-BF09-79371FE3060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8596895-177B-4C09-9EBB-4EABD51343F4}" srcId="{21C2B817-E837-4703-AF5A-BC25828FDC02}" destId="{7243D1A6-C962-4C69-BF09-79371FE3060D}" srcOrd="1" destOrd="0" parTransId="{F9A43B42-CCEE-4128-A7C7-B06AB997E28A}" sibTransId="{067409C4-866F-47A8-8319-E857F2BC78A5}"/>
    <dgm:cxn modelId="{5662789C-3458-4890-B58C-9DB092E9A937}" type="presOf" srcId="{A163F08C-28BF-4728-B109-6BCD5C76A074}" destId="{B9794B3F-D15E-450A-BD62-790B4A1C1377}" srcOrd="0" destOrd="0" presId="urn:microsoft.com/office/officeart/2005/8/layout/vList2"/>
    <dgm:cxn modelId="{2A8F6AD2-1D1C-4771-A760-5A3855FA212A}" srcId="{21C2B817-E837-4703-AF5A-BC25828FDC02}" destId="{A163F08C-28BF-4728-B109-6BCD5C76A074}" srcOrd="0" destOrd="0" parTransId="{B892D756-D6CA-4049-ADFE-0686C9F8EA9B}" sibTransId="{B5276E17-4654-4608-A4EF-B4AA2602B4BA}"/>
    <dgm:cxn modelId="{0A92AC2D-B2E9-475A-A95B-C3402D75EF8D}" type="presOf" srcId="{7243D1A6-C962-4C69-BF09-79371FE3060D}" destId="{F3887726-C434-44F5-A1AD-7751D19C6A71}" srcOrd="0" destOrd="0" presId="urn:microsoft.com/office/officeart/2005/8/layout/vList2"/>
    <dgm:cxn modelId="{367BB011-3881-4722-8A8E-557F20F10804}" type="presOf" srcId="{21C2B817-E837-4703-AF5A-BC25828FDC02}" destId="{EE55DAD6-75B6-421A-B9A5-033381FB4CFE}" srcOrd="0" destOrd="0" presId="urn:microsoft.com/office/officeart/2005/8/layout/vList2"/>
    <dgm:cxn modelId="{D0ADE856-C985-4BA3-9A3D-8DC4B19D10D1}" type="presParOf" srcId="{EE55DAD6-75B6-421A-B9A5-033381FB4CFE}" destId="{B9794B3F-D15E-450A-BD62-790B4A1C1377}" srcOrd="0" destOrd="0" presId="urn:microsoft.com/office/officeart/2005/8/layout/vList2"/>
    <dgm:cxn modelId="{DEB5BBB9-8B66-4E7C-8FCF-BAC067A8B7DB}" type="presParOf" srcId="{EE55DAD6-75B6-421A-B9A5-033381FB4CFE}" destId="{7FB4B8BB-5310-4B02-9EEB-9A62B95A24B6}" srcOrd="1" destOrd="0" presId="urn:microsoft.com/office/officeart/2005/8/layout/vList2"/>
    <dgm:cxn modelId="{6CCC12C4-D01E-4BE8-9706-ABA23D91D07C}" type="presParOf" srcId="{EE55DAD6-75B6-421A-B9A5-033381FB4CFE}" destId="{F3887726-C434-44F5-A1AD-7751D19C6A7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D7B16F2-CF22-493B-A876-C23E8184AB4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03018BD0-815C-4D2D-A11F-8ED7F1C8400C}">
      <dgm:prSet/>
      <dgm:spPr/>
      <dgm:t>
        <a:bodyPr/>
        <a:lstStyle/>
        <a:p>
          <a:pPr rtl="0"/>
          <a:r>
            <a:rPr lang="uk-UA" b="1" dirty="0" smtClean="0">
              <a:latin typeface="Times New Roman" pitchFamily="18" charset="0"/>
              <a:cs typeface="Times New Roman" pitchFamily="18" charset="0"/>
            </a:rPr>
            <a:t>КРЕДИТНА ЛІНІЯ 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credit line) – </a:t>
          </a:r>
          <a:r>
            <a:rPr lang="uk-UA" dirty="0" smtClean="0">
              <a:latin typeface="Times New Roman" pitchFamily="18" charset="0"/>
              <a:cs typeface="Times New Roman" pitchFamily="18" charset="0"/>
            </a:rPr>
            <a:t>кредитна угода, відповідно до якої протягом передбаченого договором терміну банк виділяє позичальнику кредит у межах узгодженої суми (ліміту кредитування) на умовах, що відрізняються від умов одноразового надання кредиту.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5359F13-5371-4F1A-AAC2-B5BD137A01CE}" type="parTrans" cxnId="{C1C22112-FC04-4703-97F8-6A84388EB82F}">
      <dgm:prSet/>
      <dgm:spPr/>
      <dgm:t>
        <a:bodyPr/>
        <a:lstStyle/>
        <a:p>
          <a:endParaRPr lang="uk-UA"/>
        </a:p>
      </dgm:t>
    </dgm:pt>
    <dgm:pt modelId="{EFE69289-4074-48E0-825E-1DB717023530}" type="sibTrans" cxnId="{C1C22112-FC04-4703-97F8-6A84388EB82F}">
      <dgm:prSet/>
      <dgm:spPr/>
      <dgm:t>
        <a:bodyPr/>
        <a:lstStyle/>
        <a:p>
          <a:endParaRPr lang="uk-UA"/>
        </a:p>
      </dgm:t>
    </dgm:pt>
    <dgm:pt modelId="{744C1CE4-4704-4A7B-B3A2-D5465C7F267E}" type="pres">
      <dgm:prSet presAssocID="{7D7B16F2-CF22-493B-A876-C23E8184AB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A9D8578-A537-49F6-BC64-1A139A93275C}" type="pres">
      <dgm:prSet presAssocID="{03018BD0-815C-4D2D-A11F-8ED7F1C8400C}" presName="parentText" presStyleLbl="node1" presStyleIdx="0" presStyleCnt="1" custLinFactNeighborX="43467" custLinFactNeighborY="6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E9D959A-97E2-4BAF-BDED-B08DE3055F31}" type="presOf" srcId="{03018BD0-815C-4D2D-A11F-8ED7F1C8400C}" destId="{3A9D8578-A537-49F6-BC64-1A139A93275C}" srcOrd="0" destOrd="0" presId="urn:microsoft.com/office/officeart/2005/8/layout/vList2"/>
    <dgm:cxn modelId="{D8B6803A-E80A-4346-92FF-93E2A86B2BF0}" type="presOf" srcId="{7D7B16F2-CF22-493B-A876-C23E8184AB43}" destId="{744C1CE4-4704-4A7B-B3A2-D5465C7F267E}" srcOrd="0" destOrd="0" presId="urn:microsoft.com/office/officeart/2005/8/layout/vList2"/>
    <dgm:cxn modelId="{C1C22112-FC04-4703-97F8-6A84388EB82F}" srcId="{7D7B16F2-CF22-493B-A876-C23E8184AB43}" destId="{03018BD0-815C-4D2D-A11F-8ED7F1C8400C}" srcOrd="0" destOrd="0" parTransId="{B5359F13-5371-4F1A-AAC2-B5BD137A01CE}" sibTransId="{EFE69289-4074-48E0-825E-1DB717023530}"/>
    <dgm:cxn modelId="{FFF72017-1BBF-4F35-9510-4D746F4EA0F8}" type="presParOf" srcId="{744C1CE4-4704-4A7B-B3A2-D5465C7F267E}" destId="{3A9D8578-A537-49F6-BC64-1A139A93275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3D791AA-C103-4FE8-8515-4CF7A37FA91C}" type="doc">
      <dgm:prSet loTypeId="urn:microsoft.com/office/officeart/2005/8/layout/process4" loCatId="process" qsTypeId="urn:microsoft.com/office/officeart/2005/8/quickstyle/simple3" qsCatId="simple" csTypeId="urn:microsoft.com/office/officeart/2005/8/colors/colorful2" csCatId="colorful" phldr="1"/>
      <dgm:spPr/>
    </dgm:pt>
    <dgm:pt modelId="{B1BB8718-01CD-447E-B6F8-CDAED47CEE56}">
      <dgm:prSet phldrT="[Текст]" custT="1"/>
      <dgm:spPr/>
      <dgm:t>
        <a:bodyPr/>
        <a:lstStyle/>
        <a:p>
          <a:r>
            <a:rPr lang="uk-UA" sz="2000" b="1" dirty="0" smtClean="0">
              <a:latin typeface="Times New Roman" pitchFamily="18" charset="0"/>
              <a:cs typeface="Times New Roman" pitchFamily="18" charset="0"/>
            </a:rPr>
            <a:t>В = (ВЗ + НВ + ГП + </a:t>
          </a:r>
          <a:r>
            <a:rPr lang="uk-UA" sz="2000" b="1" dirty="0" err="1" smtClean="0">
              <a:latin typeface="Times New Roman" pitchFamily="18" charset="0"/>
              <a:cs typeface="Times New Roman" pitchFamily="18" charset="0"/>
            </a:rPr>
            <a:t>ДЗ</a:t>
          </a:r>
          <a:r>
            <a:rPr lang="uk-UA" sz="2000" b="1" dirty="0" smtClean="0">
              <a:latin typeface="Times New Roman" pitchFamily="18" charset="0"/>
              <a:cs typeface="Times New Roman" pitchFamily="18" charset="0"/>
            </a:rPr>
            <a:t> + ВТ) - (</a:t>
          </a:r>
          <a:r>
            <a:rPr lang="uk-UA" sz="2000" b="1" dirty="0" err="1" smtClean="0">
              <a:latin typeface="Times New Roman" pitchFamily="18" charset="0"/>
              <a:cs typeface="Times New Roman" pitchFamily="18" charset="0"/>
            </a:rPr>
            <a:t>КЗ</a:t>
          </a:r>
          <a:r>
            <a:rPr lang="uk-UA" sz="2000" b="1" dirty="0" smtClean="0">
              <a:latin typeface="Times New Roman" pitchFamily="18" charset="0"/>
              <a:cs typeface="Times New Roman" pitchFamily="18" charset="0"/>
            </a:rPr>
            <a:t> + ВК),</a:t>
          </a:r>
          <a:endParaRPr lang="uk-UA" sz="2000" b="1" dirty="0">
            <a:latin typeface="Times New Roman" pitchFamily="18" charset="0"/>
            <a:cs typeface="Times New Roman" pitchFamily="18" charset="0"/>
          </a:endParaRPr>
        </a:p>
      </dgm:t>
    </dgm:pt>
    <dgm:pt modelId="{738FEE47-B4D3-43C6-A681-B78882821886}" type="parTrans" cxnId="{5EFE4C1D-09CD-497B-BA79-9A44656C5042}">
      <dgm:prSet/>
      <dgm:spPr/>
      <dgm:t>
        <a:bodyPr/>
        <a:lstStyle/>
        <a:p>
          <a:endParaRPr lang="uk-UA"/>
        </a:p>
      </dgm:t>
    </dgm:pt>
    <dgm:pt modelId="{A2DE27F1-5DDE-4735-AAC4-77030581BD49}" type="sibTrans" cxnId="{5EFE4C1D-09CD-497B-BA79-9A44656C5042}">
      <dgm:prSet/>
      <dgm:spPr/>
      <dgm:t>
        <a:bodyPr/>
        <a:lstStyle/>
        <a:p>
          <a:endParaRPr lang="uk-UA"/>
        </a:p>
      </dgm:t>
    </dgm:pt>
    <dgm:pt modelId="{96EB065F-BD49-4B25-840B-344CE18067A7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де В - величина кредитної лінії ;</a:t>
          </a:r>
          <a:endParaRPr lang="uk-UA" sz="1400" dirty="0">
            <a:latin typeface="Times New Roman" pitchFamily="18" charset="0"/>
            <a:cs typeface="Times New Roman" pitchFamily="18" charset="0"/>
          </a:endParaRPr>
        </a:p>
      </dgm:t>
    </dgm:pt>
    <dgm:pt modelId="{F0847636-6A69-4460-A54D-1F0E6CEECAF2}" type="parTrans" cxnId="{5FFE9B54-2ADA-41CF-AB91-ECD51F2456C0}">
      <dgm:prSet/>
      <dgm:spPr/>
      <dgm:t>
        <a:bodyPr/>
        <a:lstStyle/>
        <a:p>
          <a:endParaRPr lang="uk-UA"/>
        </a:p>
      </dgm:t>
    </dgm:pt>
    <dgm:pt modelId="{811CF9EC-08E8-40AE-966A-6740125B21AC}" type="sibTrans" cxnId="{5FFE9B54-2ADA-41CF-AB91-ECD51F2456C0}">
      <dgm:prSet/>
      <dgm:spPr/>
      <dgm:t>
        <a:bodyPr/>
        <a:lstStyle/>
        <a:p>
          <a:endParaRPr lang="uk-UA"/>
        </a:p>
      </dgm:t>
    </dgm:pt>
    <dgm:pt modelId="{763DB658-3243-44A2-9893-1F5F03090CE8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ВЗ - виробничі запаси ;</a:t>
          </a:r>
          <a:endParaRPr lang="uk-UA" sz="1400" dirty="0">
            <a:latin typeface="Times New Roman" pitchFamily="18" charset="0"/>
            <a:cs typeface="Times New Roman" pitchFamily="18" charset="0"/>
          </a:endParaRPr>
        </a:p>
      </dgm:t>
    </dgm:pt>
    <dgm:pt modelId="{BFDD9525-E8DE-4C86-B27D-24D297BA4862}" type="parTrans" cxnId="{E1605B91-E039-41A1-AE51-45D6D3A3B68C}">
      <dgm:prSet/>
      <dgm:spPr/>
      <dgm:t>
        <a:bodyPr/>
        <a:lstStyle/>
        <a:p>
          <a:endParaRPr lang="uk-UA"/>
        </a:p>
      </dgm:t>
    </dgm:pt>
    <dgm:pt modelId="{BF3CD06D-6FB6-42C5-9061-F55295C2FA92}" type="sibTrans" cxnId="{E1605B91-E039-41A1-AE51-45D6D3A3B68C}">
      <dgm:prSet/>
      <dgm:spPr/>
      <dgm:t>
        <a:bodyPr/>
        <a:lstStyle/>
        <a:p>
          <a:endParaRPr lang="uk-UA"/>
        </a:p>
      </dgm:t>
    </dgm:pt>
    <dgm:pt modelId="{BCD2E1AA-A494-449A-88E9-00E1B0EA51BD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НВ - незавершене виробництво ;</a:t>
          </a:r>
          <a:endParaRPr lang="uk-UA" sz="1400" dirty="0">
            <a:latin typeface="Times New Roman" pitchFamily="18" charset="0"/>
            <a:cs typeface="Times New Roman" pitchFamily="18" charset="0"/>
          </a:endParaRPr>
        </a:p>
      </dgm:t>
    </dgm:pt>
    <dgm:pt modelId="{DF8025D6-F128-4474-BB30-502AF02D78F4}" type="parTrans" cxnId="{D399471B-E710-45C2-994E-2356692198D6}">
      <dgm:prSet/>
      <dgm:spPr/>
      <dgm:t>
        <a:bodyPr/>
        <a:lstStyle/>
        <a:p>
          <a:endParaRPr lang="uk-UA"/>
        </a:p>
      </dgm:t>
    </dgm:pt>
    <dgm:pt modelId="{6AA3625F-7E7E-4000-9FB6-5C697E6C2F9C}" type="sibTrans" cxnId="{D399471B-E710-45C2-994E-2356692198D6}">
      <dgm:prSet/>
      <dgm:spPr/>
      <dgm:t>
        <a:bodyPr/>
        <a:lstStyle/>
        <a:p>
          <a:endParaRPr lang="uk-UA"/>
        </a:p>
      </dgm:t>
    </dgm:pt>
    <dgm:pt modelId="{4833DEF0-C004-42A4-A13E-C3E8F673BE21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ГП - готова продукція ;</a:t>
          </a:r>
          <a:endParaRPr lang="uk-UA" sz="1400" dirty="0">
            <a:latin typeface="Times New Roman" pitchFamily="18" charset="0"/>
            <a:cs typeface="Times New Roman" pitchFamily="18" charset="0"/>
          </a:endParaRPr>
        </a:p>
      </dgm:t>
    </dgm:pt>
    <dgm:pt modelId="{B1D7A586-4655-42D9-A6D7-647A735284EA}" type="parTrans" cxnId="{D97FD30D-BC28-4A8E-806C-A680ADC495DA}">
      <dgm:prSet/>
      <dgm:spPr/>
      <dgm:t>
        <a:bodyPr/>
        <a:lstStyle/>
        <a:p>
          <a:endParaRPr lang="uk-UA"/>
        </a:p>
      </dgm:t>
    </dgm:pt>
    <dgm:pt modelId="{2B9D6BCD-CBA0-4901-A0A5-BF88D3856C7F}" type="sibTrans" cxnId="{D97FD30D-BC28-4A8E-806C-A680ADC495DA}">
      <dgm:prSet/>
      <dgm:spPr/>
      <dgm:t>
        <a:bodyPr/>
        <a:lstStyle/>
        <a:p>
          <a:endParaRPr lang="uk-UA"/>
        </a:p>
      </dgm:t>
    </dgm:pt>
    <dgm:pt modelId="{DBD1284F-5A39-498D-981D-8B1E7E1DE827}">
      <dgm:prSet phldrT="[Текст]" custT="1"/>
      <dgm:spPr/>
      <dgm:t>
        <a:bodyPr/>
        <a:lstStyle/>
        <a:p>
          <a:r>
            <a:rPr lang="uk-UA" sz="1400" dirty="0" err="1" smtClean="0">
              <a:latin typeface="Times New Roman" pitchFamily="18" charset="0"/>
              <a:cs typeface="Times New Roman" pitchFamily="18" charset="0"/>
            </a:rPr>
            <a:t>ДЗ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 - дебіторська заборгованість ; </a:t>
          </a:r>
          <a:endParaRPr lang="uk-UA" sz="1400" dirty="0">
            <a:latin typeface="Times New Roman" pitchFamily="18" charset="0"/>
            <a:cs typeface="Times New Roman" pitchFamily="18" charset="0"/>
          </a:endParaRPr>
        </a:p>
      </dgm:t>
    </dgm:pt>
    <dgm:pt modelId="{789B0514-3C4F-43E7-88CD-441D17A76537}" type="parTrans" cxnId="{53993381-8EA7-444F-AD29-D14F1D6008DA}">
      <dgm:prSet/>
      <dgm:spPr/>
      <dgm:t>
        <a:bodyPr/>
        <a:lstStyle/>
        <a:p>
          <a:endParaRPr lang="uk-UA"/>
        </a:p>
      </dgm:t>
    </dgm:pt>
    <dgm:pt modelId="{A1BC6BA2-50C1-45CF-AFF5-92E4EB3228F5}" type="sibTrans" cxnId="{53993381-8EA7-444F-AD29-D14F1D6008DA}">
      <dgm:prSet/>
      <dgm:spPr/>
      <dgm:t>
        <a:bodyPr/>
        <a:lstStyle/>
        <a:p>
          <a:endParaRPr lang="uk-UA"/>
        </a:p>
      </dgm:t>
    </dgm:pt>
    <dgm:pt modelId="{98F783AD-DD97-4CFA-A613-C37D2F2E4741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ВТ - відвантажені товари ;</a:t>
          </a:r>
          <a:endParaRPr lang="uk-UA" sz="1400" dirty="0">
            <a:latin typeface="Times New Roman" pitchFamily="18" charset="0"/>
            <a:cs typeface="Times New Roman" pitchFamily="18" charset="0"/>
          </a:endParaRPr>
        </a:p>
      </dgm:t>
    </dgm:pt>
    <dgm:pt modelId="{F9588AB9-4727-45D7-8594-BC1C6295816E}" type="parTrans" cxnId="{C83CBAB2-D2E3-409A-98F2-4E00C833D88C}">
      <dgm:prSet/>
      <dgm:spPr/>
      <dgm:t>
        <a:bodyPr/>
        <a:lstStyle/>
        <a:p>
          <a:endParaRPr lang="uk-UA"/>
        </a:p>
      </dgm:t>
    </dgm:pt>
    <dgm:pt modelId="{640AEAE2-C592-4029-BBB2-C2587410F31D}" type="sibTrans" cxnId="{C83CBAB2-D2E3-409A-98F2-4E00C833D88C}">
      <dgm:prSet/>
      <dgm:spPr/>
      <dgm:t>
        <a:bodyPr/>
        <a:lstStyle/>
        <a:p>
          <a:endParaRPr lang="uk-UA"/>
        </a:p>
      </dgm:t>
    </dgm:pt>
    <dgm:pt modelId="{3F82BF0A-534A-46C0-9530-890F85CB9BB8}">
      <dgm:prSet phldrT="[Текст]" custT="1"/>
      <dgm:spPr/>
      <dgm:t>
        <a:bodyPr/>
        <a:lstStyle/>
        <a:p>
          <a:r>
            <a:rPr lang="uk-UA" sz="1400" dirty="0" err="1" smtClean="0">
              <a:latin typeface="Times New Roman" pitchFamily="18" charset="0"/>
              <a:cs typeface="Times New Roman" pitchFamily="18" charset="0"/>
            </a:rPr>
            <a:t>КЗ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 - кредиторська заборгованість ;</a:t>
          </a:r>
          <a:endParaRPr lang="uk-UA" sz="1400" dirty="0">
            <a:latin typeface="Times New Roman" pitchFamily="18" charset="0"/>
            <a:cs typeface="Times New Roman" pitchFamily="18" charset="0"/>
          </a:endParaRPr>
        </a:p>
      </dgm:t>
    </dgm:pt>
    <dgm:pt modelId="{0AF76895-0392-4482-B177-763657BF5306}" type="parTrans" cxnId="{8F39BA77-E795-4E6E-90F1-929A0F1948D6}">
      <dgm:prSet/>
      <dgm:spPr/>
      <dgm:t>
        <a:bodyPr/>
        <a:lstStyle/>
        <a:p>
          <a:endParaRPr lang="uk-UA"/>
        </a:p>
      </dgm:t>
    </dgm:pt>
    <dgm:pt modelId="{40835448-23AC-4589-879C-BBC1767509DA}" type="sibTrans" cxnId="{8F39BA77-E795-4E6E-90F1-929A0F1948D6}">
      <dgm:prSet/>
      <dgm:spPr/>
      <dgm:t>
        <a:bodyPr/>
        <a:lstStyle/>
        <a:p>
          <a:endParaRPr lang="uk-UA"/>
        </a:p>
      </dgm:t>
    </dgm:pt>
    <dgm:pt modelId="{5A5F8D21-0343-4A90-9B0D-FD8918B185B6}">
      <dgm:prSet phldrT="[Текст]"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ВК - власний капітал .</a:t>
          </a:r>
          <a:endParaRPr lang="uk-UA" sz="1400" dirty="0">
            <a:latin typeface="Times New Roman" pitchFamily="18" charset="0"/>
            <a:cs typeface="Times New Roman" pitchFamily="18" charset="0"/>
          </a:endParaRPr>
        </a:p>
      </dgm:t>
    </dgm:pt>
    <dgm:pt modelId="{3224BF5F-EAF7-40FC-9485-272544477E03}" type="parTrans" cxnId="{1458C30C-015D-494E-8063-946FC73178EC}">
      <dgm:prSet/>
      <dgm:spPr/>
      <dgm:t>
        <a:bodyPr/>
        <a:lstStyle/>
        <a:p>
          <a:endParaRPr lang="uk-UA"/>
        </a:p>
      </dgm:t>
    </dgm:pt>
    <dgm:pt modelId="{57032A34-C1A7-4786-A24D-8673930B2734}" type="sibTrans" cxnId="{1458C30C-015D-494E-8063-946FC73178EC}">
      <dgm:prSet/>
      <dgm:spPr/>
      <dgm:t>
        <a:bodyPr/>
        <a:lstStyle/>
        <a:p>
          <a:endParaRPr lang="uk-UA"/>
        </a:p>
      </dgm:t>
    </dgm:pt>
    <dgm:pt modelId="{44F5125F-C429-4E41-94A8-BB6600DD6436}" type="pres">
      <dgm:prSet presAssocID="{83D791AA-C103-4FE8-8515-4CF7A37FA91C}" presName="Name0" presStyleCnt="0">
        <dgm:presLayoutVars>
          <dgm:dir/>
          <dgm:animLvl val="lvl"/>
          <dgm:resizeHandles val="exact"/>
        </dgm:presLayoutVars>
      </dgm:prSet>
      <dgm:spPr/>
    </dgm:pt>
    <dgm:pt modelId="{C5C64C5D-88B3-413F-BD73-013414CF5E1D}" type="pres">
      <dgm:prSet presAssocID="{5A5F8D21-0343-4A90-9B0D-FD8918B185B6}" presName="boxAndChildren" presStyleCnt="0"/>
      <dgm:spPr/>
    </dgm:pt>
    <dgm:pt modelId="{E297832C-E181-4D89-A199-1383EE085AC9}" type="pres">
      <dgm:prSet presAssocID="{5A5F8D21-0343-4A90-9B0D-FD8918B185B6}" presName="parentTextBox" presStyleLbl="node1" presStyleIdx="0" presStyleCnt="9"/>
      <dgm:spPr/>
      <dgm:t>
        <a:bodyPr/>
        <a:lstStyle/>
        <a:p>
          <a:endParaRPr lang="uk-UA"/>
        </a:p>
      </dgm:t>
    </dgm:pt>
    <dgm:pt modelId="{F66F9075-AC0B-40F6-8799-AF06DCA51D31}" type="pres">
      <dgm:prSet presAssocID="{40835448-23AC-4589-879C-BBC1767509DA}" presName="sp" presStyleCnt="0"/>
      <dgm:spPr/>
    </dgm:pt>
    <dgm:pt modelId="{58352C68-A8F3-4E35-9611-3FE0EE776D73}" type="pres">
      <dgm:prSet presAssocID="{3F82BF0A-534A-46C0-9530-890F85CB9BB8}" presName="arrowAndChildren" presStyleCnt="0"/>
      <dgm:spPr/>
    </dgm:pt>
    <dgm:pt modelId="{6DE22FE2-2958-4590-BE6B-5AF4E1F074D8}" type="pres">
      <dgm:prSet presAssocID="{3F82BF0A-534A-46C0-9530-890F85CB9BB8}" presName="parentTextArrow" presStyleLbl="node1" presStyleIdx="1" presStyleCnt="9"/>
      <dgm:spPr/>
      <dgm:t>
        <a:bodyPr/>
        <a:lstStyle/>
        <a:p>
          <a:endParaRPr lang="uk-UA"/>
        </a:p>
      </dgm:t>
    </dgm:pt>
    <dgm:pt modelId="{526B2A00-2F17-48DA-B46E-6BE86EFD6FBD}" type="pres">
      <dgm:prSet presAssocID="{640AEAE2-C592-4029-BBB2-C2587410F31D}" presName="sp" presStyleCnt="0"/>
      <dgm:spPr/>
    </dgm:pt>
    <dgm:pt modelId="{29DC3B61-9663-472C-A68C-DE908BA891F7}" type="pres">
      <dgm:prSet presAssocID="{98F783AD-DD97-4CFA-A613-C37D2F2E4741}" presName="arrowAndChildren" presStyleCnt="0"/>
      <dgm:spPr/>
    </dgm:pt>
    <dgm:pt modelId="{211F4440-90F0-417D-8472-AB04072CA65F}" type="pres">
      <dgm:prSet presAssocID="{98F783AD-DD97-4CFA-A613-C37D2F2E4741}" presName="parentTextArrow" presStyleLbl="node1" presStyleIdx="2" presStyleCnt="9"/>
      <dgm:spPr/>
      <dgm:t>
        <a:bodyPr/>
        <a:lstStyle/>
        <a:p>
          <a:endParaRPr lang="uk-UA"/>
        </a:p>
      </dgm:t>
    </dgm:pt>
    <dgm:pt modelId="{6F1C5207-C46D-414E-AA3A-A63A4639EC63}" type="pres">
      <dgm:prSet presAssocID="{A1BC6BA2-50C1-45CF-AFF5-92E4EB3228F5}" presName="sp" presStyleCnt="0"/>
      <dgm:spPr/>
    </dgm:pt>
    <dgm:pt modelId="{7A1292B2-FCB9-4E5F-AC2E-8376C7AB241D}" type="pres">
      <dgm:prSet presAssocID="{DBD1284F-5A39-498D-981D-8B1E7E1DE827}" presName="arrowAndChildren" presStyleCnt="0"/>
      <dgm:spPr/>
    </dgm:pt>
    <dgm:pt modelId="{39FC83D5-0E7B-402E-9F75-0ECAEEDEC890}" type="pres">
      <dgm:prSet presAssocID="{DBD1284F-5A39-498D-981D-8B1E7E1DE827}" presName="parentTextArrow" presStyleLbl="node1" presStyleIdx="3" presStyleCnt="9"/>
      <dgm:spPr/>
      <dgm:t>
        <a:bodyPr/>
        <a:lstStyle/>
        <a:p>
          <a:endParaRPr lang="uk-UA"/>
        </a:p>
      </dgm:t>
    </dgm:pt>
    <dgm:pt modelId="{3D64EB78-6D2E-400E-B894-421EFD0247D8}" type="pres">
      <dgm:prSet presAssocID="{2B9D6BCD-CBA0-4901-A0A5-BF88D3856C7F}" presName="sp" presStyleCnt="0"/>
      <dgm:spPr/>
    </dgm:pt>
    <dgm:pt modelId="{09C3EC90-EDF8-48ED-9E34-A7AC17C93347}" type="pres">
      <dgm:prSet presAssocID="{4833DEF0-C004-42A4-A13E-C3E8F673BE21}" presName="arrowAndChildren" presStyleCnt="0"/>
      <dgm:spPr/>
    </dgm:pt>
    <dgm:pt modelId="{E6206FE9-C667-4FA1-ACA0-7080E5F21509}" type="pres">
      <dgm:prSet presAssocID="{4833DEF0-C004-42A4-A13E-C3E8F673BE21}" presName="parentTextArrow" presStyleLbl="node1" presStyleIdx="4" presStyleCnt="9"/>
      <dgm:spPr/>
      <dgm:t>
        <a:bodyPr/>
        <a:lstStyle/>
        <a:p>
          <a:endParaRPr lang="uk-UA"/>
        </a:p>
      </dgm:t>
    </dgm:pt>
    <dgm:pt modelId="{D0816996-8C46-4ED0-B59F-535B6E939306}" type="pres">
      <dgm:prSet presAssocID="{6AA3625F-7E7E-4000-9FB6-5C697E6C2F9C}" presName="sp" presStyleCnt="0"/>
      <dgm:spPr/>
    </dgm:pt>
    <dgm:pt modelId="{9A0711DA-9634-44DC-BE01-519F42D3BADD}" type="pres">
      <dgm:prSet presAssocID="{BCD2E1AA-A494-449A-88E9-00E1B0EA51BD}" presName="arrowAndChildren" presStyleCnt="0"/>
      <dgm:spPr/>
    </dgm:pt>
    <dgm:pt modelId="{86526CBA-4AAA-49B7-BE30-E509B4DDB3DA}" type="pres">
      <dgm:prSet presAssocID="{BCD2E1AA-A494-449A-88E9-00E1B0EA51BD}" presName="parentTextArrow" presStyleLbl="node1" presStyleIdx="5" presStyleCnt="9"/>
      <dgm:spPr/>
      <dgm:t>
        <a:bodyPr/>
        <a:lstStyle/>
        <a:p>
          <a:endParaRPr lang="uk-UA"/>
        </a:p>
      </dgm:t>
    </dgm:pt>
    <dgm:pt modelId="{3FC9C079-D341-4B45-AD4A-533C560AECCD}" type="pres">
      <dgm:prSet presAssocID="{BF3CD06D-6FB6-42C5-9061-F55295C2FA92}" presName="sp" presStyleCnt="0"/>
      <dgm:spPr/>
    </dgm:pt>
    <dgm:pt modelId="{D73808F4-27A3-43B8-B39E-F23AEAF4D755}" type="pres">
      <dgm:prSet presAssocID="{763DB658-3243-44A2-9893-1F5F03090CE8}" presName="arrowAndChildren" presStyleCnt="0"/>
      <dgm:spPr/>
    </dgm:pt>
    <dgm:pt modelId="{0FCC7EE6-1747-44D4-97DC-5032EA052463}" type="pres">
      <dgm:prSet presAssocID="{763DB658-3243-44A2-9893-1F5F03090CE8}" presName="parentTextArrow" presStyleLbl="node1" presStyleIdx="6" presStyleCnt="9"/>
      <dgm:spPr/>
      <dgm:t>
        <a:bodyPr/>
        <a:lstStyle/>
        <a:p>
          <a:endParaRPr lang="uk-UA"/>
        </a:p>
      </dgm:t>
    </dgm:pt>
    <dgm:pt modelId="{7AF82C49-74E6-4ED3-9D8C-5B61FC7B3E89}" type="pres">
      <dgm:prSet presAssocID="{811CF9EC-08E8-40AE-966A-6740125B21AC}" presName="sp" presStyleCnt="0"/>
      <dgm:spPr/>
    </dgm:pt>
    <dgm:pt modelId="{8F9CB017-6D7E-43C2-A4C5-D3215CA4BDD0}" type="pres">
      <dgm:prSet presAssocID="{96EB065F-BD49-4B25-840B-344CE18067A7}" presName="arrowAndChildren" presStyleCnt="0"/>
      <dgm:spPr/>
    </dgm:pt>
    <dgm:pt modelId="{146114BE-732B-4F98-91D7-56E67659FD15}" type="pres">
      <dgm:prSet presAssocID="{96EB065F-BD49-4B25-840B-344CE18067A7}" presName="parentTextArrow" presStyleLbl="node1" presStyleIdx="7" presStyleCnt="9"/>
      <dgm:spPr/>
      <dgm:t>
        <a:bodyPr/>
        <a:lstStyle/>
        <a:p>
          <a:endParaRPr lang="uk-UA"/>
        </a:p>
      </dgm:t>
    </dgm:pt>
    <dgm:pt modelId="{9D474836-4395-4D83-A8C1-42ED182BA500}" type="pres">
      <dgm:prSet presAssocID="{A2DE27F1-5DDE-4735-AAC4-77030581BD49}" presName="sp" presStyleCnt="0"/>
      <dgm:spPr/>
    </dgm:pt>
    <dgm:pt modelId="{35995793-3C11-44D0-9123-EEC92ECB6260}" type="pres">
      <dgm:prSet presAssocID="{B1BB8718-01CD-447E-B6F8-CDAED47CEE56}" presName="arrowAndChildren" presStyleCnt="0"/>
      <dgm:spPr/>
    </dgm:pt>
    <dgm:pt modelId="{8433BED7-EC4E-4DAC-AB96-AFB3C47B2972}" type="pres">
      <dgm:prSet presAssocID="{B1BB8718-01CD-447E-B6F8-CDAED47CEE56}" presName="parentTextArrow" presStyleLbl="node1" presStyleIdx="8" presStyleCnt="9"/>
      <dgm:spPr/>
      <dgm:t>
        <a:bodyPr/>
        <a:lstStyle/>
        <a:p>
          <a:endParaRPr lang="uk-UA"/>
        </a:p>
      </dgm:t>
    </dgm:pt>
  </dgm:ptLst>
  <dgm:cxnLst>
    <dgm:cxn modelId="{56EC79D9-7EB4-44BF-9399-FD20F9C14813}" type="presOf" srcId="{B1BB8718-01CD-447E-B6F8-CDAED47CEE56}" destId="{8433BED7-EC4E-4DAC-AB96-AFB3C47B2972}" srcOrd="0" destOrd="0" presId="urn:microsoft.com/office/officeart/2005/8/layout/process4"/>
    <dgm:cxn modelId="{9B4C4223-855B-45F5-BF1F-C695555B06AF}" type="presOf" srcId="{96EB065F-BD49-4B25-840B-344CE18067A7}" destId="{146114BE-732B-4F98-91D7-56E67659FD15}" srcOrd="0" destOrd="0" presId="urn:microsoft.com/office/officeart/2005/8/layout/process4"/>
    <dgm:cxn modelId="{D399471B-E710-45C2-994E-2356692198D6}" srcId="{83D791AA-C103-4FE8-8515-4CF7A37FA91C}" destId="{BCD2E1AA-A494-449A-88E9-00E1B0EA51BD}" srcOrd="3" destOrd="0" parTransId="{DF8025D6-F128-4474-BB30-502AF02D78F4}" sibTransId="{6AA3625F-7E7E-4000-9FB6-5C697E6C2F9C}"/>
    <dgm:cxn modelId="{5FFE9B54-2ADA-41CF-AB91-ECD51F2456C0}" srcId="{83D791AA-C103-4FE8-8515-4CF7A37FA91C}" destId="{96EB065F-BD49-4B25-840B-344CE18067A7}" srcOrd="1" destOrd="0" parTransId="{F0847636-6A69-4460-A54D-1F0E6CEECAF2}" sibTransId="{811CF9EC-08E8-40AE-966A-6740125B21AC}"/>
    <dgm:cxn modelId="{C7949433-B0D5-479B-876A-A0435B4183E6}" type="presOf" srcId="{4833DEF0-C004-42A4-A13E-C3E8F673BE21}" destId="{E6206FE9-C667-4FA1-ACA0-7080E5F21509}" srcOrd="0" destOrd="0" presId="urn:microsoft.com/office/officeart/2005/8/layout/process4"/>
    <dgm:cxn modelId="{FC554DEE-DBC1-45B0-B78B-8F1A4C3493EA}" type="presOf" srcId="{BCD2E1AA-A494-449A-88E9-00E1B0EA51BD}" destId="{86526CBA-4AAA-49B7-BE30-E509B4DDB3DA}" srcOrd="0" destOrd="0" presId="urn:microsoft.com/office/officeart/2005/8/layout/process4"/>
    <dgm:cxn modelId="{AFC6A5E0-71F0-49C8-B602-E24D65F91911}" type="presOf" srcId="{98F783AD-DD97-4CFA-A613-C37D2F2E4741}" destId="{211F4440-90F0-417D-8472-AB04072CA65F}" srcOrd="0" destOrd="0" presId="urn:microsoft.com/office/officeart/2005/8/layout/process4"/>
    <dgm:cxn modelId="{C96672BF-7390-448B-99AE-924CF8F10BAC}" type="presOf" srcId="{5A5F8D21-0343-4A90-9B0D-FD8918B185B6}" destId="{E297832C-E181-4D89-A199-1383EE085AC9}" srcOrd="0" destOrd="0" presId="urn:microsoft.com/office/officeart/2005/8/layout/process4"/>
    <dgm:cxn modelId="{53993381-8EA7-444F-AD29-D14F1D6008DA}" srcId="{83D791AA-C103-4FE8-8515-4CF7A37FA91C}" destId="{DBD1284F-5A39-498D-981D-8B1E7E1DE827}" srcOrd="5" destOrd="0" parTransId="{789B0514-3C4F-43E7-88CD-441D17A76537}" sibTransId="{A1BC6BA2-50C1-45CF-AFF5-92E4EB3228F5}"/>
    <dgm:cxn modelId="{8F39BA77-E795-4E6E-90F1-929A0F1948D6}" srcId="{83D791AA-C103-4FE8-8515-4CF7A37FA91C}" destId="{3F82BF0A-534A-46C0-9530-890F85CB9BB8}" srcOrd="7" destOrd="0" parTransId="{0AF76895-0392-4482-B177-763657BF5306}" sibTransId="{40835448-23AC-4589-879C-BBC1767509DA}"/>
    <dgm:cxn modelId="{148FFCE3-0E80-45FF-A728-6D20A20E747E}" type="presOf" srcId="{DBD1284F-5A39-498D-981D-8B1E7E1DE827}" destId="{39FC83D5-0E7B-402E-9F75-0ECAEEDEC890}" srcOrd="0" destOrd="0" presId="urn:microsoft.com/office/officeart/2005/8/layout/process4"/>
    <dgm:cxn modelId="{77FC185D-0745-4005-884A-EDE30F53628F}" type="presOf" srcId="{763DB658-3243-44A2-9893-1F5F03090CE8}" destId="{0FCC7EE6-1747-44D4-97DC-5032EA052463}" srcOrd="0" destOrd="0" presId="urn:microsoft.com/office/officeart/2005/8/layout/process4"/>
    <dgm:cxn modelId="{E1605B91-E039-41A1-AE51-45D6D3A3B68C}" srcId="{83D791AA-C103-4FE8-8515-4CF7A37FA91C}" destId="{763DB658-3243-44A2-9893-1F5F03090CE8}" srcOrd="2" destOrd="0" parTransId="{BFDD9525-E8DE-4C86-B27D-24D297BA4862}" sibTransId="{BF3CD06D-6FB6-42C5-9061-F55295C2FA92}"/>
    <dgm:cxn modelId="{31DDDAE8-C658-4766-9603-587DB26F9463}" type="presOf" srcId="{3F82BF0A-534A-46C0-9530-890F85CB9BB8}" destId="{6DE22FE2-2958-4590-BE6B-5AF4E1F074D8}" srcOrd="0" destOrd="0" presId="urn:microsoft.com/office/officeart/2005/8/layout/process4"/>
    <dgm:cxn modelId="{1458C30C-015D-494E-8063-946FC73178EC}" srcId="{83D791AA-C103-4FE8-8515-4CF7A37FA91C}" destId="{5A5F8D21-0343-4A90-9B0D-FD8918B185B6}" srcOrd="8" destOrd="0" parTransId="{3224BF5F-EAF7-40FC-9485-272544477E03}" sibTransId="{57032A34-C1A7-4786-A24D-8673930B2734}"/>
    <dgm:cxn modelId="{5EFE4C1D-09CD-497B-BA79-9A44656C5042}" srcId="{83D791AA-C103-4FE8-8515-4CF7A37FA91C}" destId="{B1BB8718-01CD-447E-B6F8-CDAED47CEE56}" srcOrd="0" destOrd="0" parTransId="{738FEE47-B4D3-43C6-A681-B78882821886}" sibTransId="{A2DE27F1-5DDE-4735-AAC4-77030581BD49}"/>
    <dgm:cxn modelId="{C83CBAB2-D2E3-409A-98F2-4E00C833D88C}" srcId="{83D791AA-C103-4FE8-8515-4CF7A37FA91C}" destId="{98F783AD-DD97-4CFA-A613-C37D2F2E4741}" srcOrd="6" destOrd="0" parTransId="{F9588AB9-4727-45D7-8594-BC1C6295816E}" sibTransId="{640AEAE2-C592-4029-BBB2-C2587410F31D}"/>
    <dgm:cxn modelId="{8D445CE6-EBD6-4DB5-A3D0-721EE161967C}" type="presOf" srcId="{83D791AA-C103-4FE8-8515-4CF7A37FA91C}" destId="{44F5125F-C429-4E41-94A8-BB6600DD6436}" srcOrd="0" destOrd="0" presId="urn:microsoft.com/office/officeart/2005/8/layout/process4"/>
    <dgm:cxn modelId="{D97FD30D-BC28-4A8E-806C-A680ADC495DA}" srcId="{83D791AA-C103-4FE8-8515-4CF7A37FA91C}" destId="{4833DEF0-C004-42A4-A13E-C3E8F673BE21}" srcOrd="4" destOrd="0" parTransId="{B1D7A586-4655-42D9-A6D7-647A735284EA}" sibTransId="{2B9D6BCD-CBA0-4901-A0A5-BF88D3856C7F}"/>
    <dgm:cxn modelId="{F23B37FB-8DF1-45BF-BFAD-4988D5A7E95F}" type="presParOf" srcId="{44F5125F-C429-4E41-94A8-BB6600DD6436}" destId="{C5C64C5D-88B3-413F-BD73-013414CF5E1D}" srcOrd="0" destOrd="0" presId="urn:microsoft.com/office/officeart/2005/8/layout/process4"/>
    <dgm:cxn modelId="{F08C78A0-484F-4F42-91DF-D2C81F403809}" type="presParOf" srcId="{C5C64C5D-88B3-413F-BD73-013414CF5E1D}" destId="{E297832C-E181-4D89-A199-1383EE085AC9}" srcOrd="0" destOrd="0" presId="urn:microsoft.com/office/officeart/2005/8/layout/process4"/>
    <dgm:cxn modelId="{12E65ED4-B044-41ED-862C-3E8BDD20B885}" type="presParOf" srcId="{44F5125F-C429-4E41-94A8-BB6600DD6436}" destId="{F66F9075-AC0B-40F6-8799-AF06DCA51D31}" srcOrd="1" destOrd="0" presId="urn:microsoft.com/office/officeart/2005/8/layout/process4"/>
    <dgm:cxn modelId="{5D0399FE-3615-4216-BC8F-9A04C3A839A0}" type="presParOf" srcId="{44F5125F-C429-4E41-94A8-BB6600DD6436}" destId="{58352C68-A8F3-4E35-9611-3FE0EE776D73}" srcOrd="2" destOrd="0" presId="urn:microsoft.com/office/officeart/2005/8/layout/process4"/>
    <dgm:cxn modelId="{C9781468-6985-413D-825D-2ABE6FB4EC25}" type="presParOf" srcId="{58352C68-A8F3-4E35-9611-3FE0EE776D73}" destId="{6DE22FE2-2958-4590-BE6B-5AF4E1F074D8}" srcOrd="0" destOrd="0" presId="urn:microsoft.com/office/officeart/2005/8/layout/process4"/>
    <dgm:cxn modelId="{861CC883-1B90-4451-A77D-26401FFCE982}" type="presParOf" srcId="{44F5125F-C429-4E41-94A8-BB6600DD6436}" destId="{526B2A00-2F17-48DA-B46E-6BE86EFD6FBD}" srcOrd="3" destOrd="0" presId="urn:microsoft.com/office/officeart/2005/8/layout/process4"/>
    <dgm:cxn modelId="{45F20B82-E110-4853-8F03-72C3EFA96A36}" type="presParOf" srcId="{44F5125F-C429-4E41-94A8-BB6600DD6436}" destId="{29DC3B61-9663-472C-A68C-DE908BA891F7}" srcOrd="4" destOrd="0" presId="urn:microsoft.com/office/officeart/2005/8/layout/process4"/>
    <dgm:cxn modelId="{9C080F11-2D61-4F7E-98DA-26E6575423BB}" type="presParOf" srcId="{29DC3B61-9663-472C-A68C-DE908BA891F7}" destId="{211F4440-90F0-417D-8472-AB04072CA65F}" srcOrd="0" destOrd="0" presId="urn:microsoft.com/office/officeart/2005/8/layout/process4"/>
    <dgm:cxn modelId="{12BBDE5F-9288-4EDE-8B8D-50B122B04086}" type="presParOf" srcId="{44F5125F-C429-4E41-94A8-BB6600DD6436}" destId="{6F1C5207-C46D-414E-AA3A-A63A4639EC63}" srcOrd="5" destOrd="0" presId="urn:microsoft.com/office/officeart/2005/8/layout/process4"/>
    <dgm:cxn modelId="{5B823E2E-27AB-49FC-A7C4-047E227EB7A8}" type="presParOf" srcId="{44F5125F-C429-4E41-94A8-BB6600DD6436}" destId="{7A1292B2-FCB9-4E5F-AC2E-8376C7AB241D}" srcOrd="6" destOrd="0" presId="urn:microsoft.com/office/officeart/2005/8/layout/process4"/>
    <dgm:cxn modelId="{3201A5C1-E8B1-4260-ADC4-C0745529916C}" type="presParOf" srcId="{7A1292B2-FCB9-4E5F-AC2E-8376C7AB241D}" destId="{39FC83D5-0E7B-402E-9F75-0ECAEEDEC890}" srcOrd="0" destOrd="0" presId="urn:microsoft.com/office/officeart/2005/8/layout/process4"/>
    <dgm:cxn modelId="{3C5CC9E6-D841-4E8F-8B4E-4D98756E09CF}" type="presParOf" srcId="{44F5125F-C429-4E41-94A8-BB6600DD6436}" destId="{3D64EB78-6D2E-400E-B894-421EFD0247D8}" srcOrd="7" destOrd="0" presId="urn:microsoft.com/office/officeart/2005/8/layout/process4"/>
    <dgm:cxn modelId="{C0E8B534-A9BA-46EC-AFA9-C800EC3B07AC}" type="presParOf" srcId="{44F5125F-C429-4E41-94A8-BB6600DD6436}" destId="{09C3EC90-EDF8-48ED-9E34-A7AC17C93347}" srcOrd="8" destOrd="0" presId="urn:microsoft.com/office/officeart/2005/8/layout/process4"/>
    <dgm:cxn modelId="{968EEB28-082E-4F98-8D7B-40970628C20C}" type="presParOf" srcId="{09C3EC90-EDF8-48ED-9E34-A7AC17C93347}" destId="{E6206FE9-C667-4FA1-ACA0-7080E5F21509}" srcOrd="0" destOrd="0" presId="urn:microsoft.com/office/officeart/2005/8/layout/process4"/>
    <dgm:cxn modelId="{518ADD7E-A080-4C9A-AEE8-B406D9C76E24}" type="presParOf" srcId="{44F5125F-C429-4E41-94A8-BB6600DD6436}" destId="{D0816996-8C46-4ED0-B59F-535B6E939306}" srcOrd="9" destOrd="0" presId="urn:microsoft.com/office/officeart/2005/8/layout/process4"/>
    <dgm:cxn modelId="{B4A33D53-4579-4D9E-A70C-A311BCAF0F2D}" type="presParOf" srcId="{44F5125F-C429-4E41-94A8-BB6600DD6436}" destId="{9A0711DA-9634-44DC-BE01-519F42D3BADD}" srcOrd="10" destOrd="0" presId="urn:microsoft.com/office/officeart/2005/8/layout/process4"/>
    <dgm:cxn modelId="{DDEEF55A-FC8D-4F71-8253-13CD7819E7A7}" type="presParOf" srcId="{9A0711DA-9634-44DC-BE01-519F42D3BADD}" destId="{86526CBA-4AAA-49B7-BE30-E509B4DDB3DA}" srcOrd="0" destOrd="0" presId="urn:microsoft.com/office/officeart/2005/8/layout/process4"/>
    <dgm:cxn modelId="{0FF67E40-6F33-48F8-9787-CC6AB187C865}" type="presParOf" srcId="{44F5125F-C429-4E41-94A8-BB6600DD6436}" destId="{3FC9C079-D341-4B45-AD4A-533C560AECCD}" srcOrd="11" destOrd="0" presId="urn:microsoft.com/office/officeart/2005/8/layout/process4"/>
    <dgm:cxn modelId="{BB1E75CB-7E2B-4FC5-90D3-EC79EB3C0AB8}" type="presParOf" srcId="{44F5125F-C429-4E41-94A8-BB6600DD6436}" destId="{D73808F4-27A3-43B8-B39E-F23AEAF4D755}" srcOrd="12" destOrd="0" presId="urn:microsoft.com/office/officeart/2005/8/layout/process4"/>
    <dgm:cxn modelId="{D2572D57-1249-42C0-86C7-357405B18814}" type="presParOf" srcId="{D73808F4-27A3-43B8-B39E-F23AEAF4D755}" destId="{0FCC7EE6-1747-44D4-97DC-5032EA052463}" srcOrd="0" destOrd="0" presId="urn:microsoft.com/office/officeart/2005/8/layout/process4"/>
    <dgm:cxn modelId="{EA7D9A6F-EC16-43BD-8016-04A991E0000B}" type="presParOf" srcId="{44F5125F-C429-4E41-94A8-BB6600DD6436}" destId="{7AF82C49-74E6-4ED3-9D8C-5B61FC7B3E89}" srcOrd="13" destOrd="0" presId="urn:microsoft.com/office/officeart/2005/8/layout/process4"/>
    <dgm:cxn modelId="{AC29A13D-BA2E-4014-83E9-B51BE3128A29}" type="presParOf" srcId="{44F5125F-C429-4E41-94A8-BB6600DD6436}" destId="{8F9CB017-6D7E-43C2-A4C5-D3215CA4BDD0}" srcOrd="14" destOrd="0" presId="urn:microsoft.com/office/officeart/2005/8/layout/process4"/>
    <dgm:cxn modelId="{E65ED7A3-1975-4971-9EB3-C35406C7D6F3}" type="presParOf" srcId="{8F9CB017-6D7E-43C2-A4C5-D3215CA4BDD0}" destId="{146114BE-732B-4F98-91D7-56E67659FD15}" srcOrd="0" destOrd="0" presId="urn:microsoft.com/office/officeart/2005/8/layout/process4"/>
    <dgm:cxn modelId="{F756B88C-58C6-4B94-ADFA-D84E76599E53}" type="presParOf" srcId="{44F5125F-C429-4E41-94A8-BB6600DD6436}" destId="{9D474836-4395-4D83-A8C1-42ED182BA500}" srcOrd="15" destOrd="0" presId="urn:microsoft.com/office/officeart/2005/8/layout/process4"/>
    <dgm:cxn modelId="{7754E649-770E-408F-AD10-679466C48261}" type="presParOf" srcId="{44F5125F-C429-4E41-94A8-BB6600DD6436}" destId="{35995793-3C11-44D0-9123-EEC92ECB6260}" srcOrd="16" destOrd="0" presId="urn:microsoft.com/office/officeart/2005/8/layout/process4"/>
    <dgm:cxn modelId="{D1D13DB8-A201-4A9E-842F-DE7598459D74}" type="presParOf" srcId="{35995793-3C11-44D0-9123-EEC92ECB6260}" destId="{8433BED7-EC4E-4DAC-AB96-AFB3C47B297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BD957-99D6-4EBF-97F7-197DA9E0CD3B}">
      <dsp:nvSpPr>
        <dsp:cNvPr id="0" name=""/>
        <dsp:cNvSpPr/>
      </dsp:nvSpPr>
      <dsp:spPr>
        <a:xfrm>
          <a:off x="1285875" y="0"/>
          <a:ext cx="6057973" cy="1829081"/>
        </a:xfrm>
        <a:prstGeom prst="round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Банківські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кредитні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продукти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- широкий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набір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послуг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надає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банк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своїм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клієнтам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uk-UA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75163" y="89288"/>
        <a:ext cx="5879397" cy="165050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FC552-DC2F-41B4-85E8-4D21D142C3F1}">
      <dsp:nvSpPr>
        <dsp:cNvPr id="0" name=""/>
        <dsp:cNvSpPr/>
      </dsp:nvSpPr>
      <dsp:spPr>
        <a:xfrm>
          <a:off x="0" y="100025"/>
          <a:ext cx="6929486" cy="879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600" b="1" kern="1200" dirty="0" smtClean="0"/>
            <a:t>Ф</a:t>
          </a:r>
          <a:r>
            <a:rPr lang="uk-UA" sz="1600" b="1" kern="1200" dirty="0" smtClean="0"/>
            <a:t>АКТОРИНГ</a:t>
          </a:r>
          <a:r>
            <a:rPr lang="vi-VN" sz="1600" kern="1200" dirty="0" smtClean="0"/>
            <a:t> — (</a:t>
          </a:r>
          <a:r>
            <a:rPr lang="en-US" sz="1600" i="1" kern="1200" dirty="0" smtClean="0"/>
            <a:t>Factoring</a:t>
          </a:r>
          <a:r>
            <a:rPr lang="vi-VN" sz="1600" kern="1200" dirty="0" smtClean="0"/>
            <a:t>) фінансова комісійна операція, при якій клієнт переуступає дебіторську заборгованість факторинговій компанії з метою:</a:t>
          </a:r>
          <a:endParaRPr lang="uk-UA" sz="1600" kern="1200" dirty="0"/>
        </a:p>
      </dsp:txBody>
      <dsp:txXfrm>
        <a:off x="42950" y="142975"/>
        <a:ext cx="6843586" cy="793940"/>
      </dsp:txXfrm>
    </dsp:sp>
    <dsp:sp modelId="{01BB0358-1F2B-46DA-B0DC-CDCC662183CF}">
      <dsp:nvSpPr>
        <dsp:cNvPr id="0" name=""/>
        <dsp:cNvSpPr/>
      </dsp:nvSpPr>
      <dsp:spPr>
        <a:xfrm>
          <a:off x="0" y="1025945"/>
          <a:ext cx="6929486" cy="879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600" kern="1200" dirty="0" smtClean="0"/>
            <a:t>миттєвого отримання більшої частини платежу;</a:t>
          </a:r>
          <a:endParaRPr lang="uk-UA" sz="1600" kern="1200" dirty="0"/>
        </a:p>
      </dsp:txBody>
      <dsp:txXfrm>
        <a:off x="42950" y="1068895"/>
        <a:ext cx="6843586" cy="793940"/>
      </dsp:txXfrm>
    </dsp:sp>
    <dsp:sp modelId="{78FF8F9B-CE74-4880-913C-361A31510016}">
      <dsp:nvSpPr>
        <dsp:cNvPr id="0" name=""/>
        <dsp:cNvSpPr/>
      </dsp:nvSpPr>
      <dsp:spPr>
        <a:xfrm>
          <a:off x="0" y="1951866"/>
          <a:ext cx="6929486" cy="879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600" kern="1200" dirty="0" smtClean="0"/>
            <a:t>гарантії повного погашення заборгованості;</a:t>
          </a:r>
          <a:endParaRPr lang="uk-UA" sz="1600" kern="1200" dirty="0"/>
        </a:p>
      </dsp:txBody>
      <dsp:txXfrm>
        <a:off x="42950" y="1994816"/>
        <a:ext cx="6843586" cy="793940"/>
      </dsp:txXfrm>
    </dsp:sp>
    <dsp:sp modelId="{D91DB315-99EA-43B7-8E5B-16D85BC8F6A3}">
      <dsp:nvSpPr>
        <dsp:cNvPr id="0" name=""/>
        <dsp:cNvSpPr/>
      </dsp:nvSpPr>
      <dsp:spPr>
        <a:xfrm>
          <a:off x="0" y="2877786"/>
          <a:ext cx="6929486" cy="879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600" kern="1200" dirty="0" smtClean="0"/>
            <a:t>зниження витрат по веденню рахунків.</a:t>
          </a:r>
          <a:endParaRPr lang="uk-UA" sz="1600" kern="1200" dirty="0"/>
        </a:p>
      </dsp:txBody>
      <dsp:txXfrm>
        <a:off x="42950" y="2920736"/>
        <a:ext cx="6843586" cy="7939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33228-17C5-4317-89F5-DF6D5D15013E}">
      <dsp:nvSpPr>
        <dsp:cNvPr id="0" name=""/>
        <dsp:cNvSpPr/>
      </dsp:nvSpPr>
      <dsp:spPr>
        <a:xfrm>
          <a:off x="0" y="76602"/>
          <a:ext cx="8229600" cy="680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Ц = С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(Д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П </a:t>
          </a:r>
          <a:r>
            <a:rPr lang="ru-RU" sz="2000" b="1" kern="1200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Т + К)</a:t>
          </a:r>
          <a:endParaRPr lang="uk-UA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219" y="109821"/>
        <a:ext cx="8163162" cy="614063"/>
      </dsp:txXfrm>
    </dsp:sp>
    <dsp:sp modelId="{BB83A6BA-3E6E-43CE-80F3-F43CC52C4DA7}">
      <dsp:nvSpPr>
        <dsp:cNvPr id="0" name=""/>
        <dsp:cNvSpPr/>
      </dsp:nvSpPr>
      <dsp:spPr>
        <a:xfrm>
          <a:off x="0" y="755797"/>
          <a:ext cx="8229600" cy="680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С — сумма платежного документа (уступленного денежного требования); 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219" y="789016"/>
        <a:ext cx="8163162" cy="614063"/>
      </dsp:txXfrm>
    </dsp:sp>
    <dsp:sp modelId="{880D8F53-4D2C-4951-B615-DB7BD7EC1312}">
      <dsp:nvSpPr>
        <dsp:cNvPr id="0" name=""/>
        <dsp:cNvSpPr/>
      </dsp:nvSpPr>
      <dsp:spPr>
        <a:xfrm>
          <a:off x="0" y="1488138"/>
          <a:ext cx="8229600" cy="680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Д — величина кредита по отношению к сумме счетов, доли единицы; 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219" y="1521357"/>
        <a:ext cx="8163162" cy="614063"/>
      </dsp:txXfrm>
    </dsp:sp>
    <dsp:sp modelId="{D608B5FC-1113-432D-B00A-BDBC702AFCA3}">
      <dsp:nvSpPr>
        <dsp:cNvPr id="0" name=""/>
        <dsp:cNvSpPr/>
      </dsp:nvSpPr>
      <dsp:spPr>
        <a:xfrm>
          <a:off x="0" y="2220480"/>
          <a:ext cx="8229600" cy="680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П — ставка банковского процента, доли единицы; 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219" y="2253699"/>
        <a:ext cx="8163162" cy="614063"/>
      </dsp:txXfrm>
    </dsp:sp>
    <dsp:sp modelId="{1E8805E0-6A1B-4E13-93F6-712CF27EB8E5}">
      <dsp:nvSpPr>
        <dsp:cNvPr id="0" name=""/>
        <dsp:cNvSpPr/>
      </dsp:nvSpPr>
      <dsp:spPr>
        <a:xfrm>
          <a:off x="0" y="2952821"/>
          <a:ext cx="8229600" cy="680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Т— средний срок оборачиваемости средств в расчетах; 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219" y="2986040"/>
        <a:ext cx="8163162" cy="614063"/>
      </dsp:txXfrm>
    </dsp:sp>
    <dsp:sp modelId="{349C900C-9C4A-4B2A-8C23-6D5AE4742C84}">
      <dsp:nvSpPr>
        <dsp:cNvPr id="0" name=""/>
        <dsp:cNvSpPr/>
      </dsp:nvSpPr>
      <dsp:spPr>
        <a:xfrm>
          <a:off x="0" y="3685162"/>
          <a:ext cx="8229600" cy="6805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К — размер комиссионных за услуги, доли единицы по отношению к сумме счетов-фактур.</a:t>
          </a:r>
          <a:endParaRPr lang="uk-UA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219" y="3718381"/>
        <a:ext cx="8163162" cy="61406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EFDA4-773F-4143-BB56-EF52079C84EF}">
      <dsp:nvSpPr>
        <dsp:cNvPr id="0" name=""/>
        <dsp:cNvSpPr/>
      </dsp:nvSpPr>
      <dsp:spPr>
        <a:xfrm>
          <a:off x="0" y="75396"/>
          <a:ext cx="6357981" cy="292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ФОРФЕЙТИНГ</a:t>
          </a:r>
          <a:r>
            <a:rPr lang="ru-RU" sz="2500" kern="1200" dirty="0" smtClean="0"/>
            <a:t> — </a:t>
          </a:r>
          <a:r>
            <a:rPr lang="ru-RU" sz="2500" kern="1200" dirty="0" err="1" smtClean="0"/>
            <a:t>фінансування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міжнародної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торгівлі</a:t>
          </a:r>
          <a:r>
            <a:rPr lang="ru-RU" sz="2500" kern="1200" dirty="0" smtClean="0"/>
            <a:t> шляхом </a:t>
          </a:r>
          <a:r>
            <a:rPr lang="ru-RU" sz="2500" kern="1200" dirty="0" err="1" smtClean="0"/>
            <a:t>обліку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перевідних</a:t>
          </a:r>
          <a:r>
            <a:rPr lang="ru-RU" sz="2500" kern="1200" dirty="0" smtClean="0"/>
            <a:t> векселів без права </a:t>
          </a:r>
          <a:r>
            <a:rPr lang="ru-RU" sz="2500" kern="1200" dirty="0" err="1" smtClean="0"/>
            <a:t>регресу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тобто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покупець</a:t>
          </a:r>
          <a:r>
            <a:rPr lang="ru-RU" sz="2500" kern="1200" dirty="0" smtClean="0"/>
            <a:t> векселя </a:t>
          </a:r>
          <a:r>
            <a:rPr lang="ru-RU" sz="2500" kern="1200" dirty="0" err="1" smtClean="0"/>
            <a:t>бере</a:t>
          </a:r>
          <a:r>
            <a:rPr lang="ru-RU" sz="2500" kern="1200" dirty="0" smtClean="0"/>
            <a:t> на себе весь ризик неплатежу </a:t>
          </a:r>
          <a:r>
            <a:rPr lang="ru-RU" sz="2500" kern="1200" dirty="0" err="1" smtClean="0"/>
            <a:t>і</a:t>
          </a:r>
          <a:r>
            <a:rPr lang="ru-RU" sz="2500" kern="1200" dirty="0" smtClean="0"/>
            <a:t> не </a:t>
          </a:r>
          <a:r>
            <a:rPr lang="ru-RU" sz="2500" kern="1200" dirty="0" err="1" smtClean="0"/>
            <a:t>може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пред'явити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претензії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попередньому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власнику</a:t>
          </a:r>
          <a:r>
            <a:rPr lang="ru-RU" sz="2500" kern="1200" dirty="0" smtClean="0"/>
            <a:t>.</a:t>
          </a:r>
          <a:endParaRPr lang="uk-UA" sz="2500" kern="1200" dirty="0"/>
        </a:p>
      </dsp:txBody>
      <dsp:txXfrm>
        <a:off x="142787" y="218183"/>
        <a:ext cx="6072407" cy="26394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1C4E5-B053-4F0F-81B5-CED68040FFCD}">
      <dsp:nvSpPr>
        <dsp:cNvPr id="0" name=""/>
        <dsp:cNvSpPr/>
      </dsp:nvSpPr>
      <dsp:spPr>
        <a:xfrm>
          <a:off x="0" y="41468"/>
          <a:ext cx="7286676" cy="538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где D − величина дисконту;</a:t>
          </a:r>
          <a:endParaRPr lang="uk-UA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73" y="67741"/>
        <a:ext cx="7234130" cy="485654"/>
      </dsp:txXfrm>
    </dsp:sp>
    <dsp:sp modelId="{C7D7485D-5946-419D-BAC8-41EA484B64DB}">
      <dsp:nvSpPr>
        <dsp:cNvPr id="0" name=""/>
        <dsp:cNvSpPr/>
      </dsp:nvSpPr>
      <dsp:spPr>
        <a:xfrm>
          <a:off x="0" y="645908"/>
          <a:ext cx="7286676" cy="538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N −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номінал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векселя;</a:t>
          </a:r>
          <a:endParaRPr lang="uk-UA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73" y="672181"/>
        <a:ext cx="7234130" cy="485654"/>
      </dsp:txXfrm>
    </dsp:sp>
    <dsp:sp modelId="{DA75C55B-D315-4781-A8B6-A101CBF38363}">
      <dsp:nvSpPr>
        <dsp:cNvPr id="0" name=""/>
        <dsp:cNvSpPr/>
      </dsp:nvSpPr>
      <dsp:spPr>
        <a:xfrm>
          <a:off x="0" y="1250348"/>
          <a:ext cx="7286676" cy="538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d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− ставка дисконта;</a:t>
          </a:r>
          <a:endParaRPr lang="uk-UA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73" y="1276621"/>
        <a:ext cx="7234130" cy="485654"/>
      </dsp:txXfrm>
    </dsp:sp>
    <dsp:sp modelId="{526ADF5F-84D3-4461-863A-69EC6490877E}">
      <dsp:nvSpPr>
        <dsp:cNvPr id="0" name=""/>
        <dsp:cNvSpPr/>
      </dsp:nvSpPr>
      <dsp:spPr>
        <a:xfrm>
          <a:off x="0" y="1854789"/>
          <a:ext cx="7286676" cy="538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t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− срок векселя;</a:t>
          </a:r>
          <a:endParaRPr lang="uk-UA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73" y="1881062"/>
        <a:ext cx="7234130" cy="485654"/>
      </dsp:txXfrm>
    </dsp:sp>
    <dsp:sp modelId="{6B93D302-480F-492F-8AE9-EB004AA073D6}">
      <dsp:nvSpPr>
        <dsp:cNvPr id="0" name=""/>
        <dsp:cNvSpPr/>
      </dsp:nvSpPr>
      <dsp:spPr>
        <a:xfrm>
          <a:off x="0" y="2459229"/>
          <a:ext cx="7286676" cy="538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k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−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кількість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льготних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днів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uk-UA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73" y="2485502"/>
        <a:ext cx="7234130" cy="485654"/>
      </dsp:txXfrm>
    </dsp:sp>
    <dsp:sp modelId="{9890B4F8-4909-49AD-BE1B-F402E9DDC295}">
      <dsp:nvSpPr>
        <dsp:cNvPr id="0" name=""/>
        <dsp:cNvSpPr/>
      </dsp:nvSpPr>
      <dsp:spPr>
        <a:xfrm>
          <a:off x="0" y="3063669"/>
          <a:ext cx="7286676" cy="538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latin typeface="Times New Roman" pitchFamily="18" charset="0"/>
              <a:cs typeface="Times New Roman" pitchFamily="18" charset="0"/>
            </a:rPr>
            <a:t>n</a:t>
          </a: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 − число векселів.</a:t>
          </a:r>
          <a:endParaRPr lang="uk-UA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73" y="3089942"/>
        <a:ext cx="7234130" cy="48565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3CD9A-9874-42C8-BEAB-EB54960EF8C5}">
      <dsp:nvSpPr>
        <dsp:cNvPr id="0" name=""/>
        <dsp:cNvSpPr/>
      </dsp:nvSpPr>
      <dsp:spPr>
        <a:xfrm>
          <a:off x="0" y="235767"/>
          <a:ext cx="8229600" cy="3243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3300" b="1" kern="1200" dirty="0" smtClean="0"/>
            <a:t>Л</a:t>
          </a:r>
          <a:r>
            <a:rPr lang="uk-UA" sz="3300" b="1" kern="1200" dirty="0" err="1" smtClean="0"/>
            <a:t>ІЗИНГ</a:t>
          </a:r>
          <a:r>
            <a:rPr lang="vi-VN" sz="3300" kern="1200" dirty="0" smtClean="0"/>
            <a:t> (</a:t>
          </a:r>
          <a:r>
            <a:rPr lang="en-US" sz="3300" i="1" kern="1200" dirty="0" smtClean="0"/>
            <a:t>leasing</a:t>
          </a:r>
          <a:r>
            <a:rPr lang="vi-VN" sz="3300" kern="1200" dirty="0" smtClean="0"/>
            <a:t>) — підприємницька діяльність, спрямована на інвестування власних чи залучених фінансових коштів, яка полягає в наданні лізингодавцем у виключне користування на визначений строк лізингоодержувачу майна</a:t>
          </a:r>
          <a:endParaRPr lang="uk-UA" sz="3300" kern="1200" dirty="0"/>
        </a:p>
      </dsp:txBody>
      <dsp:txXfrm>
        <a:off x="158322" y="394089"/>
        <a:ext cx="7912956" cy="292659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3CD34-51EB-4CE0-B720-7FC5E78DCC5C}">
      <dsp:nvSpPr>
        <dsp:cNvPr id="0" name=""/>
        <dsp:cNvSpPr/>
      </dsp:nvSpPr>
      <dsp:spPr>
        <a:xfrm>
          <a:off x="0" y="74330"/>
          <a:ext cx="8143932" cy="6712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 – </a:t>
          </a:r>
          <a:r>
            <a:rPr lang="uk-UA" sz="1200" kern="1200" dirty="0" smtClean="0"/>
            <a:t>первісна вартість предмету лізингу (якщо договором передбачено авансовий платіж, то до уваги береться вартість за мінусом суми авансового платежу);</a:t>
          </a:r>
          <a:endParaRPr lang="uk-UA" sz="1200" kern="1200" dirty="0"/>
        </a:p>
      </dsp:txBody>
      <dsp:txXfrm>
        <a:off x="32770" y="107100"/>
        <a:ext cx="8078392" cy="605747"/>
      </dsp:txXfrm>
    </dsp:sp>
    <dsp:sp modelId="{057A39BE-04EF-40F8-923F-257AE43A910D}">
      <dsp:nvSpPr>
        <dsp:cNvPr id="0" name=""/>
        <dsp:cNvSpPr/>
      </dsp:nvSpPr>
      <dsp:spPr>
        <a:xfrm>
          <a:off x="0" y="780177"/>
          <a:ext cx="8143932" cy="6712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 – </a:t>
          </a:r>
          <a:r>
            <a:rPr lang="uk-UA" sz="1200" kern="1200" dirty="0" smtClean="0"/>
            <a:t>строк лізингу в місяцях, кварталах, роках (загальна кількість лізингових платежів);</a:t>
          </a:r>
          <a:endParaRPr lang="uk-UA" sz="1200" kern="1200" dirty="0"/>
        </a:p>
      </dsp:txBody>
      <dsp:txXfrm>
        <a:off x="32770" y="812947"/>
        <a:ext cx="8078392" cy="605747"/>
      </dsp:txXfrm>
    </dsp:sp>
    <dsp:sp modelId="{B40E3D0F-6253-4691-8217-89D0250C0EA5}">
      <dsp:nvSpPr>
        <dsp:cNvPr id="0" name=""/>
        <dsp:cNvSpPr/>
      </dsp:nvSpPr>
      <dsp:spPr>
        <a:xfrm>
          <a:off x="0" y="1486025"/>
          <a:ext cx="8143932" cy="6712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і – відсоткова ставка за період (в розрахунках річну відсоткову ставку ділять на кількість періодів лізингу в році. Так, для щомісячних лізингових платежів річну відсоткову ставку необхідно розділити на 12);</a:t>
          </a:r>
          <a:endParaRPr lang="uk-UA" sz="1200" kern="1200" dirty="0"/>
        </a:p>
      </dsp:txBody>
      <dsp:txXfrm>
        <a:off x="32770" y="1518795"/>
        <a:ext cx="8078392" cy="605747"/>
      </dsp:txXfrm>
    </dsp:sp>
    <dsp:sp modelId="{466B7027-EE1A-4157-A4E9-35A4EF10517C}">
      <dsp:nvSpPr>
        <dsp:cNvPr id="0" name=""/>
        <dsp:cNvSpPr/>
      </dsp:nvSpPr>
      <dsp:spPr>
        <a:xfrm>
          <a:off x="0" y="2191872"/>
          <a:ext cx="8143932" cy="6712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 – </a:t>
          </a:r>
          <a:r>
            <a:rPr lang="uk-UA" sz="1200" kern="1200" dirty="0" smtClean="0"/>
            <a:t>залишкова (викупна) вартість предмету лізингу. При цьому слід зазначити, що незалежно від методу розрахунку, чим вищою буде викупна вартість предмету лізингу – тим більший розмір процентів сплатить лізингоотримувач і отримає лізингова компанія.</a:t>
          </a:r>
          <a:endParaRPr lang="uk-UA" sz="1200" kern="1200" dirty="0"/>
        </a:p>
      </dsp:txBody>
      <dsp:txXfrm>
        <a:off x="32770" y="2224642"/>
        <a:ext cx="8078392" cy="605747"/>
      </dsp:txXfrm>
    </dsp:sp>
    <dsp:sp modelId="{8C8CCB43-B293-498B-87D7-ADD80A6DBAF0}">
      <dsp:nvSpPr>
        <dsp:cNvPr id="0" name=""/>
        <dsp:cNvSpPr/>
      </dsp:nvSpPr>
      <dsp:spPr>
        <a:xfrm>
          <a:off x="0" y="2897720"/>
          <a:ext cx="8143932" cy="6712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 – </a:t>
          </a:r>
          <a:r>
            <a:rPr lang="uk-UA" sz="1200" kern="1200" dirty="0" smtClean="0"/>
            <a:t>Лізинговий платіж.</a:t>
          </a:r>
          <a:endParaRPr lang="uk-UA" sz="1200" kern="1200" dirty="0"/>
        </a:p>
      </dsp:txBody>
      <dsp:txXfrm>
        <a:off x="32770" y="2930490"/>
        <a:ext cx="8078392" cy="60574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E2910-9683-4BFC-9D2F-EC4EAE44CE23}">
      <dsp:nvSpPr>
        <dsp:cNvPr id="0" name=""/>
        <dsp:cNvSpPr/>
      </dsp:nvSpPr>
      <dsp:spPr>
        <a:xfrm>
          <a:off x="0" y="0"/>
          <a:ext cx="4922520" cy="492252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9A25044-62C5-4719-B8FD-26FE195E942A}">
      <dsp:nvSpPr>
        <dsp:cNvPr id="0" name=""/>
        <dsp:cNvSpPr/>
      </dsp:nvSpPr>
      <dsp:spPr>
        <a:xfrm>
          <a:off x="2461260" y="0"/>
          <a:ext cx="5768339" cy="49225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Фактори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впливають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ціну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банківських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продуктів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61260" y="0"/>
        <a:ext cx="5768339" cy="1476759"/>
      </dsp:txXfrm>
    </dsp:sp>
    <dsp:sp modelId="{82741A3C-8D65-424F-86D7-EBBDD958FCF1}">
      <dsp:nvSpPr>
        <dsp:cNvPr id="0" name=""/>
        <dsp:cNvSpPr/>
      </dsp:nvSpPr>
      <dsp:spPr>
        <a:xfrm>
          <a:off x="861442" y="1476759"/>
          <a:ext cx="3199634" cy="319963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3A3C320-230F-4C04-A0A8-E2FF12E973CB}">
      <dsp:nvSpPr>
        <dsp:cNvPr id="0" name=""/>
        <dsp:cNvSpPr/>
      </dsp:nvSpPr>
      <dsp:spPr>
        <a:xfrm>
          <a:off x="2461260" y="1476759"/>
          <a:ext cx="5768339" cy="31996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‒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макроекономічні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параметри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економіки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фінансово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кредитної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зокрема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заощаджень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населення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центрального банку та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процентна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політика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uk-UA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61260" y="1476759"/>
        <a:ext cx="5768339" cy="1476754"/>
      </dsp:txXfrm>
    </dsp:sp>
    <dsp:sp modelId="{9AAB1AD4-BDFE-4473-9F7F-53816BAE9258}">
      <dsp:nvSpPr>
        <dsp:cNvPr id="0" name=""/>
        <dsp:cNvSpPr/>
      </dsp:nvSpPr>
      <dsp:spPr>
        <a:xfrm>
          <a:off x="1722882" y="2953513"/>
          <a:ext cx="1476754" cy="14767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A803106-E0CF-4E7F-87F1-8D22F416A312}">
      <dsp:nvSpPr>
        <dsp:cNvPr id="0" name=""/>
        <dsp:cNvSpPr/>
      </dsp:nvSpPr>
      <dsp:spPr>
        <a:xfrm>
          <a:off x="2461260" y="2953513"/>
          <a:ext cx="5768339" cy="14767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‒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наявність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конкуренції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на кредитному ринку,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ціни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умови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позичок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банками-конкурентами.</a:t>
          </a:r>
          <a:endParaRPr lang="uk-UA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61260" y="2953513"/>
        <a:ext cx="5768339" cy="147675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DAA7A-44BA-4A57-AA06-6457C48B51DC}">
      <dsp:nvSpPr>
        <dsp:cNvPr id="0" name=""/>
        <dsp:cNvSpPr/>
      </dsp:nvSpPr>
      <dsp:spPr>
        <a:xfrm>
          <a:off x="0" y="285758"/>
          <a:ext cx="4786346" cy="2281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терміни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;</a:t>
          </a:r>
          <a:br>
            <a:rPr lang="ru-RU" sz="28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терміни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;</a:t>
          </a:r>
          <a:br>
            <a:rPr lang="ru-RU" sz="28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ступінь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ризику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;</a:t>
          </a:r>
          <a:br>
            <a:rPr lang="ru-RU" sz="28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методи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кредиту;</a:t>
          </a:r>
          <a:br>
            <a:rPr lang="ru-RU" sz="28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- порядок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погашення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uk-UA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1374" y="397132"/>
        <a:ext cx="4563598" cy="205875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4B1DB-D6DC-4E61-B73F-E5CD9ED4D65A}">
      <dsp:nvSpPr>
        <dsp:cNvPr id="0" name=""/>
        <dsp:cNvSpPr/>
      </dsp:nvSpPr>
      <dsp:spPr>
        <a:xfrm>
          <a:off x="0" y="46275"/>
          <a:ext cx="8229600" cy="3088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де	індекси </a:t>
          </a:r>
          <a:r>
            <a:rPr lang="en-US" sz="3000" kern="1200" dirty="0" smtClean="0"/>
            <a:t>F</a:t>
          </a:r>
          <a:r>
            <a:rPr lang="uk-UA" sz="3000" kern="1200" dirty="0" smtClean="0"/>
            <a:t> та </a:t>
          </a:r>
          <a:r>
            <a:rPr lang="en-US" sz="3000" kern="1200" dirty="0" smtClean="0"/>
            <a:t>Y</a:t>
          </a:r>
          <a:r>
            <a:rPr lang="uk-UA" sz="3000" kern="1200" dirty="0" smtClean="0"/>
            <a:t> при випадкових компонентах наведених  та , моделей що розглядаються, відображають їх залежність від розгляду границі ефективності з погляду кредитування фізичних та юридичних осіб відповідно</a:t>
          </a:r>
          <a:endParaRPr lang="uk-UA" sz="3000" kern="1200" dirty="0"/>
        </a:p>
      </dsp:txBody>
      <dsp:txXfrm>
        <a:off x="150783" y="197058"/>
        <a:ext cx="7928034" cy="278723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6590C-7A84-428D-887F-41F9CB5DD71B}">
      <dsp:nvSpPr>
        <dsp:cNvPr id="0" name=""/>
        <dsp:cNvSpPr/>
      </dsp:nvSpPr>
      <dsp:spPr>
        <a:xfrm rot="5400000">
          <a:off x="-665445" y="672013"/>
          <a:ext cx="5242799" cy="390902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uk-UA" sz="2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- термінові, </a:t>
          </a:r>
          <a:br>
            <a:rPr lang="uk-UA" sz="2800" kern="12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- безстрокові, </a:t>
          </a:r>
          <a:br>
            <a:rPr lang="uk-UA" sz="2800" kern="12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- прострочені 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-відстрочені.</a:t>
          </a:r>
          <a:endParaRPr lang="uk-UA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442" y="1959641"/>
        <a:ext cx="3909027" cy="1333772"/>
      </dsp:txXfrm>
    </dsp:sp>
    <dsp:sp modelId="{07A19B71-357A-4C35-A6A9-C066F71B81C0}">
      <dsp:nvSpPr>
        <dsp:cNvPr id="0" name=""/>
        <dsp:cNvSpPr/>
      </dsp:nvSpPr>
      <dsp:spPr>
        <a:xfrm rot="5400000">
          <a:off x="4401208" y="-495571"/>
          <a:ext cx="3313414" cy="43148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0" kern="1200" dirty="0" smtClean="0">
              <a:latin typeface="Times New Roman" pitchFamily="18" charset="0"/>
              <a:cs typeface="Times New Roman" pitchFamily="18" charset="0"/>
            </a:rPr>
            <a:t>В залежності від умов повернення банківські кредити поділяють на:</a:t>
          </a:r>
          <a:endParaRPr lang="uk-UA" sz="3200" b="0" kern="1200" dirty="0"/>
        </a:p>
      </dsp:txBody>
      <dsp:txXfrm rot="-5400000">
        <a:off x="3900509" y="166876"/>
        <a:ext cx="4153064" cy="29899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AC23E-2175-45AB-8194-BE96E6B5B71A}">
      <dsp:nvSpPr>
        <dsp:cNvPr id="0" name=""/>
        <dsp:cNvSpPr/>
      </dsp:nvSpPr>
      <dsp:spPr>
        <a:xfrm>
          <a:off x="0" y="857256"/>
          <a:ext cx="8229600" cy="114300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76FD77-0C87-4D95-B06D-E23F12731CA4}">
      <dsp:nvSpPr>
        <dsp:cNvPr id="0" name=""/>
        <dsp:cNvSpPr/>
      </dsp:nvSpPr>
      <dsp:spPr>
        <a:xfrm>
          <a:off x="0" y="0"/>
          <a:ext cx="7406640" cy="1143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b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По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забезпеченню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кредити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поділяються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на:</a:t>
          </a:r>
          <a:endParaRPr lang="uk-UA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7406640" cy="1143008"/>
      </dsp:txXfrm>
    </dsp:sp>
    <dsp:sp modelId="{88E98B9B-C2B3-4E2B-811E-69C9D3DEA8F2}">
      <dsp:nvSpPr>
        <dsp:cNvPr id="0" name=""/>
        <dsp:cNvSpPr/>
      </dsp:nvSpPr>
      <dsp:spPr>
        <a:xfrm>
          <a:off x="3560444" y="1285883"/>
          <a:ext cx="285752" cy="2857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23D69-02A4-4E20-BAFE-16076A93F011}">
      <dsp:nvSpPr>
        <dsp:cNvPr id="0" name=""/>
        <dsp:cNvSpPr/>
      </dsp:nvSpPr>
      <dsp:spPr>
        <a:xfrm>
          <a:off x="0" y="7056"/>
          <a:ext cx="8335936" cy="28333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- забезпечені заставою (майном, майновими правами, цінними паперами);</a:t>
          </a:r>
          <a:br>
            <a:rPr lang="uk-UA" sz="2800" kern="12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uk-UA" sz="2800" kern="1200" dirty="0" err="1" smtClean="0">
              <a:latin typeface="Times New Roman" pitchFamily="18" charset="0"/>
              <a:cs typeface="Times New Roman" pitchFamily="18" charset="0"/>
            </a:rPr>
            <a:t>арантовані</a:t>
          </a: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 (банками, фінансами або майном третьої особи);</a:t>
          </a:r>
          <a:br>
            <a:rPr lang="uk-UA" sz="2800" kern="12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- з іншим забезпеченням (поручительство, свідчення страхової компанії); </a:t>
          </a:r>
          <a:br>
            <a:rPr lang="uk-UA" sz="2800" kern="1200" dirty="0" smtClean="0">
              <a:latin typeface="Times New Roman" pitchFamily="18" charset="0"/>
              <a:cs typeface="Times New Roman" pitchFamily="18" charset="0"/>
            </a:rPr>
          </a:br>
          <a:r>
            <a:rPr lang="uk-UA" sz="2800" kern="1200" dirty="0" err="1" smtClean="0">
              <a:latin typeface="Times New Roman" pitchFamily="18" charset="0"/>
              <a:cs typeface="Times New Roman" pitchFamily="18" charset="0"/>
            </a:rPr>
            <a:t>-незабезпечені</a:t>
          </a: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 (бланкові). </a:t>
          </a:r>
          <a:endParaRPr lang="uk-UA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056"/>
        <a:ext cx="8335936" cy="2833379"/>
      </dsp:txXfrm>
    </dsp:sp>
    <dsp:sp modelId="{1D80F4FA-F405-4B3E-A67F-56BF2A9B70F0}">
      <dsp:nvSpPr>
        <dsp:cNvPr id="0" name=""/>
        <dsp:cNvSpPr/>
      </dsp:nvSpPr>
      <dsp:spPr>
        <a:xfrm>
          <a:off x="0" y="2840435"/>
          <a:ext cx="8335936" cy="10101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F67D7-7B07-4612-9B5C-C9D4CFC516D6}">
      <dsp:nvSpPr>
        <dsp:cNvPr id="0" name=""/>
        <dsp:cNvSpPr/>
      </dsp:nvSpPr>
      <dsp:spPr>
        <a:xfrm>
          <a:off x="0" y="429808"/>
          <a:ext cx="5072098" cy="25360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/>
            <a:t>ОВЕРДРАФТ </a:t>
          </a:r>
          <a:r>
            <a:rPr lang="uk-UA" sz="2300" kern="1200" dirty="0" smtClean="0"/>
            <a:t>(</a:t>
          </a:r>
          <a:r>
            <a:rPr lang="uk-UA" sz="2300" kern="1200" dirty="0" err="1" smtClean="0"/>
            <a:t>overdraft</a:t>
          </a:r>
          <a:r>
            <a:rPr lang="uk-UA" sz="2300" kern="1200" dirty="0" smtClean="0"/>
            <a:t>) – форма короткострокового кредиту в межах встановленого банком ліміту, що дозволяє здійснювати розрахунки, коли у клієнта на поточному рахунку недостатньо коштів.</a:t>
          </a:r>
          <a:endParaRPr lang="uk-UA" sz="2300" kern="1200" dirty="0"/>
        </a:p>
      </dsp:txBody>
      <dsp:txXfrm>
        <a:off x="74278" y="504086"/>
        <a:ext cx="4923542" cy="23874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94B3F-D15E-450A-BD62-790B4A1C1377}">
      <dsp:nvSpPr>
        <dsp:cNvPr id="0" name=""/>
        <dsp:cNvSpPr/>
      </dsp:nvSpPr>
      <dsp:spPr>
        <a:xfrm>
          <a:off x="0" y="199709"/>
          <a:ext cx="8229600" cy="19012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i="1" kern="1200" dirty="0" smtClean="0">
              <a:latin typeface="Times New Roman" pitchFamily="18" charset="0"/>
              <a:cs typeface="Times New Roman" pitchFamily="18" charset="0"/>
            </a:rPr>
            <a:t>L = B * P</a:t>
          </a:r>
          <a:endParaRPr lang="uk-UA" sz="48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92811" y="292520"/>
        <a:ext cx="8043978" cy="1715628"/>
      </dsp:txXfrm>
    </dsp:sp>
    <dsp:sp modelId="{F3887726-C434-44F5-A1AD-7751D19C6A71}">
      <dsp:nvSpPr>
        <dsp:cNvPr id="0" name=""/>
        <dsp:cNvSpPr/>
      </dsp:nvSpPr>
      <dsp:spPr>
        <a:xfrm>
          <a:off x="0" y="2288160"/>
          <a:ext cx="8229600" cy="19012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0" i="0" u="none" kern="1200" dirty="0" smtClean="0">
              <a:latin typeface="Times New Roman" pitchFamily="18" charset="0"/>
              <a:cs typeface="Times New Roman" pitchFamily="18" charset="0"/>
            </a:rPr>
            <a:t>B – </a:t>
          </a:r>
          <a:r>
            <a:rPr lang="ru-RU" sz="3600" b="0" i="0" u="none" kern="1200" dirty="0" err="1" smtClean="0">
              <a:latin typeface="Times New Roman" pitchFamily="18" charset="0"/>
              <a:cs typeface="Times New Roman" pitchFamily="18" charset="0"/>
            </a:rPr>
            <a:t>середньомісячний</a:t>
          </a:r>
          <a:r>
            <a:rPr lang="ru-RU" sz="3600" b="0" i="0" u="none" kern="1200" dirty="0" smtClean="0">
              <a:latin typeface="Times New Roman" pitchFamily="18" charset="0"/>
              <a:cs typeface="Times New Roman" pitchFamily="18" charset="0"/>
            </a:rPr>
            <a:t> «</a:t>
          </a:r>
          <a:r>
            <a:rPr lang="ru-RU" sz="3600" b="0" i="0" u="none" kern="1200" dirty="0" err="1" smtClean="0">
              <a:latin typeface="Times New Roman" pitchFamily="18" charset="0"/>
              <a:cs typeface="Times New Roman" pitchFamily="18" charset="0"/>
            </a:rPr>
            <a:t>чистий</a:t>
          </a:r>
          <a:r>
            <a:rPr lang="ru-RU" sz="3600" b="0" i="0" u="none" kern="120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3600" b="0" i="0" u="none" kern="1200" dirty="0" err="1" smtClean="0">
              <a:latin typeface="Times New Roman" pitchFamily="18" charset="0"/>
              <a:cs typeface="Times New Roman" pitchFamily="18" charset="0"/>
            </a:rPr>
            <a:t>дохід</a:t>
          </a:r>
          <a:r>
            <a:rPr lang="ru-RU" sz="3600" b="0" i="0" u="none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0" i="0" u="none" kern="1200" dirty="0" err="1" smtClean="0"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3600" b="0" i="0" u="none" kern="1200" dirty="0" smtClean="0">
              <a:latin typeface="Times New Roman" pitchFamily="18" charset="0"/>
              <a:cs typeface="Times New Roman" pitchFamily="18" charset="0"/>
            </a:rPr>
            <a:t>; </a:t>
          </a:r>
          <a:br>
            <a:rPr lang="ru-RU" sz="3600" b="0" i="0" u="none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3600" b="0" i="0" u="none" kern="1200" dirty="0" smtClean="0">
              <a:latin typeface="Times New Roman" pitchFamily="18" charset="0"/>
              <a:cs typeface="Times New Roman" pitchFamily="18" charset="0"/>
            </a:rPr>
            <a:t>P - % </a:t>
          </a:r>
          <a:r>
            <a:rPr lang="ru-RU" sz="3600" b="0" i="0" u="none" kern="1200" dirty="0" err="1" smtClean="0">
              <a:latin typeface="Times New Roman" pitchFamily="18" charset="0"/>
              <a:cs typeface="Times New Roman" pitchFamily="18" charset="0"/>
            </a:rPr>
            <a:t>ліміта</a:t>
          </a:r>
          <a:r>
            <a:rPr lang="ru-RU" sz="3600" b="0" i="0" u="none" kern="1200" dirty="0" smtClean="0">
              <a:latin typeface="Times New Roman" pitchFamily="18" charset="0"/>
              <a:cs typeface="Times New Roman" pitchFamily="18" charset="0"/>
            </a:rPr>
            <a:t> овердрафта</a:t>
          </a:r>
          <a:endParaRPr lang="uk-UA" sz="3600" b="0" i="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92811" y="2380971"/>
        <a:ext cx="8043978" cy="17156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D8578-A537-49F6-BC64-1A139A93275C}">
      <dsp:nvSpPr>
        <dsp:cNvPr id="0" name=""/>
        <dsp:cNvSpPr/>
      </dsp:nvSpPr>
      <dsp:spPr>
        <a:xfrm>
          <a:off x="0" y="71457"/>
          <a:ext cx="5686436" cy="3790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smtClean="0">
              <a:latin typeface="Times New Roman" pitchFamily="18" charset="0"/>
              <a:cs typeface="Times New Roman" pitchFamily="18" charset="0"/>
            </a:rPr>
            <a:t>КРЕДИТНА ЛІНІЯ </a:t>
          </a:r>
          <a:r>
            <a:rPr lang="uk-UA" sz="27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credit line) – </a:t>
          </a:r>
          <a:r>
            <a:rPr lang="uk-UA" sz="2700" kern="1200" dirty="0" smtClean="0">
              <a:latin typeface="Times New Roman" pitchFamily="18" charset="0"/>
              <a:cs typeface="Times New Roman" pitchFamily="18" charset="0"/>
            </a:rPr>
            <a:t>кредитна угода, відповідно до якої протягом передбаченого договором терміну банк виділяє позичальнику кредит у межах узгодженої суми (ліміту кредитування) на умовах, що відрізняються від умов одноразового надання кредиту.</a:t>
          </a:r>
          <a:endParaRPr lang="uk-UA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5052" y="256509"/>
        <a:ext cx="5316332" cy="34206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7832C-E181-4D89-A199-1383EE085AC9}">
      <dsp:nvSpPr>
        <dsp:cNvPr id="0" name=""/>
        <dsp:cNvSpPr/>
      </dsp:nvSpPr>
      <dsp:spPr>
        <a:xfrm>
          <a:off x="0" y="4818141"/>
          <a:ext cx="8115328" cy="39532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ВК - власний капітал .</a:t>
          </a:r>
          <a:endParaRPr lang="uk-UA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818141"/>
        <a:ext cx="8115328" cy="395324"/>
      </dsp:txXfrm>
    </dsp:sp>
    <dsp:sp modelId="{6DE22FE2-2958-4590-BE6B-5AF4E1F074D8}">
      <dsp:nvSpPr>
        <dsp:cNvPr id="0" name=""/>
        <dsp:cNvSpPr/>
      </dsp:nvSpPr>
      <dsp:spPr>
        <a:xfrm rot="10800000">
          <a:off x="0" y="4216062"/>
          <a:ext cx="8115328" cy="608009"/>
        </a:xfrm>
        <a:prstGeom prst="upArrowCallout">
          <a:avLst/>
        </a:prstGeom>
        <a:gradFill rotWithShape="0">
          <a:gsLst>
            <a:gs pos="0">
              <a:schemeClr val="accent2">
                <a:hueOff val="-104765"/>
                <a:satOff val="-1207"/>
                <a:lumOff val="270"/>
                <a:alphaOff val="0"/>
                <a:tint val="70000"/>
                <a:satMod val="130000"/>
              </a:schemeClr>
            </a:gs>
            <a:gs pos="43000">
              <a:schemeClr val="accent2">
                <a:hueOff val="-104765"/>
                <a:satOff val="-1207"/>
                <a:lumOff val="270"/>
                <a:alphaOff val="0"/>
                <a:tint val="44000"/>
                <a:satMod val="165000"/>
              </a:schemeClr>
            </a:gs>
            <a:gs pos="93000">
              <a:schemeClr val="accent2">
                <a:hueOff val="-104765"/>
                <a:satOff val="-1207"/>
                <a:lumOff val="270"/>
                <a:alphaOff val="0"/>
                <a:tint val="15000"/>
                <a:satMod val="165000"/>
              </a:schemeClr>
            </a:gs>
            <a:gs pos="100000">
              <a:schemeClr val="accent2">
                <a:hueOff val="-104765"/>
                <a:satOff val="-1207"/>
                <a:lumOff val="27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104765"/>
              <a:satOff val="-1207"/>
              <a:lumOff val="27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err="1" smtClean="0">
              <a:latin typeface="Times New Roman" pitchFamily="18" charset="0"/>
              <a:cs typeface="Times New Roman" pitchFamily="18" charset="0"/>
            </a:rPr>
            <a:t>КЗ</a:t>
          </a: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 - кредиторська заборгованість ;</a:t>
          </a:r>
          <a:endParaRPr lang="uk-UA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4216062"/>
        <a:ext cx="8115328" cy="395066"/>
      </dsp:txXfrm>
    </dsp:sp>
    <dsp:sp modelId="{211F4440-90F0-417D-8472-AB04072CA65F}">
      <dsp:nvSpPr>
        <dsp:cNvPr id="0" name=""/>
        <dsp:cNvSpPr/>
      </dsp:nvSpPr>
      <dsp:spPr>
        <a:xfrm rot="10800000">
          <a:off x="0" y="3613983"/>
          <a:ext cx="8115328" cy="608009"/>
        </a:xfrm>
        <a:prstGeom prst="upArrowCallout">
          <a:avLst/>
        </a:prstGeom>
        <a:gradFill rotWithShape="0">
          <a:gsLst>
            <a:gs pos="0">
              <a:schemeClr val="accent2">
                <a:hueOff val="-209531"/>
                <a:satOff val="-2415"/>
                <a:lumOff val="540"/>
                <a:alphaOff val="0"/>
                <a:tint val="70000"/>
                <a:satMod val="130000"/>
              </a:schemeClr>
            </a:gs>
            <a:gs pos="43000">
              <a:schemeClr val="accent2">
                <a:hueOff val="-209531"/>
                <a:satOff val="-2415"/>
                <a:lumOff val="540"/>
                <a:alphaOff val="0"/>
                <a:tint val="44000"/>
                <a:satMod val="165000"/>
              </a:schemeClr>
            </a:gs>
            <a:gs pos="93000">
              <a:schemeClr val="accent2">
                <a:hueOff val="-209531"/>
                <a:satOff val="-2415"/>
                <a:lumOff val="540"/>
                <a:alphaOff val="0"/>
                <a:tint val="15000"/>
                <a:satMod val="165000"/>
              </a:schemeClr>
            </a:gs>
            <a:gs pos="100000">
              <a:schemeClr val="accent2">
                <a:hueOff val="-209531"/>
                <a:satOff val="-2415"/>
                <a:lumOff val="54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209531"/>
              <a:satOff val="-2415"/>
              <a:lumOff val="54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ВТ - відвантажені товари ;</a:t>
          </a:r>
          <a:endParaRPr lang="uk-UA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3613983"/>
        <a:ext cx="8115328" cy="395066"/>
      </dsp:txXfrm>
    </dsp:sp>
    <dsp:sp modelId="{39FC83D5-0E7B-402E-9F75-0ECAEEDEC890}">
      <dsp:nvSpPr>
        <dsp:cNvPr id="0" name=""/>
        <dsp:cNvSpPr/>
      </dsp:nvSpPr>
      <dsp:spPr>
        <a:xfrm rot="10800000">
          <a:off x="0" y="3011904"/>
          <a:ext cx="8115328" cy="608009"/>
        </a:xfrm>
        <a:prstGeom prst="upArrowCallout">
          <a:avLst/>
        </a:prstGeom>
        <a:gradFill rotWithShape="0">
          <a:gsLst>
            <a:gs pos="0">
              <a:schemeClr val="accent2">
                <a:hueOff val="-314296"/>
                <a:satOff val="-3622"/>
                <a:lumOff val="810"/>
                <a:alphaOff val="0"/>
                <a:tint val="70000"/>
                <a:satMod val="130000"/>
              </a:schemeClr>
            </a:gs>
            <a:gs pos="43000">
              <a:schemeClr val="accent2">
                <a:hueOff val="-314296"/>
                <a:satOff val="-3622"/>
                <a:lumOff val="810"/>
                <a:alphaOff val="0"/>
                <a:tint val="44000"/>
                <a:satMod val="165000"/>
              </a:schemeClr>
            </a:gs>
            <a:gs pos="93000">
              <a:schemeClr val="accent2">
                <a:hueOff val="-314296"/>
                <a:satOff val="-3622"/>
                <a:lumOff val="810"/>
                <a:alphaOff val="0"/>
                <a:tint val="15000"/>
                <a:satMod val="165000"/>
              </a:schemeClr>
            </a:gs>
            <a:gs pos="100000">
              <a:schemeClr val="accent2">
                <a:hueOff val="-314296"/>
                <a:satOff val="-3622"/>
                <a:lumOff val="81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314296"/>
              <a:satOff val="-3622"/>
              <a:lumOff val="81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err="1" smtClean="0">
              <a:latin typeface="Times New Roman" pitchFamily="18" charset="0"/>
              <a:cs typeface="Times New Roman" pitchFamily="18" charset="0"/>
            </a:rPr>
            <a:t>ДЗ</a:t>
          </a: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 - дебіторська заборгованість ; </a:t>
          </a:r>
          <a:endParaRPr lang="uk-UA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3011904"/>
        <a:ext cx="8115328" cy="395066"/>
      </dsp:txXfrm>
    </dsp:sp>
    <dsp:sp modelId="{E6206FE9-C667-4FA1-ACA0-7080E5F21509}">
      <dsp:nvSpPr>
        <dsp:cNvPr id="0" name=""/>
        <dsp:cNvSpPr/>
      </dsp:nvSpPr>
      <dsp:spPr>
        <a:xfrm rot="10800000">
          <a:off x="0" y="2409824"/>
          <a:ext cx="8115328" cy="608009"/>
        </a:xfrm>
        <a:prstGeom prst="upArrowCallout">
          <a:avLst/>
        </a:prstGeom>
        <a:gradFill rotWithShape="0">
          <a:gsLst>
            <a:gs pos="0">
              <a:schemeClr val="accent2">
                <a:hueOff val="-419062"/>
                <a:satOff val="-4829"/>
                <a:lumOff val="1079"/>
                <a:alphaOff val="0"/>
                <a:tint val="70000"/>
                <a:satMod val="130000"/>
              </a:schemeClr>
            </a:gs>
            <a:gs pos="43000">
              <a:schemeClr val="accent2">
                <a:hueOff val="-419062"/>
                <a:satOff val="-4829"/>
                <a:lumOff val="1079"/>
                <a:alphaOff val="0"/>
                <a:tint val="44000"/>
                <a:satMod val="165000"/>
              </a:schemeClr>
            </a:gs>
            <a:gs pos="93000">
              <a:schemeClr val="accent2">
                <a:hueOff val="-419062"/>
                <a:satOff val="-4829"/>
                <a:lumOff val="1079"/>
                <a:alphaOff val="0"/>
                <a:tint val="15000"/>
                <a:satMod val="165000"/>
              </a:schemeClr>
            </a:gs>
            <a:gs pos="100000">
              <a:schemeClr val="accent2">
                <a:hueOff val="-419062"/>
                <a:satOff val="-4829"/>
                <a:lumOff val="107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419062"/>
              <a:satOff val="-4829"/>
              <a:lumOff val="107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ГП - готова продукція ;</a:t>
          </a:r>
          <a:endParaRPr lang="uk-UA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2409824"/>
        <a:ext cx="8115328" cy="395066"/>
      </dsp:txXfrm>
    </dsp:sp>
    <dsp:sp modelId="{86526CBA-4AAA-49B7-BE30-E509B4DDB3DA}">
      <dsp:nvSpPr>
        <dsp:cNvPr id="0" name=""/>
        <dsp:cNvSpPr/>
      </dsp:nvSpPr>
      <dsp:spPr>
        <a:xfrm rot="10800000">
          <a:off x="0" y="1807745"/>
          <a:ext cx="8115328" cy="608009"/>
        </a:xfrm>
        <a:prstGeom prst="upArrowCallout">
          <a:avLst/>
        </a:prstGeom>
        <a:gradFill rotWithShape="0">
          <a:gsLst>
            <a:gs pos="0">
              <a:schemeClr val="accent2">
                <a:hueOff val="-523827"/>
                <a:satOff val="-6036"/>
                <a:lumOff val="1349"/>
                <a:alphaOff val="0"/>
                <a:tint val="70000"/>
                <a:satMod val="130000"/>
              </a:schemeClr>
            </a:gs>
            <a:gs pos="43000">
              <a:schemeClr val="accent2">
                <a:hueOff val="-523827"/>
                <a:satOff val="-6036"/>
                <a:lumOff val="1349"/>
                <a:alphaOff val="0"/>
                <a:tint val="44000"/>
                <a:satMod val="165000"/>
              </a:schemeClr>
            </a:gs>
            <a:gs pos="93000">
              <a:schemeClr val="accent2">
                <a:hueOff val="-523827"/>
                <a:satOff val="-6036"/>
                <a:lumOff val="1349"/>
                <a:alphaOff val="0"/>
                <a:tint val="15000"/>
                <a:satMod val="165000"/>
              </a:schemeClr>
            </a:gs>
            <a:gs pos="100000">
              <a:schemeClr val="accent2">
                <a:hueOff val="-523827"/>
                <a:satOff val="-6036"/>
                <a:lumOff val="134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523827"/>
              <a:satOff val="-6036"/>
              <a:lumOff val="134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НВ - незавершене виробництво ;</a:t>
          </a:r>
          <a:endParaRPr lang="uk-UA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807745"/>
        <a:ext cx="8115328" cy="395066"/>
      </dsp:txXfrm>
    </dsp:sp>
    <dsp:sp modelId="{0FCC7EE6-1747-44D4-97DC-5032EA052463}">
      <dsp:nvSpPr>
        <dsp:cNvPr id="0" name=""/>
        <dsp:cNvSpPr/>
      </dsp:nvSpPr>
      <dsp:spPr>
        <a:xfrm rot="10800000">
          <a:off x="0" y="1205666"/>
          <a:ext cx="8115328" cy="608009"/>
        </a:xfrm>
        <a:prstGeom prst="upArrowCallout">
          <a:avLst/>
        </a:prstGeom>
        <a:gradFill rotWithShape="0">
          <a:gsLst>
            <a:gs pos="0">
              <a:schemeClr val="accent2">
                <a:hueOff val="-628592"/>
                <a:satOff val="-7244"/>
                <a:lumOff val="1619"/>
                <a:alphaOff val="0"/>
                <a:tint val="70000"/>
                <a:satMod val="130000"/>
              </a:schemeClr>
            </a:gs>
            <a:gs pos="43000">
              <a:schemeClr val="accent2">
                <a:hueOff val="-628592"/>
                <a:satOff val="-7244"/>
                <a:lumOff val="1619"/>
                <a:alphaOff val="0"/>
                <a:tint val="44000"/>
                <a:satMod val="165000"/>
              </a:schemeClr>
            </a:gs>
            <a:gs pos="93000">
              <a:schemeClr val="accent2">
                <a:hueOff val="-628592"/>
                <a:satOff val="-7244"/>
                <a:lumOff val="1619"/>
                <a:alphaOff val="0"/>
                <a:tint val="15000"/>
                <a:satMod val="165000"/>
              </a:schemeClr>
            </a:gs>
            <a:gs pos="100000">
              <a:schemeClr val="accent2">
                <a:hueOff val="-628592"/>
                <a:satOff val="-7244"/>
                <a:lumOff val="161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628592"/>
              <a:satOff val="-7244"/>
              <a:lumOff val="161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ВЗ - виробничі запаси ;</a:t>
          </a:r>
          <a:endParaRPr lang="uk-UA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205666"/>
        <a:ext cx="8115328" cy="395066"/>
      </dsp:txXfrm>
    </dsp:sp>
    <dsp:sp modelId="{146114BE-732B-4F98-91D7-56E67659FD15}">
      <dsp:nvSpPr>
        <dsp:cNvPr id="0" name=""/>
        <dsp:cNvSpPr/>
      </dsp:nvSpPr>
      <dsp:spPr>
        <a:xfrm rot="10800000">
          <a:off x="0" y="603586"/>
          <a:ext cx="8115328" cy="608009"/>
        </a:xfrm>
        <a:prstGeom prst="upArrowCallout">
          <a:avLst/>
        </a:prstGeom>
        <a:gradFill rotWithShape="0">
          <a:gsLst>
            <a:gs pos="0">
              <a:schemeClr val="accent2">
                <a:hueOff val="-733358"/>
                <a:satOff val="-8451"/>
                <a:lumOff val="1889"/>
                <a:alphaOff val="0"/>
                <a:tint val="70000"/>
                <a:satMod val="130000"/>
              </a:schemeClr>
            </a:gs>
            <a:gs pos="43000">
              <a:schemeClr val="accent2">
                <a:hueOff val="-733358"/>
                <a:satOff val="-8451"/>
                <a:lumOff val="1889"/>
                <a:alphaOff val="0"/>
                <a:tint val="44000"/>
                <a:satMod val="165000"/>
              </a:schemeClr>
            </a:gs>
            <a:gs pos="93000">
              <a:schemeClr val="accent2">
                <a:hueOff val="-733358"/>
                <a:satOff val="-8451"/>
                <a:lumOff val="1889"/>
                <a:alphaOff val="0"/>
                <a:tint val="15000"/>
                <a:satMod val="165000"/>
              </a:schemeClr>
            </a:gs>
            <a:gs pos="100000">
              <a:schemeClr val="accent2">
                <a:hueOff val="-733358"/>
                <a:satOff val="-8451"/>
                <a:lumOff val="188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733358"/>
              <a:satOff val="-8451"/>
              <a:lumOff val="188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де В - величина кредитної лінії ;</a:t>
          </a:r>
          <a:endParaRPr lang="uk-UA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603586"/>
        <a:ext cx="8115328" cy="395066"/>
      </dsp:txXfrm>
    </dsp:sp>
    <dsp:sp modelId="{8433BED7-EC4E-4DAC-AB96-AFB3C47B2972}">
      <dsp:nvSpPr>
        <dsp:cNvPr id="0" name=""/>
        <dsp:cNvSpPr/>
      </dsp:nvSpPr>
      <dsp:spPr>
        <a:xfrm rot="10800000">
          <a:off x="0" y="1507"/>
          <a:ext cx="8115328" cy="608009"/>
        </a:xfrm>
        <a:prstGeom prst="upArrowCallou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tint val="70000"/>
                <a:satMod val="130000"/>
              </a:schemeClr>
            </a:gs>
            <a:gs pos="43000">
              <a:schemeClr val="accent2">
                <a:hueOff val="-838123"/>
                <a:satOff val="-9658"/>
                <a:lumOff val="2159"/>
                <a:alphaOff val="0"/>
                <a:tint val="44000"/>
                <a:satMod val="165000"/>
              </a:schemeClr>
            </a:gs>
            <a:gs pos="93000">
              <a:schemeClr val="accent2">
                <a:hueOff val="-838123"/>
                <a:satOff val="-9658"/>
                <a:lumOff val="2159"/>
                <a:alphaOff val="0"/>
                <a:tint val="15000"/>
                <a:satMod val="165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Times New Roman" pitchFamily="18" charset="0"/>
              <a:cs typeface="Times New Roman" pitchFamily="18" charset="0"/>
            </a:rPr>
            <a:t>В = (ВЗ + НВ + ГП + </a:t>
          </a:r>
          <a:r>
            <a:rPr lang="uk-UA" sz="2000" b="1" kern="1200" dirty="0" err="1" smtClean="0">
              <a:latin typeface="Times New Roman" pitchFamily="18" charset="0"/>
              <a:cs typeface="Times New Roman" pitchFamily="18" charset="0"/>
            </a:rPr>
            <a:t>ДЗ</a:t>
          </a:r>
          <a:r>
            <a:rPr lang="uk-UA" sz="2000" b="1" kern="1200" dirty="0" smtClean="0">
              <a:latin typeface="Times New Roman" pitchFamily="18" charset="0"/>
              <a:cs typeface="Times New Roman" pitchFamily="18" charset="0"/>
            </a:rPr>
            <a:t> + ВТ) - (</a:t>
          </a:r>
          <a:r>
            <a:rPr lang="uk-UA" sz="2000" b="1" kern="1200" dirty="0" err="1" smtClean="0">
              <a:latin typeface="Times New Roman" pitchFamily="18" charset="0"/>
              <a:cs typeface="Times New Roman" pitchFamily="18" charset="0"/>
            </a:rPr>
            <a:t>КЗ</a:t>
          </a:r>
          <a:r>
            <a:rPr lang="uk-UA" sz="2000" b="1" kern="1200" dirty="0" smtClean="0">
              <a:latin typeface="Times New Roman" pitchFamily="18" charset="0"/>
              <a:cs typeface="Times New Roman" pitchFamily="18" charset="0"/>
            </a:rPr>
            <a:t> + ВК),</a:t>
          </a:r>
          <a:endParaRPr lang="uk-UA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507"/>
        <a:ext cx="8115328" cy="395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0.12275</cdr:x>
      <cdr:y>0</cdr:y>
    </cdr:from>
    <cdr:to>
      <cdr:x>0.39025</cdr:x>
      <cdr:y>0.1245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036" y="0"/>
          <a:ext cx="708326" cy="1802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0.3065</cdr:x>
      <cdr:y>0.5745</cdr:y>
    </cdr:from>
    <cdr:to>
      <cdr:x>0.7635</cdr:x>
      <cdr:y>0.7125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1597" y="831761"/>
          <a:ext cx="1210113" cy="199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0.16071</cdr:x>
      <cdr:y>0.8315</cdr:y>
    </cdr:from>
    <cdr:to>
      <cdr:x>0.78996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1505" y="2000264"/>
          <a:ext cx="2237629" cy="3370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а)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2011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0.151</cdr:x>
      <cdr:y>0</cdr:y>
    </cdr:from>
    <cdr:to>
      <cdr:x>0.40975</cdr:x>
      <cdr:y>0.12425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9840" y="0"/>
          <a:ext cx="685158" cy="1798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0.3995</cdr:x>
      <cdr:y>0.62625</cdr:y>
    </cdr:from>
    <cdr:to>
      <cdr:x>0.8425</cdr:x>
      <cdr:y>0.765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7856" y="906685"/>
          <a:ext cx="1173042" cy="2008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0.26275</cdr:x>
      <cdr:y>0.82975</cdr:y>
    </cdr:from>
    <cdr:to>
      <cdr:x>0.87125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5749" y="1201312"/>
          <a:ext cx="1611277" cy="2464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2015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0.12275</cdr:x>
      <cdr:y>0</cdr:y>
    </cdr:from>
    <cdr:to>
      <cdr:x>0.39025</cdr:x>
      <cdr:y>0.12425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036" y="0"/>
          <a:ext cx="708326" cy="1798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0.39025</cdr:x>
      <cdr:y>0.60725</cdr:y>
    </cdr:from>
    <cdr:to>
      <cdr:x>0.8475</cdr:x>
      <cdr:y>0.74675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3362" y="879177"/>
          <a:ext cx="1210776" cy="201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0.25225</cdr:x>
      <cdr:y>0.826</cdr:y>
    </cdr:from>
    <cdr:to>
      <cdr:x>0.8815</cdr:x>
      <cdr:y>0.99625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7945" y="1195883"/>
          <a:ext cx="1666223" cy="2464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а)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2011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0.12275</cdr:x>
      <cdr:y>0</cdr:y>
    </cdr:from>
    <cdr:to>
      <cdr:x>0.39025</cdr:x>
      <cdr:y>0.12425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036" y="0"/>
          <a:ext cx="708326" cy="1798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0.28975</cdr:x>
      <cdr:y>0.60725</cdr:y>
    </cdr:from>
    <cdr:to>
      <cdr:x>0.747</cdr:x>
      <cdr:y>0.74675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7244" y="879177"/>
          <a:ext cx="1210775" cy="201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0.1535</cdr:x>
      <cdr:y>0.82975</cdr:y>
    </cdr:from>
    <cdr:to>
      <cdr:x>0.78275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6460" y="1201312"/>
          <a:ext cx="1666223" cy="2464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б)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2012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0.12275</cdr:x>
      <cdr:y>0</cdr:y>
    </cdr:from>
    <cdr:to>
      <cdr:x>0.39025</cdr:x>
      <cdr:y>0.12425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036" y="0"/>
          <a:ext cx="708326" cy="1798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0.37975</cdr:x>
      <cdr:y>0.62625</cdr:y>
    </cdr:from>
    <cdr:to>
      <cdr:x>0.83775</cdr:x>
      <cdr:y>0.765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05559" y="906685"/>
          <a:ext cx="1212761" cy="2008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0.23825</cdr:x>
      <cdr:y>0.82975</cdr:y>
    </cdr:from>
    <cdr:to>
      <cdr:x>0.8675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0874" y="1201312"/>
          <a:ext cx="1666223" cy="2464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б)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2012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0.12275</cdr:x>
      <cdr:y>0</cdr:y>
    </cdr:from>
    <cdr:to>
      <cdr:x>0.39025</cdr:x>
      <cdr:y>0.12425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036" y="0"/>
          <a:ext cx="708326" cy="1798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0.28975</cdr:x>
      <cdr:y>0.60725</cdr:y>
    </cdr:from>
    <cdr:to>
      <cdr:x>0.747</cdr:x>
      <cdr:y>0.74675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7244" y="879177"/>
          <a:ext cx="1210775" cy="201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0.1535</cdr:x>
      <cdr:y>0.82975</cdr:y>
    </cdr:from>
    <cdr:to>
      <cdr:x>0.78275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6460" y="1201312"/>
          <a:ext cx="1666223" cy="2464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2013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0.12275</cdr:x>
      <cdr:y>0</cdr:y>
    </cdr:from>
    <cdr:to>
      <cdr:x>0.39025</cdr:x>
      <cdr:y>0.12425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036" y="0"/>
          <a:ext cx="708326" cy="1798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0.37975</cdr:x>
      <cdr:y>0.62625</cdr:y>
    </cdr:from>
    <cdr:to>
      <cdr:x>0.83775</cdr:x>
      <cdr:y>0.765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05559" y="906685"/>
          <a:ext cx="1212761" cy="2008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0.23825</cdr:x>
      <cdr:y>0.82975</cdr:y>
    </cdr:from>
    <cdr:to>
      <cdr:x>0.8675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0874" y="1201312"/>
          <a:ext cx="1666223" cy="2464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2013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0.12275</cdr:x>
      <cdr:y>0</cdr:y>
    </cdr:from>
    <cdr:to>
      <cdr:x>0.39025</cdr:x>
      <cdr:y>0.12425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036" y="0"/>
          <a:ext cx="708326" cy="1798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0.28975</cdr:x>
      <cdr:y>0.60725</cdr:y>
    </cdr:from>
    <cdr:to>
      <cdr:x>0.747</cdr:x>
      <cdr:y>0.74675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7244" y="879177"/>
          <a:ext cx="1210775" cy="201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0.1535</cdr:x>
      <cdr:y>0.82975</cdr:y>
    </cdr:from>
    <cdr:to>
      <cdr:x>0.78275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6460" y="1201312"/>
          <a:ext cx="1666223" cy="2464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г)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2014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0.12275</cdr:x>
      <cdr:y>0</cdr:y>
    </cdr:from>
    <cdr:to>
      <cdr:x>0.39025</cdr:x>
      <cdr:y>0.12425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036" y="0"/>
          <a:ext cx="708326" cy="1798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0.37975</cdr:x>
      <cdr:y>0.62625</cdr:y>
    </cdr:from>
    <cdr:to>
      <cdr:x>0.83775</cdr:x>
      <cdr:y>0.765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05559" y="906685"/>
          <a:ext cx="1212761" cy="2008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0.23825</cdr:x>
      <cdr:y>0.82975</cdr:y>
    </cdr:from>
    <cdr:to>
      <cdr:x>0.8675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0874" y="1201312"/>
          <a:ext cx="1666223" cy="2464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г)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2014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0.12275</cdr:x>
      <cdr:y>0</cdr:y>
    </cdr:from>
    <cdr:to>
      <cdr:x>0.39025</cdr:x>
      <cdr:y>0.12425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036" y="0"/>
          <a:ext cx="708326" cy="1798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Частота</a:t>
          </a:r>
        </a:p>
      </cdr:txBody>
    </cdr:sp>
  </cdr:relSizeAnchor>
  <cdr:relSizeAnchor xmlns:cdr="http://schemas.openxmlformats.org/drawingml/2006/chartDrawing">
    <cdr:from>
      <cdr:x>0.28975</cdr:x>
      <cdr:y>0.60725</cdr:y>
    </cdr:from>
    <cdr:to>
      <cdr:x>0.747</cdr:x>
      <cdr:y>0.74675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7244" y="879177"/>
          <a:ext cx="1210775" cy="201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800" b="1" i="0" strike="noStrike">
              <a:solidFill>
                <a:srgbClr val="000000"/>
              </a:solidFill>
              <a:latin typeface="Arial Cyr"/>
            </a:rPr>
            <a:t>Ефективність</a:t>
          </a:r>
        </a:p>
      </cdr:txBody>
    </cdr:sp>
  </cdr:relSizeAnchor>
  <cdr:relSizeAnchor xmlns:cdr="http://schemas.openxmlformats.org/drawingml/2006/chartDrawing">
    <cdr:from>
      <cdr:x>0.1535</cdr:x>
      <cdr:y>0.82975</cdr:y>
    </cdr:from>
    <cdr:to>
      <cdr:x>0.78275</cdr:x>
      <cdr:y>1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6460" y="1201312"/>
          <a:ext cx="1666223" cy="2464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д) на кінець </a:t>
          </a:r>
          <a:r>
            <a:rPr lang="uk-UA" sz="1400" i="0" strike="noStrik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2015 </a:t>
          </a:r>
          <a:r>
            <a:rPr lang="uk-UA" sz="1400" i="0" strike="noStrike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року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8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9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7" Type="http://schemas.openxmlformats.org/officeDocument/2006/relationships/image" Target="../media/image13.jpe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15.jpe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21.xml"/><Relationship Id="rId11" Type="http://schemas.openxmlformats.org/officeDocument/2006/relationships/image" Target="../media/image17.wmf"/><Relationship Id="rId5" Type="http://schemas.openxmlformats.org/officeDocument/2006/relationships/diagramQuickStyle" Target="../diagrams/quickStyle21.xml"/><Relationship Id="rId10" Type="http://schemas.openxmlformats.org/officeDocument/2006/relationships/oleObject" Target="../embeddings/oleObject2.bin"/><Relationship Id="rId4" Type="http://schemas.openxmlformats.org/officeDocument/2006/relationships/diagramLayout" Target="../diagrams/layout21.xml"/><Relationship Id="rId9" Type="http://schemas.openxmlformats.org/officeDocument/2006/relationships/image" Target="../media/image16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diagramLayout" Target="../diagrams/layout22.xml"/><Relationship Id="rId7" Type="http://schemas.openxmlformats.org/officeDocument/2006/relationships/image" Target="../media/image18.jpe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7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uk-UA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effectLst/>
                <a:latin typeface="Times New Roman" pitchFamily="18" charset="0"/>
                <a:cs typeface="Times New Roman" pitchFamily="18" charset="0"/>
              </a:rPr>
              <a:t>і контроль </a:t>
            </a:r>
            <a:endParaRPr lang="uk-UA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854696" cy="2643206"/>
          </a:xfrm>
        </p:spPr>
        <p:txBody>
          <a:bodyPr>
            <a:normAutofit/>
          </a:bodyPr>
          <a:lstStyle/>
          <a:p>
            <a:pPr marR="0" lvl="0">
              <a:lnSpc>
                <a:spcPct val="170000"/>
              </a:lnSpc>
              <a:buClr>
                <a:srgbClr val="759AA5">
                  <a:lumMod val="60000"/>
                  <a:lumOff val="40000"/>
                </a:srgbClr>
              </a:buClr>
              <a:buSzTx/>
            </a:pPr>
            <a:r>
              <a:rPr lang="uk-UA" sz="1800" b="1" dirty="0">
                <a:solidFill>
                  <a:srgbClr val="FFFFFF"/>
                </a:solidFill>
                <a:latin typeface="Calibri"/>
              </a:rPr>
              <a:t>Вивчення </a:t>
            </a:r>
            <a:r>
              <a:rPr lang="uk-UA" sz="1800" dirty="0">
                <a:solidFill>
                  <a:srgbClr val="FFFFFF"/>
                </a:solidFill>
                <a:latin typeface="Calibri"/>
              </a:rPr>
              <a:t/>
            </a:r>
            <a:br>
              <a:rPr lang="uk-UA" sz="1800" dirty="0">
                <a:solidFill>
                  <a:srgbClr val="FFFFFF"/>
                </a:solidFill>
                <a:latin typeface="Calibri"/>
              </a:rPr>
            </a:br>
            <a:r>
              <a:rPr lang="uk-UA" sz="1800" dirty="0">
                <a:solidFill>
                  <a:srgbClr val="FFFFFF"/>
                </a:solidFill>
                <a:latin typeface="Calibri"/>
              </a:rPr>
              <a:t> дисципліни </a:t>
            </a:r>
            <a:r>
              <a:rPr lang="uk-UA" sz="1800" dirty="0" err="1" smtClean="0">
                <a:solidFill>
                  <a:srgbClr val="FFFFFF"/>
                </a:solidFill>
                <a:latin typeface="Calibri"/>
              </a:rPr>
              <a:t>надасть</a:t>
            </a:r>
            <a:r>
              <a:rPr lang="uk-UA" sz="1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uk-UA" sz="1800" dirty="0">
                <a:solidFill>
                  <a:srgbClr val="FFFFFF"/>
                </a:solidFill>
                <a:latin typeface="Calibri"/>
              </a:rPr>
              <a:t>змогу </a:t>
            </a:r>
            <a:r>
              <a:rPr lang="uk-UA" sz="1800" dirty="0" smtClean="0">
                <a:solidFill>
                  <a:srgbClr val="FFFFFF"/>
                </a:solidFill>
                <a:latin typeface="Calibri"/>
              </a:rPr>
              <a:t>ознайомитися з основами</a:t>
            </a:r>
          </a:p>
          <a:p>
            <a:pPr marR="0" lvl="0">
              <a:lnSpc>
                <a:spcPct val="170000"/>
              </a:lnSpc>
              <a:buClr>
                <a:srgbClr val="759AA5">
                  <a:lumMod val="60000"/>
                  <a:lumOff val="40000"/>
                </a:srgbClr>
              </a:buClr>
              <a:buSzTx/>
            </a:pPr>
            <a:r>
              <a:rPr lang="uk-UA" sz="1800" dirty="0" smtClean="0">
                <a:solidFill>
                  <a:srgbClr val="FFFFFF"/>
                </a:solidFill>
                <a:latin typeface="Calibri"/>
              </a:rPr>
              <a:t>банківського кредитування фізичних та юридичних осіб</a:t>
            </a:r>
            <a:endParaRPr lang="ru-RU" sz="1800" dirty="0">
              <a:solidFill>
                <a:srgbClr val="FFFFFF"/>
              </a:solidFill>
              <a:latin typeface="Calibri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Формула за якою визначається величина кредитної лінії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dirty="0" smtClean="0">
                <a:latin typeface="Times New Roman" pitchFamily="18" charset="0"/>
                <a:cs typeface="Times New Roman" pitchFamily="18" charset="0"/>
              </a:rPr>
            </a:b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115328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785794"/>
          <a:ext cx="6929486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images (7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4942" y="4675190"/>
            <a:ext cx="3929058" cy="21828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Формула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оплати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факторинговый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кредит (Ц):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6357982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1d767561df1691d58500d3ee6122abed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6314" y="4132807"/>
            <a:ext cx="3643306" cy="272519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Формула дисконту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форфейтингу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faktoring2.png"/>
          <p:cNvPicPr>
            <a:picLocks noGrp="1" noChangeAspect="1"/>
          </p:cNvPicPr>
          <p:nvPr>
            <p:ph idx="1"/>
          </p:nvPr>
        </p:nvPicPr>
        <p:blipFill>
          <a:blip r:embed="rId2"/>
          <a:srcRect l="22355" t="18750" r="41239" b="18750"/>
          <a:stretch>
            <a:fillRect/>
          </a:stretch>
        </p:blipFill>
        <p:spPr>
          <a:xfrm>
            <a:off x="2571736" y="1571612"/>
            <a:ext cx="3964809" cy="107157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Схема 5"/>
          <p:cNvGraphicFramePr/>
          <p:nvPr/>
        </p:nvGraphicFramePr>
        <p:xfrm>
          <a:off x="1000100" y="2786058"/>
          <a:ext cx="7286676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скачанные файлы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3174" y="4500570"/>
            <a:ext cx="3929090" cy="217170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Сума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лізингового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платежу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 формулою: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formula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6" y="2214554"/>
            <a:ext cx="2786082" cy="785818"/>
          </a:xfrm>
        </p:spPr>
      </p:pic>
      <p:graphicFrame>
        <p:nvGraphicFramePr>
          <p:cNvPr id="6" name="Схема 5"/>
          <p:cNvGraphicFramePr/>
          <p:nvPr/>
        </p:nvGraphicFramePr>
        <p:xfrm>
          <a:off x="571472" y="3071810"/>
          <a:ext cx="8143932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банку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92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395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229600" cy="5467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скачанные файлы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0875" y="4714875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/>
          <a:lstStyle/>
          <a:p>
            <a:pPr marL="0" lvl="0" indent="0">
              <a:buClr>
                <a:srgbClr val="759AA5">
                  <a:lumMod val="60000"/>
                  <a:lumOff val="40000"/>
                </a:srgbClr>
              </a:buClr>
              <a:buSzTx/>
              <a:buNone/>
            </a:pPr>
            <a:r>
              <a:rPr lang="uk-UA" sz="1800" dirty="0">
                <a:latin typeface="Calibri"/>
              </a:rPr>
              <a:t>В тому </a:t>
            </a:r>
            <a:r>
              <a:rPr lang="uk-UA" sz="1800" dirty="0" smtClean="0">
                <a:latin typeface="Calibri"/>
              </a:rPr>
              <a:t>числі :</a:t>
            </a:r>
            <a:endParaRPr lang="uk-UA" sz="1800" dirty="0">
              <a:latin typeface="Calibri"/>
            </a:endParaRPr>
          </a:p>
          <a:p>
            <a:pPr marL="342900" lvl="0" indent="-342900">
              <a:spcBef>
                <a:spcPts val="0"/>
              </a:spcBef>
              <a:buFont typeface="Symbol"/>
              <a:buChar char=""/>
              <a:tabLst>
                <a:tab pos="768350" algn="l"/>
              </a:tabLst>
            </a:pPr>
            <a:r>
              <a:rPr lang="uk-UA" sz="1800" dirty="0" smtClean="0">
                <a:latin typeface="Calibri"/>
                <a:ea typeface="Calibri"/>
                <a:cs typeface="Arial"/>
              </a:rPr>
              <a:t>ознайомитися з основними кредитними  продуктами,</a:t>
            </a:r>
            <a:endParaRPr lang="uk-UA" sz="1800" dirty="0">
              <a:latin typeface="Calibri"/>
              <a:ea typeface="Calibri"/>
              <a:cs typeface="Arial"/>
            </a:endParaRPr>
          </a:p>
          <a:p>
            <a:pPr marL="342900" lvl="0" indent="-342900">
              <a:spcBef>
                <a:spcPts val="0"/>
              </a:spcBef>
              <a:buFont typeface="Symbol"/>
              <a:buChar char=""/>
              <a:tabLst>
                <a:tab pos="768350" algn="l"/>
              </a:tabLst>
            </a:pPr>
            <a:r>
              <a:rPr lang="uk-UA" sz="1800" dirty="0" smtClean="0">
                <a:latin typeface="Calibri"/>
                <a:ea typeface="Calibri"/>
                <a:cs typeface="Arial"/>
              </a:rPr>
              <a:t>з чинниками, </a:t>
            </a:r>
            <a:r>
              <a:rPr lang="uk-UA" sz="1800" dirty="0">
                <a:latin typeface="Calibri"/>
                <a:ea typeface="Calibri"/>
                <a:cs typeface="Arial"/>
              </a:rPr>
              <a:t>що визначають розмір процентної </a:t>
            </a:r>
            <a:r>
              <a:rPr lang="uk-UA" sz="1800" dirty="0" smtClean="0">
                <a:latin typeface="Calibri"/>
                <a:ea typeface="Calibri"/>
                <a:cs typeface="Arial"/>
              </a:rPr>
              <a:t>ставки,</a:t>
            </a:r>
            <a:endParaRPr lang="uk-UA" sz="1800" dirty="0">
              <a:latin typeface="Calibri"/>
              <a:ea typeface="Calibri"/>
              <a:cs typeface="Arial"/>
            </a:endParaRPr>
          </a:p>
          <a:p>
            <a:pPr marL="342900" lvl="0" indent="-342900">
              <a:spcBef>
                <a:spcPts val="0"/>
              </a:spcBef>
              <a:buFont typeface="Symbol"/>
              <a:buChar char=""/>
              <a:tabLst>
                <a:tab pos="768350" algn="l"/>
              </a:tabLst>
            </a:pPr>
            <a:r>
              <a:rPr lang="uk-UA" sz="1800" dirty="0" smtClean="0">
                <a:latin typeface="Calibri"/>
                <a:ea typeface="Calibri"/>
                <a:cs typeface="Arial"/>
              </a:rPr>
              <a:t>навчитися </a:t>
            </a:r>
            <a:r>
              <a:rPr lang="uk-UA" sz="1800" dirty="0" err="1" smtClean="0">
                <a:latin typeface="Calibri"/>
                <a:ea typeface="Calibri"/>
                <a:cs typeface="Arial"/>
              </a:rPr>
              <a:t>пров</a:t>
            </a:r>
            <a:r>
              <a:rPr lang="ru-RU" sz="1800" dirty="0" err="1" smtClean="0">
                <a:latin typeface="Calibri"/>
                <a:ea typeface="Calibri"/>
                <a:cs typeface="Arial"/>
              </a:rPr>
              <a:t>одити</a:t>
            </a:r>
            <a:r>
              <a:rPr lang="ru-RU" sz="1800" dirty="0" smtClean="0">
                <a:latin typeface="Calibri"/>
                <a:ea typeface="Calibri"/>
                <a:cs typeface="Arial"/>
              </a:rPr>
              <a:t> </a:t>
            </a:r>
            <a:r>
              <a:rPr lang="uk-UA" sz="1800" dirty="0" smtClean="0">
                <a:latin typeface="Calibri"/>
                <a:ea typeface="Calibri"/>
                <a:cs typeface="Arial"/>
              </a:rPr>
              <a:t>аналіз </a:t>
            </a:r>
            <a:r>
              <a:rPr lang="uk-UA" sz="1800" dirty="0">
                <a:latin typeface="Calibri"/>
                <a:ea typeface="Calibri"/>
                <a:cs typeface="Arial"/>
              </a:rPr>
              <a:t>фінансово-господарської діяльності </a:t>
            </a:r>
            <a:r>
              <a:rPr lang="uk-UA" sz="1800" dirty="0" err="1" smtClean="0">
                <a:latin typeface="Calibri"/>
                <a:ea typeface="Calibri"/>
                <a:cs typeface="Arial"/>
              </a:rPr>
              <a:t>суб</a:t>
            </a:r>
            <a:r>
              <a:rPr lang="en-US" sz="1800" dirty="0" smtClean="0">
                <a:latin typeface="Calibri"/>
                <a:ea typeface="Calibri"/>
                <a:cs typeface="Arial"/>
              </a:rPr>
              <a:t>’</a:t>
            </a:r>
            <a:r>
              <a:rPr lang="uk-UA" sz="1800" dirty="0" err="1" smtClean="0">
                <a:latin typeface="Calibri"/>
                <a:ea typeface="Calibri"/>
                <a:cs typeface="Arial"/>
              </a:rPr>
              <a:t>єкта</a:t>
            </a:r>
            <a:r>
              <a:rPr lang="uk-UA" sz="1800" dirty="0" smtClean="0">
                <a:latin typeface="Calibri"/>
                <a:ea typeface="Calibri"/>
                <a:cs typeface="Arial"/>
              </a:rPr>
              <a:t> </a:t>
            </a:r>
            <a:r>
              <a:rPr lang="uk-UA" sz="1800" dirty="0">
                <a:latin typeface="Calibri"/>
                <a:ea typeface="Calibri"/>
                <a:cs typeface="Arial"/>
              </a:rPr>
              <a:t>господарювання; </a:t>
            </a:r>
          </a:p>
          <a:p>
            <a:pPr marL="342900" lvl="0" indent="-342900">
              <a:spcBef>
                <a:spcPts val="0"/>
              </a:spcBef>
              <a:buFont typeface="Symbol"/>
              <a:buChar char=""/>
              <a:tabLst>
                <a:tab pos="768350" algn="l"/>
              </a:tabLst>
            </a:pPr>
            <a:r>
              <a:rPr lang="uk-UA" sz="1800" dirty="0">
                <a:latin typeface="Calibri"/>
                <a:ea typeface="Calibri"/>
                <a:cs typeface="Arial"/>
              </a:rPr>
              <a:t>н</a:t>
            </a:r>
            <a:r>
              <a:rPr lang="uk-UA" sz="1800" dirty="0" smtClean="0">
                <a:latin typeface="Calibri"/>
                <a:ea typeface="Calibri"/>
                <a:cs typeface="Arial"/>
              </a:rPr>
              <a:t>авчитися визначати </a:t>
            </a:r>
            <a:r>
              <a:rPr lang="uk-UA" sz="1800" dirty="0">
                <a:latin typeface="Calibri"/>
                <a:ea typeface="Calibri"/>
                <a:cs typeface="Arial"/>
              </a:rPr>
              <a:t>кредитоспроможність та платоспроможність позичальника;</a:t>
            </a:r>
          </a:p>
          <a:p>
            <a:pPr marL="342900" lvl="0" indent="-342900">
              <a:spcBef>
                <a:spcPts val="0"/>
              </a:spcBef>
              <a:buFont typeface="Symbol"/>
              <a:buChar char=""/>
              <a:tabLst>
                <a:tab pos="768350" algn="l"/>
              </a:tabLst>
            </a:pPr>
            <a:r>
              <a:rPr lang="uk-UA" sz="1800" dirty="0" smtClean="0">
                <a:latin typeface="Calibri"/>
                <a:ea typeface="Calibri"/>
                <a:cs typeface="Arial"/>
              </a:rPr>
              <a:t>навчитися аналізувати </a:t>
            </a:r>
            <a:r>
              <a:rPr lang="uk-UA" sz="1800" dirty="0">
                <a:latin typeface="Calibri"/>
                <a:ea typeface="Calibri"/>
                <a:cs typeface="Arial"/>
              </a:rPr>
              <a:t>склад кредитного портфеля та оцінку його якості.</a:t>
            </a:r>
          </a:p>
          <a:p>
            <a:pPr marL="0" lvl="0" indent="0">
              <a:buClr>
                <a:srgbClr val="759AA5">
                  <a:lumMod val="60000"/>
                  <a:lumOff val="40000"/>
                </a:srgbClr>
              </a:buClr>
              <a:buSzTx/>
              <a:buNone/>
            </a:pPr>
            <a:r>
              <a:rPr lang="uk-UA" sz="1800" dirty="0">
                <a:solidFill>
                  <a:srgbClr val="DFE6D0"/>
                </a:solidFill>
                <a:latin typeface="Calibri"/>
              </a:rPr>
              <a:t>	</a:t>
            </a:r>
            <a:endParaRPr lang="uk-UA" sz="1800" dirty="0" smtClean="0">
              <a:solidFill>
                <a:srgbClr val="DFE6D0"/>
              </a:solidFill>
              <a:latin typeface="Calibri"/>
            </a:endParaRPr>
          </a:p>
          <a:p>
            <a:pPr marL="0" lvl="0" indent="0">
              <a:buClr>
                <a:srgbClr val="759AA5">
                  <a:lumMod val="60000"/>
                  <a:lumOff val="40000"/>
                </a:srgbClr>
              </a:buClr>
              <a:buSzTx/>
              <a:buNone/>
            </a:pPr>
            <a:endParaRPr lang="uk-UA" sz="1800" b="1" dirty="0">
              <a:solidFill>
                <a:srgbClr val="DFE6D0"/>
              </a:solidFill>
              <a:latin typeface="Calibri"/>
            </a:endParaRPr>
          </a:p>
          <a:p>
            <a:pPr marL="0" lvl="0" indent="0">
              <a:buClr>
                <a:srgbClr val="759AA5">
                  <a:lumMod val="60000"/>
                  <a:lumOff val="40000"/>
                </a:srgbClr>
              </a:buClr>
              <a:buSzTx/>
              <a:buNone/>
            </a:pPr>
            <a:r>
              <a:rPr lang="uk-UA" sz="1800" b="1" dirty="0" smtClean="0">
                <a:solidFill>
                  <a:srgbClr val="DFE6D0"/>
                </a:solidFill>
                <a:latin typeface="Calibri"/>
              </a:rPr>
              <a:t>	</a:t>
            </a:r>
            <a:r>
              <a:rPr lang="uk-UA" sz="2000" b="1" dirty="0" smtClean="0">
                <a:solidFill>
                  <a:prstClr val="black"/>
                </a:solidFill>
                <a:latin typeface="Calibri"/>
              </a:rPr>
              <a:t>Сьогодні  </a:t>
            </a:r>
            <a:r>
              <a:rPr lang="uk-UA" sz="2000" b="1" dirty="0">
                <a:solidFill>
                  <a:prstClr val="black"/>
                </a:solidFill>
                <a:latin typeface="Calibri"/>
              </a:rPr>
              <a:t>наше життя неможливо уявити без </a:t>
            </a:r>
            <a:r>
              <a:rPr lang="uk-UA" sz="2000" b="1" dirty="0" smtClean="0">
                <a:solidFill>
                  <a:prstClr val="black"/>
                </a:solidFill>
                <a:latin typeface="Calibri"/>
              </a:rPr>
              <a:t>використання кредитних коштів, як населенням</a:t>
            </a:r>
            <a:r>
              <a:rPr lang="uk-UA" sz="2000" b="1" dirty="0">
                <a:solidFill>
                  <a:prstClr val="black"/>
                </a:solidFill>
                <a:latin typeface="Calibri"/>
              </a:rPr>
              <a:t>, так і юридичними особами.  Тому засвоєні знання по предмету являються актуальними  як  в особистому житті кожної  сучасної людини так і  бізнесу. </a:t>
            </a:r>
          </a:p>
          <a:p>
            <a:pPr marL="0" lvl="0" indent="0">
              <a:buClr>
                <a:srgbClr val="759AA5">
                  <a:lumMod val="60000"/>
                  <a:lumOff val="40000"/>
                </a:srgbClr>
              </a:buClr>
              <a:buSzTx/>
              <a:buNone/>
            </a:pPr>
            <a:r>
              <a:rPr lang="uk-UA" sz="2000" b="1" dirty="0">
                <a:solidFill>
                  <a:prstClr val="black"/>
                </a:solidFill>
                <a:latin typeface="Calibri"/>
              </a:rPr>
              <a:t>	Пропоную залучитись до когорти розумної освіченої молоді - майбутніх  успішних  фахівців! </a:t>
            </a:r>
          </a:p>
          <a:p>
            <a:pPr marL="0" lvl="0" indent="0">
              <a:buClr>
                <a:srgbClr val="759AA5">
                  <a:lumMod val="60000"/>
                  <a:lumOff val="40000"/>
                </a:srgbClr>
              </a:buClr>
              <a:buSzTx/>
              <a:buNone/>
            </a:pPr>
            <a:r>
              <a:rPr lang="uk-UA" sz="2000" b="1" dirty="0">
                <a:solidFill>
                  <a:prstClr val="black"/>
                </a:solidFill>
                <a:latin typeface="Calibri"/>
              </a:rPr>
              <a:t>	Бажаю успіхів!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«Мертва точка»(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точка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беззбитковості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мінімальна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процентна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ставка, яку банки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одержувати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lizing-270x270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8" y="3714752"/>
            <a:ext cx="3143248" cy="314324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rot="5400000" flipH="1" flipV="1">
            <a:off x="-142908" y="3786190"/>
            <a:ext cx="35719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643042" y="5572140"/>
            <a:ext cx="51435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643042" y="2000240"/>
            <a:ext cx="5072098" cy="3571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643042" y="2714620"/>
            <a:ext cx="5072098" cy="2143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>
            <a:off x="1643042" y="3786190"/>
            <a:ext cx="250033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250397" y="4679165"/>
            <a:ext cx="178595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643042" y="4857760"/>
            <a:ext cx="507209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авая фигурная скобка 20"/>
          <p:cNvSpPr/>
          <p:nvPr/>
        </p:nvSpPr>
        <p:spPr>
          <a:xfrm>
            <a:off x="6715140" y="2000240"/>
            <a:ext cx="214314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6715140" y="2714620"/>
            <a:ext cx="214314" cy="21431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Правая фигурная скобка 22"/>
          <p:cNvSpPr/>
          <p:nvPr/>
        </p:nvSpPr>
        <p:spPr>
          <a:xfrm>
            <a:off x="6715140" y="4857760"/>
            <a:ext cx="214314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786446" y="2643182"/>
            <a:ext cx="7143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000760" y="3000372"/>
            <a:ext cx="7143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00496" y="57864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uk-UA" dirty="0"/>
          </a:p>
        </p:txBody>
      </p:sp>
      <p:sp>
        <p:nvSpPr>
          <p:cNvPr id="29" name="TextBox 28"/>
          <p:cNvSpPr txBox="1"/>
          <p:nvPr/>
        </p:nvSpPr>
        <p:spPr>
          <a:xfrm>
            <a:off x="1142976" y="471488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uk-UA" dirty="0"/>
          </a:p>
        </p:txBody>
      </p:sp>
      <p:sp>
        <p:nvSpPr>
          <p:cNvPr id="30" name="TextBox 29"/>
          <p:cNvSpPr txBox="1"/>
          <p:nvPr/>
        </p:nvSpPr>
        <p:spPr>
          <a:xfrm>
            <a:off x="1571604" y="57864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uk-UA" dirty="0"/>
          </a:p>
        </p:txBody>
      </p:sp>
      <p:sp>
        <p:nvSpPr>
          <p:cNvPr id="31" name="TextBox 30"/>
          <p:cNvSpPr txBox="1"/>
          <p:nvPr/>
        </p:nvSpPr>
        <p:spPr>
          <a:xfrm>
            <a:off x="6143636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uk-UA" dirty="0"/>
          </a:p>
        </p:txBody>
      </p:sp>
      <p:sp>
        <p:nvSpPr>
          <p:cNvPr id="32" name="TextBox 31"/>
          <p:cNvSpPr txBox="1"/>
          <p:nvPr/>
        </p:nvSpPr>
        <p:spPr>
          <a:xfrm>
            <a:off x="5786446" y="20002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uk-UA" dirty="0"/>
          </a:p>
        </p:txBody>
      </p:sp>
      <p:sp>
        <p:nvSpPr>
          <p:cNvPr id="33" name="TextBox 32"/>
          <p:cNvSpPr txBox="1"/>
          <p:nvPr/>
        </p:nvSpPr>
        <p:spPr>
          <a:xfrm>
            <a:off x="4643438" y="5715016"/>
            <a:ext cx="2214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позички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одержимое 33"/>
          <p:cNvSpPr txBox="1">
            <a:spLocks noGrp="1"/>
          </p:cNvSpPr>
          <p:nvPr>
            <p:ph idx="1"/>
          </p:nvPr>
        </p:nvSpPr>
        <p:spPr>
          <a:xfrm>
            <a:off x="457200" y="928688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Графічний аналіз точки беззбитковості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71538" y="2285992"/>
            <a:ext cx="430887" cy="19613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Сума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4143372" y="3786190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643438" y="3929066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беззбитковост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і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rot="16200000" flipH="1">
            <a:off x="2214546" y="3786190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6200000" flipH="1">
            <a:off x="4464843" y="2750339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357554" y="2214554"/>
            <a:ext cx="185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Сукупний дохід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14480" y="3143248"/>
            <a:ext cx="185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Сукупні витрати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929422" y="2143116"/>
            <a:ext cx="2214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Операційний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29422" y="5072074"/>
            <a:ext cx="2214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29422" y="3643314"/>
            <a:ext cx="2214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Перемінні витрати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538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скачанные файлы (1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0513" y="4429132"/>
            <a:ext cx="3263488" cy="2171703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банками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endParaRPr lang="uk-UA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Динаміка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за 2011 – 2015рр.</a:t>
            </a:r>
            <a:endParaRPr lang="uk-UA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Змінні моделі з визначення стохастичної границі ефективності кредитування фізичних та юридичних осіб банків та їх зміст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428868"/>
          <a:ext cx="8229600" cy="3383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57346"/>
                <a:gridCol w="6472254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Змінна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Опис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KRY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000" kern="1200" dirty="0" smtClean="0"/>
                        <a:t>Обсяги кредитів наданих юридичним особам – клієнтам банку</a:t>
                      </a:r>
                      <a:r>
                        <a:rPr kumimoji="0" lang="ru-RU" sz="2000" kern="1200" dirty="0" smtClean="0"/>
                        <a:t>,</a:t>
                      </a:r>
                      <a:r>
                        <a:rPr kumimoji="0" lang="uk-UA" sz="2000" kern="1200" dirty="0" smtClean="0"/>
                        <a:t> тис. </a:t>
                      </a:r>
                      <a:r>
                        <a:rPr kumimoji="0" lang="uk-UA" sz="2000" kern="1200" dirty="0" err="1" smtClean="0"/>
                        <a:t>грн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KRF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000" kern="1200" dirty="0" smtClean="0"/>
                        <a:t>Обсяги кредитів наданих фізичним особам – клієнтам банку</a:t>
                      </a:r>
                      <a:r>
                        <a:rPr kumimoji="0" lang="ru-RU" sz="2000" kern="1200" dirty="0" smtClean="0"/>
                        <a:t>,</a:t>
                      </a:r>
                      <a:r>
                        <a:rPr kumimoji="0" lang="uk-UA" sz="2000" kern="1200" dirty="0" smtClean="0"/>
                        <a:t> тис. грн.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DIB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000" kern="1200" dirty="0" smtClean="0"/>
                        <a:t>Кошти інших банків, тис. грн.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DYL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000" kern="1200" dirty="0" smtClean="0"/>
                        <a:t>Кошти юридичних осіб – клієнтів банку, тис. грн.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DFL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000" kern="1200" dirty="0" smtClean="0"/>
                        <a:t>Кошти фізичних осіб – клієнтів банку, тис. </a:t>
                      </a:r>
                      <a:r>
                        <a:rPr kumimoji="0" lang="uk-UA" sz="2000" kern="1200" dirty="0" err="1" smtClean="0"/>
                        <a:t>грн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AOV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000" kern="1200" dirty="0" smtClean="0"/>
                        <a:t>Адміністративні та інші операційні витрати, тис. грн.</a:t>
                      </a:r>
                      <a:endParaRPr lang="uk-UA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Таким чином, загальну модель границі ефективності для визначення оцінок ефективності кредитування фізичних та юридичних осіб вітчизняними банками можна подати наступним чином: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3143248"/>
          <a:ext cx="8229600" cy="3181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28596" y="2000240"/>
          <a:ext cx="8286807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Формула" r:id="rId8" imgW="5321160" imgH="241200" progId="Equation.3">
                  <p:embed/>
                </p:oleObj>
              </mc:Choice>
              <mc:Fallback>
                <p:oleObj name="Формула" r:id="rId8" imgW="53211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000240"/>
                        <a:ext cx="8286807" cy="357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28596" y="2428868"/>
          <a:ext cx="8215370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10" imgW="5422680" imgH="241200" progId="Equation.3">
                  <p:embed/>
                </p:oleObj>
              </mc:Choice>
              <mc:Fallback>
                <p:oleObj name="Формула" r:id="rId10" imgW="54226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428868"/>
                        <a:ext cx="8215370" cy="357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8229600" cy="575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big-i_13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" y="3857628"/>
            <a:ext cx="3290231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скачанные файлы (2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0760" y="785794"/>
            <a:ext cx="2500330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 numCol="2">
            <a:normAutofit/>
          </a:bodyPr>
          <a:lstStyle/>
          <a:p>
            <a:endParaRPr lang="uk-UA" sz="1600" dirty="0" smtClean="0"/>
          </a:p>
          <a:p>
            <a:endParaRPr lang="uk-UA" sz="1600" dirty="0" smtClean="0"/>
          </a:p>
          <a:p>
            <a:endParaRPr lang="uk-UA" sz="1600" dirty="0" smtClean="0"/>
          </a:p>
          <a:p>
            <a:endParaRPr lang="uk-UA" sz="1600" dirty="0" smtClean="0"/>
          </a:p>
          <a:p>
            <a:endParaRPr lang="uk-UA" sz="1600" dirty="0" smtClean="0"/>
          </a:p>
          <a:p>
            <a:endParaRPr lang="uk-UA" sz="1600" dirty="0" smtClean="0"/>
          </a:p>
          <a:p>
            <a:endParaRPr lang="uk-UA" sz="1600" dirty="0" smtClean="0"/>
          </a:p>
          <a:p>
            <a:r>
              <a:rPr lang="uk-UA" sz="1600" dirty="0" smtClean="0"/>
              <a:t>Розподіл ефективності кредитування фізичних осіб вітчизняними банками в  розрізі окремих років</a:t>
            </a: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/>
          </a:p>
          <a:p>
            <a:endParaRPr lang="uk-UA" sz="1600" dirty="0" smtClean="0"/>
          </a:p>
          <a:p>
            <a:endParaRPr lang="uk-UA" sz="1600" dirty="0" smtClean="0"/>
          </a:p>
          <a:p>
            <a:endParaRPr lang="uk-UA" sz="1600" dirty="0" smtClean="0"/>
          </a:p>
          <a:p>
            <a:pPr>
              <a:buNone/>
            </a:pPr>
            <a:endParaRPr lang="uk-UA" sz="1600" dirty="0" smtClean="0"/>
          </a:p>
          <a:p>
            <a:r>
              <a:rPr lang="uk-UA" sz="1600" dirty="0" smtClean="0"/>
              <a:t>Розподіл ефективності кредитування юридичних осіб вітчизняними банками в розрізі окремих років</a:t>
            </a:r>
          </a:p>
          <a:p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428596" y="3714752"/>
          <a:ext cx="3556025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4643438" y="3714752"/>
          <a:ext cx="3556025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42910" y="857232"/>
            <a:ext cx="8143932" cy="15716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Тобто, варто вказати на те, що середня ефективність кредитування фізичних осіб вітчизняними банками має тенденцію до зниження, а середня ефективність кредитування юридичних осіб змінну тенденцію, що загалом корелює з динамікою обсягів кредитів та заборгованості досліджуваних банків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500032" y="1071546"/>
          <a:ext cx="4064029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4714876" y="1071546"/>
          <a:ext cx="4191030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500034" y="3929066"/>
          <a:ext cx="4064029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4795664" y="3857628"/>
          <a:ext cx="4191030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1. Кредитні продукти. Загальні положення</a:t>
            </a:r>
            <a:endParaRPr lang="uk-UA" sz="4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2296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57884" y="4323624"/>
            <a:ext cx="2905128" cy="2167672"/>
          </a:xfrm>
          <a:prstGeom prst="rect">
            <a:avLst/>
          </a:prstGeom>
        </p:spPr>
      </p:pic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214818"/>
            <a:ext cx="3000364" cy="2379599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4" name="Object 1"/>
          <p:cNvGraphicFramePr>
            <a:graphicFrameLocks noChangeAspect="1"/>
          </p:cNvGraphicFramePr>
          <p:nvPr/>
        </p:nvGraphicFramePr>
        <p:xfrm>
          <a:off x="357158" y="1000108"/>
          <a:ext cx="3937028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4714876" y="928670"/>
          <a:ext cx="4064029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357158" y="3714752"/>
          <a:ext cx="3937028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7" name="Object 9"/>
          <p:cNvGraphicFramePr>
            <a:graphicFrameLocks noChangeAspect="1"/>
          </p:cNvGraphicFramePr>
          <p:nvPr/>
        </p:nvGraphicFramePr>
        <p:xfrm>
          <a:off x="4786313" y="3786190"/>
          <a:ext cx="3810027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7" y="714355"/>
          <a:ext cx="7786740" cy="5857903"/>
        </p:xfrm>
        <a:graphic>
          <a:graphicData uri="http://schemas.openxmlformats.org/drawingml/2006/table">
            <a:tbl>
              <a:tblPr/>
              <a:tblGrid>
                <a:gridCol w="778384"/>
                <a:gridCol w="778384"/>
                <a:gridCol w="778384"/>
                <a:gridCol w="778384"/>
                <a:gridCol w="779109"/>
                <a:gridCol w="779109"/>
                <a:gridCol w="778384"/>
                <a:gridCol w="778384"/>
                <a:gridCol w="779109"/>
                <a:gridCol w="779109"/>
              </a:tblGrid>
              <a:tr h="675913">
                <a:tc gridSpan="10"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uk-UA" sz="9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Результати оцінювання </a:t>
                      </a:r>
                      <a:r>
                        <a:rPr lang="uk-UA" sz="900" dirty="0">
                          <a:latin typeface="Times New Roman"/>
                          <a:ea typeface="Times New Roman"/>
                        </a:rPr>
                        <a:t>ефективності кредитування фізичних та юридичних осіб вітчизняними банками в розрізі окремих груп банків</a:t>
                      </a:r>
                    </a:p>
                  </a:txBody>
                  <a:tcPr marL="0" marR="136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2530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кінець періоду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Групи банків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Статистичні оцінки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5061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мінімум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максимум</a:t>
                      </a:r>
                      <a:endParaRPr lang="uk-UA" sz="900" dirty="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середнє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стандартна похибка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510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кредитування юридичних осіб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кредитування фізичних осіб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кредитування юридичних осіб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кредитування фізичних осіб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кредитування юридичних осіб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кредитування фізичних осіб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кредитування юридичних осіб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кредитування фізичних осіб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2011 </a:t>
                      </a:r>
                      <a:r>
                        <a:rPr lang="uk-UA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рік</a:t>
                      </a:r>
                      <a:endParaRPr lang="uk-UA" sz="900" dirty="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0,483917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0,337932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0,884712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0,719632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0,73659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0,554183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0,029494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0,029761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0,134127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0,018834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0,858233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0,72499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0,599651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0,393525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0,045878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0,049447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0,134929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0,06683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0,859241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0,71331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0,589908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0,433049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0,040547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0,031364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IV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0,164664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0,001255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0,876036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0,813828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0,552331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0,365506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0,018106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0,017096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2012 </a:t>
                      </a:r>
                      <a:r>
                        <a:rPr lang="uk-UA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рік</a:t>
                      </a:r>
                      <a:endParaRPr lang="uk-UA" sz="900" dirty="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0,351661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0,243418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0,847458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0,832388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0,663775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0,540672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0,025956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0,039724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0,198167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0,002481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0,724433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0,668224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0,573271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0,39516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0,032312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0,049286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0,306716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0,105234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0,771089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0,762187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0,576397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0,347611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0,02602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0,032227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IV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0,101437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0,0051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0,810869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0,692729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0,521366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0,365603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0,014409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0,017269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2013 </a:t>
                      </a:r>
                      <a:r>
                        <a:rPr lang="uk-UA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рік</a:t>
                      </a:r>
                      <a:endParaRPr lang="uk-UA" sz="900" dirty="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0,445945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0,234024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0,835444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0,774259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0,639814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0,530435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0,032573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0,03729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0,157057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0,004352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0,811217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0,675626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0,479745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0,369658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0,041921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0,045647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0,09913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0,100046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0,798777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0,728456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0,510282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0,342925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0,048158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0,038059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IV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0,009804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0,003909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0,744205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0,740212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0,396783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0,299701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0,019963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0,018876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2014</a:t>
                      </a:r>
                      <a:r>
                        <a:rPr lang="uk-UA" sz="9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рік</a:t>
                      </a:r>
                      <a:endParaRPr lang="uk-UA" sz="900" dirty="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0,248938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0,086989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0,809656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0,760359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0,651486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0,499031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0,037032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0,045518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0,318447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0,006525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0,759234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0,710776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0,603499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0,39327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0,026566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0,056886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0,060154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0,040628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0,701538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0,79201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0,510562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0,304313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0,03523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0,0431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IV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0,06554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0,010625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0,849981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0,734331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0,488677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0,342351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0,017256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0,020315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2015 </a:t>
                      </a:r>
                      <a:r>
                        <a:rPr lang="uk-UA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рік</a:t>
                      </a:r>
                      <a:endParaRPr lang="uk-UA" sz="900" dirty="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0,660051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0,016981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0,793224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0,690032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0,715551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0,486866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0,011948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0,059068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0,294273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0,011447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0,792339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0,764388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0,654761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0,317107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0,031019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0,053577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III</a:t>
                      </a:r>
                      <a:endParaRPr lang="uk-UA" sz="900" dirty="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0,361078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4,74E-06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0,797017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0,454754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0,652185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0,184708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0,01758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0,030019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IV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0,243804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0,00389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0,882844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0,744108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0,623755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0,274298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0,010293</a:t>
                      </a:r>
                      <a:endParaRPr lang="uk-UA" sz="90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0,021017</a:t>
                      </a:r>
                      <a:endParaRPr lang="uk-UA" sz="900" dirty="0">
                        <a:latin typeface="Times New Roman"/>
                        <a:ea typeface="Times New Roman"/>
                      </a:endParaRPr>
                    </a:p>
                  </a:txBody>
                  <a:tcPr marL="0" marR="1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7554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000660"/>
          </a:xfrm>
        </p:spPr>
        <p:txBody>
          <a:bodyPr>
            <a:noAutofit/>
          </a:bodyPr>
          <a:lstStyle/>
          <a:p>
            <a:pPr indent="43200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Виходячи з усього вище зазначеного, можемо сказати, що динаміка середніх оцінок ефективності кредитування фізичних осіб в розріз окремих груп банків є суцільно спадною, що і визначає загальну динаміку із тенденцією до зниження середньої ефективності кредитування фізичних осіб вітчизняними банками.</a:t>
            </a:r>
          </a:p>
          <a:p>
            <a:pPr indent="43200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Разом з цим динаміка середніх оцінок ефективності кредитування юридичних осіб в розрізі окремих груп банків є змінною, що й визначає загальну змінність середньої ефективності кредитування юридичних осіб вітчизняними банками. При цьому найбільші коливання в змінності отриманих оцінок є характерними для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групи банків.</a:t>
            </a:r>
          </a:p>
          <a:p>
            <a:pPr indent="432000"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Дякую за увагу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2643182"/>
            <a:ext cx="3214710" cy="26789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кредити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  такими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ознаками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ages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388" y="2500306"/>
            <a:ext cx="1657350" cy="2752725"/>
          </a:xfrm>
        </p:spPr>
      </p:pic>
      <p:graphicFrame>
        <p:nvGraphicFramePr>
          <p:cNvPr id="8" name="Схема 7"/>
          <p:cNvGraphicFramePr/>
          <p:nvPr/>
        </p:nvGraphicFramePr>
        <p:xfrm>
          <a:off x="785786" y="2571744"/>
          <a:ext cx="4786346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253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2100" y="4768858"/>
            <a:ext cx="3571900" cy="20891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571480"/>
          <a:ext cx="8229600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428596" y="2643182"/>
          <a:ext cx="8335936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867524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2. Види кредитних продуктів юридичних та фізичних осіб;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71538" y="1785926"/>
          <a:ext cx="5072098" cy="3395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9372" y="4527944"/>
            <a:ext cx="2714628" cy="23300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Формула розрахунку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ліміта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овердрафта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00364" y="928670"/>
          <a:ext cx="5686436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kreditny-limit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" y="4879182"/>
            <a:ext cx="4286247" cy="197881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3143</TotalTime>
  <Words>1375</Words>
  <Application>Microsoft Office PowerPoint</Application>
  <PresentationFormat>Экран (4:3)</PresentationFormat>
  <Paragraphs>376</Paragraphs>
  <Slides>33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Поток</vt:lpstr>
      <vt:lpstr>Формула</vt:lpstr>
      <vt:lpstr>Кредитування і контроль </vt:lpstr>
      <vt:lpstr>Презентация PowerPoint</vt:lpstr>
      <vt:lpstr>1. Кредитні продукти. Загальні положення</vt:lpstr>
      <vt:lpstr>Банківські кредити поділяються на види за  такими ознаками</vt:lpstr>
      <vt:lpstr>Презентация PowerPoint</vt:lpstr>
      <vt:lpstr>Презентация PowerPoint</vt:lpstr>
      <vt:lpstr>2. Види кредитних продуктів юридичних та фізичних осіб;</vt:lpstr>
      <vt:lpstr>Формула розрахунку ліміта овердрафта</vt:lpstr>
      <vt:lpstr>Презентация PowerPoint</vt:lpstr>
      <vt:lpstr>Формула за якою визначається величина кредитної лінії </vt:lpstr>
      <vt:lpstr>Презентация PowerPoint</vt:lpstr>
      <vt:lpstr>Формула для визначення оплати за факторинговый кредит (Ц):</vt:lpstr>
      <vt:lpstr>Презентация PowerPoint</vt:lpstr>
      <vt:lpstr>Формула дисконту форфейтингу</vt:lpstr>
      <vt:lpstr>Презентация PowerPoint</vt:lpstr>
      <vt:lpstr> Сума лізингового платежу розраховується за формулою:</vt:lpstr>
      <vt:lpstr>3. Ціноутворення на кредитні продукти банку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Ефективність кредитування фізичних та юридичних осіб банками України </vt:lpstr>
      <vt:lpstr>. Динаміка загальних обсягів кредитів та заборгованості банків України за 2011 – 2015рр.</vt:lpstr>
      <vt:lpstr>Змінні моделі з визначення стохастичної границі ефективності кредитування фізичних та юридичних осіб банків та їх зміст</vt:lpstr>
      <vt:lpstr>Таким чином, загальну модель границі ефективності для визначення оцінок ефективності кредитування фізичних та юридичних осіб вітчизняними банками можна подати наступним чином: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Висновки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Кредитні продукти</dc:title>
  <dc:creator>Damage</dc:creator>
  <cp:lastModifiedBy>Сонечко</cp:lastModifiedBy>
  <cp:revision>50</cp:revision>
  <dcterms:created xsi:type="dcterms:W3CDTF">2016-01-24T18:42:07Z</dcterms:created>
  <dcterms:modified xsi:type="dcterms:W3CDTF">2017-01-26T12:48:54Z</dcterms:modified>
</cp:coreProperties>
</file>