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4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DFB36-9CEB-478C-A6EB-45411882A401}" type="datetimeFigureOut">
              <a:rPr lang="uk-UA" smtClean="0"/>
              <a:t>13.12.2022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3BA2-6003-4637-99D5-E301B8E54E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6034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DFB36-9CEB-478C-A6EB-45411882A401}" type="datetimeFigureOut">
              <a:rPr lang="uk-UA" smtClean="0"/>
              <a:t>13.12.2022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3BA2-6003-4637-99D5-E301B8E54E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7913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DFB36-9CEB-478C-A6EB-45411882A401}" type="datetimeFigureOut">
              <a:rPr lang="uk-UA" smtClean="0"/>
              <a:t>13.12.2022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3BA2-6003-4637-99D5-E301B8E54E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38994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DFB36-9CEB-478C-A6EB-45411882A401}" type="datetimeFigureOut">
              <a:rPr lang="uk-UA" smtClean="0"/>
              <a:t>13.12.2022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3BA2-6003-4637-99D5-E301B8E54E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3608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DFB36-9CEB-478C-A6EB-45411882A401}" type="datetimeFigureOut">
              <a:rPr lang="uk-UA" smtClean="0"/>
              <a:t>13.12.2022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3BA2-6003-4637-99D5-E301B8E54E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89223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DFB36-9CEB-478C-A6EB-45411882A401}" type="datetimeFigureOut">
              <a:rPr lang="uk-UA" smtClean="0"/>
              <a:t>13.12.2022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3BA2-6003-4637-99D5-E301B8E54E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28351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DFB36-9CEB-478C-A6EB-45411882A401}" type="datetimeFigureOut">
              <a:rPr lang="uk-UA" smtClean="0"/>
              <a:t>13.12.2022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3BA2-6003-4637-99D5-E301B8E54E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8778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DFB36-9CEB-478C-A6EB-45411882A401}" type="datetimeFigureOut">
              <a:rPr lang="uk-UA" smtClean="0"/>
              <a:t>13.12.2022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3BA2-6003-4637-99D5-E301B8E54E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0055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DFB36-9CEB-478C-A6EB-45411882A401}" type="datetimeFigureOut">
              <a:rPr lang="uk-UA" smtClean="0"/>
              <a:t>13.12.2022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3BA2-6003-4637-99D5-E301B8E54E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5211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DFB36-9CEB-478C-A6EB-45411882A401}" type="datetimeFigureOut">
              <a:rPr lang="uk-UA" smtClean="0"/>
              <a:t>13.12.2022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3BA2-6003-4637-99D5-E301B8E54E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8924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DFB36-9CEB-478C-A6EB-45411882A401}" type="datetimeFigureOut">
              <a:rPr lang="uk-UA" smtClean="0"/>
              <a:t>13.12.2022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3BA2-6003-4637-99D5-E301B8E54E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83679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DFB36-9CEB-478C-A6EB-45411882A401}" type="datetimeFigureOut">
              <a:rPr lang="uk-UA" smtClean="0"/>
              <a:t>13.12.2022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F3BA2-6003-4637-99D5-E301B8E54E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4459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8208912" cy="1071562"/>
          </a:xfrm>
        </p:spPr>
        <p:txBody>
          <a:bodyPr rtlCol="0">
            <a:normAutofit fontScale="90000"/>
          </a:bodyPr>
          <a:lstStyle/>
          <a:p>
            <a:pPr rtl="0">
              <a:defRPr/>
            </a:pPr>
            <a:br>
              <a:rPr lang="ru-RU" dirty="0"/>
            </a:br>
            <a:br>
              <a:rPr lang="ru-RU" dirty="0"/>
            </a:br>
            <a:r>
              <a:rPr lang="ru-RU" dirty="0" err="1"/>
              <a:t>Тема:Основні</a:t>
            </a:r>
            <a:r>
              <a:rPr lang="ru-RU" dirty="0"/>
              <a:t> </a:t>
            </a:r>
            <a:r>
              <a:rPr lang="ru-RU" dirty="0" err="1"/>
              <a:t>функції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проєктами в MS </a:t>
            </a:r>
            <a:r>
              <a:rPr lang="ru-RU" dirty="0" err="1"/>
              <a:t>Project</a:t>
            </a:r>
            <a:r>
              <a:rPr lang="ru-RU" dirty="0"/>
              <a:t>.</a:t>
            </a:r>
            <a:endParaRPr lang="ru-RU" sz="2200" b="1" dirty="0"/>
          </a:p>
        </p:txBody>
      </p:sp>
      <p:pic>
        <p:nvPicPr>
          <p:cNvPr id="1026" name="Picture 2" descr="MS Project для Удобного Проектного Планирования">
            <a:extLst>
              <a:ext uri="{FF2B5EF4-FFF2-40B4-BE49-F238E27FC236}">
                <a16:creationId xmlns:a16="http://schemas.microsoft.com/office/drawing/2014/main" id="{8A78C002-162B-4EAA-9997-F7521A78E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42" y="2636912"/>
            <a:ext cx="6880316" cy="3440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400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684213" y="476250"/>
            <a:ext cx="4546600" cy="1143000"/>
          </a:xfrm>
        </p:spPr>
        <p:txBody>
          <a:bodyPr>
            <a:normAutofit fontScale="90000"/>
          </a:bodyPr>
          <a:lstStyle/>
          <a:p>
            <a:pPr algn="l" rtl="0"/>
            <a:r>
              <a:rPr lang="uk-UA" altLang="uk-UA" b="1"/>
              <a:t>РОБОТА З БАЗОВИМ ПЛАНОМ</a:t>
            </a:r>
            <a:endParaRPr lang="ru-RU" altLang="uk-UA"/>
          </a:p>
        </p:txBody>
      </p:sp>
      <p:sp>
        <p:nvSpPr>
          <p:cNvPr id="24579" name="Прямоугольник 1"/>
          <p:cNvSpPr>
            <a:spLocks noChangeArrowheads="1"/>
          </p:cNvSpPr>
          <p:nvPr/>
        </p:nvSpPr>
        <p:spPr bwMode="auto">
          <a:xfrm>
            <a:off x="468313" y="2060575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ru-RU" altLang="uk-UA" sz="1800" i="1">
                <a:latin typeface="Arial" charset="0"/>
              </a:rPr>
              <a:t>Виконання проекту – це його динаміка, його рух, його життя.</a:t>
            </a:r>
            <a:endParaRPr lang="uk-UA" altLang="uk-UA" sz="1800" i="1">
              <a:latin typeface="Arial" charset="0"/>
            </a:endParaRPr>
          </a:p>
        </p:txBody>
      </p:sp>
      <p:sp>
        <p:nvSpPr>
          <p:cNvPr id="24580" name="Прямоугольник 2"/>
          <p:cNvSpPr>
            <a:spLocks noChangeArrowheads="1"/>
          </p:cNvSpPr>
          <p:nvPr/>
        </p:nvSpPr>
        <p:spPr bwMode="auto">
          <a:xfrm>
            <a:off x="539750" y="2852738"/>
            <a:ext cx="80645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ru-RU" altLang="uk-UA" sz="1800">
                <a:latin typeface="Arial" charset="0"/>
              </a:rPr>
              <a:t>90% випадків у компаніях, де ведеться малювання проектів,</a:t>
            </a:r>
            <a:r>
              <a:rPr lang="ru-RU" altLang="uk-UA" sz="1800" b="1" u="sng">
                <a:latin typeface="Arial" charset="0"/>
              </a:rPr>
              <a:t>ніхто не відстежує відсоток виконання робіт.</a:t>
            </a:r>
            <a:r>
              <a:rPr lang="ru-RU" altLang="uk-UA" sz="1800">
                <a:latin typeface="Arial" charset="0"/>
              </a:rPr>
              <a:t>Найпоширеніший спосіб визначення поточного стану проекту — знаючи, наприклад сьогоднішнє число, тицьнути ручкою у відповідну дату на графіку, що висить на стіні менеджера проекту, і сказати: «Ось тут ми!». Є ще найпоширеніший варіант. Це зателефонувати до підрядника і запитати «Як справи? Де ви зараз перебуваєте?"</a:t>
            </a:r>
            <a:endParaRPr lang="uk-UA" altLang="uk-UA" sz="1800">
              <a:latin typeface="Arial" charset="0"/>
            </a:endParaRPr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uk-UA" altLang="uk-UA" sz="1800">
              <a:latin typeface="Arial" charset="0"/>
            </a:endParaRPr>
          </a:p>
        </p:txBody>
      </p:sp>
      <p:pic>
        <p:nvPicPr>
          <p:cNvPr id="24581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0"/>
            <a:ext cx="3903662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4" descr="ÐÐ°ÑÑÐ¸Ð½ÐºÐ¸ Ð¿Ð¾ Ð·Ð°Ð¿ÑÐ¾ÑÑ Ð¿Ð¾Ð´ÑÑÐ´ÑÐ¸Ð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924425"/>
            <a:ext cx="1657350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6" descr="ÐÐ°ÑÑÐ¸Ð½ÐºÐ¸ Ð¿Ð¾ Ð·Ð°Ð¿ÑÐ¾ÑÑ Ð¿Ð¾Ð´ÑÑÐ´ÑÐ¸Ð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4845050"/>
            <a:ext cx="2541587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588" y="4973638"/>
            <a:ext cx="3529012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5935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0" y="476250"/>
            <a:ext cx="5724525" cy="1143000"/>
          </a:xfrm>
        </p:spPr>
        <p:txBody>
          <a:bodyPr>
            <a:normAutofit fontScale="90000"/>
          </a:bodyPr>
          <a:lstStyle/>
          <a:p>
            <a:pPr algn="l" rtl="0"/>
            <a:r>
              <a:rPr lang="uk-UA" altLang="uk-UA" b="1"/>
              <a:t>РОБОТА З БАЗОВИМ ПЛАНОМ</a:t>
            </a:r>
            <a:endParaRPr lang="ru-RU" altLang="uk-UA"/>
          </a:p>
        </p:txBody>
      </p:sp>
      <p:sp>
        <p:nvSpPr>
          <p:cNvPr id="25603" name="Прямоугольник 1"/>
          <p:cNvSpPr>
            <a:spLocks noChangeArrowheads="1"/>
          </p:cNvSpPr>
          <p:nvPr/>
        </p:nvSpPr>
        <p:spPr bwMode="auto">
          <a:xfrm>
            <a:off x="103188" y="1700213"/>
            <a:ext cx="43195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ru-RU" altLang="uk-UA" sz="1800" i="1">
                <a:latin typeface="Arial" charset="0"/>
              </a:rPr>
              <a:t>Виконання проекту – це його динаміка, його рух, його життя.</a:t>
            </a:r>
            <a:endParaRPr lang="uk-UA" altLang="uk-UA" sz="1800" i="1">
              <a:latin typeface="Arial" charset="0"/>
            </a:endParaRP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5229225"/>
            <a:ext cx="35131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0" y="3175"/>
            <a:ext cx="2603500" cy="276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3059113"/>
            <a:ext cx="2447925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трелка вниз 2"/>
          <p:cNvSpPr/>
          <p:nvPr/>
        </p:nvSpPr>
        <p:spPr>
          <a:xfrm>
            <a:off x="7445375" y="4656138"/>
            <a:ext cx="792163" cy="5730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uk-UA"/>
          </a:p>
        </p:txBody>
      </p:sp>
      <p:sp>
        <p:nvSpPr>
          <p:cNvPr id="4" name="Стрелка вниз 3"/>
          <p:cNvSpPr/>
          <p:nvPr/>
        </p:nvSpPr>
        <p:spPr>
          <a:xfrm>
            <a:off x="4895850" y="2347913"/>
            <a:ext cx="1081088" cy="6445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uk-UA"/>
          </a:p>
        </p:txBody>
      </p:sp>
      <p:sp>
        <p:nvSpPr>
          <p:cNvPr id="25609" name="Прямоугольник 6"/>
          <p:cNvSpPr>
            <a:spLocks noChangeArrowheads="1"/>
          </p:cNvSpPr>
          <p:nvPr/>
        </p:nvSpPr>
        <p:spPr bwMode="auto">
          <a:xfrm>
            <a:off x="144463" y="2749550"/>
            <a:ext cx="4572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endParaRPr lang="uk-UA" altLang="uk-UA" sz="1800">
              <a:latin typeface="Arial" charset="0"/>
            </a:endParaRPr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ru-RU" altLang="uk-UA" sz="1800">
                <a:latin typeface="Arial" charset="0"/>
              </a:rPr>
              <a:t>На закладці «Завдання» в області «Планування» можна виділити завдання та вибрати один із чотирьох варіантів відсотка завершення</a:t>
            </a:r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ru-RU" altLang="uk-UA" sz="1800">
                <a:latin typeface="Arial" charset="0"/>
              </a:rPr>
              <a:t>завдання чи проекту</a:t>
            </a:r>
          </a:p>
        </p:txBody>
      </p:sp>
    </p:spTree>
    <p:extLst>
      <p:ext uri="{BB962C8B-B14F-4D97-AF65-F5344CB8AC3E}">
        <p14:creationId xmlns:p14="http://schemas.microsoft.com/office/powerpoint/2010/main" val="310810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33338" y="476250"/>
            <a:ext cx="4546600" cy="1143000"/>
          </a:xfrm>
        </p:spPr>
        <p:txBody>
          <a:bodyPr>
            <a:normAutofit fontScale="90000"/>
          </a:bodyPr>
          <a:lstStyle/>
          <a:p>
            <a:pPr algn="l" rtl="0"/>
            <a:r>
              <a:rPr lang="uk-UA" altLang="uk-UA" b="1"/>
              <a:t>РОБОТА З БАЗОВИМ ПЛАНОМ</a:t>
            </a:r>
            <a:endParaRPr lang="ru-RU" altLang="uk-UA"/>
          </a:p>
        </p:txBody>
      </p:sp>
      <p:sp>
        <p:nvSpPr>
          <p:cNvPr id="26627" name="Прямоугольник 1"/>
          <p:cNvSpPr>
            <a:spLocks noChangeArrowheads="1"/>
          </p:cNvSpPr>
          <p:nvPr/>
        </p:nvSpPr>
        <p:spPr bwMode="auto">
          <a:xfrm>
            <a:off x="107950" y="2060575"/>
            <a:ext cx="43195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ru-RU" altLang="uk-UA" sz="1800" i="1">
                <a:latin typeface="Arial" charset="0"/>
              </a:rPr>
              <a:t>Виконання проекту – це його динаміка, його рух, його життя.</a:t>
            </a:r>
            <a:endParaRPr lang="uk-UA" altLang="uk-UA" sz="1800" i="1">
              <a:latin typeface="Arial" charset="0"/>
            </a:endParaRPr>
          </a:p>
        </p:txBody>
      </p:sp>
      <p:sp>
        <p:nvSpPr>
          <p:cNvPr id="26628" name="Прямоугольник 2"/>
          <p:cNvSpPr>
            <a:spLocks noChangeArrowheads="1"/>
          </p:cNvSpPr>
          <p:nvPr/>
        </p:nvSpPr>
        <p:spPr bwMode="auto">
          <a:xfrm>
            <a:off x="395288" y="3141663"/>
            <a:ext cx="8208962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ru-RU" altLang="uk-UA" sz="1800">
                <a:latin typeface="Arial" charset="0"/>
              </a:rPr>
              <a:t>Щоб мати можливість відстежувати відхилення фактичних робіт від запланованих за планом проекту, необхідно після затвердження плану проекту зберегти його базовий план. Microsoft Project</a:t>
            </a:r>
            <a:r>
              <a:rPr lang="ru-RU" altLang="uk-UA" sz="1800" b="1" u="sng">
                <a:latin typeface="Arial" charset="0"/>
              </a:rPr>
              <a:t>дозволяє зберігати 11 базових планів</a:t>
            </a:r>
            <a:r>
              <a:rPr lang="ru-RU" altLang="uk-UA" sz="1800">
                <a:latin typeface="Arial" charset="0"/>
              </a:rPr>
              <a:t>, з 1 по 10, та один безпосередньо базовий.</a:t>
            </a:r>
            <a:endParaRPr lang="uk-UA" altLang="uk-UA" sz="1800">
              <a:latin typeface="Arial" charset="0"/>
            </a:endParaRPr>
          </a:p>
        </p:txBody>
      </p:sp>
      <p:pic>
        <p:nvPicPr>
          <p:cNvPr id="26629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0"/>
            <a:ext cx="5000625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Прямоугольник 3"/>
          <p:cNvSpPr>
            <a:spLocks noChangeArrowheads="1"/>
          </p:cNvSpPr>
          <p:nvPr/>
        </p:nvSpPr>
        <p:spPr bwMode="auto">
          <a:xfrm>
            <a:off x="379413" y="4868863"/>
            <a:ext cx="835342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ru-RU" altLang="uk-UA" sz="1800">
                <a:latin typeface="Arial" charset="0"/>
              </a:rPr>
              <a:t>Зазвичай базовий план є затвердженою версією плану, а поточний план по ряду критеріїв збігатися з затвердженим. Якщо в процесі виконання необхідно внести корективи до базового плану,</a:t>
            </a:r>
            <a:r>
              <a:rPr lang="ru-RU" altLang="uk-UA" sz="1800" b="1">
                <a:latin typeface="Arial" charset="0"/>
              </a:rPr>
              <a:t>Microsoft Project дозволяє зберегти нову версію базового плану</a:t>
            </a:r>
            <a:r>
              <a:rPr lang="ru-RU" altLang="uk-UA" sz="1800">
                <a:latin typeface="Arial" charset="0"/>
              </a:rPr>
              <a:t>і надалі порівнювати з нею перебіг робіт.</a:t>
            </a:r>
            <a:endParaRPr lang="uk-UA" altLang="uk-UA" sz="1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744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33338" y="476250"/>
            <a:ext cx="4546600" cy="1143000"/>
          </a:xfrm>
        </p:spPr>
        <p:txBody>
          <a:bodyPr>
            <a:normAutofit fontScale="90000"/>
          </a:bodyPr>
          <a:lstStyle/>
          <a:p>
            <a:pPr algn="l" rtl="0"/>
            <a:r>
              <a:rPr lang="uk-UA" altLang="uk-UA" b="1"/>
              <a:t>РОБОТА З БАЗОВИМ ПЛАНОМ</a:t>
            </a:r>
            <a:endParaRPr lang="ru-RU" altLang="uk-UA"/>
          </a:p>
        </p:txBody>
      </p:sp>
      <p:sp>
        <p:nvSpPr>
          <p:cNvPr id="27651" name="Прямоугольник 1"/>
          <p:cNvSpPr>
            <a:spLocks noChangeArrowheads="1"/>
          </p:cNvSpPr>
          <p:nvPr/>
        </p:nvSpPr>
        <p:spPr bwMode="auto">
          <a:xfrm>
            <a:off x="107950" y="2060575"/>
            <a:ext cx="43195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ru-RU" altLang="uk-UA" sz="1800" i="1">
                <a:latin typeface="Arial" charset="0"/>
              </a:rPr>
              <a:t>Виконання проекту – це його динаміка, його рух, його життя.</a:t>
            </a:r>
            <a:endParaRPr lang="uk-UA" altLang="uk-UA" sz="1800" i="1">
              <a:latin typeface="Arial" charset="0"/>
            </a:endParaRPr>
          </a:p>
        </p:txBody>
      </p:sp>
      <p:pic>
        <p:nvPicPr>
          <p:cNvPr id="27652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0"/>
            <a:ext cx="5000625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188" y="2801938"/>
            <a:ext cx="4189412" cy="391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Прямоугольник 4"/>
          <p:cNvSpPr>
            <a:spLocks noChangeArrowheads="1"/>
          </p:cNvSpPr>
          <p:nvPr/>
        </p:nvSpPr>
        <p:spPr bwMode="auto">
          <a:xfrm>
            <a:off x="431800" y="3357563"/>
            <a:ext cx="3671888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ru-RU" altLang="uk-UA" sz="1800">
                <a:latin typeface="Arial" charset="0"/>
              </a:rPr>
              <a:t>Щоб зберегти базовий план, потрібно на закладці «Проект», в області «Планування» натиснути «Задати базовий план - Задати базовий план»,</a:t>
            </a:r>
            <a:endParaRPr lang="uk-UA" altLang="uk-UA" sz="1800">
              <a:latin typeface="Arial" charset="0"/>
            </a:endParaRPr>
          </a:p>
        </p:txBody>
      </p:sp>
      <p:sp>
        <p:nvSpPr>
          <p:cNvPr id="27655" name="Прямоугольник 5"/>
          <p:cNvSpPr>
            <a:spLocks noChangeArrowheads="1"/>
          </p:cNvSpPr>
          <p:nvPr/>
        </p:nvSpPr>
        <p:spPr bwMode="auto">
          <a:xfrm>
            <a:off x="323850" y="5300663"/>
            <a:ext cx="36718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ru-RU" altLang="uk-UA" sz="1800" b="1">
                <a:latin typeface="Arial" charset="0"/>
              </a:rPr>
              <a:t>Ви можете також зберігати базові план поверх існуючих!</a:t>
            </a:r>
            <a:endParaRPr lang="uk-UA" altLang="uk-UA" sz="1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392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33338" y="476250"/>
            <a:ext cx="4546600" cy="1143000"/>
          </a:xfrm>
        </p:spPr>
        <p:txBody>
          <a:bodyPr>
            <a:normAutofit fontScale="90000"/>
          </a:bodyPr>
          <a:lstStyle/>
          <a:p>
            <a:pPr algn="l" rtl="0"/>
            <a:r>
              <a:rPr lang="uk-UA" altLang="uk-UA" b="1"/>
              <a:t>План факт</a:t>
            </a:r>
            <a:r>
              <a:rPr lang="ru-RU" altLang="uk-UA" b="1"/>
              <a:t>ний аналіз</a:t>
            </a:r>
            <a:endParaRPr lang="ru-RU" altLang="uk-UA"/>
          </a:p>
        </p:txBody>
      </p:sp>
      <p:pic>
        <p:nvPicPr>
          <p:cNvPr id="28675" name="Picture 2" descr="ÐÐ°ÑÑÐ¸Ð½ÐºÐ¸ Ð¿Ð¾ Ð·Ð°Ð¿ÑÐ¾ÑÑ ÐÐ»Ð°Ð½-ÑÐ°ÐºÑÐ½ÑÐ¹ Ð°Ð½Ð°Ð»Ð¸Ð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950" y="0"/>
            <a:ext cx="3956050" cy="261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871913"/>
            <a:ext cx="34671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трелка вниз 2"/>
          <p:cNvSpPr/>
          <p:nvPr/>
        </p:nvSpPr>
        <p:spPr>
          <a:xfrm>
            <a:off x="2771775" y="3429000"/>
            <a:ext cx="431800" cy="3603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uk-UA"/>
          </a:p>
        </p:txBody>
      </p:sp>
      <p:sp>
        <p:nvSpPr>
          <p:cNvPr id="11" name="Стрелка вниз 10"/>
          <p:cNvSpPr/>
          <p:nvPr/>
        </p:nvSpPr>
        <p:spPr>
          <a:xfrm>
            <a:off x="3851275" y="3429000"/>
            <a:ext cx="433388" cy="3603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uk-UA"/>
          </a:p>
        </p:txBody>
      </p:sp>
      <p:sp>
        <p:nvSpPr>
          <p:cNvPr id="12" name="Стрелка вниз 11"/>
          <p:cNvSpPr/>
          <p:nvPr/>
        </p:nvSpPr>
        <p:spPr>
          <a:xfrm>
            <a:off x="5076825" y="3429000"/>
            <a:ext cx="431800" cy="3603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9804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33338" y="476250"/>
            <a:ext cx="4546600" cy="1143000"/>
          </a:xfrm>
        </p:spPr>
        <p:txBody>
          <a:bodyPr>
            <a:normAutofit fontScale="90000"/>
          </a:bodyPr>
          <a:lstStyle/>
          <a:p>
            <a:pPr algn="l" rtl="0"/>
            <a:r>
              <a:rPr lang="uk-UA" altLang="uk-UA" b="1"/>
              <a:t>План факт</a:t>
            </a:r>
            <a:r>
              <a:rPr lang="ru-RU" altLang="uk-UA" b="1"/>
              <a:t>ний аналіз</a:t>
            </a:r>
            <a:endParaRPr lang="ru-RU" altLang="uk-UA"/>
          </a:p>
        </p:txBody>
      </p:sp>
      <p:pic>
        <p:nvPicPr>
          <p:cNvPr id="29699" name="Picture 2" descr="ÐÐ°ÑÑÐ¸Ð½ÐºÐ¸ Ð¿Ð¾ Ð·Ð°Ð¿ÑÐ¾ÑÑ ÐÐ»Ð°Ð½-ÑÐ°ÐºÑÐ½ÑÐ¹ Ð°Ð½Ð°Ð»Ð¸Ð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950" y="0"/>
            <a:ext cx="3956050" cy="261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Прямоугольник 1"/>
          <p:cNvSpPr>
            <a:spLocks noChangeArrowheads="1"/>
          </p:cNvSpPr>
          <p:nvPr/>
        </p:nvSpPr>
        <p:spPr bwMode="auto">
          <a:xfrm>
            <a:off x="395288" y="2781300"/>
            <a:ext cx="837565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ru-RU" altLang="uk-UA" sz="1800">
                <a:latin typeface="Arial" charset="0"/>
              </a:rPr>
              <a:t>Для того щоб побачити відхилення на початку та закінчення, необхідно переключитися в подання «Діаграма Ганта з відстеженням» та на закладці «Вид» вибрати «Таблиці – Відхилення»,</a:t>
            </a:r>
            <a:endParaRPr lang="uk-UA" altLang="uk-UA" sz="1800">
              <a:latin typeface="Arial" charset="0"/>
            </a:endParaRPr>
          </a:p>
        </p:txBody>
      </p:sp>
      <p:pic>
        <p:nvPicPr>
          <p:cNvPr id="2970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711575"/>
            <a:ext cx="67691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4827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rtl="0"/>
            <a:r>
              <a:rPr lang="ru-RU" altLang="uk-UA" dirty="0"/>
              <a:t>ПЛАНУВАННЯ РОБОЧОГО ЧАСУ У ПРОЕКТІ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Font typeface="Arial" charset="0"/>
              <a:buNone/>
            </a:pPr>
            <a:r>
              <a:rPr lang="ru-RU" altLang="uk-UA" sz="2400"/>
              <a:t>Використання календарів у проекті необхідне визначення реального графіка роботи.</a:t>
            </a:r>
            <a:endParaRPr lang="en-US" altLang="uk-UA" sz="2400"/>
          </a:p>
          <a:p>
            <a:pPr marL="0" indent="0" algn="l" rtl="0">
              <a:buFont typeface="Arial" charset="0"/>
              <a:buNone/>
            </a:pPr>
            <a:r>
              <a:rPr lang="ru-RU" altLang="uk-UA" sz="2400"/>
              <a:t>У Microsoft Project 2010 може бути</a:t>
            </a:r>
            <a:r>
              <a:rPr lang="ru-RU" altLang="uk-UA" sz="2400" b="1"/>
              <a:t>календарі завдань та календарі ресурсів</a:t>
            </a:r>
            <a:r>
              <a:rPr lang="ru-RU" altLang="uk-UA" sz="2400"/>
              <a:t>. Календарі завдань дозволять визначити періоди, коли завдання можуть виконуватися, а календарі ресурсів визначать графік роботи останніх та надалі дозволять визначати можливе завантаження ресурсу.</a:t>
            </a:r>
            <a:endParaRPr lang="en-US" altLang="uk-UA" sz="2400"/>
          </a:p>
          <a:p>
            <a:pPr marL="0" indent="0" algn="l" rtl="0">
              <a:buFont typeface="Arial" charset="0"/>
              <a:buNone/>
            </a:pPr>
            <a:r>
              <a:rPr lang="ru-RU" altLang="uk-UA" sz="2400"/>
              <a:t>Перетин календарів завдань та ресурсів, призначених для її виконання, визначить час можливого виконання завдання.</a:t>
            </a:r>
          </a:p>
        </p:txBody>
      </p:sp>
    </p:spTree>
    <p:extLst>
      <p:ext uri="{BB962C8B-B14F-4D97-AF65-F5344CB8AC3E}">
        <p14:creationId xmlns:p14="http://schemas.microsoft.com/office/powerpoint/2010/main" val="1861738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68313" y="765175"/>
            <a:ext cx="4546600" cy="2006600"/>
          </a:xfrm>
        </p:spPr>
        <p:txBody>
          <a:bodyPr>
            <a:normAutofit fontScale="90000"/>
          </a:bodyPr>
          <a:lstStyle/>
          <a:p>
            <a:pPr algn="l" rtl="0"/>
            <a:r>
              <a:rPr lang="ru-RU" altLang="uk-UA"/>
              <a:t>ПЛАНУВАННЯ РОБОЧОГО ЧАСУ У ПРОЕКТІ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323850" y="4221163"/>
            <a:ext cx="8229600" cy="1108075"/>
          </a:xfrm>
        </p:spPr>
        <p:txBody>
          <a:bodyPr/>
          <a:lstStyle/>
          <a:p>
            <a:pPr marL="0" indent="0" algn="l" rtl="0">
              <a:buFont typeface="Arial" charset="0"/>
              <a:buNone/>
            </a:pPr>
            <a:r>
              <a:rPr lang="ru-RU" altLang="uk-UA" sz="2400" b="1"/>
              <a:t>Нижчий пріоритет має календар проекту, далі календар ресурсів, календар завдань</a:t>
            </a:r>
            <a:r>
              <a:rPr lang="en-US" altLang="uk-UA" sz="2400" b="1"/>
              <a:t>!!!</a:t>
            </a:r>
            <a:endParaRPr lang="ru-RU" altLang="uk-UA" sz="2400" b="1"/>
          </a:p>
        </p:txBody>
      </p:sp>
      <p:sp>
        <p:nvSpPr>
          <p:cNvPr id="17412" name="Прямоугольник 3"/>
          <p:cNvSpPr>
            <a:spLocks noChangeArrowheads="1"/>
          </p:cNvSpPr>
          <p:nvPr/>
        </p:nvSpPr>
        <p:spPr bwMode="auto">
          <a:xfrm>
            <a:off x="250825" y="5516563"/>
            <a:ext cx="86058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ru-RU" altLang="uk-UA" sz="2000" b="1">
                <a:latin typeface="Arial" charset="0"/>
              </a:rPr>
              <a:t>Календарі завдань слід застосовувати тільки в тих випадках, коли завдання має унікальний графік, що не залежить від календарів проекту та призначених ресурсів</a:t>
            </a:r>
            <a:r>
              <a:rPr lang="en-US" altLang="uk-UA" sz="2000" b="1">
                <a:latin typeface="Arial" charset="0"/>
              </a:rPr>
              <a:t>!!!</a:t>
            </a:r>
            <a:endParaRPr lang="ru-RU" altLang="uk-UA" sz="2000" b="1">
              <a:latin typeface="Arial" charset="0"/>
            </a:endParaRPr>
          </a:p>
        </p:txBody>
      </p:sp>
      <p:pic>
        <p:nvPicPr>
          <p:cNvPr id="17413" name="Picture 2" descr="Картинки по запросу time manage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04813"/>
            <a:ext cx="3786188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6942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84213" y="476250"/>
            <a:ext cx="4546600" cy="1143000"/>
          </a:xfrm>
        </p:spPr>
        <p:txBody>
          <a:bodyPr>
            <a:normAutofit fontScale="90000"/>
          </a:bodyPr>
          <a:lstStyle/>
          <a:p>
            <a:pPr algn="l" rtl="0"/>
            <a:r>
              <a:rPr lang="ru-RU" altLang="uk-UA"/>
              <a:t>ПЛАНУВАННЯ ЗАВДАНЬ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250825" y="2349500"/>
            <a:ext cx="8229600" cy="1108075"/>
          </a:xfrm>
        </p:spPr>
        <p:txBody>
          <a:bodyPr>
            <a:normAutofit fontScale="62500" lnSpcReduction="20000"/>
          </a:bodyPr>
          <a:lstStyle/>
          <a:p>
            <a:pPr marL="0" indent="0" algn="l" rtl="0">
              <a:buFont typeface="Arial" charset="0"/>
              <a:buNone/>
            </a:pPr>
            <a:r>
              <a:rPr lang="ru-RU" altLang="uk-UA" sz="2400"/>
              <a:t>Завдання Microsoft Project - робота проекту нижнього рівня декомпозиції структури робіт, яку можна призначати ресурси (трудові, матеріальні, затратні).</a:t>
            </a:r>
            <a:endParaRPr lang="en-US" altLang="uk-UA" sz="2400"/>
          </a:p>
          <a:p>
            <a:pPr marL="0" indent="0" algn="l" rtl="0">
              <a:buFont typeface="Arial" charset="0"/>
              <a:buNone/>
            </a:pPr>
            <a:r>
              <a:rPr lang="ru-RU" altLang="uk-UA" sz="2400"/>
              <a:t>Завдання - дія, що виконується від початку і до кінця</a:t>
            </a:r>
            <a:r>
              <a:rPr lang="ru-RU" altLang="uk-UA" sz="2400" b="1"/>
              <a:t>незмінним складом ресурсів</a:t>
            </a:r>
            <a:r>
              <a:rPr lang="ru-RU" altLang="uk-UA" sz="2400"/>
              <a:t>. Кожне завдання має свій тип – характеристику, яка враховує, які елементи задачі фіксовані, а які змінні.</a:t>
            </a:r>
            <a:endParaRPr lang="en-US" altLang="uk-UA" sz="2400"/>
          </a:p>
        </p:txBody>
      </p:sp>
      <p:pic>
        <p:nvPicPr>
          <p:cNvPr id="18436" name="Picture 2" descr="Картинки по запросу ПЛАНИРОВАНИЕ ЗАДА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0"/>
            <a:ext cx="33337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4131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684213" y="476250"/>
            <a:ext cx="4546600" cy="1143000"/>
          </a:xfrm>
        </p:spPr>
        <p:txBody>
          <a:bodyPr>
            <a:normAutofit fontScale="90000"/>
          </a:bodyPr>
          <a:lstStyle/>
          <a:p>
            <a:pPr algn="l" rtl="0"/>
            <a:r>
              <a:rPr lang="ru-RU" altLang="uk-UA"/>
              <a:t>ПЛАНУВАННЯ ЗАВДАНЬ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2349500"/>
            <a:ext cx="8229600" cy="1108075"/>
          </a:xfrm>
        </p:spPr>
        <p:txBody>
          <a:bodyPr>
            <a:normAutofit fontScale="55000" lnSpcReduction="20000"/>
          </a:bodyPr>
          <a:lstStyle/>
          <a:p>
            <a:pPr marL="0" indent="0" algn="l" rtl="0">
              <a:buFont typeface="Arial" charset="0"/>
              <a:buNone/>
              <a:defRPr/>
            </a:pPr>
            <a:r>
              <a:rPr lang="ru-RU" b="1" u="sng" dirty="0"/>
              <a:t>Завдання у</a:t>
            </a:r>
            <a:r>
              <a:rPr lang="ru-RU" b="1" u="sng" dirty="0" err="1"/>
              <a:t>Microsoft</a:t>
            </a:r>
            <a:r>
              <a:rPr lang="ru-RU" b="1" u="sng" dirty="0"/>
              <a:t> </a:t>
            </a:r>
            <a:r>
              <a:rPr lang="ru-RU" b="1" u="sng" dirty="0" err="1"/>
              <a:t>Project</a:t>
            </a:r>
            <a:r>
              <a:rPr lang="ru-RU" b="1" u="sng" dirty="0"/>
              <a:t>можуть бути такі типи:</a:t>
            </a:r>
            <a:endParaRPr lang="en-US" b="1" u="sng" dirty="0"/>
          </a:p>
          <a:p>
            <a:pPr marL="457200" indent="-457200" algn="l" rtl="0">
              <a:buFont typeface="Arial" charset="0"/>
              <a:buAutoNum type="arabicPeriod"/>
              <a:defRPr/>
            </a:pPr>
            <a:r>
              <a:rPr lang="ru-RU" sz="2400" b="1" dirty="0"/>
              <a:t>Фіксована тривалість</a:t>
            </a:r>
            <a:r>
              <a:rPr lang="ru-RU" sz="2400" dirty="0"/>
              <a:t>(Тривалість завдання залишається постійною незалежно від кількості призначених ресурсів (одиниць призначення) або обсягу трудовитрат). Тобто:</a:t>
            </a:r>
            <a:endParaRPr lang="en-US" sz="2400" dirty="0"/>
          </a:p>
          <a:p>
            <a:pPr marL="457200" indent="-457200" algn="l" rtl="0">
              <a:buFont typeface="Arial" charset="0"/>
              <a:buNone/>
              <a:defRPr/>
            </a:pPr>
            <a:r>
              <a:rPr lang="en-US" sz="2400" dirty="0"/>
              <a:t> </a:t>
            </a:r>
            <a:r>
              <a:rPr lang="ru-RU" sz="2400" dirty="0"/>
              <a:t>a. За зміни обсягу ресурсів перераховуються трудовитрати, а тривалість незмінна.</a:t>
            </a:r>
            <a:endParaRPr lang="en-US" sz="2400" dirty="0"/>
          </a:p>
          <a:p>
            <a:pPr marL="457200" indent="-457200" algn="l" rtl="0">
              <a:buFont typeface="Arial" charset="0"/>
              <a:buNone/>
              <a:defRPr/>
            </a:pPr>
            <a:r>
              <a:rPr lang="en-US" sz="2400" dirty="0"/>
              <a:t> </a:t>
            </a:r>
            <a:r>
              <a:rPr lang="ru-RU" sz="2400" dirty="0"/>
              <a:t>b. За зміни обсягу робіт перераховується обсяг ресурсів, а тривалість незмінна.</a:t>
            </a:r>
            <a:endParaRPr lang="en-US" sz="2400" dirty="0"/>
          </a:p>
        </p:txBody>
      </p:sp>
      <p:pic>
        <p:nvPicPr>
          <p:cNvPr id="19460" name="Picture 2" descr="Картинки по запросу ПЛАНИРОВАНИЕ ЗАДА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0"/>
            <a:ext cx="33337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4797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684213" y="476250"/>
            <a:ext cx="4546600" cy="1143000"/>
          </a:xfrm>
        </p:spPr>
        <p:txBody>
          <a:bodyPr>
            <a:normAutofit fontScale="90000"/>
          </a:bodyPr>
          <a:lstStyle/>
          <a:p>
            <a:pPr algn="l" rtl="0"/>
            <a:r>
              <a:rPr lang="ru-RU" altLang="uk-UA"/>
              <a:t>ПЛАНУВАННЯ ЗАВДАНЬ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2349500"/>
            <a:ext cx="8229600" cy="1108075"/>
          </a:xfrm>
        </p:spPr>
        <p:txBody>
          <a:bodyPr>
            <a:normAutofit fontScale="55000" lnSpcReduction="20000"/>
          </a:bodyPr>
          <a:lstStyle/>
          <a:p>
            <a:pPr marL="0" indent="0" algn="l" rtl="0">
              <a:buFont typeface="Arial" charset="0"/>
              <a:buNone/>
              <a:defRPr/>
            </a:pPr>
            <a:r>
              <a:rPr lang="ru-RU" b="1" u="sng" dirty="0"/>
              <a:t>Завдання у</a:t>
            </a:r>
            <a:r>
              <a:rPr lang="ru-RU" b="1" u="sng" dirty="0" err="1"/>
              <a:t>Microsoft</a:t>
            </a:r>
            <a:r>
              <a:rPr lang="ru-RU" b="1" u="sng" dirty="0"/>
              <a:t> </a:t>
            </a:r>
            <a:r>
              <a:rPr lang="ru-RU" b="1" u="sng" dirty="0" err="1"/>
              <a:t>Project</a:t>
            </a:r>
            <a:r>
              <a:rPr lang="ru-RU" b="1" u="sng" dirty="0"/>
              <a:t>можуть бути такі типи:</a:t>
            </a:r>
            <a:endParaRPr lang="en-US" b="1" u="sng" dirty="0"/>
          </a:p>
          <a:p>
            <a:pPr marL="457200" indent="-457200" algn="l" rtl="0">
              <a:buFont typeface="Arial" charset="0"/>
              <a:buNone/>
              <a:defRPr/>
            </a:pPr>
            <a:r>
              <a:rPr lang="ru-RU" sz="2400" b="1" dirty="0"/>
              <a:t>2. Фіксовані трудовитрати</a:t>
            </a:r>
            <a:r>
              <a:rPr lang="ru-RU" sz="2400" dirty="0"/>
              <a:t>(обсяг трудовитрат залишається постійним незалежно від будь-яких змін тривалості чи кількості ресурсів (одиниць призначення), призначених даному завданню.). Тобто:</a:t>
            </a:r>
            <a:endParaRPr lang="en-US" sz="2400" dirty="0"/>
          </a:p>
          <a:p>
            <a:pPr marL="457200" indent="-457200" algn="l" rtl="0">
              <a:buFont typeface="Arial" charset="0"/>
              <a:buAutoNum type="alphaLcPeriod"/>
              <a:defRPr/>
            </a:pPr>
            <a:r>
              <a:rPr lang="ru-RU" sz="2400" dirty="0"/>
              <a:t>При зміні обсягу робіт перераховується тривалість, а трудові витрати незмінні.</a:t>
            </a:r>
            <a:endParaRPr lang="en-US" sz="2400" dirty="0"/>
          </a:p>
          <a:p>
            <a:pPr marL="457200" indent="-457200" algn="l" rtl="0">
              <a:buFont typeface="Arial" charset="0"/>
              <a:buNone/>
              <a:defRPr/>
            </a:pPr>
            <a:r>
              <a:rPr lang="ru-RU" sz="2400" dirty="0" err="1"/>
              <a:t>b</a:t>
            </a:r>
            <a:r>
              <a:rPr lang="ru-RU" sz="2400" dirty="0"/>
              <a:t>. При зміні тривалості перераховується обсяг ресурсів, а трудові витрати незмінні.</a:t>
            </a:r>
            <a:endParaRPr lang="en-US" sz="2400" dirty="0"/>
          </a:p>
        </p:txBody>
      </p:sp>
      <p:pic>
        <p:nvPicPr>
          <p:cNvPr id="20484" name="Picture 2" descr="Картинки по запросу ПЛАНИРОВАНИЕ ЗАДА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0"/>
            <a:ext cx="33337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6223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684213" y="476250"/>
            <a:ext cx="4546600" cy="1143000"/>
          </a:xfrm>
        </p:spPr>
        <p:txBody>
          <a:bodyPr>
            <a:normAutofit fontScale="90000"/>
          </a:bodyPr>
          <a:lstStyle/>
          <a:p>
            <a:pPr algn="l" rtl="0"/>
            <a:r>
              <a:rPr lang="ru-RU" altLang="uk-UA"/>
              <a:t>ПЛАНУВАННЯ ЗАВДАНЬ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2349500"/>
            <a:ext cx="8229600" cy="1108075"/>
          </a:xfrm>
        </p:spPr>
        <p:txBody>
          <a:bodyPr>
            <a:normAutofit fontScale="55000" lnSpcReduction="20000"/>
          </a:bodyPr>
          <a:lstStyle/>
          <a:p>
            <a:pPr marL="0" indent="0" algn="l" rtl="0">
              <a:buFont typeface="Arial" charset="0"/>
              <a:buNone/>
              <a:defRPr/>
            </a:pPr>
            <a:r>
              <a:rPr lang="ru-RU" b="1" u="sng" dirty="0"/>
              <a:t>Завдання у</a:t>
            </a:r>
            <a:r>
              <a:rPr lang="ru-RU" b="1" u="sng" dirty="0" err="1"/>
              <a:t>Microsoft</a:t>
            </a:r>
            <a:r>
              <a:rPr lang="ru-RU" b="1" u="sng" dirty="0"/>
              <a:t> </a:t>
            </a:r>
            <a:r>
              <a:rPr lang="ru-RU" b="1" u="sng" dirty="0" err="1"/>
              <a:t>Project</a:t>
            </a:r>
            <a:r>
              <a:rPr lang="ru-RU" b="1" u="sng" dirty="0"/>
              <a:t>можуть бути такі типи:</a:t>
            </a:r>
            <a:endParaRPr lang="en-US" b="1" u="sng" dirty="0"/>
          </a:p>
          <a:p>
            <a:pPr marL="457200" indent="-457200" algn="l" rtl="0">
              <a:buFont typeface="Arial" charset="0"/>
              <a:buNone/>
              <a:defRPr/>
            </a:pPr>
            <a:r>
              <a:rPr lang="ru-RU" sz="2400" b="1" dirty="0"/>
              <a:t>3</a:t>
            </a:r>
            <a:r>
              <a:rPr lang="ru-RU" sz="2400" dirty="0"/>
              <a:t>.</a:t>
            </a:r>
            <a:r>
              <a:rPr lang="ru-RU" sz="2400" b="1" dirty="0"/>
              <a:t>Фіксований обсяг ресурсів</a:t>
            </a:r>
            <a:r>
              <a:rPr lang="ru-RU" sz="2400" dirty="0"/>
              <a:t>(кількість одиниць призначення залишається постійною незалежно від обсягу трудовитрат або тривалості завдання). Тобто:</a:t>
            </a:r>
            <a:endParaRPr lang="en-US" sz="2400" dirty="0"/>
          </a:p>
          <a:p>
            <a:pPr marL="457200" indent="-457200" algn="l" rtl="0">
              <a:buFont typeface="Arial" charset="0"/>
              <a:buAutoNum type="alphaLcPeriod"/>
              <a:defRPr/>
            </a:pPr>
            <a:r>
              <a:rPr lang="ru-RU" sz="2400" dirty="0"/>
              <a:t>При зміні трудовитрат перераховується тривалість, але обсяг ресурсів не змінюється.</a:t>
            </a:r>
            <a:endParaRPr lang="en-US" sz="2400" dirty="0"/>
          </a:p>
          <a:p>
            <a:pPr marL="457200" indent="-457200" algn="l" rtl="0">
              <a:buFont typeface="Arial" charset="0"/>
              <a:buNone/>
              <a:defRPr/>
            </a:pPr>
            <a:r>
              <a:rPr lang="ru-RU" sz="2400" dirty="0" err="1"/>
              <a:t>b</a:t>
            </a:r>
            <a:r>
              <a:rPr lang="ru-RU" sz="2400" dirty="0"/>
              <a:t>. За зміни тривалості перераховуються трудовитрати, але обсяг ресурсів не змінюється.</a:t>
            </a:r>
            <a:endParaRPr lang="en-US" sz="2400" dirty="0"/>
          </a:p>
        </p:txBody>
      </p:sp>
      <p:pic>
        <p:nvPicPr>
          <p:cNvPr id="21508" name="Picture 2" descr="Картинки по запросу ПЛАНИРОВАНИЕ ЗАДА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0"/>
            <a:ext cx="33337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5097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684213" y="476250"/>
            <a:ext cx="4546600" cy="1143000"/>
          </a:xfrm>
        </p:spPr>
        <p:txBody>
          <a:bodyPr>
            <a:normAutofit fontScale="90000"/>
          </a:bodyPr>
          <a:lstStyle/>
          <a:p>
            <a:pPr algn="l" rtl="0"/>
            <a:r>
              <a:rPr lang="ru-RU" altLang="uk-UA"/>
              <a:t>ПЛАНУВАННЯ ЗАВДАНЬ</a:t>
            </a: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250825" y="2349500"/>
            <a:ext cx="8229600" cy="1108075"/>
          </a:xfrm>
        </p:spPr>
        <p:txBody>
          <a:bodyPr>
            <a:normAutofit fontScale="47500" lnSpcReduction="20000"/>
          </a:bodyPr>
          <a:lstStyle/>
          <a:p>
            <a:pPr marL="0" indent="0" algn="l" rtl="0">
              <a:buFont typeface="Arial" charset="0"/>
              <a:buNone/>
            </a:pPr>
            <a:r>
              <a:rPr lang="ru-RU" altLang="uk-UA"/>
              <a:t>У свою чергу типи завдань «Фіксована тривалість» та «Фіксований обсяг ресурсів» можуть бути як з фіксованим обсягом робіт, так і без нього,</a:t>
            </a:r>
            <a:r>
              <a:rPr lang="uk-UA" altLang="uk-UA"/>
              <a:t>т</a:t>
            </a:r>
            <a:r>
              <a:rPr lang="ru-RU" altLang="uk-UA"/>
              <a:t>.е. тривалість завдання зменшується (галочка знята) або зростає (галочка стоїть) у міру додавання або видалення ресурсів для завдання, тоді як обсяг робіт із завдання залишається незмінним.</a:t>
            </a:r>
            <a:endParaRPr lang="en-US" altLang="uk-UA" sz="2400"/>
          </a:p>
        </p:txBody>
      </p:sp>
      <p:pic>
        <p:nvPicPr>
          <p:cNvPr id="22532" name="Picture 2" descr="Картинки по запросу ПЛАНИРОВАНИЕ ЗАДА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0"/>
            <a:ext cx="33337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1341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684213" y="476250"/>
            <a:ext cx="4546600" cy="1143000"/>
          </a:xfrm>
        </p:spPr>
        <p:txBody>
          <a:bodyPr>
            <a:normAutofit fontScale="90000"/>
          </a:bodyPr>
          <a:lstStyle/>
          <a:p>
            <a:pPr algn="l" rtl="0"/>
            <a:r>
              <a:rPr lang="ru-RU" altLang="uk-UA"/>
              <a:t>ПЛАНУВАННЯ ЗАВДАНЬ</a:t>
            </a:r>
          </a:p>
        </p:txBody>
      </p:sp>
      <p:pic>
        <p:nvPicPr>
          <p:cNvPr id="23555" name="Picture 2" descr="Картинки по запросу ПЛАНИРОВАНИЕ ЗАДА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0"/>
            <a:ext cx="33337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2276475"/>
            <a:ext cx="9001125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97799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753</Words>
  <Application>Microsoft Office PowerPoint</Application>
  <PresentationFormat>Экран (4:3)</PresentationFormat>
  <Paragraphs>48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  Тема:Основні функції управління проєктами в MS Project.</vt:lpstr>
      <vt:lpstr>ПЛАНУВАННЯ РОБОЧОГО ЧАСУ У ПРОЕКТІ</vt:lpstr>
      <vt:lpstr>ПЛАНУВАННЯ РОБОЧОГО ЧАСУ У ПРОЕКТІ</vt:lpstr>
      <vt:lpstr>ПЛАНУВАННЯ ЗАВДАНЬ</vt:lpstr>
      <vt:lpstr>ПЛАНУВАННЯ ЗАВДАНЬ</vt:lpstr>
      <vt:lpstr>ПЛАНУВАННЯ ЗАВДАНЬ</vt:lpstr>
      <vt:lpstr>ПЛАНУВАННЯ ЗАВДАНЬ</vt:lpstr>
      <vt:lpstr>ПЛАНУВАННЯ ЗАВДАНЬ</vt:lpstr>
      <vt:lpstr>ПЛАНУВАННЯ ЗАВДАНЬ</vt:lpstr>
      <vt:lpstr>РОБОТА З БАЗОВИМ ПЛАНОМ</vt:lpstr>
      <vt:lpstr>РОБОТА З БАЗОВИМ ПЛАНОМ</vt:lpstr>
      <vt:lpstr>РОБОТА З БАЗОВИМ ПЛАНОМ</vt:lpstr>
      <vt:lpstr>РОБОТА З БАЗОВИМ ПЛАНОМ</vt:lpstr>
      <vt:lpstr>План фактний аналіз</vt:lpstr>
      <vt:lpstr>План фактний аналіз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Тема: ПЛАНИРОВАНИЕ РАБОЧЕГО ВРЕМЕНИ В ПРОЕКТЕ Microsoft Office Project 2010 </dc:title>
  <dc:creator>Пользователь Windows</dc:creator>
  <cp:lastModifiedBy>CyberFan</cp:lastModifiedBy>
  <cp:revision>2</cp:revision>
  <dcterms:created xsi:type="dcterms:W3CDTF">2020-09-06T21:35:07Z</dcterms:created>
  <dcterms:modified xsi:type="dcterms:W3CDTF">2022-12-13T14:51:36Z</dcterms:modified>
</cp:coreProperties>
</file>