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6" r:id="rId5"/>
    <p:sldId id="257" r:id="rId6"/>
    <p:sldId id="299" r:id="rId7"/>
    <p:sldId id="297" r:id="rId8"/>
    <p:sldId id="298" r:id="rId9"/>
    <p:sldId id="300" r:id="rId10"/>
    <p:sldId id="301" r:id="rId11"/>
    <p:sldId id="287" r:id="rId12"/>
    <p:sldId id="302" r:id="rId13"/>
    <p:sldId id="303" r:id="rId14"/>
    <p:sldId id="304" r:id="rId15"/>
    <p:sldId id="305" r:id="rId16"/>
    <p:sldId id="308" r:id="rId17"/>
    <p:sldId id="283" r:id="rId18"/>
    <p:sldId id="306" r:id="rId19"/>
    <p:sldId id="281" r:id="rId20"/>
    <p:sldId id="289" r:id="rId21"/>
    <p:sldId id="282" r:id="rId22"/>
    <p:sldId id="307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FF"/>
    <a:srgbClr val="CCECFF"/>
    <a:srgbClr val="0D3047"/>
    <a:srgbClr val="0B2B41"/>
    <a:srgbClr val="114263"/>
    <a:srgbClr val="401918"/>
    <a:srgbClr val="731F1C"/>
    <a:srgbClr val="AB678E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3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76B92-D64F-451C-9F5E-DEB5ADD340E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EAD252-C592-4A94-8464-821AF7EF42E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і емітент знаходяться у системі взаємовідносин власності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4E51B-FD2D-456D-BCF0-126315DF2126}" type="parTrans" cxnId="{A964F622-A01C-4B90-A418-4751F177FB84}">
      <dgm:prSet/>
      <dgm:spPr/>
      <dgm:t>
        <a:bodyPr/>
        <a:lstStyle/>
        <a:p>
          <a:endParaRPr lang="ru-RU"/>
        </a:p>
      </dgm:t>
    </dgm:pt>
    <dgm:pt modelId="{51EB89C9-9DED-461F-9C7A-9CA40DAE7B63}" type="sibTrans" cxnId="{A964F622-A01C-4B90-A418-4751F177FB84}">
      <dgm:prSet/>
      <dgm:spPr/>
      <dgm:t>
        <a:bodyPr/>
        <a:lstStyle/>
        <a:p>
          <a:endParaRPr lang="ru-RU"/>
        </a:p>
      </dgm:t>
    </dgm:pt>
    <dgm:pt modelId="{E250371D-AC40-4C29-A030-1157A8163E9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акції приймає участь в управлінні акціонерним товариством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DFB71-A6DF-4921-88B7-BE418025300B}" type="parTrans" cxnId="{1A43BB8E-787A-47E9-80C9-CE5B617350C5}">
      <dgm:prSet/>
      <dgm:spPr/>
      <dgm:t>
        <a:bodyPr/>
        <a:lstStyle/>
        <a:p>
          <a:endParaRPr lang="ru-RU"/>
        </a:p>
      </dgm:t>
    </dgm:pt>
    <dgm:pt modelId="{87964857-3ED3-4450-8F70-E72EFCECFABD}" type="sibTrans" cxnId="{1A43BB8E-787A-47E9-80C9-CE5B617350C5}">
      <dgm:prSet/>
      <dgm:spPr/>
      <dgm:t>
        <a:bodyPr/>
        <a:lstStyle/>
        <a:p>
          <a:endParaRPr lang="ru-RU"/>
        </a:p>
      </dgm:t>
    </dgm:pt>
    <dgm:pt modelId="{DD330BD8-E9AE-40F6-B3EC-4BABACE6F1B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акції одержує дохід у формі дивіденду, а також від зміни ринкової ціни акції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7B665-F4FC-459A-A9E7-B92D609BE4D0}" type="parTrans" cxnId="{C6C84F97-E694-4467-804D-BF868856D6D0}">
      <dgm:prSet/>
      <dgm:spPr/>
      <dgm:t>
        <a:bodyPr/>
        <a:lstStyle/>
        <a:p>
          <a:endParaRPr lang="ru-RU"/>
        </a:p>
      </dgm:t>
    </dgm:pt>
    <dgm:pt modelId="{85D4132D-747E-47AA-B1E0-E5B980C1BD1E}" type="sibTrans" cxnId="{C6C84F97-E694-4467-804D-BF868856D6D0}">
      <dgm:prSet/>
      <dgm:spPr/>
      <dgm:t>
        <a:bodyPr/>
        <a:lstStyle/>
        <a:p>
          <a:endParaRPr lang="ru-RU"/>
        </a:p>
      </dgm:t>
    </dgm:pt>
    <dgm:pt modelId="{BE67DCAC-DEA6-4F8B-8686-F3E25ACDE17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Виплати за акціями відбуваються з чистого прибутку компанії після оподаткування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31DAA-5019-4B0F-8406-71E4B1AED950}" type="parTrans" cxnId="{D61CA4A4-E71B-41C4-BCD9-2D3C6E75C022}">
      <dgm:prSet/>
      <dgm:spPr/>
      <dgm:t>
        <a:bodyPr/>
        <a:lstStyle/>
        <a:p>
          <a:endParaRPr lang="ru-RU"/>
        </a:p>
      </dgm:t>
    </dgm:pt>
    <dgm:pt modelId="{F3CF4B13-3CF0-4A85-A57D-475095528876}" type="sibTrans" cxnId="{D61CA4A4-E71B-41C4-BCD9-2D3C6E75C022}">
      <dgm:prSet/>
      <dgm:spPr/>
      <dgm:t>
        <a:bodyPr/>
        <a:lstStyle/>
        <a:p>
          <a:endParaRPr lang="ru-RU"/>
        </a:p>
      </dgm:t>
    </dgm:pt>
    <dgm:pt modelId="{30FA9DD7-E151-4BB8-946A-7CEDD3FEF0F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Розмір виплат – нефіксований, без попередньо визначених термінів, і встановлюється рішенням загальних зборів акціонерів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D90EE-AE82-45C9-A848-5FA4A4DDAFB6}" type="parTrans" cxnId="{2A1CFE78-82C2-4133-8196-77AFB5C8C73C}">
      <dgm:prSet/>
      <dgm:spPr/>
      <dgm:t>
        <a:bodyPr/>
        <a:lstStyle/>
        <a:p>
          <a:endParaRPr lang="ru-RU"/>
        </a:p>
      </dgm:t>
    </dgm:pt>
    <dgm:pt modelId="{AD1B7745-3153-4140-9E50-C2A5AAA34AD6}" type="sibTrans" cxnId="{2A1CFE78-82C2-4133-8196-77AFB5C8C73C}">
      <dgm:prSet/>
      <dgm:spPr/>
      <dgm:t>
        <a:bodyPr/>
        <a:lstStyle/>
        <a:p>
          <a:endParaRPr lang="ru-RU"/>
        </a:p>
      </dgm:t>
    </dgm:pt>
    <dgm:pt modelId="{3F285E6E-9290-4E84-A948-1E688BAE301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балансі компанії акції проводяться як власний капітал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0004E-53B9-4EC7-8B45-7924F9557239}" type="parTrans" cxnId="{07FBECB4-A3C8-4034-8D15-65EFF13A418C}">
      <dgm:prSet/>
      <dgm:spPr/>
      <dgm:t>
        <a:bodyPr/>
        <a:lstStyle/>
        <a:p>
          <a:endParaRPr lang="ru-RU"/>
        </a:p>
      </dgm:t>
    </dgm:pt>
    <dgm:pt modelId="{BCA43BB9-C84A-48F3-9492-224F5A365E91}" type="sibTrans" cxnId="{07FBECB4-A3C8-4034-8D15-65EFF13A418C}">
      <dgm:prSet/>
      <dgm:spPr/>
      <dgm:t>
        <a:bodyPr/>
        <a:lstStyle/>
        <a:p>
          <a:endParaRPr lang="ru-RU"/>
        </a:p>
      </dgm:t>
    </dgm:pt>
    <dgm:pt modelId="{47D09EA9-0B8E-44F3-9FAB-F2F7EFCB323F}" type="pres">
      <dgm:prSet presAssocID="{1CA76B92-D64F-451C-9F5E-DEB5ADD340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AD920-ECA9-4056-BA2C-61A4FC5FE326}" type="pres">
      <dgm:prSet presAssocID="{AEEAD252-C592-4A94-8464-821AF7EF42EC}" presName="parentLin" presStyleCnt="0"/>
      <dgm:spPr/>
    </dgm:pt>
    <dgm:pt modelId="{F1116926-0BED-400A-AA99-DC0B1CE06CAC}" type="pres">
      <dgm:prSet presAssocID="{AEEAD252-C592-4A94-8464-821AF7EF42E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BF43DA1-BCE7-4BB8-A8A2-C5EDD28FADBC}" type="pres">
      <dgm:prSet presAssocID="{AEEAD252-C592-4A94-8464-821AF7EF42E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87B8E-E94B-48E6-9949-BBA21F7DB868}" type="pres">
      <dgm:prSet presAssocID="{AEEAD252-C592-4A94-8464-821AF7EF42EC}" presName="negativeSpace" presStyleCnt="0"/>
      <dgm:spPr/>
    </dgm:pt>
    <dgm:pt modelId="{64A96441-C460-4B6F-B961-CF4557D7EC89}" type="pres">
      <dgm:prSet presAssocID="{AEEAD252-C592-4A94-8464-821AF7EF42EC}" presName="childText" presStyleLbl="conFgAcc1" presStyleIdx="0" presStyleCnt="6">
        <dgm:presLayoutVars>
          <dgm:bulletEnabled val="1"/>
        </dgm:presLayoutVars>
      </dgm:prSet>
      <dgm:spPr/>
    </dgm:pt>
    <dgm:pt modelId="{41B02743-1630-430C-A9CC-62A9E2BF5778}" type="pres">
      <dgm:prSet presAssocID="{51EB89C9-9DED-461F-9C7A-9CA40DAE7B63}" presName="spaceBetweenRectangles" presStyleCnt="0"/>
      <dgm:spPr/>
    </dgm:pt>
    <dgm:pt modelId="{B39670AA-2199-4477-A64F-359752A31C54}" type="pres">
      <dgm:prSet presAssocID="{E250371D-AC40-4C29-A030-1157A8163E99}" presName="parentLin" presStyleCnt="0"/>
      <dgm:spPr/>
    </dgm:pt>
    <dgm:pt modelId="{1ECADB1F-153F-4439-891A-FA58472D3C1D}" type="pres">
      <dgm:prSet presAssocID="{E250371D-AC40-4C29-A030-1157A8163E9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FFE49D9-B2D7-41D6-8804-9A8B5A809750}" type="pres">
      <dgm:prSet presAssocID="{E250371D-AC40-4C29-A030-1157A8163E9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C193-6B47-4CA0-A2C0-E403D2DCB0BF}" type="pres">
      <dgm:prSet presAssocID="{E250371D-AC40-4C29-A030-1157A8163E99}" presName="negativeSpace" presStyleCnt="0"/>
      <dgm:spPr/>
    </dgm:pt>
    <dgm:pt modelId="{83F2C2C6-1471-4B79-BF77-8124B2B4C587}" type="pres">
      <dgm:prSet presAssocID="{E250371D-AC40-4C29-A030-1157A8163E99}" presName="childText" presStyleLbl="conFgAcc1" presStyleIdx="1" presStyleCnt="6">
        <dgm:presLayoutVars>
          <dgm:bulletEnabled val="1"/>
        </dgm:presLayoutVars>
      </dgm:prSet>
      <dgm:spPr/>
    </dgm:pt>
    <dgm:pt modelId="{B3C9F31B-9F0A-4794-AAAC-D8EF9BF21CAC}" type="pres">
      <dgm:prSet presAssocID="{87964857-3ED3-4450-8F70-E72EFCECFABD}" presName="spaceBetweenRectangles" presStyleCnt="0"/>
      <dgm:spPr/>
    </dgm:pt>
    <dgm:pt modelId="{5A094F41-992A-40E2-AAB0-5B64106F3311}" type="pres">
      <dgm:prSet presAssocID="{DD330BD8-E9AE-40F6-B3EC-4BABACE6F1B9}" presName="parentLin" presStyleCnt="0"/>
      <dgm:spPr/>
    </dgm:pt>
    <dgm:pt modelId="{F41BD5DA-0C8B-4113-A7A2-A7BFDFB3C1F0}" type="pres">
      <dgm:prSet presAssocID="{DD330BD8-E9AE-40F6-B3EC-4BABACE6F1B9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8FFD037-B127-4954-BD7B-1BD33202DAD6}" type="pres">
      <dgm:prSet presAssocID="{DD330BD8-E9AE-40F6-B3EC-4BABACE6F1B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A2132-8CC6-416E-A793-362B010EC1D3}" type="pres">
      <dgm:prSet presAssocID="{DD330BD8-E9AE-40F6-B3EC-4BABACE6F1B9}" presName="negativeSpace" presStyleCnt="0"/>
      <dgm:spPr/>
    </dgm:pt>
    <dgm:pt modelId="{4EC22124-C85B-4587-A232-45C3A8D398EC}" type="pres">
      <dgm:prSet presAssocID="{DD330BD8-E9AE-40F6-B3EC-4BABACE6F1B9}" presName="childText" presStyleLbl="conFgAcc1" presStyleIdx="2" presStyleCnt="6">
        <dgm:presLayoutVars>
          <dgm:bulletEnabled val="1"/>
        </dgm:presLayoutVars>
      </dgm:prSet>
      <dgm:spPr/>
    </dgm:pt>
    <dgm:pt modelId="{1F752F5D-C39B-4576-9AB1-F5C0C414E5CD}" type="pres">
      <dgm:prSet presAssocID="{85D4132D-747E-47AA-B1E0-E5B980C1BD1E}" presName="spaceBetweenRectangles" presStyleCnt="0"/>
      <dgm:spPr/>
    </dgm:pt>
    <dgm:pt modelId="{532156B4-0202-4B17-90B9-100A21D08404}" type="pres">
      <dgm:prSet presAssocID="{BE67DCAC-DEA6-4F8B-8686-F3E25ACDE179}" presName="parentLin" presStyleCnt="0"/>
      <dgm:spPr/>
    </dgm:pt>
    <dgm:pt modelId="{E1BF9658-5371-415C-BC66-415DCB5D158B}" type="pres">
      <dgm:prSet presAssocID="{BE67DCAC-DEA6-4F8B-8686-F3E25ACDE17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D7A5FF6A-B703-4DF4-A896-8A5B8EF5D96A}" type="pres">
      <dgm:prSet presAssocID="{BE67DCAC-DEA6-4F8B-8686-F3E25ACDE17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92D53-8644-4655-B48A-B3DC34F3FFED}" type="pres">
      <dgm:prSet presAssocID="{BE67DCAC-DEA6-4F8B-8686-F3E25ACDE179}" presName="negativeSpace" presStyleCnt="0"/>
      <dgm:spPr/>
    </dgm:pt>
    <dgm:pt modelId="{04F4B5AD-24D5-4C84-A019-D8252C109C91}" type="pres">
      <dgm:prSet presAssocID="{BE67DCAC-DEA6-4F8B-8686-F3E25ACDE179}" presName="childText" presStyleLbl="conFgAcc1" presStyleIdx="3" presStyleCnt="6">
        <dgm:presLayoutVars>
          <dgm:bulletEnabled val="1"/>
        </dgm:presLayoutVars>
      </dgm:prSet>
      <dgm:spPr/>
    </dgm:pt>
    <dgm:pt modelId="{2F9D87D6-01DE-4A48-879D-67374E3541B8}" type="pres">
      <dgm:prSet presAssocID="{F3CF4B13-3CF0-4A85-A57D-475095528876}" presName="spaceBetweenRectangles" presStyleCnt="0"/>
      <dgm:spPr/>
    </dgm:pt>
    <dgm:pt modelId="{1E77272E-5380-4BA3-99A7-0A3957AB878A}" type="pres">
      <dgm:prSet presAssocID="{30FA9DD7-E151-4BB8-946A-7CEDD3FEF0FC}" presName="parentLin" presStyleCnt="0"/>
      <dgm:spPr/>
    </dgm:pt>
    <dgm:pt modelId="{53673878-09C6-42BF-A6FF-62E39368E728}" type="pres">
      <dgm:prSet presAssocID="{30FA9DD7-E151-4BB8-946A-7CEDD3FEF0F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7835BBA-9590-4F28-9A01-77BCA65C1D42}" type="pres">
      <dgm:prSet presAssocID="{30FA9DD7-E151-4BB8-946A-7CEDD3FEF0FC}" presName="parentText" presStyleLbl="node1" presStyleIdx="4" presStyleCnt="6" custScaleY="143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4FCF5-CEA5-4282-9A07-632EB33714AA}" type="pres">
      <dgm:prSet presAssocID="{30FA9DD7-E151-4BB8-946A-7CEDD3FEF0FC}" presName="negativeSpace" presStyleCnt="0"/>
      <dgm:spPr/>
    </dgm:pt>
    <dgm:pt modelId="{2AA3DE39-9C3F-41D8-8361-8A37694DB49D}" type="pres">
      <dgm:prSet presAssocID="{30FA9DD7-E151-4BB8-946A-7CEDD3FEF0FC}" presName="childText" presStyleLbl="conFgAcc1" presStyleIdx="4" presStyleCnt="6">
        <dgm:presLayoutVars>
          <dgm:bulletEnabled val="1"/>
        </dgm:presLayoutVars>
      </dgm:prSet>
      <dgm:spPr/>
    </dgm:pt>
    <dgm:pt modelId="{03FF69D5-AF2E-4D71-9845-E1E18B986C0F}" type="pres">
      <dgm:prSet presAssocID="{AD1B7745-3153-4140-9E50-C2A5AAA34AD6}" presName="spaceBetweenRectangles" presStyleCnt="0"/>
      <dgm:spPr/>
    </dgm:pt>
    <dgm:pt modelId="{64F3B5B1-259B-4A02-82E0-3C9529470409}" type="pres">
      <dgm:prSet presAssocID="{3F285E6E-9290-4E84-A948-1E688BAE301E}" presName="parentLin" presStyleCnt="0"/>
      <dgm:spPr/>
    </dgm:pt>
    <dgm:pt modelId="{C4473485-E624-49DF-9F89-973B5A62454E}" type="pres">
      <dgm:prSet presAssocID="{3F285E6E-9290-4E84-A948-1E688BAE301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26DC6F12-F5F6-44E4-904E-9F540514CC3D}" type="pres">
      <dgm:prSet presAssocID="{3F285E6E-9290-4E84-A948-1E688BAE301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4FFA8-C872-45DB-B29A-A0E1FC673027}" type="pres">
      <dgm:prSet presAssocID="{3F285E6E-9290-4E84-A948-1E688BAE301E}" presName="negativeSpace" presStyleCnt="0"/>
      <dgm:spPr/>
    </dgm:pt>
    <dgm:pt modelId="{DD6BF46F-47FF-43AC-81F9-011ABB0840B3}" type="pres">
      <dgm:prSet presAssocID="{3F285E6E-9290-4E84-A948-1E688BAE301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A1CFE78-82C2-4133-8196-77AFB5C8C73C}" srcId="{1CA76B92-D64F-451C-9F5E-DEB5ADD340E2}" destId="{30FA9DD7-E151-4BB8-946A-7CEDD3FEF0FC}" srcOrd="4" destOrd="0" parTransId="{E35D90EE-AE82-45C9-A848-5FA4A4DDAFB6}" sibTransId="{AD1B7745-3153-4140-9E50-C2A5AAA34AD6}"/>
    <dgm:cxn modelId="{DCBA77AA-6841-4B6F-AE6E-36B7C44A244B}" type="presOf" srcId="{30FA9DD7-E151-4BB8-946A-7CEDD3FEF0FC}" destId="{C7835BBA-9590-4F28-9A01-77BCA65C1D42}" srcOrd="1" destOrd="0" presId="urn:microsoft.com/office/officeart/2005/8/layout/list1"/>
    <dgm:cxn modelId="{952F2E6B-8448-4C68-89EE-E5AA46CE20B3}" type="presOf" srcId="{BE67DCAC-DEA6-4F8B-8686-F3E25ACDE179}" destId="{E1BF9658-5371-415C-BC66-415DCB5D158B}" srcOrd="0" destOrd="0" presId="urn:microsoft.com/office/officeart/2005/8/layout/list1"/>
    <dgm:cxn modelId="{15275B0B-CD32-442A-A9B6-1D3D36A4E83A}" type="presOf" srcId="{AEEAD252-C592-4A94-8464-821AF7EF42EC}" destId="{F1116926-0BED-400A-AA99-DC0B1CE06CAC}" srcOrd="0" destOrd="0" presId="urn:microsoft.com/office/officeart/2005/8/layout/list1"/>
    <dgm:cxn modelId="{C6C84F97-E694-4467-804D-BF868856D6D0}" srcId="{1CA76B92-D64F-451C-9F5E-DEB5ADD340E2}" destId="{DD330BD8-E9AE-40F6-B3EC-4BABACE6F1B9}" srcOrd="2" destOrd="0" parTransId="{6637B665-F4FC-459A-A9E7-B92D609BE4D0}" sibTransId="{85D4132D-747E-47AA-B1E0-E5B980C1BD1E}"/>
    <dgm:cxn modelId="{273D270B-26AD-4B18-8507-5FEF534CD938}" type="presOf" srcId="{3F285E6E-9290-4E84-A948-1E688BAE301E}" destId="{C4473485-E624-49DF-9F89-973B5A62454E}" srcOrd="0" destOrd="0" presId="urn:microsoft.com/office/officeart/2005/8/layout/list1"/>
    <dgm:cxn modelId="{DB2D7528-EC1F-4056-902D-5EF7D75BC5F1}" type="presOf" srcId="{E250371D-AC40-4C29-A030-1157A8163E99}" destId="{8FFE49D9-B2D7-41D6-8804-9A8B5A809750}" srcOrd="1" destOrd="0" presId="urn:microsoft.com/office/officeart/2005/8/layout/list1"/>
    <dgm:cxn modelId="{DA29FD55-C930-47C9-8659-4B400BD12E70}" type="presOf" srcId="{3F285E6E-9290-4E84-A948-1E688BAE301E}" destId="{26DC6F12-F5F6-44E4-904E-9F540514CC3D}" srcOrd="1" destOrd="0" presId="urn:microsoft.com/office/officeart/2005/8/layout/list1"/>
    <dgm:cxn modelId="{EF8A0BB3-5015-45BF-A24C-CE42676D0A75}" type="presOf" srcId="{1CA76B92-D64F-451C-9F5E-DEB5ADD340E2}" destId="{47D09EA9-0B8E-44F3-9FAB-F2F7EFCB323F}" srcOrd="0" destOrd="0" presId="urn:microsoft.com/office/officeart/2005/8/layout/list1"/>
    <dgm:cxn modelId="{1A43BB8E-787A-47E9-80C9-CE5B617350C5}" srcId="{1CA76B92-D64F-451C-9F5E-DEB5ADD340E2}" destId="{E250371D-AC40-4C29-A030-1157A8163E99}" srcOrd="1" destOrd="0" parTransId="{C5ADFB71-A6DF-4921-88B7-BE418025300B}" sibTransId="{87964857-3ED3-4450-8F70-E72EFCECFABD}"/>
    <dgm:cxn modelId="{6EF87BB2-B054-49E3-8243-E37F3D5043A5}" type="presOf" srcId="{DD330BD8-E9AE-40F6-B3EC-4BABACE6F1B9}" destId="{F41BD5DA-0C8B-4113-A7A2-A7BFDFB3C1F0}" srcOrd="0" destOrd="0" presId="urn:microsoft.com/office/officeart/2005/8/layout/list1"/>
    <dgm:cxn modelId="{99FB98C0-73C0-4F21-8065-8FDB9E0B3F53}" type="presOf" srcId="{AEEAD252-C592-4A94-8464-821AF7EF42EC}" destId="{5BF43DA1-BCE7-4BB8-A8A2-C5EDD28FADBC}" srcOrd="1" destOrd="0" presId="urn:microsoft.com/office/officeart/2005/8/layout/list1"/>
    <dgm:cxn modelId="{52ADFBD9-1AF6-4851-B480-AF921F3B6A21}" type="presOf" srcId="{30FA9DD7-E151-4BB8-946A-7CEDD3FEF0FC}" destId="{53673878-09C6-42BF-A6FF-62E39368E728}" srcOrd="0" destOrd="0" presId="urn:microsoft.com/office/officeart/2005/8/layout/list1"/>
    <dgm:cxn modelId="{21186F5E-9A10-4A78-BC9F-6C3454DBF9FB}" type="presOf" srcId="{BE67DCAC-DEA6-4F8B-8686-F3E25ACDE179}" destId="{D7A5FF6A-B703-4DF4-A896-8A5B8EF5D96A}" srcOrd="1" destOrd="0" presId="urn:microsoft.com/office/officeart/2005/8/layout/list1"/>
    <dgm:cxn modelId="{D61CA4A4-E71B-41C4-BCD9-2D3C6E75C022}" srcId="{1CA76B92-D64F-451C-9F5E-DEB5ADD340E2}" destId="{BE67DCAC-DEA6-4F8B-8686-F3E25ACDE179}" srcOrd="3" destOrd="0" parTransId="{7E831DAA-5019-4B0F-8406-71E4B1AED950}" sibTransId="{F3CF4B13-3CF0-4A85-A57D-475095528876}"/>
    <dgm:cxn modelId="{A964F622-A01C-4B90-A418-4751F177FB84}" srcId="{1CA76B92-D64F-451C-9F5E-DEB5ADD340E2}" destId="{AEEAD252-C592-4A94-8464-821AF7EF42EC}" srcOrd="0" destOrd="0" parTransId="{6FD4E51B-FD2D-456D-BCF0-126315DF2126}" sibTransId="{51EB89C9-9DED-461F-9C7A-9CA40DAE7B63}"/>
    <dgm:cxn modelId="{07FBECB4-A3C8-4034-8D15-65EFF13A418C}" srcId="{1CA76B92-D64F-451C-9F5E-DEB5ADD340E2}" destId="{3F285E6E-9290-4E84-A948-1E688BAE301E}" srcOrd="5" destOrd="0" parTransId="{C210004E-53B9-4EC7-8B45-7924F9557239}" sibTransId="{BCA43BB9-C84A-48F3-9492-224F5A365E91}"/>
    <dgm:cxn modelId="{FE77904F-4F02-49DB-A6ED-7D4634E5FA6C}" type="presOf" srcId="{E250371D-AC40-4C29-A030-1157A8163E99}" destId="{1ECADB1F-153F-4439-891A-FA58472D3C1D}" srcOrd="0" destOrd="0" presId="urn:microsoft.com/office/officeart/2005/8/layout/list1"/>
    <dgm:cxn modelId="{E8FF5365-FF5B-4E15-8997-937AD61A969E}" type="presOf" srcId="{DD330BD8-E9AE-40F6-B3EC-4BABACE6F1B9}" destId="{58FFD037-B127-4954-BD7B-1BD33202DAD6}" srcOrd="1" destOrd="0" presId="urn:microsoft.com/office/officeart/2005/8/layout/list1"/>
    <dgm:cxn modelId="{9D5A24D1-1C69-473A-A56D-5857A1E60E70}" type="presParOf" srcId="{47D09EA9-0B8E-44F3-9FAB-F2F7EFCB323F}" destId="{AE7AD920-ECA9-4056-BA2C-61A4FC5FE326}" srcOrd="0" destOrd="0" presId="urn:microsoft.com/office/officeart/2005/8/layout/list1"/>
    <dgm:cxn modelId="{BFD1BDF3-BD85-4E32-8BF4-36C962B17869}" type="presParOf" srcId="{AE7AD920-ECA9-4056-BA2C-61A4FC5FE326}" destId="{F1116926-0BED-400A-AA99-DC0B1CE06CAC}" srcOrd="0" destOrd="0" presId="urn:microsoft.com/office/officeart/2005/8/layout/list1"/>
    <dgm:cxn modelId="{94033A87-46CE-4746-9060-38E4C806AA51}" type="presParOf" srcId="{AE7AD920-ECA9-4056-BA2C-61A4FC5FE326}" destId="{5BF43DA1-BCE7-4BB8-A8A2-C5EDD28FADBC}" srcOrd="1" destOrd="0" presId="urn:microsoft.com/office/officeart/2005/8/layout/list1"/>
    <dgm:cxn modelId="{640B413D-E8A7-47AB-B660-F9700D425676}" type="presParOf" srcId="{47D09EA9-0B8E-44F3-9FAB-F2F7EFCB323F}" destId="{19E87B8E-E94B-48E6-9949-BBA21F7DB868}" srcOrd="1" destOrd="0" presId="urn:microsoft.com/office/officeart/2005/8/layout/list1"/>
    <dgm:cxn modelId="{9B68F463-E09A-4D98-895D-3593D4C96E6A}" type="presParOf" srcId="{47D09EA9-0B8E-44F3-9FAB-F2F7EFCB323F}" destId="{64A96441-C460-4B6F-B961-CF4557D7EC89}" srcOrd="2" destOrd="0" presId="urn:microsoft.com/office/officeart/2005/8/layout/list1"/>
    <dgm:cxn modelId="{1DAC571B-E774-41BB-B805-A3528F043669}" type="presParOf" srcId="{47D09EA9-0B8E-44F3-9FAB-F2F7EFCB323F}" destId="{41B02743-1630-430C-A9CC-62A9E2BF5778}" srcOrd="3" destOrd="0" presId="urn:microsoft.com/office/officeart/2005/8/layout/list1"/>
    <dgm:cxn modelId="{8AD370A7-C361-40CE-9AAC-C9B0E2036901}" type="presParOf" srcId="{47D09EA9-0B8E-44F3-9FAB-F2F7EFCB323F}" destId="{B39670AA-2199-4477-A64F-359752A31C54}" srcOrd="4" destOrd="0" presId="urn:microsoft.com/office/officeart/2005/8/layout/list1"/>
    <dgm:cxn modelId="{DBC58F2A-D5C1-4988-AA2C-49C7C6EA2E90}" type="presParOf" srcId="{B39670AA-2199-4477-A64F-359752A31C54}" destId="{1ECADB1F-153F-4439-891A-FA58472D3C1D}" srcOrd="0" destOrd="0" presId="urn:microsoft.com/office/officeart/2005/8/layout/list1"/>
    <dgm:cxn modelId="{7081A2ED-6AEB-46EF-BA49-A6F3855B3AE9}" type="presParOf" srcId="{B39670AA-2199-4477-A64F-359752A31C54}" destId="{8FFE49D9-B2D7-41D6-8804-9A8B5A809750}" srcOrd="1" destOrd="0" presId="urn:microsoft.com/office/officeart/2005/8/layout/list1"/>
    <dgm:cxn modelId="{29EAEAA4-6304-4BDD-96C1-77F4A77D0A62}" type="presParOf" srcId="{47D09EA9-0B8E-44F3-9FAB-F2F7EFCB323F}" destId="{4D07C193-6B47-4CA0-A2C0-E403D2DCB0BF}" srcOrd="5" destOrd="0" presId="urn:microsoft.com/office/officeart/2005/8/layout/list1"/>
    <dgm:cxn modelId="{9E6ECF69-06D7-4F54-BD34-0BA0EF029B97}" type="presParOf" srcId="{47D09EA9-0B8E-44F3-9FAB-F2F7EFCB323F}" destId="{83F2C2C6-1471-4B79-BF77-8124B2B4C587}" srcOrd="6" destOrd="0" presId="urn:microsoft.com/office/officeart/2005/8/layout/list1"/>
    <dgm:cxn modelId="{E1F225D3-0996-4FDA-8151-6016807D65C1}" type="presParOf" srcId="{47D09EA9-0B8E-44F3-9FAB-F2F7EFCB323F}" destId="{B3C9F31B-9F0A-4794-AAAC-D8EF9BF21CAC}" srcOrd="7" destOrd="0" presId="urn:microsoft.com/office/officeart/2005/8/layout/list1"/>
    <dgm:cxn modelId="{3372EA7B-2A32-4EBB-85BE-47121F7CEFAD}" type="presParOf" srcId="{47D09EA9-0B8E-44F3-9FAB-F2F7EFCB323F}" destId="{5A094F41-992A-40E2-AAB0-5B64106F3311}" srcOrd="8" destOrd="0" presId="urn:microsoft.com/office/officeart/2005/8/layout/list1"/>
    <dgm:cxn modelId="{1A5EED49-D8A6-483B-9EBA-012CD3639B84}" type="presParOf" srcId="{5A094F41-992A-40E2-AAB0-5B64106F3311}" destId="{F41BD5DA-0C8B-4113-A7A2-A7BFDFB3C1F0}" srcOrd="0" destOrd="0" presId="urn:microsoft.com/office/officeart/2005/8/layout/list1"/>
    <dgm:cxn modelId="{E9D057B0-3E36-49A1-B102-7C09F22BEF2D}" type="presParOf" srcId="{5A094F41-992A-40E2-AAB0-5B64106F3311}" destId="{58FFD037-B127-4954-BD7B-1BD33202DAD6}" srcOrd="1" destOrd="0" presId="urn:microsoft.com/office/officeart/2005/8/layout/list1"/>
    <dgm:cxn modelId="{FB33C2ED-D97F-45EC-A252-602DC8A8109E}" type="presParOf" srcId="{47D09EA9-0B8E-44F3-9FAB-F2F7EFCB323F}" destId="{F17A2132-8CC6-416E-A793-362B010EC1D3}" srcOrd="9" destOrd="0" presId="urn:microsoft.com/office/officeart/2005/8/layout/list1"/>
    <dgm:cxn modelId="{36827C4C-1901-45DE-802C-08B8565DB732}" type="presParOf" srcId="{47D09EA9-0B8E-44F3-9FAB-F2F7EFCB323F}" destId="{4EC22124-C85B-4587-A232-45C3A8D398EC}" srcOrd="10" destOrd="0" presId="urn:microsoft.com/office/officeart/2005/8/layout/list1"/>
    <dgm:cxn modelId="{9FD00E8D-F34B-460B-83DF-2F9556A06B5C}" type="presParOf" srcId="{47D09EA9-0B8E-44F3-9FAB-F2F7EFCB323F}" destId="{1F752F5D-C39B-4576-9AB1-F5C0C414E5CD}" srcOrd="11" destOrd="0" presId="urn:microsoft.com/office/officeart/2005/8/layout/list1"/>
    <dgm:cxn modelId="{84A0C32D-3061-4E02-A16A-95FB39BF259A}" type="presParOf" srcId="{47D09EA9-0B8E-44F3-9FAB-F2F7EFCB323F}" destId="{532156B4-0202-4B17-90B9-100A21D08404}" srcOrd="12" destOrd="0" presId="urn:microsoft.com/office/officeart/2005/8/layout/list1"/>
    <dgm:cxn modelId="{A5258EA9-ED8B-4D81-81EF-B9095A03CEE7}" type="presParOf" srcId="{532156B4-0202-4B17-90B9-100A21D08404}" destId="{E1BF9658-5371-415C-BC66-415DCB5D158B}" srcOrd="0" destOrd="0" presId="urn:microsoft.com/office/officeart/2005/8/layout/list1"/>
    <dgm:cxn modelId="{04DE406C-4180-44F1-9D8A-D792CF49B02B}" type="presParOf" srcId="{532156B4-0202-4B17-90B9-100A21D08404}" destId="{D7A5FF6A-B703-4DF4-A896-8A5B8EF5D96A}" srcOrd="1" destOrd="0" presId="urn:microsoft.com/office/officeart/2005/8/layout/list1"/>
    <dgm:cxn modelId="{C2EBB592-FA05-4811-8E14-006B24A4232E}" type="presParOf" srcId="{47D09EA9-0B8E-44F3-9FAB-F2F7EFCB323F}" destId="{59392D53-8644-4655-B48A-B3DC34F3FFED}" srcOrd="13" destOrd="0" presId="urn:microsoft.com/office/officeart/2005/8/layout/list1"/>
    <dgm:cxn modelId="{BD2607F9-18E0-4F81-9CA8-B302CA61AE7F}" type="presParOf" srcId="{47D09EA9-0B8E-44F3-9FAB-F2F7EFCB323F}" destId="{04F4B5AD-24D5-4C84-A019-D8252C109C91}" srcOrd="14" destOrd="0" presId="urn:microsoft.com/office/officeart/2005/8/layout/list1"/>
    <dgm:cxn modelId="{7DB23344-1E5A-4F5E-BED4-D09C1766B5BA}" type="presParOf" srcId="{47D09EA9-0B8E-44F3-9FAB-F2F7EFCB323F}" destId="{2F9D87D6-01DE-4A48-879D-67374E3541B8}" srcOrd="15" destOrd="0" presId="urn:microsoft.com/office/officeart/2005/8/layout/list1"/>
    <dgm:cxn modelId="{F1F5931E-F716-457E-AF97-5CFCA0D0790C}" type="presParOf" srcId="{47D09EA9-0B8E-44F3-9FAB-F2F7EFCB323F}" destId="{1E77272E-5380-4BA3-99A7-0A3957AB878A}" srcOrd="16" destOrd="0" presId="urn:microsoft.com/office/officeart/2005/8/layout/list1"/>
    <dgm:cxn modelId="{2F2EF534-4461-4242-B09C-28BACAFE3F50}" type="presParOf" srcId="{1E77272E-5380-4BA3-99A7-0A3957AB878A}" destId="{53673878-09C6-42BF-A6FF-62E39368E728}" srcOrd="0" destOrd="0" presId="urn:microsoft.com/office/officeart/2005/8/layout/list1"/>
    <dgm:cxn modelId="{C047128D-D00A-43CD-8718-942D6B7E0CE3}" type="presParOf" srcId="{1E77272E-5380-4BA3-99A7-0A3957AB878A}" destId="{C7835BBA-9590-4F28-9A01-77BCA65C1D42}" srcOrd="1" destOrd="0" presId="urn:microsoft.com/office/officeart/2005/8/layout/list1"/>
    <dgm:cxn modelId="{FB9BD9A6-689E-49A5-89A2-5F0C266E5CC3}" type="presParOf" srcId="{47D09EA9-0B8E-44F3-9FAB-F2F7EFCB323F}" destId="{DA04FCF5-CEA5-4282-9A07-632EB33714AA}" srcOrd="17" destOrd="0" presId="urn:microsoft.com/office/officeart/2005/8/layout/list1"/>
    <dgm:cxn modelId="{A5AE2519-70E2-4271-A4BB-937340E936FC}" type="presParOf" srcId="{47D09EA9-0B8E-44F3-9FAB-F2F7EFCB323F}" destId="{2AA3DE39-9C3F-41D8-8361-8A37694DB49D}" srcOrd="18" destOrd="0" presId="urn:microsoft.com/office/officeart/2005/8/layout/list1"/>
    <dgm:cxn modelId="{8929D750-6747-4AB6-8D96-8DE276E4491C}" type="presParOf" srcId="{47D09EA9-0B8E-44F3-9FAB-F2F7EFCB323F}" destId="{03FF69D5-AF2E-4D71-9845-E1E18B986C0F}" srcOrd="19" destOrd="0" presId="urn:microsoft.com/office/officeart/2005/8/layout/list1"/>
    <dgm:cxn modelId="{A7A00C61-667E-4A5B-A2DC-8E419360253A}" type="presParOf" srcId="{47D09EA9-0B8E-44F3-9FAB-F2F7EFCB323F}" destId="{64F3B5B1-259B-4A02-82E0-3C9529470409}" srcOrd="20" destOrd="0" presId="urn:microsoft.com/office/officeart/2005/8/layout/list1"/>
    <dgm:cxn modelId="{41A39386-3E5B-409F-B3D4-9F4987733E35}" type="presParOf" srcId="{64F3B5B1-259B-4A02-82E0-3C9529470409}" destId="{C4473485-E624-49DF-9F89-973B5A62454E}" srcOrd="0" destOrd="0" presId="urn:microsoft.com/office/officeart/2005/8/layout/list1"/>
    <dgm:cxn modelId="{D8949480-7BE4-4FD0-BBA7-96F0EDE1CB0A}" type="presParOf" srcId="{64F3B5B1-259B-4A02-82E0-3C9529470409}" destId="{26DC6F12-F5F6-44E4-904E-9F540514CC3D}" srcOrd="1" destOrd="0" presId="urn:microsoft.com/office/officeart/2005/8/layout/list1"/>
    <dgm:cxn modelId="{83ABFB8A-6974-4931-95C1-569E3201C1A7}" type="presParOf" srcId="{47D09EA9-0B8E-44F3-9FAB-F2F7EFCB323F}" destId="{2394FFA8-C872-45DB-B29A-A0E1FC673027}" srcOrd="21" destOrd="0" presId="urn:microsoft.com/office/officeart/2005/8/layout/list1"/>
    <dgm:cxn modelId="{332396CE-1325-4BA2-8F54-A9736658B63A}" type="presParOf" srcId="{47D09EA9-0B8E-44F3-9FAB-F2F7EFCB323F}" destId="{DD6BF46F-47FF-43AC-81F9-011ABB0840B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E8731-7F2D-4C52-86A5-78A38C48D46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75F5FD-402E-4B4F-A833-02D7FF14E5FB}">
      <dgm:prSet phldrT="[Текст]"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і емітент знаходяться у системі взаємовідносин позики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3FD4A-5014-4895-A3AD-3BA66725A253}" type="parTrans" cxnId="{24B01681-0918-442F-85A8-387A726C9324}">
      <dgm:prSet/>
      <dgm:spPr/>
      <dgm:t>
        <a:bodyPr/>
        <a:lstStyle/>
        <a:p>
          <a:endParaRPr lang="ru-RU"/>
        </a:p>
      </dgm:t>
    </dgm:pt>
    <dgm:pt modelId="{F68C9A01-DD3E-49CE-A7B6-492457A22A03}" type="sibTrans" cxnId="{24B01681-0918-442F-85A8-387A726C9324}">
      <dgm:prSet/>
      <dgm:spPr/>
      <dgm:t>
        <a:bodyPr/>
        <a:lstStyle/>
        <a:p>
          <a:endParaRPr lang="ru-RU"/>
        </a:p>
      </dgm:t>
    </dgm:pt>
    <dgm:pt modelId="{3A7C9143-D5C7-4159-9288-8A47F0D28F90}">
      <dgm:prSet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облігації не приймає участь в управлінні компанією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47879-028E-4348-8145-740C355F8159}" type="parTrans" cxnId="{54747F3F-EEB3-4C04-8DA0-07A9A686CC63}">
      <dgm:prSet/>
      <dgm:spPr/>
      <dgm:t>
        <a:bodyPr/>
        <a:lstStyle/>
        <a:p>
          <a:endParaRPr lang="ru-RU"/>
        </a:p>
      </dgm:t>
    </dgm:pt>
    <dgm:pt modelId="{E1ECAB28-087C-459F-8D1C-DAC6F4D931CD}" type="sibTrans" cxnId="{54747F3F-EEB3-4C04-8DA0-07A9A686CC63}">
      <dgm:prSet/>
      <dgm:spPr/>
      <dgm:t>
        <a:bodyPr/>
        <a:lstStyle/>
        <a:p>
          <a:endParaRPr lang="ru-RU"/>
        </a:p>
      </dgm:t>
    </dgm:pt>
    <dgm:pt modelId="{488BE02E-65ED-400D-BCC2-11DC5B277E99}">
      <dgm:prSet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облігації одержує дохід у формі відсотку (купону)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957F0-FAA0-473B-BDAB-F5BE511DF346}" type="parTrans" cxnId="{99AB30CE-C3C6-440E-A391-E31B99952053}">
      <dgm:prSet/>
      <dgm:spPr/>
      <dgm:t>
        <a:bodyPr/>
        <a:lstStyle/>
        <a:p>
          <a:endParaRPr lang="ru-RU"/>
        </a:p>
      </dgm:t>
    </dgm:pt>
    <dgm:pt modelId="{148ECADA-6A58-487E-9876-50BE6517466D}" type="sibTrans" cxnId="{99AB30CE-C3C6-440E-A391-E31B99952053}">
      <dgm:prSet/>
      <dgm:spPr/>
      <dgm:t>
        <a:bodyPr/>
        <a:lstStyle/>
        <a:p>
          <a:endParaRPr lang="ru-RU"/>
        </a:p>
      </dgm:t>
    </dgm:pt>
    <dgm:pt modelId="{307E9D43-5281-4DCD-BE6A-AB7EDECE2E74}">
      <dgm:prSet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Виплати за облігаціями відносяться до витрат емітента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64C5A-4B97-44CB-AD5D-227F4FFBE7A9}" type="parTrans" cxnId="{AD0622EF-8017-4C3E-B1DA-2904C43B78E6}">
      <dgm:prSet/>
      <dgm:spPr/>
      <dgm:t>
        <a:bodyPr/>
        <a:lstStyle/>
        <a:p>
          <a:endParaRPr lang="ru-RU"/>
        </a:p>
      </dgm:t>
    </dgm:pt>
    <dgm:pt modelId="{D6E6CB02-AD71-4611-9418-0CAFE1FCF863}" type="sibTrans" cxnId="{AD0622EF-8017-4C3E-B1DA-2904C43B78E6}">
      <dgm:prSet/>
      <dgm:spPr/>
      <dgm:t>
        <a:bodyPr/>
        <a:lstStyle/>
        <a:p>
          <a:endParaRPr lang="ru-RU"/>
        </a:p>
      </dgm:t>
    </dgm:pt>
    <dgm:pt modelId="{961CCB41-764C-4D77-B3F7-EF3F661A429A}">
      <dgm:prSet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Розмір виплат – фіксований, у попередньо визначені терміни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444BA-A268-40F6-9505-AB13EC84A5D2}" type="parTrans" cxnId="{BBBDEE5C-71EE-40F8-B876-A0AEAEB4CAD4}">
      <dgm:prSet/>
      <dgm:spPr/>
      <dgm:t>
        <a:bodyPr/>
        <a:lstStyle/>
        <a:p>
          <a:endParaRPr lang="ru-RU"/>
        </a:p>
      </dgm:t>
    </dgm:pt>
    <dgm:pt modelId="{26AA1696-54EA-47CE-8A06-78195B412A83}" type="sibTrans" cxnId="{BBBDEE5C-71EE-40F8-B876-A0AEAEB4CAD4}">
      <dgm:prSet/>
      <dgm:spPr/>
      <dgm:t>
        <a:bodyPr/>
        <a:lstStyle/>
        <a:p>
          <a:endParaRPr lang="ru-RU"/>
        </a:p>
      </dgm:t>
    </dgm:pt>
    <dgm:pt modelId="{7AC526D8-82FF-487C-89B9-5A8FE9511C4C}">
      <dgm:prSet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балансі компанії облігації проводяться як пасиви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40367-37D5-4C23-A8C3-7948974774A7}" type="parTrans" cxnId="{D6505366-AB84-485D-A167-810020DB385D}">
      <dgm:prSet/>
      <dgm:spPr/>
      <dgm:t>
        <a:bodyPr/>
        <a:lstStyle/>
        <a:p>
          <a:endParaRPr lang="ru-RU"/>
        </a:p>
      </dgm:t>
    </dgm:pt>
    <dgm:pt modelId="{8196B104-8EA2-4BEE-B569-13525E2356F2}" type="sibTrans" cxnId="{D6505366-AB84-485D-A167-810020DB385D}">
      <dgm:prSet/>
      <dgm:spPr/>
      <dgm:t>
        <a:bodyPr/>
        <a:lstStyle/>
        <a:p>
          <a:endParaRPr lang="ru-RU"/>
        </a:p>
      </dgm:t>
    </dgm:pt>
    <dgm:pt modelId="{F2B7FE61-0C9F-43AE-97C0-D330CB354057}" type="pres">
      <dgm:prSet presAssocID="{F13E8731-7F2D-4C52-86A5-78A38C48D46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B6F42F-0A44-4918-A370-97C2F6174EEA}" type="pres">
      <dgm:prSet presAssocID="{F13E8731-7F2D-4C52-86A5-78A38C48D46F}" presName="Name1" presStyleCnt="0"/>
      <dgm:spPr/>
    </dgm:pt>
    <dgm:pt modelId="{6C9022CF-0026-4F02-AC4C-2D601272F9FE}" type="pres">
      <dgm:prSet presAssocID="{F13E8731-7F2D-4C52-86A5-78A38C48D46F}" presName="cycle" presStyleCnt="0"/>
      <dgm:spPr/>
    </dgm:pt>
    <dgm:pt modelId="{1E81E7EA-23AE-4FD5-8F62-A20A22C07510}" type="pres">
      <dgm:prSet presAssocID="{F13E8731-7F2D-4C52-86A5-78A38C48D46F}" presName="srcNode" presStyleLbl="node1" presStyleIdx="0" presStyleCnt="6"/>
      <dgm:spPr/>
    </dgm:pt>
    <dgm:pt modelId="{FE45DBD8-5669-4A3A-9F30-DE7EECB1B8F7}" type="pres">
      <dgm:prSet presAssocID="{F13E8731-7F2D-4C52-86A5-78A38C48D46F}" presName="conn" presStyleLbl="parChTrans1D2" presStyleIdx="0" presStyleCnt="1"/>
      <dgm:spPr/>
      <dgm:t>
        <a:bodyPr/>
        <a:lstStyle/>
        <a:p>
          <a:endParaRPr lang="ru-RU"/>
        </a:p>
      </dgm:t>
    </dgm:pt>
    <dgm:pt modelId="{79CC94B3-BCA9-45A2-BF56-25F18F2F793D}" type="pres">
      <dgm:prSet presAssocID="{F13E8731-7F2D-4C52-86A5-78A38C48D46F}" presName="extraNode" presStyleLbl="node1" presStyleIdx="0" presStyleCnt="6"/>
      <dgm:spPr/>
    </dgm:pt>
    <dgm:pt modelId="{775E8E72-0126-4171-BF12-2569ED30B485}" type="pres">
      <dgm:prSet presAssocID="{F13E8731-7F2D-4C52-86A5-78A38C48D46F}" presName="dstNode" presStyleLbl="node1" presStyleIdx="0" presStyleCnt="6"/>
      <dgm:spPr/>
    </dgm:pt>
    <dgm:pt modelId="{A6367103-FFD3-418E-9B85-8B30F0900BF7}" type="pres">
      <dgm:prSet presAssocID="{2E75F5FD-402E-4B4F-A833-02D7FF14E5F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9CAD0-8014-43C7-8F25-9AEEF3D18A17}" type="pres">
      <dgm:prSet presAssocID="{2E75F5FD-402E-4B4F-A833-02D7FF14E5FB}" presName="accent_1" presStyleCnt="0"/>
      <dgm:spPr/>
    </dgm:pt>
    <dgm:pt modelId="{618879BA-E1CD-49FA-B5A4-E73FF4A6BB37}" type="pres">
      <dgm:prSet presAssocID="{2E75F5FD-402E-4B4F-A833-02D7FF14E5FB}" presName="accentRepeatNode" presStyleLbl="solidFgAcc1" presStyleIdx="0" presStyleCnt="6"/>
      <dgm:spPr/>
    </dgm:pt>
    <dgm:pt modelId="{61D088DA-300D-4D24-A048-9B28B54FA477}" type="pres">
      <dgm:prSet presAssocID="{3A7C9143-D5C7-4159-9288-8A47F0D28F9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5EAD9-D076-43D6-B502-D1EB127E4783}" type="pres">
      <dgm:prSet presAssocID="{3A7C9143-D5C7-4159-9288-8A47F0D28F90}" presName="accent_2" presStyleCnt="0"/>
      <dgm:spPr/>
    </dgm:pt>
    <dgm:pt modelId="{ADA83C70-AFB8-4F15-A124-671DD93D5398}" type="pres">
      <dgm:prSet presAssocID="{3A7C9143-D5C7-4159-9288-8A47F0D28F90}" presName="accentRepeatNode" presStyleLbl="solidFgAcc1" presStyleIdx="1" presStyleCnt="6"/>
      <dgm:spPr/>
    </dgm:pt>
    <dgm:pt modelId="{01675EBA-F93A-456C-B918-E990304F33C7}" type="pres">
      <dgm:prSet presAssocID="{488BE02E-65ED-400D-BCC2-11DC5B277E9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222E8-4D50-4B0B-96E8-83BE0F55FBD0}" type="pres">
      <dgm:prSet presAssocID="{488BE02E-65ED-400D-BCC2-11DC5B277E99}" presName="accent_3" presStyleCnt="0"/>
      <dgm:spPr/>
    </dgm:pt>
    <dgm:pt modelId="{64A8820B-30B9-41B0-B4ED-50B0DF03BE96}" type="pres">
      <dgm:prSet presAssocID="{488BE02E-65ED-400D-BCC2-11DC5B277E99}" presName="accentRepeatNode" presStyleLbl="solidFgAcc1" presStyleIdx="2" presStyleCnt="6"/>
      <dgm:spPr/>
    </dgm:pt>
    <dgm:pt modelId="{F563378F-36AC-4CF3-BFD8-2E4B870DAD3C}" type="pres">
      <dgm:prSet presAssocID="{307E9D43-5281-4DCD-BE6A-AB7EDECE2E7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D03DD-E5EC-4870-A1ED-66552B2DD143}" type="pres">
      <dgm:prSet presAssocID="{307E9D43-5281-4DCD-BE6A-AB7EDECE2E74}" presName="accent_4" presStyleCnt="0"/>
      <dgm:spPr/>
    </dgm:pt>
    <dgm:pt modelId="{D10516F1-8360-49B0-B3F5-EB2C67358EE1}" type="pres">
      <dgm:prSet presAssocID="{307E9D43-5281-4DCD-BE6A-AB7EDECE2E74}" presName="accentRepeatNode" presStyleLbl="solidFgAcc1" presStyleIdx="3" presStyleCnt="6"/>
      <dgm:spPr/>
    </dgm:pt>
    <dgm:pt modelId="{AA3240A3-DB71-4778-96F5-C9A9F6399ED1}" type="pres">
      <dgm:prSet presAssocID="{961CCB41-764C-4D77-B3F7-EF3F661A429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FF3A7-88A3-4EBE-A8CB-7DADFEA6657A}" type="pres">
      <dgm:prSet presAssocID="{961CCB41-764C-4D77-B3F7-EF3F661A429A}" presName="accent_5" presStyleCnt="0"/>
      <dgm:spPr/>
    </dgm:pt>
    <dgm:pt modelId="{7FA3E043-66BB-4255-BD4F-E74ED3AF9322}" type="pres">
      <dgm:prSet presAssocID="{961CCB41-764C-4D77-B3F7-EF3F661A429A}" presName="accentRepeatNode" presStyleLbl="solidFgAcc1" presStyleIdx="4" presStyleCnt="6"/>
      <dgm:spPr/>
    </dgm:pt>
    <dgm:pt modelId="{E8F61D86-FF09-44B4-B1A5-2CFAABD2A617}" type="pres">
      <dgm:prSet presAssocID="{7AC526D8-82FF-487C-89B9-5A8FE9511C4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8CBFC-CCEE-49ED-A293-86C6B7EC2764}" type="pres">
      <dgm:prSet presAssocID="{7AC526D8-82FF-487C-89B9-5A8FE9511C4C}" presName="accent_6" presStyleCnt="0"/>
      <dgm:spPr/>
    </dgm:pt>
    <dgm:pt modelId="{B6235760-761C-4407-B72F-19EE539B897E}" type="pres">
      <dgm:prSet presAssocID="{7AC526D8-82FF-487C-89B9-5A8FE9511C4C}" presName="accentRepeatNode" presStyleLbl="solidFgAcc1" presStyleIdx="5" presStyleCnt="6"/>
      <dgm:spPr/>
    </dgm:pt>
  </dgm:ptLst>
  <dgm:cxnLst>
    <dgm:cxn modelId="{99AB30CE-C3C6-440E-A391-E31B99952053}" srcId="{F13E8731-7F2D-4C52-86A5-78A38C48D46F}" destId="{488BE02E-65ED-400D-BCC2-11DC5B277E99}" srcOrd="2" destOrd="0" parTransId="{4B5957F0-FAA0-473B-BDAB-F5BE511DF346}" sibTransId="{148ECADA-6A58-487E-9876-50BE6517466D}"/>
    <dgm:cxn modelId="{BBBDEE5C-71EE-40F8-B876-A0AEAEB4CAD4}" srcId="{F13E8731-7F2D-4C52-86A5-78A38C48D46F}" destId="{961CCB41-764C-4D77-B3F7-EF3F661A429A}" srcOrd="4" destOrd="0" parTransId="{0FA444BA-A268-40F6-9505-AB13EC84A5D2}" sibTransId="{26AA1696-54EA-47CE-8A06-78195B412A83}"/>
    <dgm:cxn modelId="{8C20CE35-6FE1-432A-8FE1-320AAEA1D966}" type="presOf" srcId="{F13E8731-7F2D-4C52-86A5-78A38C48D46F}" destId="{F2B7FE61-0C9F-43AE-97C0-D330CB354057}" srcOrd="0" destOrd="0" presId="urn:microsoft.com/office/officeart/2008/layout/VerticalCurvedList"/>
    <dgm:cxn modelId="{2EE2840E-9A75-41B5-987D-1E1B79C5DD34}" type="presOf" srcId="{488BE02E-65ED-400D-BCC2-11DC5B277E99}" destId="{01675EBA-F93A-456C-B918-E990304F33C7}" srcOrd="0" destOrd="0" presId="urn:microsoft.com/office/officeart/2008/layout/VerticalCurvedList"/>
    <dgm:cxn modelId="{9E80CAF6-24B8-4BB3-B257-C7A3451E2CA5}" type="presOf" srcId="{2E75F5FD-402E-4B4F-A833-02D7FF14E5FB}" destId="{A6367103-FFD3-418E-9B85-8B30F0900BF7}" srcOrd="0" destOrd="0" presId="urn:microsoft.com/office/officeart/2008/layout/VerticalCurvedList"/>
    <dgm:cxn modelId="{54747F3F-EEB3-4C04-8DA0-07A9A686CC63}" srcId="{F13E8731-7F2D-4C52-86A5-78A38C48D46F}" destId="{3A7C9143-D5C7-4159-9288-8A47F0D28F90}" srcOrd="1" destOrd="0" parTransId="{80F47879-028E-4348-8145-740C355F8159}" sibTransId="{E1ECAB28-087C-459F-8D1C-DAC6F4D931CD}"/>
    <dgm:cxn modelId="{775B00E8-285C-4A88-A00B-E4BBD7170D04}" type="presOf" srcId="{F68C9A01-DD3E-49CE-A7B6-492457A22A03}" destId="{FE45DBD8-5669-4A3A-9F30-DE7EECB1B8F7}" srcOrd="0" destOrd="0" presId="urn:microsoft.com/office/officeart/2008/layout/VerticalCurvedList"/>
    <dgm:cxn modelId="{31E4788F-9064-4CF8-B76B-41D5940C79AF}" type="presOf" srcId="{961CCB41-764C-4D77-B3F7-EF3F661A429A}" destId="{AA3240A3-DB71-4778-96F5-C9A9F6399ED1}" srcOrd="0" destOrd="0" presId="urn:microsoft.com/office/officeart/2008/layout/VerticalCurvedList"/>
    <dgm:cxn modelId="{15FD3570-D3F4-43A5-ABD0-9617BC8E0F41}" type="presOf" srcId="{307E9D43-5281-4DCD-BE6A-AB7EDECE2E74}" destId="{F563378F-36AC-4CF3-BFD8-2E4B870DAD3C}" srcOrd="0" destOrd="0" presId="urn:microsoft.com/office/officeart/2008/layout/VerticalCurvedList"/>
    <dgm:cxn modelId="{AD0622EF-8017-4C3E-B1DA-2904C43B78E6}" srcId="{F13E8731-7F2D-4C52-86A5-78A38C48D46F}" destId="{307E9D43-5281-4DCD-BE6A-AB7EDECE2E74}" srcOrd="3" destOrd="0" parTransId="{50164C5A-4B97-44CB-AD5D-227F4FFBE7A9}" sibTransId="{D6E6CB02-AD71-4611-9418-0CAFE1FCF863}"/>
    <dgm:cxn modelId="{AF6B4296-E5CA-4002-8D7C-9B3927612FB6}" type="presOf" srcId="{3A7C9143-D5C7-4159-9288-8A47F0D28F90}" destId="{61D088DA-300D-4D24-A048-9B28B54FA477}" srcOrd="0" destOrd="0" presId="urn:microsoft.com/office/officeart/2008/layout/VerticalCurvedList"/>
    <dgm:cxn modelId="{110CE495-CAF4-45ED-8F61-D87C2FDFFAB2}" type="presOf" srcId="{7AC526D8-82FF-487C-89B9-5A8FE9511C4C}" destId="{E8F61D86-FF09-44B4-B1A5-2CFAABD2A617}" srcOrd="0" destOrd="0" presId="urn:microsoft.com/office/officeart/2008/layout/VerticalCurvedList"/>
    <dgm:cxn modelId="{D6505366-AB84-485D-A167-810020DB385D}" srcId="{F13E8731-7F2D-4C52-86A5-78A38C48D46F}" destId="{7AC526D8-82FF-487C-89B9-5A8FE9511C4C}" srcOrd="5" destOrd="0" parTransId="{6A040367-37D5-4C23-A8C3-7948974774A7}" sibTransId="{8196B104-8EA2-4BEE-B569-13525E2356F2}"/>
    <dgm:cxn modelId="{24B01681-0918-442F-85A8-387A726C9324}" srcId="{F13E8731-7F2D-4C52-86A5-78A38C48D46F}" destId="{2E75F5FD-402E-4B4F-A833-02D7FF14E5FB}" srcOrd="0" destOrd="0" parTransId="{8B63FD4A-5014-4895-A3AD-3BA66725A253}" sibTransId="{F68C9A01-DD3E-49CE-A7B6-492457A22A03}"/>
    <dgm:cxn modelId="{FB321DFA-0F8B-4391-A5F5-1D9AED233E66}" type="presParOf" srcId="{F2B7FE61-0C9F-43AE-97C0-D330CB354057}" destId="{C7B6F42F-0A44-4918-A370-97C2F6174EEA}" srcOrd="0" destOrd="0" presId="urn:microsoft.com/office/officeart/2008/layout/VerticalCurvedList"/>
    <dgm:cxn modelId="{B8EE96FA-B4B2-4D70-BDE3-10440A59B6F8}" type="presParOf" srcId="{C7B6F42F-0A44-4918-A370-97C2F6174EEA}" destId="{6C9022CF-0026-4F02-AC4C-2D601272F9FE}" srcOrd="0" destOrd="0" presId="urn:microsoft.com/office/officeart/2008/layout/VerticalCurvedList"/>
    <dgm:cxn modelId="{D3B56B14-1C12-488F-9F96-52B78C6DE4C2}" type="presParOf" srcId="{6C9022CF-0026-4F02-AC4C-2D601272F9FE}" destId="{1E81E7EA-23AE-4FD5-8F62-A20A22C07510}" srcOrd="0" destOrd="0" presId="urn:microsoft.com/office/officeart/2008/layout/VerticalCurvedList"/>
    <dgm:cxn modelId="{04DCDC8D-80A3-4EDC-8D72-425D5801CA74}" type="presParOf" srcId="{6C9022CF-0026-4F02-AC4C-2D601272F9FE}" destId="{FE45DBD8-5669-4A3A-9F30-DE7EECB1B8F7}" srcOrd="1" destOrd="0" presId="urn:microsoft.com/office/officeart/2008/layout/VerticalCurvedList"/>
    <dgm:cxn modelId="{3050683C-33D1-4918-BBF8-EDDF2C74325C}" type="presParOf" srcId="{6C9022CF-0026-4F02-AC4C-2D601272F9FE}" destId="{79CC94B3-BCA9-45A2-BF56-25F18F2F793D}" srcOrd="2" destOrd="0" presId="urn:microsoft.com/office/officeart/2008/layout/VerticalCurvedList"/>
    <dgm:cxn modelId="{936090AC-5C01-423F-A19C-4B8FA528933D}" type="presParOf" srcId="{6C9022CF-0026-4F02-AC4C-2D601272F9FE}" destId="{775E8E72-0126-4171-BF12-2569ED30B485}" srcOrd="3" destOrd="0" presId="urn:microsoft.com/office/officeart/2008/layout/VerticalCurvedList"/>
    <dgm:cxn modelId="{B762C982-C7D3-4DDC-84C4-5C35AE1C909E}" type="presParOf" srcId="{C7B6F42F-0A44-4918-A370-97C2F6174EEA}" destId="{A6367103-FFD3-418E-9B85-8B30F0900BF7}" srcOrd="1" destOrd="0" presId="urn:microsoft.com/office/officeart/2008/layout/VerticalCurvedList"/>
    <dgm:cxn modelId="{AB9398B1-4500-4123-A343-F4EB56DEA515}" type="presParOf" srcId="{C7B6F42F-0A44-4918-A370-97C2F6174EEA}" destId="{7DC9CAD0-8014-43C7-8F25-9AEEF3D18A17}" srcOrd="2" destOrd="0" presId="urn:microsoft.com/office/officeart/2008/layout/VerticalCurvedList"/>
    <dgm:cxn modelId="{D4A474E6-7E0C-431C-BDB1-4794FE98BCD9}" type="presParOf" srcId="{7DC9CAD0-8014-43C7-8F25-9AEEF3D18A17}" destId="{618879BA-E1CD-49FA-B5A4-E73FF4A6BB37}" srcOrd="0" destOrd="0" presId="urn:microsoft.com/office/officeart/2008/layout/VerticalCurvedList"/>
    <dgm:cxn modelId="{DD1B88FB-2D9E-49DF-A02E-DE1798B96B7D}" type="presParOf" srcId="{C7B6F42F-0A44-4918-A370-97C2F6174EEA}" destId="{61D088DA-300D-4D24-A048-9B28B54FA477}" srcOrd="3" destOrd="0" presId="urn:microsoft.com/office/officeart/2008/layout/VerticalCurvedList"/>
    <dgm:cxn modelId="{B7AA947D-AE3C-4E6E-9814-8A40DDCD10E8}" type="presParOf" srcId="{C7B6F42F-0A44-4918-A370-97C2F6174EEA}" destId="{4D95EAD9-D076-43D6-B502-D1EB127E4783}" srcOrd="4" destOrd="0" presId="urn:microsoft.com/office/officeart/2008/layout/VerticalCurvedList"/>
    <dgm:cxn modelId="{F24D5155-3BE1-4C24-A3EE-82F9D834AA60}" type="presParOf" srcId="{4D95EAD9-D076-43D6-B502-D1EB127E4783}" destId="{ADA83C70-AFB8-4F15-A124-671DD93D5398}" srcOrd="0" destOrd="0" presId="urn:microsoft.com/office/officeart/2008/layout/VerticalCurvedList"/>
    <dgm:cxn modelId="{FFC597EC-FAEF-4FAC-B059-10919ECACC56}" type="presParOf" srcId="{C7B6F42F-0A44-4918-A370-97C2F6174EEA}" destId="{01675EBA-F93A-456C-B918-E990304F33C7}" srcOrd="5" destOrd="0" presId="urn:microsoft.com/office/officeart/2008/layout/VerticalCurvedList"/>
    <dgm:cxn modelId="{91D49D1B-5D6C-4C8D-93E0-DD5EAD19C175}" type="presParOf" srcId="{C7B6F42F-0A44-4918-A370-97C2F6174EEA}" destId="{2AB222E8-4D50-4B0B-96E8-83BE0F55FBD0}" srcOrd="6" destOrd="0" presId="urn:microsoft.com/office/officeart/2008/layout/VerticalCurvedList"/>
    <dgm:cxn modelId="{7A370ABD-69DC-4CBF-83ED-0EB982E42664}" type="presParOf" srcId="{2AB222E8-4D50-4B0B-96E8-83BE0F55FBD0}" destId="{64A8820B-30B9-41B0-B4ED-50B0DF03BE96}" srcOrd="0" destOrd="0" presId="urn:microsoft.com/office/officeart/2008/layout/VerticalCurvedList"/>
    <dgm:cxn modelId="{C68BFA2A-66A0-4F3D-BB2D-FBBF42835C5B}" type="presParOf" srcId="{C7B6F42F-0A44-4918-A370-97C2F6174EEA}" destId="{F563378F-36AC-4CF3-BFD8-2E4B870DAD3C}" srcOrd="7" destOrd="0" presId="urn:microsoft.com/office/officeart/2008/layout/VerticalCurvedList"/>
    <dgm:cxn modelId="{64DCA62D-DC71-4132-8A14-FFE7552DD4F2}" type="presParOf" srcId="{C7B6F42F-0A44-4918-A370-97C2F6174EEA}" destId="{6FAD03DD-E5EC-4870-A1ED-66552B2DD143}" srcOrd="8" destOrd="0" presId="urn:microsoft.com/office/officeart/2008/layout/VerticalCurvedList"/>
    <dgm:cxn modelId="{B1370271-DA48-468F-9ED2-E1BC5F28F124}" type="presParOf" srcId="{6FAD03DD-E5EC-4870-A1ED-66552B2DD143}" destId="{D10516F1-8360-49B0-B3F5-EB2C67358EE1}" srcOrd="0" destOrd="0" presId="urn:microsoft.com/office/officeart/2008/layout/VerticalCurvedList"/>
    <dgm:cxn modelId="{791141E8-C940-4F89-9B0F-BB66E085B15D}" type="presParOf" srcId="{C7B6F42F-0A44-4918-A370-97C2F6174EEA}" destId="{AA3240A3-DB71-4778-96F5-C9A9F6399ED1}" srcOrd="9" destOrd="0" presId="urn:microsoft.com/office/officeart/2008/layout/VerticalCurvedList"/>
    <dgm:cxn modelId="{5199C5D5-3CD0-4BDF-B625-EDECF070AA8F}" type="presParOf" srcId="{C7B6F42F-0A44-4918-A370-97C2F6174EEA}" destId="{BD7FF3A7-88A3-4EBE-A8CB-7DADFEA6657A}" srcOrd="10" destOrd="0" presId="urn:microsoft.com/office/officeart/2008/layout/VerticalCurvedList"/>
    <dgm:cxn modelId="{0548C8B5-4CEB-4136-8E86-1C4AF40F5026}" type="presParOf" srcId="{BD7FF3A7-88A3-4EBE-A8CB-7DADFEA6657A}" destId="{7FA3E043-66BB-4255-BD4F-E74ED3AF9322}" srcOrd="0" destOrd="0" presId="urn:microsoft.com/office/officeart/2008/layout/VerticalCurvedList"/>
    <dgm:cxn modelId="{CB756A31-1EA6-4DD3-92C2-FDE3F6B41FAF}" type="presParOf" srcId="{C7B6F42F-0A44-4918-A370-97C2F6174EEA}" destId="{E8F61D86-FF09-44B4-B1A5-2CFAABD2A617}" srcOrd="11" destOrd="0" presId="urn:microsoft.com/office/officeart/2008/layout/VerticalCurvedList"/>
    <dgm:cxn modelId="{04A16F0C-59CA-45CE-9CFB-FA153FA8F32A}" type="presParOf" srcId="{C7B6F42F-0A44-4918-A370-97C2F6174EEA}" destId="{BE58CBFC-CCEE-49ED-A293-86C6B7EC2764}" srcOrd="12" destOrd="0" presId="urn:microsoft.com/office/officeart/2008/layout/VerticalCurvedList"/>
    <dgm:cxn modelId="{03F8C64A-7030-4128-A280-783EDD770B84}" type="presParOf" srcId="{BE58CBFC-CCEE-49ED-A293-86C6B7EC2764}" destId="{B6235760-761C-4407-B72F-19EE539B89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E0BC3-45AC-4CA8-89D6-C4B6F34521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A41D37-345E-427F-A77C-7BD04F9DB6C1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8C84-F445-4364-8FE1-5A2FC66D169C}" type="parTrans" cxnId="{0367AB61-7291-402F-AF7B-4A4A3C17CD0B}">
      <dgm:prSet/>
      <dgm:spPr/>
      <dgm:t>
        <a:bodyPr/>
        <a:lstStyle/>
        <a:p>
          <a:endParaRPr lang="ru-RU"/>
        </a:p>
      </dgm:t>
    </dgm:pt>
    <dgm:pt modelId="{8136541D-6E74-4CC5-B2FB-349F0F036B95}" type="sibTrans" cxnId="{0367AB61-7291-402F-AF7B-4A4A3C17CD0B}">
      <dgm:prSet/>
      <dgm:spPr/>
      <dgm:t>
        <a:bodyPr/>
        <a:lstStyle/>
        <a:p>
          <a:endParaRPr lang="ru-RU"/>
        </a:p>
      </dgm:t>
    </dgm:pt>
    <dgm:pt modelId="{73328229-34AB-4101-B03D-DF6ACDDA06A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2AF74-8B28-4DE6-9015-58CC30172C09}" type="parTrans" cxnId="{5A259C8C-89C6-4826-A582-F95392C0722A}">
      <dgm:prSet/>
      <dgm:spPr/>
      <dgm:t>
        <a:bodyPr/>
        <a:lstStyle/>
        <a:p>
          <a:endParaRPr lang="ru-RU"/>
        </a:p>
      </dgm:t>
    </dgm:pt>
    <dgm:pt modelId="{E4A369ED-44BC-4D31-ACC8-30AEFEF7D492}" type="sibTrans" cxnId="{5A259C8C-89C6-4826-A582-F95392C0722A}">
      <dgm:prSet/>
      <dgm:spPr/>
      <dgm:t>
        <a:bodyPr/>
        <a:lstStyle/>
        <a:p>
          <a:endParaRPr lang="ru-RU"/>
        </a:p>
      </dgm:t>
    </dgm:pt>
    <dgm:pt modelId="{628BF895-3EE3-4DF9-A6BB-B78E8DDC0BA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Перегляд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реструктуризація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5BE6F-1D51-4A4C-B223-74ED274FD46A}" type="parTrans" cxnId="{705CB8DF-8053-472C-BFB0-1C367EDAF63D}">
      <dgm:prSet/>
      <dgm:spPr/>
      <dgm:t>
        <a:bodyPr/>
        <a:lstStyle/>
        <a:p>
          <a:endParaRPr lang="ru-RU"/>
        </a:p>
      </dgm:t>
    </dgm:pt>
    <dgm:pt modelId="{D71FF311-9DB1-434B-9066-52D5F1E65ED7}" type="sibTrans" cxnId="{705CB8DF-8053-472C-BFB0-1C367EDAF63D}">
      <dgm:prSet/>
      <dgm:spPr/>
      <dgm:t>
        <a:bodyPr/>
        <a:lstStyle/>
        <a:p>
          <a:endParaRPr lang="ru-RU"/>
        </a:p>
      </dgm:t>
    </dgm:pt>
    <dgm:pt modelId="{EBF2D28B-E535-4F12-9793-CE3DEC62BF40}" type="pres">
      <dgm:prSet presAssocID="{D45E0BC3-45AC-4CA8-89D6-C4B6F34521C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572A3B-E7CD-48BF-A5C1-791E0FE4E0F7}" type="pres">
      <dgm:prSet presAssocID="{D45E0BC3-45AC-4CA8-89D6-C4B6F34521C9}" presName="arrow" presStyleLbl="bgShp" presStyleIdx="0" presStyleCnt="1" custLinFactNeighborX="1592"/>
      <dgm:spPr/>
    </dgm:pt>
    <dgm:pt modelId="{E7B58E8F-BD05-4CA0-97F1-768B4ABADA90}" type="pres">
      <dgm:prSet presAssocID="{D45E0BC3-45AC-4CA8-89D6-C4B6F34521C9}" presName="linearProcess" presStyleCnt="0"/>
      <dgm:spPr/>
    </dgm:pt>
    <dgm:pt modelId="{88EB9EFF-FEC0-45DC-82DB-613B427D34E9}" type="pres">
      <dgm:prSet presAssocID="{CDA41D37-345E-427F-A77C-7BD04F9DB6C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64EB4-C474-4966-A94D-13067C562971}" type="pres">
      <dgm:prSet presAssocID="{8136541D-6E74-4CC5-B2FB-349F0F036B95}" presName="sibTrans" presStyleCnt="0"/>
      <dgm:spPr/>
    </dgm:pt>
    <dgm:pt modelId="{BC38D27B-E674-4410-8305-AF9263955BA3}" type="pres">
      <dgm:prSet presAssocID="{73328229-34AB-4101-B03D-DF6ACDDA06A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5AC6D-2D12-403E-AB73-08A702434F69}" type="pres">
      <dgm:prSet presAssocID="{E4A369ED-44BC-4D31-ACC8-30AEFEF7D492}" presName="sibTrans" presStyleCnt="0"/>
      <dgm:spPr/>
    </dgm:pt>
    <dgm:pt modelId="{31966EBF-F61C-4BBC-9171-691919CA9F9E}" type="pres">
      <dgm:prSet presAssocID="{628BF895-3EE3-4DF9-A6BB-B78E8DDC0BAB}" presName="textNode" presStyleLbl="node1" presStyleIdx="2" presStyleCnt="3" custScaleX="110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EBD88F-8CE5-4E6D-BF0B-F0305802CA12}" type="presOf" srcId="{CDA41D37-345E-427F-A77C-7BD04F9DB6C1}" destId="{88EB9EFF-FEC0-45DC-82DB-613B427D34E9}" srcOrd="0" destOrd="0" presId="urn:microsoft.com/office/officeart/2005/8/layout/hProcess9"/>
    <dgm:cxn modelId="{F8800898-F087-4E3B-8BA4-7B41EAA73B07}" type="presOf" srcId="{D45E0BC3-45AC-4CA8-89D6-C4B6F34521C9}" destId="{EBF2D28B-E535-4F12-9793-CE3DEC62BF40}" srcOrd="0" destOrd="0" presId="urn:microsoft.com/office/officeart/2005/8/layout/hProcess9"/>
    <dgm:cxn modelId="{49DF0014-C972-46EC-BB67-7B81C51282A5}" type="presOf" srcId="{73328229-34AB-4101-B03D-DF6ACDDA06A6}" destId="{BC38D27B-E674-4410-8305-AF9263955BA3}" srcOrd="0" destOrd="0" presId="urn:microsoft.com/office/officeart/2005/8/layout/hProcess9"/>
    <dgm:cxn modelId="{453A83A0-1161-47C3-AB11-BBC08D757EDA}" type="presOf" srcId="{628BF895-3EE3-4DF9-A6BB-B78E8DDC0BAB}" destId="{31966EBF-F61C-4BBC-9171-691919CA9F9E}" srcOrd="0" destOrd="0" presId="urn:microsoft.com/office/officeart/2005/8/layout/hProcess9"/>
    <dgm:cxn modelId="{705CB8DF-8053-472C-BFB0-1C367EDAF63D}" srcId="{D45E0BC3-45AC-4CA8-89D6-C4B6F34521C9}" destId="{628BF895-3EE3-4DF9-A6BB-B78E8DDC0BAB}" srcOrd="2" destOrd="0" parTransId="{5E85BE6F-1D51-4A4C-B223-74ED274FD46A}" sibTransId="{D71FF311-9DB1-434B-9066-52D5F1E65ED7}"/>
    <dgm:cxn modelId="{0367AB61-7291-402F-AF7B-4A4A3C17CD0B}" srcId="{D45E0BC3-45AC-4CA8-89D6-C4B6F34521C9}" destId="{CDA41D37-345E-427F-A77C-7BD04F9DB6C1}" srcOrd="0" destOrd="0" parTransId="{5B518C84-F445-4364-8FE1-5A2FC66D169C}" sibTransId="{8136541D-6E74-4CC5-B2FB-349F0F036B95}"/>
    <dgm:cxn modelId="{5A259C8C-89C6-4826-A582-F95392C0722A}" srcId="{D45E0BC3-45AC-4CA8-89D6-C4B6F34521C9}" destId="{73328229-34AB-4101-B03D-DF6ACDDA06A6}" srcOrd="1" destOrd="0" parTransId="{E562AF74-8B28-4DE6-9015-58CC30172C09}" sibTransId="{E4A369ED-44BC-4D31-ACC8-30AEFEF7D492}"/>
    <dgm:cxn modelId="{F20C18D1-93C8-4745-9FB8-49D87E6A873C}" type="presParOf" srcId="{EBF2D28B-E535-4F12-9793-CE3DEC62BF40}" destId="{F2572A3B-E7CD-48BF-A5C1-791E0FE4E0F7}" srcOrd="0" destOrd="0" presId="urn:microsoft.com/office/officeart/2005/8/layout/hProcess9"/>
    <dgm:cxn modelId="{2869420F-8D5C-4EF0-B2FD-51629776E857}" type="presParOf" srcId="{EBF2D28B-E535-4F12-9793-CE3DEC62BF40}" destId="{E7B58E8F-BD05-4CA0-97F1-768B4ABADA90}" srcOrd="1" destOrd="0" presId="urn:microsoft.com/office/officeart/2005/8/layout/hProcess9"/>
    <dgm:cxn modelId="{93C0E42F-DCF0-4AA9-B7AF-8B3C288FD6EB}" type="presParOf" srcId="{E7B58E8F-BD05-4CA0-97F1-768B4ABADA90}" destId="{88EB9EFF-FEC0-45DC-82DB-613B427D34E9}" srcOrd="0" destOrd="0" presId="urn:microsoft.com/office/officeart/2005/8/layout/hProcess9"/>
    <dgm:cxn modelId="{DDE4B747-512B-4D3E-872C-92C5E61FCE34}" type="presParOf" srcId="{E7B58E8F-BD05-4CA0-97F1-768B4ABADA90}" destId="{65A64EB4-C474-4966-A94D-13067C562971}" srcOrd="1" destOrd="0" presId="urn:microsoft.com/office/officeart/2005/8/layout/hProcess9"/>
    <dgm:cxn modelId="{10D0517D-16CA-4044-BE3B-E32718CCE58A}" type="presParOf" srcId="{E7B58E8F-BD05-4CA0-97F1-768B4ABADA90}" destId="{BC38D27B-E674-4410-8305-AF9263955BA3}" srcOrd="2" destOrd="0" presId="urn:microsoft.com/office/officeart/2005/8/layout/hProcess9"/>
    <dgm:cxn modelId="{4C9768FF-2F22-43AB-87C7-2D4D8BDFC2FD}" type="presParOf" srcId="{E7B58E8F-BD05-4CA0-97F1-768B4ABADA90}" destId="{D2F5AC6D-2D12-403E-AB73-08A702434F69}" srcOrd="3" destOrd="0" presId="urn:microsoft.com/office/officeart/2005/8/layout/hProcess9"/>
    <dgm:cxn modelId="{67DF4EF9-EA02-4C56-8C1E-A2D9F130B34C}" type="presParOf" srcId="{E7B58E8F-BD05-4CA0-97F1-768B4ABADA90}" destId="{31966EBF-F61C-4BBC-9171-691919CA9F9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679DCA-4CE2-48DF-9F1B-F60708F863C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EA484-637F-4E54-8DAF-C778F7C41E7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Придбання іноземної валюти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D34E3-D8E1-433D-9FF4-BB06D8382F7A}" type="parTrans" cxnId="{76EDBAEE-D8C8-4100-BBE4-DDAD71260F88}">
      <dgm:prSet/>
      <dgm:spPr/>
      <dgm:t>
        <a:bodyPr/>
        <a:lstStyle/>
        <a:p>
          <a:endParaRPr lang="ru-RU"/>
        </a:p>
      </dgm:t>
    </dgm:pt>
    <dgm:pt modelId="{6BB34484-AAF9-47BA-B287-8AA3D7FC54C3}" type="sibTrans" cxnId="{76EDBAEE-D8C8-4100-BBE4-DDAD71260F88}">
      <dgm:prSet/>
      <dgm:spPr/>
      <dgm:t>
        <a:bodyPr/>
        <a:lstStyle/>
        <a:p>
          <a:endParaRPr lang="ru-RU"/>
        </a:p>
      </dgm:t>
    </dgm:pt>
    <dgm:pt modelId="{DE116B8C-A7C7-4E28-8D0B-54DEBDB05A0A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Продаж іноземної валюти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BB20E-21EB-48B0-9E86-50DD31B74A40}" type="parTrans" cxnId="{124541DD-7A06-437E-B1EC-04170DFFFD29}">
      <dgm:prSet/>
      <dgm:spPr/>
      <dgm:t>
        <a:bodyPr/>
        <a:lstStyle/>
        <a:p>
          <a:endParaRPr lang="ru-RU"/>
        </a:p>
      </dgm:t>
    </dgm:pt>
    <dgm:pt modelId="{E24AB3C3-1B62-48EB-8648-26C9BA2BED84}" type="sibTrans" cxnId="{124541DD-7A06-437E-B1EC-04170DFFFD29}">
      <dgm:prSet/>
      <dgm:spPr/>
      <dgm:t>
        <a:bodyPr/>
        <a:lstStyle/>
        <a:p>
          <a:endParaRPr lang="ru-RU"/>
        </a:p>
      </dgm:t>
    </dgm:pt>
    <dgm:pt modelId="{BD620D17-7437-4FDF-9121-A30EDF59F770}">
      <dgm:prSet phldrT="[Текст]" custT="1"/>
      <dgm:spPr/>
      <dgm:t>
        <a:bodyPr/>
        <a:lstStyle/>
        <a:p>
          <a:pPr>
            <a:lnSpc>
              <a:spcPct val="150000"/>
            </a:lnSpc>
          </a:pP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B68F5-82E2-4BDE-B440-CB56145CD5F5}" type="parTrans" cxnId="{0F8A003D-B42E-4EB7-B7B8-C82C62C72B73}">
      <dgm:prSet/>
      <dgm:spPr/>
      <dgm:t>
        <a:bodyPr/>
        <a:lstStyle/>
        <a:p>
          <a:endParaRPr lang="ru-RU"/>
        </a:p>
      </dgm:t>
    </dgm:pt>
    <dgm:pt modelId="{52CD46B2-74BD-47B4-A661-A052D83DA804}" type="sibTrans" cxnId="{0F8A003D-B42E-4EB7-B7B8-C82C62C72B73}">
      <dgm:prSet/>
      <dgm:spPr/>
      <dgm:t>
        <a:bodyPr/>
        <a:lstStyle/>
        <a:p>
          <a:endParaRPr lang="ru-RU"/>
        </a:p>
      </dgm:t>
    </dgm:pt>
    <dgm:pt modelId="{0D7229CB-0827-41AD-BFC3-579AC7D3BFFB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Позика необхідної іноземної валюти чи іншої валюти з конвертацією в необхідну.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BC119-51ED-454B-B3FA-04E2C553BE6E}" type="parTrans" cxnId="{C7A4FCAC-0114-41B0-8D7E-EC8C7A9D1FEB}">
      <dgm:prSet/>
      <dgm:spPr/>
      <dgm:t>
        <a:bodyPr/>
        <a:lstStyle/>
        <a:p>
          <a:endParaRPr lang="ru-RU"/>
        </a:p>
      </dgm:t>
    </dgm:pt>
    <dgm:pt modelId="{8575EA74-1244-4B1C-9FAB-7EB5CA3C2114}" type="sibTrans" cxnId="{C7A4FCAC-0114-41B0-8D7E-EC8C7A9D1FEB}">
      <dgm:prSet/>
      <dgm:spPr/>
      <dgm:t>
        <a:bodyPr/>
        <a:lstStyle/>
        <a:p>
          <a:endParaRPr lang="ru-RU"/>
        </a:p>
      </dgm:t>
    </dgm:pt>
    <dgm:pt modelId="{A53DD6BE-2649-4D9F-91F8-6A3FCEAE9F36}" type="pres">
      <dgm:prSet presAssocID="{49679DCA-4CE2-48DF-9F1B-F60708F863C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DBE62B-B26C-45FE-B3D3-ADA0DBE23C04}" type="pres">
      <dgm:prSet presAssocID="{49679DCA-4CE2-48DF-9F1B-F60708F863CE}" presName="pyramid" presStyleLbl="node1" presStyleIdx="0" presStyleCnt="1" custLinFactNeighborX="1657" custLinFactNeighborY="161"/>
      <dgm:spPr>
        <a:solidFill>
          <a:schemeClr val="accent4">
            <a:lumMod val="20000"/>
            <a:lumOff val="80000"/>
          </a:schemeClr>
        </a:solidFill>
      </dgm:spPr>
    </dgm:pt>
    <dgm:pt modelId="{620EF057-6FD5-40A7-B63A-FCE24825301C}" type="pres">
      <dgm:prSet presAssocID="{49679DCA-4CE2-48DF-9F1B-F60708F863CE}" presName="theList" presStyleCnt="0"/>
      <dgm:spPr/>
    </dgm:pt>
    <dgm:pt modelId="{12C30CB6-E315-464F-BE13-6A18E595AAF2}" type="pres">
      <dgm:prSet presAssocID="{E08EA484-637F-4E54-8DAF-C778F7C41E7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F97F5-339C-4E72-8D0E-48EFC6626995}" type="pres">
      <dgm:prSet presAssocID="{E08EA484-637F-4E54-8DAF-C778F7C41E7E}" presName="aSpace" presStyleCnt="0"/>
      <dgm:spPr/>
    </dgm:pt>
    <dgm:pt modelId="{42D466BE-2649-43A4-B5BB-ED57EE4A00F7}" type="pres">
      <dgm:prSet presAssocID="{0D7229CB-0827-41AD-BFC3-579AC7D3BFF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1F018-4741-4960-8961-A3C4750EEC85}" type="pres">
      <dgm:prSet presAssocID="{0D7229CB-0827-41AD-BFC3-579AC7D3BFFB}" presName="aSpace" presStyleCnt="0"/>
      <dgm:spPr/>
    </dgm:pt>
    <dgm:pt modelId="{E02FC7BD-2752-46BF-B8DB-DFC80F0AD0FC}" type="pres">
      <dgm:prSet presAssocID="{DE116B8C-A7C7-4E28-8D0B-54DEBDB05A0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0C4F5-EBB2-492C-8663-63AFE18C1B3D}" type="pres">
      <dgm:prSet presAssocID="{DE116B8C-A7C7-4E28-8D0B-54DEBDB05A0A}" presName="aSpace" presStyleCnt="0"/>
      <dgm:spPr/>
    </dgm:pt>
  </dgm:ptLst>
  <dgm:cxnLst>
    <dgm:cxn modelId="{124541DD-7A06-437E-B1EC-04170DFFFD29}" srcId="{49679DCA-4CE2-48DF-9F1B-F60708F863CE}" destId="{DE116B8C-A7C7-4E28-8D0B-54DEBDB05A0A}" srcOrd="2" destOrd="0" parTransId="{841BB20E-21EB-48B0-9E86-50DD31B74A40}" sibTransId="{E24AB3C3-1B62-48EB-8648-26C9BA2BED84}"/>
    <dgm:cxn modelId="{F45FED2B-71B2-41A0-A124-5F0E161A365A}" type="presOf" srcId="{49679DCA-4CE2-48DF-9F1B-F60708F863CE}" destId="{A53DD6BE-2649-4D9F-91F8-6A3FCEAE9F36}" srcOrd="0" destOrd="0" presId="urn:microsoft.com/office/officeart/2005/8/layout/pyramid2"/>
    <dgm:cxn modelId="{0F8A003D-B42E-4EB7-B7B8-C82C62C72B73}" srcId="{E08EA484-637F-4E54-8DAF-C778F7C41E7E}" destId="{BD620D17-7437-4FDF-9121-A30EDF59F770}" srcOrd="0" destOrd="0" parTransId="{934B68F5-82E2-4BDE-B440-CB56145CD5F5}" sibTransId="{52CD46B2-74BD-47B4-A661-A052D83DA804}"/>
    <dgm:cxn modelId="{C7A4FCAC-0114-41B0-8D7E-EC8C7A9D1FEB}" srcId="{49679DCA-4CE2-48DF-9F1B-F60708F863CE}" destId="{0D7229CB-0827-41AD-BFC3-579AC7D3BFFB}" srcOrd="1" destOrd="0" parTransId="{F9ABC119-51ED-454B-B3FA-04E2C553BE6E}" sibTransId="{8575EA74-1244-4B1C-9FAB-7EB5CA3C2114}"/>
    <dgm:cxn modelId="{F5FA7E75-D56C-4536-96CC-173DE549097A}" type="presOf" srcId="{DE116B8C-A7C7-4E28-8D0B-54DEBDB05A0A}" destId="{E02FC7BD-2752-46BF-B8DB-DFC80F0AD0FC}" srcOrd="0" destOrd="0" presId="urn:microsoft.com/office/officeart/2005/8/layout/pyramid2"/>
    <dgm:cxn modelId="{2BC18C67-B9B9-489F-82FC-3DF171DA4D51}" type="presOf" srcId="{E08EA484-637F-4E54-8DAF-C778F7C41E7E}" destId="{12C30CB6-E315-464F-BE13-6A18E595AAF2}" srcOrd="0" destOrd="0" presId="urn:microsoft.com/office/officeart/2005/8/layout/pyramid2"/>
    <dgm:cxn modelId="{30BB0877-D00F-4337-801B-836834428C76}" type="presOf" srcId="{0D7229CB-0827-41AD-BFC3-579AC7D3BFFB}" destId="{42D466BE-2649-43A4-B5BB-ED57EE4A00F7}" srcOrd="0" destOrd="0" presId="urn:microsoft.com/office/officeart/2005/8/layout/pyramid2"/>
    <dgm:cxn modelId="{7D45368D-5B46-45A6-8568-7746990EF757}" type="presOf" srcId="{BD620D17-7437-4FDF-9121-A30EDF59F770}" destId="{12C30CB6-E315-464F-BE13-6A18E595AAF2}" srcOrd="0" destOrd="1" presId="urn:microsoft.com/office/officeart/2005/8/layout/pyramid2"/>
    <dgm:cxn modelId="{76EDBAEE-D8C8-4100-BBE4-DDAD71260F88}" srcId="{49679DCA-4CE2-48DF-9F1B-F60708F863CE}" destId="{E08EA484-637F-4E54-8DAF-C778F7C41E7E}" srcOrd="0" destOrd="0" parTransId="{710D34E3-D8E1-433D-9FF4-BB06D8382F7A}" sibTransId="{6BB34484-AAF9-47BA-B287-8AA3D7FC54C3}"/>
    <dgm:cxn modelId="{4562D127-EC4F-4A05-A62D-F341A95071C5}" type="presParOf" srcId="{A53DD6BE-2649-4D9F-91F8-6A3FCEAE9F36}" destId="{E4DBE62B-B26C-45FE-B3D3-ADA0DBE23C04}" srcOrd="0" destOrd="0" presId="urn:microsoft.com/office/officeart/2005/8/layout/pyramid2"/>
    <dgm:cxn modelId="{D1610FFE-C9AD-430D-B1B2-77895ECD52B7}" type="presParOf" srcId="{A53DD6BE-2649-4D9F-91F8-6A3FCEAE9F36}" destId="{620EF057-6FD5-40A7-B63A-FCE24825301C}" srcOrd="1" destOrd="0" presId="urn:microsoft.com/office/officeart/2005/8/layout/pyramid2"/>
    <dgm:cxn modelId="{AFAC69DB-2E80-499F-9BE4-B6FFCF295832}" type="presParOf" srcId="{620EF057-6FD5-40A7-B63A-FCE24825301C}" destId="{12C30CB6-E315-464F-BE13-6A18E595AAF2}" srcOrd="0" destOrd="0" presId="urn:microsoft.com/office/officeart/2005/8/layout/pyramid2"/>
    <dgm:cxn modelId="{97B72175-0886-490A-B4AC-E5A196E7DC5E}" type="presParOf" srcId="{620EF057-6FD5-40A7-B63A-FCE24825301C}" destId="{92FF97F5-339C-4E72-8D0E-48EFC6626995}" srcOrd="1" destOrd="0" presId="urn:microsoft.com/office/officeart/2005/8/layout/pyramid2"/>
    <dgm:cxn modelId="{C58EDB3D-6C62-420E-89E8-E56A86BF04D8}" type="presParOf" srcId="{620EF057-6FD5-40A7-B63A-FCE24825301C}" destId="{42D466BE-2649-43A4-B5BB-ED57EE4A00F7}" srcOrd="2" destOrd="0" presId="urn:microsoft.com/office/officeart/2005/8/layout/pyramid2"/>
    <dgm:cxn modelId="{EA5E21C9-4CAF-4D5B-8CE9-331E1473BD3A}" type="presParOf" srcId="{620EF057-6FD5-40A7-B63A-FCE24825301C}" destId="{5771F018-4741-4960-8961-A3C4750EEC85}" srcOrd="3" destOrd="0" presId="urn:microsoft.com/office/officeart/2005/8/layout/pyramid2"/>
    <dgm:cxn modelId="{387DA0F3-CD83-4B74-9AC3-38D7C8E1618C}" type="presParOf" srcId="{620EF057-6FD5-40A7-B63A-FCE24825301C}" destId="{E02FC7BD-2752-46BF-B8DB-DFC80F0AD0FC}" srcOrd="4" destOrd="0" presId="urn:microsoft.com/office/officeart/2005/8/layout/pyramid2"/>
    <dgm:cxn modelId="{582EDDD7-86AE-4541-B68C-E01016770D78}" type="presParOf" srcId="{620EF057-6FD5-40A7-B63A-FCE24825301C}" destId="{8D70C4F5-EBB2-492C-8663-63AFE18C1B3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96441-C460-4B6F-B961-CF4557D7EC89}">
      <dsp:nvSpPr>
        <dsp:cNvPr id="0" name=""/>
        <dsp:cNvSpPr/>
      </dsp:nvSpPr>
      <dsp:spPr>
        <a:xfrm>
          <a:off x="0" y="326230"/>
          <a:ext cx="740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43DA1-BCE7-4BB8-A8A2-C5EDD28FADBC}">
      <dsp:nvSpPr>
        <dsp:cNvPr id="0" name=""/>
        <dsp:cNvSpPr/>
      </dsp:nvSpPr>
      <dsp:spPr>
        <a:xfrm>
          <a:off x="370114" y="1510"/>
          <a:ext cx="518160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і емітент знаходяться у системі взаємовідносин власності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17" y="33213"/>
        <a:ext cx="5118194" cy="586034"/>
      </dsp:txXfrm>
    </dsp:sp>
    <dsp:sp modelId="{83F2C2C6-1471-4B79-BF77-8124B2B4C587}">
      <dsp:nvSpPr>
        <dsp:cNvPr id="0" name=""/>
        <dsp:cNvSpPr/>
      </dsp:nvSpPr>
      <dsp:spPr>
        <a:xfrm>
          <a:off x="0" y="1324150"/>
          <a:ext cx="740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458782"/>
              <a:satOff val="-11852"/>
              <a:lumOff val="1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E49D9-B2D7-41D6-8804-9A8B5A809750}">
      <dsp:nvSpPr>
        <dsp:cNvPr id="0" name=""/>
        <dsp:cNvSpPr/>
      </dsp:nvSpPr>
      <dsp:spPr>
        <a:xfrm>
          <a:off x="370114" y="999430"/>
          <a:ext cx="5181600" cy="649440"/>
        </a:xfrm>
        <a:prstGeom prst="roundRect">
          <a:avLst/>
        </a:prstGeom>
        <a:solidFill>
          <a:schemeClr val="accent3">
            <a:hueOff val="3458782"/>
            <a:satOff val="-11852"/>
            <a:lumOff val="1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акції приймає участь в управлінні акціонерним товариством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17" y="1031133"/>
        <a:ext cx="5118194" cy="586034"/>
      </dsp:txXfrm>
    </dsp:sp>
    <dsp:sp modelId="{4EC22124-C85B-4587-A232-45C3A8D398EC}">
      <dsp:nvSpPr>
        <dsp:cNvPr id="0" name=""/>
        <dsp:cNvSpPr/>
      </dsp:nvSpPr>
      <dsp:spPr>
        <a:xfrm>
          <a:off x="0" y="2322070"/>
          <a:ext cx="740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917565"/>
              <a:satOff val="-23703"/>
              <a:lumOff val="3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FD037-B127-4954-BD7B-1BD33202DAD6}">
      <dsp:nvSpPr>
        <dsp:cNvPr id="0" name=""/>
        <dsp:cNvSpPr/>
      </dsp:nvSpPr>
      <dsp:spPr>
        <a:xfrm>
          <a:off x="370114" y="1997350"/>
          <a:ext cx="5181600" cy="649440"/>
        </a:xfrm>
        <a:prstGeom prst="roundRect">
          <a:avLst/>
        </a:prstGeom>
        <a:solidFill>
          <a:schemeClr val="accent3">
            <a:hueOff val="6917565"/>
            <a:satOff val="-23703"/>
            <a:lumOff val="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акції одержує дохід у формі дивіденду, а також від зміни ринкової ціни акції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17" y="2029053"/>
        <a:ext cx="5118194" cy="586034"/>
      </dsp:txXfrm>
    </dsp:sp>
    <dsp:sp modelId="{04F4B5AD-24D5-4C84-A019-D8252C109C91}">
      <dsp:nvSpPr>
        <dsp:cNvPr id="0" name=""/>
        <dsp:cNvSpPr/>
      </dsp:nvSpPr>
      <dsp:spPr>
        <a:xfrm>
          <a:off x="0" y="3319990"/>
          <a:ext cx="740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376348"/>
              <a:satOff val="-35555"/>
              <a:lumOff val="4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5FF6A-B703-4DF4-A896-8A5B8EF5D96A}">
      <dsp:nvSpPr>
        <dsp:cNvPr id="0" name=""/>
        <dsp:cNvSpPr/>
      </dsp:nvSpPr>
      <dsp:spPr>
        <a:xfrm>
          <a:off x="370114" y="2995270"/>
          <a:ext cx="5181600" cy="649440"/>
        </a:xfrm>
        <a:prstGeom prst="roundRect">
          <a:avLst/>
        </a:prstGeom>
        <a:solidFill>
          <a:schemeClr val="accent3">
            <a:hueOff val="10376348"/>
            <a:satOff val="-35555"/>
            <a:lumOff val="4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Виплати за акціями відбуваються з чистого прибутку компанії після оподаткування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17" y="3026973"/>
        <a:ext cx="5118194" cy="586034"/>
      </dsp:txXfrm>
    </dsp:sp>
    <dsp:sp modelId="{2AA3DE39-9C3F-41D8-8361-8A37694DB49D}">
      <dsp:nvSpPr>
        <dsp:cNvPr id="0" name=""/>
        <dsp:cNvSpPr/>
      </dsp:nvSpPr>
      <dsp:spPr>
        <a:xfrm>
          <a:off x="0" y="4597566"/>
          <a:ext cx="740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835130"/>
              <a:satOff val="-47406"/>
              <a:lumOff val="6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35BBA-9590-4F28-9A01-77BCA65C1D42}">
      <dsp:nvSpPr>
        <dsp:cNvPr id="0" name=""/>
        <dsp:cNvSpPr/>
      </dsp:nvSpPr>
      <dsp:spPr>
        <a:xfrm>
          <a:off x="370114" y="3993190"/>
          <a:ext cx="5181600" cy="929095"/>
        </a:xfrm>
        <a:prstGeom prst="roundRect">
          <a:avLst/>
        </a:prstGeom>
        <a:solidFill>
          <a:schemeClr val="accent3">
            <a:hueOff val="13835130"/>
            <a:satOff val="-47406"/>
            <a:lumOff val="6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Розмір виплат – нефіксований, без попередньо визначених термінів, і встановлюється рішенням загальних зборів акціонерів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469" y="4038545"/>
        <a:ext cx="5090890" cy="838385"/>
      </dsp:txXfrm>
    </dsp:sp>
    <dsp:sp modelId="{DD6BF46F-47FF-43AC-81F9-011ABB0840B3}">
      <dsp:nvSpPr>
        <dsp:cNvPr id="0" name=""/>
        <dsp:cNvSpPr/>
      </dsp:nvSpPr>
      <dsp:spPr>
        <a:xfrm>
          <a:off x="0" y="5595486"/>
          <a:ext cx="740228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7293912"/>
              <a:satOff val="-59258"/>
              <a:lumOff val="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6F12-F5F6-44E4-904E-9F540514CC3D}">
      <dsp:nvSpPr>
        <dsp:cNvPr id="0" name=""/>
        <dsp:cNvSpPr/>
      </dsp:nvSpPr>
      <dsp:spPr>
        <a:xfrm>
          <a:off x="370114" y="5270766"/>
          <a:ext cx="5181600" cy="649440"/>
        </a:xfrm>
        <a:prstGeom prst="roundRect">
          <a:avLst/>
        </a:prstGeom>
        <a:solidFill>
          <a:schemeClr val="accent3">
            <a:hueOff val="17293912"/>
            <a:satOff val="-59258"/>
            <a:lumOff val="7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52" tIns="0" rIns="19585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балансі компанії акції проводяться як власний капітал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817" y="5302469"/>
        <a:ext cx="511819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5DBD8-5669-4A3A-9F30-DE7EECB1B8F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67103-FFD3-418E-9B85-8B30F0900BF7}">
      <dsp:nvSpPr>
        <dsp:cNvPr id="0" name=""/>
        <dsp:cNvSpPr/>
      </dsp:nvSpPr>
      <dsp:spPr>
        <a:xfrm>
          <a:off x="434398" y="285347"/>
          <a:ext cx="7175785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і емітент знаходяться у системі взаємовідносин позики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398" y="285347"/>
        <a:ext cx="7175785" cy="570477"/>
      </dsp:txXfrm>
    </dsp:sp>
    <dsp:sp modelId="{618879BA-E1CD-49FA-B5A4-E73FF4A6BB37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088DA-300D-4D24-A048-9B28B54FA477}">
      <dsp:nvSpPr>
        <dsp:cNvPr id="0" name=""/>
        <dsp:cNvSpPr/>
      </dsp:nvSpPr>
      <dsp:spPr>
        <a:xfrm>
          <a:off x="903654" y="1140954"/>
          <a:ext cx="670652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облігації не приймає участь в управлінні компанією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3654" y="1140954"/>
        <a:ext cx="6706529" cy="570477"/>
      </dsp:txXfrm>
    </dsp:sp>
    <dsp:sp modelId="{ADA83C70-AFB8-4F15-A124-671DD93D5398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5EBA-F93A-456C-B918-E990304F33C7}">
      <dsp:nvSpPr>
        <dsp:cNvPr id="0" name=""/>
        <dsp:cNvSpPr/>
      </dsp:nvSpPr>
      <dsp:spPr>
        <a:xfrm>
          <a:off x="1118233" y="1996562"/>
          <a:ext cx="649194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Власник облігації одержує дохід у формі відсотку (купону)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8233" y="1996562"/>
        <a:ext cx="6491949" cy="570477"/>
      </dsp:txXfrm>
    </dsp:sp>
    <dsp:sp modelId="{64A8820B-30B9-41B0-B4ED-50B0DF03BE96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3378F-36AC-4CF3-BFD8-2E4B870DAD3C}">
      <dsp:nvSpPr>
        <dsp:cNvPr id="0" name=""/>
        <dsp:cNvSpPr/>
      </dsp:nvSpPr>
      <dsp:spPr>
        <a:xfrm>
          <a:off x="1118233" y="2851627"/>
          <a:ext cx="649194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Виплати за облігаціями відносяться до витрат емітента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8233" y="2851627"/>
        <a:ext cx="6491949" cy="570477"/>
      </dsp:txXfrm>
    </dsp:sp>
    <dsp:sp modelId="{D10516F1-8360-49B0-B3F5-EB2C67358EE1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240A3-DB71-4778-96F5-C9A9F6399ED1}">
      <dsp:nvSpPr>
        <dsp:cNvPr id="0" name=""/>
        <dsp:cNvSpPr/>
      </dsp:nvSpPr>
      <dsp:spPr>
        <a:xfrm>
          <a:off x="903654" y="3707235"/>
          <a:ext cx="6706529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Розмір виплат – фіксований, у попередньо визначені терміни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3654" y="3707235"/>
        <a:ext cx="6706529" cy="570477"/>
      </dsp:txXfrm>
    </dsp:sp>
    <dsp:sp modelId="{7FA3E043-66BB-4255-BD4F-E74ED3AF9322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61D86-FF09-44B4-B1A5-2CFAABD2A617}">
      <dsp:nvSpPr>
        <dsp:cNvPr id="0" name=""/>
        <dsp:cNvSpPr/>
      </dsp:nvSpPr>
      <dsp:spPr>
        <a:xfrm>
          <a:off x="434398" y="4562842"/>
          <a:ext cx="7175785" cy="570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балансі компанії облігації проводяться як пасиви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398" y="4562842"/>
        <a:ext cx="7175785" cy="570477"/>
      </dsp:txXfrm>
    </dsp:sp>
    <dsp:sp modelId="{B6235760-761C-4407-B72F-19EE539B897E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72A3B-E7CD-48BF-A5C1-791E0FE4E0F7}">
      <dsp:nvSpPr>
        <dsp:cNvPr id="0" name=""/>
        <dsp:cNvSpPr/>
      </dsp:nvSpPr>
      <dsp:spPr>
        <a:xfrm>
          <a:off x="653391" y="0"/>
          <a:ext cx="6273241" cy="42746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B9EFF-FEC0-45DC-82DB-613B427D34E9}">
      <dsp:nvSpPr>
        <dsp:cNvPr id="0" name=""/>
        <dsp:cNvSpPr/>
      </dsp:nvSpPr>
      <dsp:spPr>
        <a:xfrm>
          <a:off x="2682" y="1282409"/>
          <a:ext cx="2170300" cy="170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151" y="1365878"/>
        <a:ext cx="2003362" cy="1542941"/>
      </dsp:txXfrm>
    </dsp:sp>
    <dsp:sp modelId="{BC38D27B-E674-4410-8305-AF9263955BA3}">
      <dsp:nvSpPr>
        <dsp:cNvPr id="0" name=""/>
        <dsp:cNvSpPr/>
      </dsp:nvSpPr>
      <dsp:spPr>
        <a:xfrm>
          <a:off x="2488663" y="1282409"/>
          <a:ext cx="2170300" cy="170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якості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2132" y="1365878"/>
        <a:ext cx="2003362" cy="1542941"/>
      </dsp:txXfrm>
    </dsp:sp>
    <dsp:sp modelId="{31966EBF-F61C-4BBC-9171-691919CA9F9E}">
      <dsp:nvSpPr>
        <dsp:cNvPr id="0" name=""/>
        <dsp:cNvSpPr/>
      </dsp:nvSpPr>
      <dsp:spPr>
        <a:xfrm>
          <a:off x="4974644" y="1282409"/>
          <a:ext cx="2402957" cy="1709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Перегляд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реструктуризація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8113" y="1365878"/>
        <a:ext cx="2236019" cy="1542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BE62B-B26C-45FE-B3D3-ADA0DBE23C04}">
      <dsp:nvSpPr>
        <dsp:cNvPr id="0" name=""/>
        <dsp:cNvSpPr/>
      </dsp:nvSpPr>
      <dsp:spPr>
        <a:xfrm>
          <a:off x="1038053" y="0"/>
          <a:ext cx="5418667" cy="5418667"/>
        </a:xfrm>
        <a:prstGeom prst="triangl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30CB6-E315-464F-BE13-6A18E595AAF2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Придбання іноземної валюти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215" y="607393"/>
        <a:ext cx="3396901" cy="1157468"/>
      </dsp:txXfrm>
    </dsp:sp>
    <dsp:sp modelId="{42D466BE-2649-43A4-B5BB-ED57EE4A00F7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Позика необхідної іноземної валюти чи іншої валюти з конвертацією в необхідну.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215" y="2050430"/>
        <a:ext cx="3396901" cy="1157468"/>
      </dsp:txXfrm>
    </dsp:sp>
    <dsp:sp modelId="{E02FC7BD-2752-46BF-B8DB-DFC80F0AD0FC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Продаж іноземної валюти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0215" y="3493468"/>
        <a:ext cx="3396901" cy="115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02.03.2023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4806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341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85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940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2" y="1678466"/>
            <a:ext cx="11652068" cy="18283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Формування портфеля міжнародних інвестицій з урахуванням впливу валютних курсів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60877"/>
              </p:ext>
            </p:extLst>
          </p:nvPr>
        </p:nvGraphicFramePr>
        <p:xfrm>
          <a:off x="3683726" y="678975"/>
          <a:ext cx="8403771" cy="60960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68434">
                  <a:extLst>
                    <a:ext uri="{9D8B030D-6E8A-4147-A177-3AD203B41FA5}">
                      <a16:colId xmlns:a16="http://schemas.microsoft.com/office/drawing/2014/main" val="4075787219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19905370"/>
                    </a:ext>
                  </a:extLst>
                </a:gridCol>
                <a:gridCol w="3274423">
                  <a:extLst>
                    <a:ext uri="{9D8B030D-6E8A-4147-A177-3AD203B41FA5}">
                      <a16:colId xmlns:a16="http://schemas.microsoft.com/office/drawing/2014/main" val="3905258984"/>
                    </a:ext>
                  </a:extLst>
                </a:gridCol>
              </a:tblGrid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Біржа (місто)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717207953"/>
                  </a:ext>
                </a:extLst>
              </a:tr>
              <a:tr h="65270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Нью-Йоркська фондова біржа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NYSE Composite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500,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Dow Jones Industrial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610115189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Американська фондова біржа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AMEX Composite Index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185409356"/>
                  </a:ext>
                </a:extLst>
              </a:tr>
              <a:tr h="435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Позабіржовий ринок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Nasdaq Composite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Nasdaq</a:t>
                      </a: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405440819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Токіо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Nikkei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TOPIX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930458534"/>
                  </a:ext>
                </a:extLst>
              </a:tr>
              <a:tr h="435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Лондон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FT-SE30, FT-SE100, FT-SE Mid250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424072215"/>
                  </a:ext>
                </a:extLst>
              </a:tr>
              <a:tr h="21756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Торонто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TSE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994196433"/>
                  </a:ext>
                </a:extLst>
              </a:tr>
              <a:tr h="217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Монреаль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Montreal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Industral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32640333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Гонконг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Гонконг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Hang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Seng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9726956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Сінгапур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Сінгапур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Straits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69872717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Сідней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Ordinaries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746346745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Нідерланди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Амстердам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AEX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58702794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Париж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 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5558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Німеччина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Франкфурт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FAZ, DAX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36279214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Швейцарія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Цюріх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Swiss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Mkt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Index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86529013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19859" y="0"/>
            <a:ext cx="5339026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Національні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фондові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індекси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0603"/>
            <a:ext cx="3683725" cy="42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Капіталізація ринку акцій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це вартісний показник, який характеризує розмір фондового ринку і є ринковою вартістю акцій компаній, якими торгують на цьому ринку.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стан ринку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фондовими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індексами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і рейтингами, 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їхньою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динамікою</a:t>
            </a:r>
            <a:endParaRPr lang="ru-RU" dirty="0"/>
          </a:p>
        </p:txBody>
      </p:sp>
      <p:pic>
        <p:nvPicPr>
          <p:cNvPr id="9218" name="Picture 2" descr="Чому інвестори не довіряють Україні (інфографі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" y="4622703"/>
            <a:ext cx="2922568" cy="16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5" y="165463"/>
            <a:ext cx="514676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Міжнародний ринок облігацій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є сукупністю національних ринків і ринку єврооблігацій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Eurobonds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Капіталізація світового ринку облігацій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приблизно дорівнює капіталізації світового ринку акцій. При цьому майже 50% всіх облігацій номіновані в доларах США, 20% – у японських ієнах, 30% – у європейських валютах. Приблизно дві третини облігацій складають облігації урядів різних країн, хоча частка таких облігацій у різних валютах різниться.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Позичальниками на міжнародному ринку облігацій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виступають центральні уряди країн, урядові організації, регіональні і місцеві органи влади, промислові і фінансові корпорації.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9543" y="165463"/>
            <a:ext cx="5338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Практично всі угоди з єврооблігаціями здійснюються цілодобово по всьому світу через фінансові інститути, що утворили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Асоціацію дилерів міжнародних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Загальний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стан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ринків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ринковими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індексами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поточного стану ринку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облігацій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39543" y="3496882"/>
            <a:ext cx="5823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Існують</a:t>
            </a:r>
            <a:r>
              <a:rPr lang="ru-RU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два </a:t>
            </a:r>
            <a:r>
              <a:rPr lang="ru-RU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</a:t>
            </a:r>
            <a:r>
              <a:rPr lang="ru-RU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обчислення</a:t>
            </a:r>
            <a:r>
              <a:rPr lang="ru-RU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індексів</a:t>
            </a:r>
            <a:r>
              <a:rPr lang="ru-RU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облігацій</a:t>
            </a:r>
            <a:endParaRPr lang="ru-RU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3547" y="4160409"/>
            <a:ext cx="2682240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икористовується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невелика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вибірка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активно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торгують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05765" y="4160409"/>
            <a:ext cx="2257488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2)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розглядаються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облігації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індексів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7752068" y="3842818"/>
            <a:ext cx="775063" cy="238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333537" y="3842818"/>
            <a:ext cx="713527" cy="315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08320" y="278674"/>
            <a:ext cx="11317" cy="387944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>
                <a:lumMod val="5000"/>
                <a:lumOff val="95000"/>
              </a:schemeClr>
            </a:gs>
            <a:gs pos="57090">
              <a:srgbClr val="75B9E6"/>
            </a:gs>
            <a:gs pos="57090">
              <a:srgbClr val="75B9E6"/>
            </a:gs>
            <a:gs pos="66000">
              <a:schemeClr val="accent2">
                <a:lumMod val="45000"/>
                <a:lumOff val="55000"/>
              </a:schemeClr>
            </a:gs>
            <a:gs pos="55000">
              <a:schemeClr val="accent2">
                <a:lumMod val="45000"/>
                <a:lumOff val="55000"/>
              </a:schemeClr>
            </a:gs>
            <a:gs pos="81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053" y="3588492"/>
            <a:ext cx="50248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Такими контрактами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активно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торгують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ринках.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комерційні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банки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фінансові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менеджери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хеджування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доходу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правильного прогнозу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процентних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ставок.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05006" y="3423706"/>
            <a:ext cx="5625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Такі ф'ючерсні контракти прив'язані до біржових індексів, які публікуються у пресі.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Розмір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контракту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індексу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помножене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деякий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множник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відповідній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валюті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Особливість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таких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ф'ючерсів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як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ф'ючерсів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процентні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ставки,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тому,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розглянутий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актив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індекс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ставка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відсотків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фізично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тому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розрахунки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здійснюються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постачанням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готівки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8045" y="3117669"/>
            <a:ext cx="318023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Ф'ючерси на біржові індекси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8491" y="0"/>
            <a:ext cx="3792126" cy="58477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ф'ючерси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 txBox="1">
            <a:spLocks/>
          </p:cNvSpPr>
          <p:nvPr/>
        </p:nvSpPr>
        <p:spPr>
          <a:xfrm>
            <a:off x="214047" y="399477"/>
            <a:ext cx="11716696" cy="213290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міжбанківський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ринком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форвардними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обороту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Форвардні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3, 6 і 12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ринку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високоліквідний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угодою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72395" y="3117669"/>
            <a:ext cx="0" cy="3526971"/>
          </a:xfrm>
          <a:prstGeom prst="line">
            <a:avLst/>
          </a:prstGeom>
          <a:ln w="38100">
            <a:solidFill>
              <a:schemeClr val="accent2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37823" y="3245286"/>
            <a:ext cx="342260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Ф'ючерси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відсоткові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ставки</a:t>
            </a:r>
            <a:endParaRPr lang="ru-RU" dirty="0"/>
          </a:p>
        </p:txBody>
      </p:sp>
      <p:pic>
        <p:nvPicPr>
          <p:cNvPr id="10242" name="Picture 2" descr="Названо найбільші країни-інвестори агросектору у 2018 році, – Держстат —  АГРОПОЛІ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53" y="2838420"/>
            <a:ext cx="1412266" cy="9400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9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Основними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напрямами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ф'ючерсів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міжнародному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інвестуванні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4754" y="692497"/>
            <a:ext cx="8987245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важелем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невеликому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хеджування (страхування) з їхньою допомогою ризику падіння ціни активів і (чи) валют інвестицій.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хеджування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легко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той же час,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ф'ючерсної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39485"/>
            <a:ext cx="12192000" cy="1384995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Основними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напрямами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опціонів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при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міжнародному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інвестуванні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4754" y="4501651"/>
            <a:ext cx="8987246" cy="216982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страхування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передбачається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купити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продати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опціонів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інвестиційних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доходу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різниці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цін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продаж купленого опціону без його виконання з метою одержання доходу від зміни опціонної премії чи зменшення збитків при несприятливій зміні ціни активу;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страхування (хеджування) ринкової позиції існуючого портфеля інвестицій.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8 популярних міфів про страхування – Conso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602"/>
            <a:ext cx="3204753" cy="18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рахування Кібер-ризик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480"/>
            <a:ext cx="3204753" cy="164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тримати інвестиції - Почати.бізнес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3" r="2395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3080836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14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629" y="1533559"/>
            <a:ext cx="8934993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8192" y="26879"/>
            <a:ext cx="9631680" cy="13075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Управління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портфелем </a:t>
            </a:r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міжнародних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інвестицій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включає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етапи</a:t>
            </a:r>
            <a:r>
              <a:rPr lang="ru-RU" sz="2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816015970"/>
              </p:ext>
            </p:extLst>
          </p:nvPr>
        </p:nvGraphicFramePr>
        <p:xfrm>
          <a:off x="1024228" y="201679"/>
          <a:ext cx="7380284" cy="427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14415" y="3259610"/>
            <a:ext cx="8276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Основні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підходи до управління інвестиційним портфелем будь-якого суб'єкта міжнародної інвестиційної діяльності: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Минус 20"/>
          <p:cNvSpPr/>
          <p:nvPr/>
        </p:nvSpPr>
        <p:spPr>
          <a:xfrm>
            <a:off x="-191862" y="4424728"/>
            <a:ext cx="1511003" cy="6357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-191861" y="6023751"/>
            <a:ext cx="1402080" cy="6357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95041" y="4123984"/>
            <a:ext cx="2096463" cy="11767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84043" y="5729288"/>
            <a:ext cx="2189549" cy="11741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25346" y="4260780"/>
            <a:ext cx="6096000" cy="87889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Обумовлює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після етапу формування портфеля певний період пасивного очікування доходу від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активів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746032" y="5485862"/>
            <a:ext cx="6096000" cy="129439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mtClean="0">
                <a:latin typeface="Times New Roman" panose="02020603050405020304" pitchFamily="18" charset="0"/>
                <a:ea typeface="Calibri" panose="020F0502020204030204" pitchFamily="34" charset="0"/>
              </a:rPr>
              <a:t>  Передбачає постійний моніторинг, аналіз і регулярні дії з підтримання і можливого покращення параметрів інвестиційного портфеля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7396" y="7413"/>
            <a:ext cx="1192824" cy="119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нвестиции в работающий бизнес онлайн трейдинг бренд - Инвестирование в  ИТ-стартапы Киев на Бизнес Карусель - Деловая платфор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4267200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549" y="-61878"/>
            <a:ext cx="115562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активному підході до формування міжнародного портфеля акцій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інвестор повинний вибирати акції компаній різних країн виходячи зі своїх вимог до якості портфеля – прибутковості і ризику. При цьому можна аналізувати і прогнозувати такі групи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показників: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0845" y="1279773"/>
            <a:ext cx="8551817" cy="5799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Показники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прибутковості фондових ринків,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у тому числі: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846" r="6745"/>
          <a:stretch/>
        </p:blipFill>
        <p:spPr>
          <a:xfrm>
            <a:off x="4506686" y="2072708"/>
            <a:ext cx="2360023" cy="685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1740" y="2658890"/>
            <a:ext cx="8884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де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uk-UA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mj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– значення фондового індексу на початок і кінець розглянутого періоду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503" y="2984161"/>
            <a:ext cx="111643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ставки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бути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неоднозначним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2549" y="4376137"/>
            <a:ext cx="777385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Показники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прибутковості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галузей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економіки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компаній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21281" y="4893218"/>
            <a:ext cx="787260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Показники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характеризують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оцінку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компаній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ринком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075400" y="5421580"/>
            <a:ext cx="382886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Показники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ризику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27850" y="1695682"/>
            <a:ext cx="8676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а) поточна прибутковість ринків акцій оцінюється за зміною фондових індексів за формулою: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Іноземні інвестори йдуть з України через фінансову кризу в «зеленій»  енергетиці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9" r="17559"/>
          <a:stretch>
            <a:fillRect/>
          </a:stretch>
        </p:blipFill>
        <p:spPr bwMode="auto">
          <a:xfrm>
            <a:off x="-1" y="0"/>
            <a:ext cx="4964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4557" y="4778146"/>
            <a:ext cx="3155407" cy="1648434"/>
          </a:xfrm>
        </p:spPr>
        <p:txBody>
          <a:bodyPr rtlCol="0"/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 ринків облігацій.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прибутковості облігацій. 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ризику облігацій.</a:t>
            </a:r>
          </a:p>
          <a:p>
            <a:pPr rtl="0"/>
            <a:endParaRPr lang="ru-RU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0" y="-6096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993470" y="0"/>
              <a:ext cx="3222172" cy="685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1634" y="104502"/>
            <a:ext cx="7157593" cy="15943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 міжнародного портфеля облігацій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виділять активний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/>
          <p:cNvCxnSpPr>
            <a:stCxn id="2" idx="2"/>
          </p:cNvCxnSpPr>
          <p:nvPr/>
        </p:nvCxnSpPr>
        <p:spPr>
          <a:xfrm flipH="1">
            <a:off x="8490430" y="1698897"/>
            <a:ext cx="1" cy="35349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73621" y="1698897"/>
            <a:ext cx="2063931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 підхід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4750" y="2757336"/>
            <a:ext cx="3535680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пасивному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підході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портфеля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структура повинна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відповідати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структурі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капіталізації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їхнього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ринку.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14558" y="2717787"/>
            <a:ext cx="34343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 активному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підході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формування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портфеля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аналізуються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прогнозуються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показників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9770" y="1690030"/>
            <a:ext cx="2063931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підхід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9030" y="5906502"/>
            <a:ext cx="8425527" cy="878895"/>
          </a:xfrm>
          <a:prstGeom prst="rect">
            <a:avLst/>
          </a:prstGeom>
          <a:gradFill flip="none" rotWithShape="1">
            <a:gsLst>
              <a:gs pos="30000">
                <a:schemeClr val="accent4">
                  <a:lumMod val="20000"/>
                  <a:lumOff val="80000"/>
                </a:schemeClr>
              </a:gs>
              <a:gs pos="66667">
                <a:srgbClr val="FFE593"/>
              </a:gs>
              <a:gs pos="59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Визначення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ризику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прибутковості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всього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портфеля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вирахування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стандартних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відхилень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очікуваного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доходу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активів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портфеля.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0" r="12620"/>
          <a:stretch>
            <a:fillRect/>
          </a:stretch>
        </p:blipFill>
        <p:spPr/>
      </p:pic>
      <p:pic>
        <p:nvPicPr>
          <p:cNvPr id="17" name="Рисунок 16" descr="Крупный план часов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Группа 8" descr="Декоративный элемент">
            <a:extLst>
              <a:ext uri="{FF2B5EF4-FFF2-40B4-BE49-F238E27FC236}">
                <a16:creationId xmlns:a16="http://schemas.microsoft.com/office/drawing/2014/main" id="{E7969C14-1078-4610-9BC5-74119C9B87BE}"/>
              </a:ext>
            </a:extLst>
          </p:cNvPr>
          <p:cNvGrpSpPr/>
          <p:nvPr/>
        </p:nvGrpSpPr>
        <p:grpSpPr>
          <a:xfrm>
            <a:off x="0" y="414232"/>
            <a:ext cx="7833208" cy="2547440"/>
            <a:chOff x="0" y="3808320"/>
            <a:chExt cx="7833208" cy="254744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" y="483910"/>
            <a:ext cx="7094399" cy="1005840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Диверсифікація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вкладення в різні види цінних паперів, яке зменшує ризик.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більше в різних напрямках працюють різні активи в портфелі, тим нижче рівень ризику. Облік цих особливостей портфеля інвестицій має вирішальне значення для затвердження рішень про інвестиції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17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908663" y="3772614"/>
            <a:ext cx="9283337" cy="3085386"/>
          </a:xfrm>
          <a:prstGeom prst="snip2Diag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Прибутковість портфеля міжнародних інвестицій у цілому і його окремих сегментів і їхніх частин доцільно оцінювати, визначаючи такі показники: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загальну прибутковість портфеля;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структуру прибутковості за доходом на капітал, приростом капіталу і зміною курсу валют інвестицій до валюти інвестора;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структуру прибутковості за країнами (валютами), класами активів та індивідуальними активами в даному класі;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відповідність запланованої прибутковості деяким стандартним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значенням;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корисність вжитих заходів хеджування порівняно з витратами на них.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ниги на полке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</p:spPr>
      </p:pic>
      <p:grpSp>
        <p:nvGrpSpPr>
          <p:cNvPr id="23" name="Группа 22" descr="Декоративный элемент">
            <a:extLst>
              <a:ext uri="{FF2B5EF4-FFF2-40B4-BE49-F238E27FC236}">
                <a16:creationId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-3" y="0"/>
            <a:ext cx="4750604" cy="6858000"/>
            <a:chOff x="0" y="0"/>
            <a:chExt cx="4750604" cy="6858000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8" name="Полилиния: Фигура 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4" name="Заголовок 33">
            <a:extLst>
              <a:ext uri="{FF2B5EF4-FFF2-40B4-BE49-F238E27FC236}">
                <a16:creationId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566" y="0"/>
            <a:ext cx="9171432" cy="1769826"/>
          </a:xfrm>
        </p:spPr>
        <p:txBody>
          <a:bodyPr rtlCol="0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валютним ризиком портфеля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3211" y="0"/>
            <a:ext cx="1662603" cy="15608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86880867"/>
              </p:ext>
            </p:extLst>
          </p:nvPr>
        </p:nvGraphicFramePr>
        <p:xfrm>
          <a:off x="-439706" y="12044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731727" y="2636479"/>
            <a:ext cx="5460273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Можливий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 управління валютним ризиком при майбутній купівлі іноземної валюти для інвестицій, який передбачає таку операцію: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зайняти на необхідний термін національну валюту;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купити необхідну іноземну валюту за курсом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спот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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розмістити куплену іноземну валюту на депозит на необхідний термін;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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розплатитися за позикою коштами, що надійшли, у національній валюті. Таку операцію називають операцією «зайняти – конвертувати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спот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– інвестувати»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6797" y="5663325"/>
            <a:ext cx="60960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Якщо інвестор збирається продати на визначену дату в майбутньому визначену кількість іноземної валюти, одержану від інвестицій, для хеджування ризику можливого падіння її курсу він може укласти форвардний контракт на її продаж.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395688"/>
            <a:ext cx="3243547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Якщо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кошти в національній валюті, які передбачається використовувати для конвертації в іноземну валюту з метою придбання іноземних інвестиційних активів, надійдуть через якийсь час, інвестор, що побоюється помітного зростання курсу іноземної валюти, може використовувати міри хеджування (страхування)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8" y="-62608"/>
            <a:ext cx="1161723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ln w="13462">
                  <a:solidFill>
                    <a:schemeClr val="accent2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Загальні принципи хеджування валютного ризику портфеля міжнародних інвестицій: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28" y="1123009"/>
            <a:ext cx="11399521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Найбільш загальний підхід при використанні ф'ючерсних чи форвардних контрактів для захисту від несприятливої зміни (падіння) курсу іноземної валюти – хеджування основної суми інвестицій.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89299"/>
            <a:ext cx="1193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2. При використанні опціонів для страхування чи хеджування валютного ризику портфеля міжнародних інвестицій можуть бути застосовані 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два підходи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149737" y="2906485"/>
            <a:ext cx="1541418" cy="40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428412" y="3405544"/>
            <a:ext cx="4659084" cy="3000821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Перший підхід традиційний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заснований на принципі виконання опціону чи відмови від виконання при сприятливій зміні (зростання) курсу валюти інвестицій (страхування).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опціони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придбаються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суму,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основній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сумі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інвестицій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хеджують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9487" y="3267647"/>
            <a:ext cx="6792686" cy="3416320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Другий підхід </a:t>
            </a:r>
            <a:r>
              <a:rPr lang="uk-UA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заснований на використанні зв'язку між розміром опціонної премії та курсом відповідної </a:t>
            </a:r>
            <a:r>
              <a:rPr lang="uk-UA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валюти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Цей підхід є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динамічним хеджуванням інвестицій. Біржові опціони постійно продаються/купуються, і позиції за валютними опціонами пут, які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хеджують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падіння курсу іноземної валюти, як правило, закриваються їхнім перепродажем замість виконання. Прибуток від такої операції – різниця між двома ринковими значеннями опціонної премії.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130440" y="3021110"/>
            <a:ext cx="1399902" cy="384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7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 вкластись у цінні папери держави та не прогоріти. Цінні поради « Блоги |  Мобильная версия | Цензор.НЕТ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r="2412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 descr="Декоративный элемент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953913" y="0"/>
            <a:ext cx="7388298" cy="6858000"/>
            <a:chOff x="1826589" y="0"/>
            <a:chExt cx="7388298" cy="6858000"/>
          </a:xfrm>
        </p:grpSpPr>
        <p:sp>
          <p:nvSpPr>
            <p:cNvPr id="10" name="Параллелограмм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9" name="Параллелограмм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2" name="Параллелограмм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14" name="Прямоугольник 13" descr="Декоративный элемент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5" name="Овал 14" descr="Декоративный элемент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smtClean="0">
                <a:solidFill>
                  <a:schemeClr val="bg1"/>
                </a:solidFill>
              </a:rPr>
              <a:pPr algn="ctr" rtl="0"/>
              <a:t>2</a:t>
            </a:fld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8069" y="889034"/>
            <a:ext cx="8218071" cy="3368675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Інвестиційні характеристики основних видів цінних паперів.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Міжнародний ринок акцій і облігацій. Використання ф'ючерсних і опціонних контрактів при міжнародному інвестуванні.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Активний і пасивний підхід при формуванні портфеля міжнародних інвестицій. Ризик і прибутковість портфеля.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Вплив валютних курсів на прибутковість міжнародних інвестицій. Хеджування ризику портфеля міжнародних інвестицій.</a:t>
            </a:r>
          </a:p>
        </p:txBody>
      </p:sp>
      <p:pic>
        <p:nvPicPr>
          <p:cNvPr id="35" name="Объект 34" descr="Открытая книга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1103" y="279876"/>
            <a:ext cx="548640" cy="548640"/>
          </a:xfrm>
        </p:spPr>
      </p:pic>
      <p:pic>
        <p:nvPicPr>
          <p:cNvPr id="36" name="Объект 35" descr="Медаль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807720"/>
            <a:ext cx="748937" cy="748937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396" y="138698"/>
            <a:ext cx="6891564" cy="830997"/>
          </a:xfrm>
        </p:spPr>
        <p:txBody>
          <a:bodyPr rtlCol="0"/>
          <a:lstStyle/>
          <a:p>
            <a:pPr algn="ctr" rtl="0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Вкладати і заробляти: про реальний інструмент для інвестиційного ринку |  Mind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0676"/>
            <a:ext cx="5408023" cy="3587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датківці викрили шахрайську схему на ринку цінних паперів на 21 мільйон |  Економічна прав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61912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1153" y="269922"/>
            <a:ext cx="9553304" cy="1754326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Цінний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папір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засвідчує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майнове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відношення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позики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особи, яка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емітувала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0023" y="3333750"/>
            <a:ext cx="9831977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І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нвестиційними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цінними паперами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є ті, що надають власнику право на частину активів емітента, тобто всі види акцій усіх типів емітентів.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Але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опосередковано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інвестиційних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віднести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боргових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цінних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паперів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сертифікатів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похідних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1532709" cy="119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  <a:lumOff val="9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12" y="115950"/>
            <a:ext cx="4040776" cy="46536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пайовий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цінний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папір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закріплює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власника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одержання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прибутку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акціонерного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товариства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вигляді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дивідендів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і на участь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управлінні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товариством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майна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ліквідації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існує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стільки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скільки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існує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акціонерне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товариство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8866833"/>
              </p:ext>
            </p:extLst>
          </p:nvPr>
        </p:nvGraphicFramePr>
        <p:xfrm>
          <a:off x="4728752" y="706603"/>
          <a:ext cx="7402287" cy="615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084319" y="115950"/>
            <a:ext cx="8046720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фундаментальних інвестиційних характеристик акцій відносяться: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Увага!!! Акція!!! | Новин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0" y="4172238"/>
            <a:ext cx="4005398" cy="26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0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086" y="-112371"/>
            <a:ext cx="11852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Облігація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це борговий цінний папір, що визначає боргові відносини між власником (володарем, держателем) облігації та емітентом і підтверджує зобов'язання емітента повернути власникові облігації її номінальну вартість в обумовлений термін, а також виплачувати визначений відсоток (винагороду).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83" y="1583352"/>
            <a:ext cx="3982720" cy="2241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основних інвестиційних характеристик облігацій слід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віднести: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1576574"/>
              </p:ext>
            </p:extLst>
          </p:nvPr>
        </p:nvGraphicFramePr>
        <p:xfrm>
          <a:off x="4267200" y="1364957"/>
          <a:ext cx="76867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УКРАИНА ОБЛИГАЦИЯ ГОСУДАРСТВЕННЫЙ ЗАЕМ 50 ГРИВЕНЬ 1997 Unc купить на |  Аукціон для колекціонерів UNC.UA UNC.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3796740"/>
            <a:ext cx="3204756" cy="30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лигации рулят, или почему «заснули» акции | Журнал &quot;Дел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84" y="4915100"/>
            <a:ext cx="2582452" cy="182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3747" y="-11724"/>
            <a:ext cx="7908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Найпопулярніші різновиди </a:t>
            </a:r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облігацій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рямоугольник с одним усеченным и одним скругленным углом 2"/>
          <p:cNvSpPr/>
          <p:nvPr/>
        </p:nvSpPr>
        <p:spPr>
          <a:xfrm>
            <a:off x="2013531" y="2147836"/>
            <a:ext cx="2629989" cy="1254035"/>
          </a:xfrm>
          <a:prstGeom prst="snip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блігації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 і внутрішніх державних позик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усеченным и одним скругленным углом 3"/>
          <p:cNvSpPr/>
          <p:nvPr/>
        </p:nvSpPr>
        <p:spPr>
          <a:xfrm>
            <a:off x="9175503" y="701039"/>
            <a:ext cx="2629989" cy="1254035"/>
          </a:xfrm>
          <a:prstGeom prst="snip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блігації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позик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одним усеченным и одним скругленным углом 4"/>
          <p:cNvSpPr/>
          <p:nvPr/>
        </p:nvSpPr>
        <p:spPr>
          <a:xfrm>
            <a:off x="269396" y="726603"/>
            <a:ext cx="2629989" cy="125403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блігації підприємств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усеченным и одним скругленным углом 6"/>
          <p:cNvSpPr/>
          <p:nvPr/>
        </p:nvSpPr>
        <p:spPr>
          <a:xfrm>
            <a:off x="5657865" y="2170001"/>
            <a:ext cx="4232529" cy="1783690"/>
          </a:xfrm>
          <a:prstGeom prst="snipRoundRect">
            <a:avLst/>
          </a:prstGeom>
          <a:solidFill>
            <a:schemeClr val="accent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ноземні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облігації (наприклад, облігації Міжнародного банку реконструкції і розвитку, Міжнародного валютного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95750" y="634607"/>
            <a:ext cx="1062444" cy="54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7865" y="751535"/>
            <a:ext cx="1509289" cy="13799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945166" y="713066"/>
            <a:ext cx="2095354" cy="6149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58194" y="793105"/>
            <a:ext cx="585326" cy="1338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657865" y="4259847"/>
            <a:ext cx="6470469" cy="2169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Більшу частину облігацій на міжнародному ринку випускають з фіксованими процентними ставками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Straight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Bonds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але існують і облігації з плаваючими (перемінними) ставками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Floating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Rate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Notes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FRNs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номіновані звичайно в доларах США.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107" y="3359601"/>
            <a:ext cx="3566162" cy="198515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Державні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облігації,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відрізняються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високою надійністю, особливо якщо держава має великі фінансові активи.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Одним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із видів державних облігацій є казначейські зобов'язання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15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540137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Варант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– дає покупцю облігації чи привілейованої акції право купити певну кількість звичайних акцій за попередньо встановленою ціною, яка на 15 – 20 % вище за поточну ціну.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варант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є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суттю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опціоном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придбання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паперів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Інвестори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обмінюють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анти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 стане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вищою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встановлена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варантом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Взагалі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варанти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бути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обігу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самостійно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Конвертовані облігації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– це вид цінних паперів, які дають власнику право обміняти їх на певну кількість звичайних акцій.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Конвертована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схожа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звичайну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але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особливістю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власнику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одержати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вигоду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зростання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вид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паперів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як й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дату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погашення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оголошений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купон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облігації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4641" y="60960"/>
            <a:ext cx="5460274" cy="3554819"/>
          </a:xfrm>
          <a:prstGeom prst="rect">
            <a:avLst/>
          </a:prstGeom>
          <a:solidFill>
            <a:srgbClr val="CCECFF">
              <a:alpha val="81961"/>
            </a:srgb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Різновидом міжнародних боргових зобов'язань є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євроноти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Euronotes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що мають кілька форм – банківські акцепти, комерційні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європапери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депозитні сертифікати. Євроноти поступово замінюють традиційні банківські кредити, оскільки мають переваги більшої ліквідності для кредитора, а також дають можливість вкладення капіталу небанківським інвесторам.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4641" y="3686464"/>
            <a:ext cx="5460274" cy="3000821"/>
          </a:xfrm>
          <a:prstGeom prst="rect">
            <a:avLst/>
          </a:prstGeom>
          <a:solidFill>
            <a:srgbClr val="CCFFCC">
              <a:alpha val="74902"/>
            </a:srgb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папери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фіксують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проміжні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партнерів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укладання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угоди,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називають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похідними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Вони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засвідчують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право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купівлю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продаж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майбутньому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паперів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виду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частіше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все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але не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власникові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права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одержання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доходу. </a:t>
            </a:r>
          </a:p>
        </p:txBody>
      </p:sp>
      <p:pic>
        <p:nvPicPr>
          <p:cNvPr id="6146" name="Picture 2" descr="ВВП-варанти: можливий обсяг виплат України в 2023 році - 1,3-2,4 млрд грн -  FIN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73" y="2610144"/>
            <a:ext cx="1624316" cy="1076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6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Угода зі слідством чи потерпілим. Як уникнути проблем? - &quot;Антидот&quot;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0" r="25660"/>
          <a:stretch>
            <a:fillRect/>
          </a:stretch>
        </p:blipFill>
        <p:spPr bwMode="auto">
          <a:xfrm>
            <a:off x="0" y="0"/>
            <a:ext cx="5503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217165" y="117956"/>
            <a:ext cx="3466526" cy="646331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Строкові </a:t>
            </a:r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угоди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26702" y="1327775"/>
            <a:ext cx="2633780" cy="113211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Тверді (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162255" y="1347513"/>
            <a:ext cx="3008038" cy="13479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(право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угоду)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079488" y="804744"/>
            <a:ext cx="1237198" cy="6006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9038058" y="763370"/>
            <a:ext cx="1090011" cy="561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21033" y="3361861"/>
            <a:ext cx="46451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Форвардні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й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ф'ючерсні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угоди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411547" y="3356389"/>
            <a:ext cx="254428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Опціонні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угоди</a:t>
            </a:r>
            <a:endParaRPr lang="ru-RU" sz="2800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5761177" y="2588626"/>
            <a:ext cx="435429" cy="737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0465976" y="2797962"/>
            <a:ext cx="435429" cy="528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93491" y="3921300"/>
            <a:ext cx="6096000" cy="13388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Форвардний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контракт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угодою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контрагентами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майбутнє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постачання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предмету контракту (активу).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Укладається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поза фондовою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біржею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93491" y="5139893"/>
            <a:ext cx="609600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Ф'ючерсні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контракти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ф'ючерси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угодами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купівлю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продаж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визначеної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товару (активу)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визначену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дату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майбутньому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встановленою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момент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укладання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угоди.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Торгуються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на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біржі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734186" y="3965034"/>
            <a:ext cx="3463579" cy="2633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Покупець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опціонного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контракту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покупає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право, але не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зобов'язання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купити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продати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визначений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актив.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Продавець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опціонного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контракту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зобов'язаний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здійснити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операцію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вимагає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покупец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ь.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176" name="Picture 8" descr="Что это такое - фьючерс? | АРБУЗ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39" y="1361293"/>
            <a:ext cx="1820893" cy="113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-174172"/>
            <a:ext cx="11373394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До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основних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показників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характеризують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розмір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основні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параметри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фондових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ринків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відносяться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085" y="1189902"/>
            <a:ext cx="1140823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Ринкова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вартість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капіталізація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якими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торгують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на конкретному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ринку.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7543" y="1712967"/>
            <a:ext cx="1053737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Обсяг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угод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один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показник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активності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фондових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ринків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97" y="2236032"/>
            <a:ext cx="12096206" cy="504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Ступінь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концентрації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акцій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національних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ринках є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важливим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показником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погляду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інвестора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30583" y="2819694"/>
            <a:ext cx="6096000" cy="11339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Інвестор</a:t>
            </a:r>
            <a:r>
              <a:rPr lang="uk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який бажає купити іноземні акції, має кілька альтернатив: </a:t>
            </a:r>
            <a:endParaRPr lang="ru-RU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131" y="4227881"/>
            <a:ext cx="3270069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Він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може купити ці акції на його національному ринку, якщо вони там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котируються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uk-UA" sz="2000" dirty="0" smtClean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47160" y="4252568"/>
            <a:ext cx="4180114" cy="23512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Інвестор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може купити іноземні акції через національні фінансові інститути, що займаються інвестиціями на певних іноземних ринках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38903" y="4210511"/>
            <a:ext cx="3466012" cy="240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Можна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купити іноземні акції безпосередньо на відповідному національному ринку (звичайно так роблять великі інвестори). </a:t>
            </a:r>
            <a:endParaRPr lang="ru-RU" sz="2000" dirty="0"/>
          </a:p>
        </p:txBody>
      </p:sp>
      <p:sp>
        <p:nvSpPr>
          <p:cNvPr id="10" name="Овал 9"/>
          <p:cNvSpPr/>
          <p:nvPr/>
        </p:nvSpPr>
        <p:spPr>
          <a:xfrm>
            <a:off x="0" y="-25524"/>
            <a:ext cx="1245327" cy="1122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5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2318</Words>
  <Application>Microsoft Office PowerPoint</Application>
  <PresentationFormat>Широкоэкранный</PresentationFormat>
  <Paragraphs>192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Symbol</vt:lpstr>
      <vt:lpstr>Times New Roman</vt:lpstr>
      <vt:lpstr>Тема Office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При формуванні міжнародного портфеля облігацій також виділять активний і пасивний підходи.</vt:lpstr>
      <vt:lpstr>Презентация PowerPoint</vt:lpstr>
      <vt:lpstr>  Методи управління валютним ризиком портфеля міжнародних інвестицій 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2023-03-01T08:12:10Z</dcterms:created>
  <dcterms:modified xsi:type="dcterms:W3CDTF">2023-03-02T17:37:24Z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