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96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CB1776A-FECA-4284-87E8-7E069F06E4AC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C8636A9C-30B7-4035-9C4C-D0D2F93ABCD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814920" y="9371160"/>
            <a:ext cx="2916360" cy="49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6C266E98-A87E-4558-9F4F-F45B661A023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72840" y="4500360"/>
            <a:ext cx="53881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00684C70-992A-4B28-B229-B20A1D73BB30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prstGeom prst="rect">
            <a:avLst/>
          </a:prstGeom>
        </p:spPr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73200" y="4499640"/>
            <a:ext cx="53863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9DA8E88F-B74D-4918-BA44-E77EA572ADA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prstGeom prst="rect">
            <a:avLst/>
          </a:prstGeom>
        </p:spPr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73200" y="4499640"/>
            <a:ext cx="53863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C6F42533-C7BC-4219-85F8-848BCAE84692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15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prstGeom prst="rect">
            <a:avLst/>
          </a:prstGeom>
        </p:spPr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73200" y="4499640"/>
            <a:ext cx="53863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09D0BF64-BB94-4B7F-B99F-6DC888D647D7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814920" y="9371160"/>
            <a:ext cx="2916360" cy="49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17E3E57A-F976-45E6-9DAB-5E1E66CB2F83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72840" y="4500360"/>
            <a:ext cx="53881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A589E248-E53E-4595-808C-9A6710BA4D1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3814920" y="9371160"/>
            <a:ext cx="2916360" cy="49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3D65E380-7A3B-42CA-B360-9001B61D6457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72840" y="4500360"/>
            <a:ext cx="53881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39D73CD7-75D0-4E69-8271-93A65715818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prstGeom prst="rect">
            <a:avLst/>
          </a:prstGeom>
        </p:spPr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73200" y="4499640"/>
            <a:ext cx="53863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EC55E0B9-D11F-46C3-A335-4FFC4EBF8863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prstGeom prst="rect">
            <a:avLst/>
          </a:prstGeom>
        </p:spPr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73200" y="4499640"/>
            <a:ext cx="53863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795AC3BA-E13D-4CFE-878A-A6F8A237E1E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814920" y="9371160"/>
            <a:ext cx="2916360" cy="49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895361A4-A0DE-44CD-B24B-9A8FF89866E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72840" y="4500360"/>
            <a:ext cx="53881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B306352D-038A-48BB-98AF-C869DFF0805A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814920" y="9371160"/>
            <a:ext cx="2916360" cy="49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30952DDE-866C-4FAB-B2D2-8355D638BD2A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72840" y="4500360"/>
            <a:ext cx="53881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61C2823F-068B-4D1E-A556-D0844B690A3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prstGeom prst="rect">
            <a:avLst/>
          </a:prstGeom>
        </p:spPr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73200" y="4499640"/>
            <a:ext cx="53863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814920" y="9371160"/>
            <a:ext cx="29145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04422207-836B-4A25-B8FA-86DB4FECD97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814920" y="9371160"/>
            <a:ext cx="2916360" cy="49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15640" indent="-211320" algn="r">
              <a:lnSpc>
                <a:spcPct val="100000"/>
              </a:lnSpc>
            </a:pPr>
            <a:fld id="{AB93D293-28DE-42A6-B40F-572A44C796A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pPr marL="215640" indent="-211320"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prstGeom prst="rect">
            <a:avLst/>
          </a:prstGeom>
        </p:spPr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72840" y="4500360"/>
            <a:ext cx="5388120" cy="4811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85880" y="642960"/>
            <a:ext cx="776844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000000"/>
                </a:solidFill>
                <a:latin typeface="Calibri"/>
              </a:rPr>
              <a:t>Методологія досліджень імунної системи</a:t>
            </a:r>
            <a:endParaRPr lang="ru-RU" sz="2800" spc="-1" dirty="0"/>
          </a:p>
        </p:txBody>
      </p:sp>
      <p:sp>
        <p:nvSpPr>
          <p:cNvPr id="83" name="CustomShape 2"/>
          <p:cNvSpPr/>
          <p:nvPr/>
        </p:nvSpPr>
        <p:spPr>
          <a:xfrm>
            <a:off x="285840" y="1285920"/>
            <a:ext cx="8497080" cy="49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Лекція</a:t>
            </a:r>
            <a:r>
              <a:rPr lang="ru-RU" sz="40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№ </a:t>
            </a:r>
            <a:r>
              <a:rPr lang="ru-RU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9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Фагоцитарна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активність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нейтрофілів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фагоцитарний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показник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фагоцитарне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число</a:t>
            </a: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МЕТА: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вивчити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теоретичні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основи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засвоїти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лабораторний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регламент методу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визначення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фагоцитарної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активності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нейтрофілів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—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першої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лінії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вродженого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захисту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організму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проникнення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антигенів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основної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ланки в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ініціації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специфічної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імунної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відповіді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8928360" cy="30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357120" y="4429080"/>
            <a:ext cx="8785440" cy="22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Етапи ФАГОЦИТОЗУ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Хемотаксис (рух фагоцита до об'єкта)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Прикріплення до об'єкта.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Ендоцитоз об'єкта (імунний фагоцитоз, опсонізація для капсульних мікроорганізмів)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Утворення фагосоми,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Злиття з лізосомою,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Кіллінг (інактивація живого об'єкта за рахунок перекису, радикалів, ферментів).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Переварювання (лізосомальні гідролази).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9" y="306359"/>
            <a:ext cx="6001320" cy="4049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9"/>
          <p:cNvPicPr/>
          <p:nvPr/>
        </p:nvPicPr>
        <p:blipFill>
          <a:blip r:embed="rId3" cstate="print"/>
          <a:srcRect t="23559"/>
          <a:stretch/>
        </p:blipFill>
        <p:spPr>
          <a:xfrm>
            <a:off x="72720" y="625320"/>
            <a:ext cx="8999280" cy="542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92000" y="216000"/>
            <a:ext cx="8350560" cy="56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ГУМОРАЛЬНІ НЕСПЕЦИФІЧНІ ФАКТОРИ ЗАХИСТУ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285840" y="714240"/>
            <a:ext cx="8642520" cy="585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гуморальних чинників, які забезпечують резистентність організму, відносять </a:t>
            </a:r>
            <a:r>
              <a:rPr lang="ru-RU" sz="20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комплемент, лізоцим, інтерферон, пропердин, С-реактивний білок, нормальні антитіла, бактеріцідин.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3333CC"/>
                </a:solidFill>
                <a:latin typeface="Arial"/>
                <a:ea typeface="DejaVu Sans"/>
              </a:rPr>
              <a:t>Комплемент</a:t>
            </a:r>
            <a:r>
              <a:rPr lang="ru-RU" sz="2000" b="1" strike="noStrike" spc="-1">
                <a:solidFill>
                  <a:srgbClr val="3333CC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(komplement – доповнювати)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- складна багатофункціональна система білків сироватки крові, які мають ферментативну активність. Виконує такі функції/бере участь у реакціях: </a:t>
            </a:r>
            <a:r>
              <a:rPr lang="ru-RU" sz="18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опсонізації, володіє хемотаксичною активністю, стимуляції фагоцитозу, цитоліз (цитотоксична дія), нейтралізація вірусів, індукція імунної відповіді, участь в анафілаксії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Відомо 9 фракцій комплементу (близько 30 білків), які позначаються </a:t>
            </a:r>
            <a:r>
              <a:rPr lang="ru-RU" sz="1800" b="1" strike="noStrike" spc="-1">
                <a:solidFill>
                  <a:srgbClr val="3333CC"/>
                </a:solidFill>
                <a:latin typeface="Arial"/>
                <a:ea typeface="DejaVu Sans"/>
              </a:rPr>
              <a:t>С1-С9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знаходяться в сироватці крові в неактивному стані.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Активізація комплементу відбувається під дією комплексу </a:t>
            </a:r>
            <a:r>
              <a:rPr lang="ru-RU" sz="1800" b="1" strike="noStrike" spc="-1">
                <a:solidFill>
                  <a:srgbClr val="3333CC"/>
                </a:solidFill>
                <a:latin typeface="Arial"/>
                <a:ea typeface="DejaVu Sans"/>
              </a:rPr>
              <a:t>антиген-антитіло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і починається з приєднання до цього комплексу </a:t>
            </a:r>
            <a:r>
              <a:rPr lang="ru-RU" sz="1800" b="1" strike="noStrike" spc="-1">
                <a:solidFill>
                  <a:srgbClr val="3333CC"/>
                </a:solidFill>
                <a:latin typeface="Arial"/>
                <a:ea typeface="DejaVu Sans"/>
              </a:rPr>
              <a:t>С1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Для цього необхідна присутність солей Са і Мg.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Бактерицидна активність комплементу проявляється з самих ранніх етапів життя плода, однак, в період новонародженості активність комплементу найнижча в порівнянні з іншими віковими періодами.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/>
          <p:cNvPicPr/>
          <p:nvPr/>
        </p:nvPicPr>
        <p:blipFill>
          <a:blip r:embed="rId3" cstate="print"/>
          <a:stretch/>
        </p:blipFill>
        <p:spPr>
          <a:xfrm>
            <a:off x="120600" y="71280"/>
            <a:ext cx="8950680" cy="670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/>
          <p:cNvPicPr/>
          <p:nvPr/>
        </p:nvPicPr>
        <p:blipFill>
          <a:blip r:embed="rId3" cstate="print"/>
          <a:stretch/>
        </p:blipFill>
        <p:spPr>
          <a:xfrm>
            <a:off x="144360" y="81000"/>
            <a:ext cx="8926920" cy="668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/>
          <p:cNvPicPr/>
          <p:nvPr/>
        </p:nvPicPr>
        <p:blipFill>
          <a:blip r:embed="rId3" cstate="print"/>
          <a:srcRect l="19775" t="10453" r="23829" b="11152"/>
          <a:stretch/>
        </p:blipFill>
        <p:spPr>
          <a:xfrm>
            <a:off x="642960" y="428760"/>
            <a:ext cx="4141800" cy="322740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4" cstate="print"/>
          <a:stretch/>
        </p:blipFill>
        <p:spPr>
          <a:xfrm>
            <a:off x="5599080" y="0"/>
            <a:ext cx="3543480" cy="454212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357120" y="0"/>
            <a:ext cx="4499280" cy="4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3333CC"/>
                </a:solidFill>
                <a:latin typeface="Arial"/>
                <a:ea typeface="DejaVu Sans"/>
              </a:rPr>
              <a:t>Комплемент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4500720"/>
            <a:ext cx="8856720" cy="228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Існує кілька механізмів активації комплементу.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1. </a:t>
            </a:r>
            <a:r>
              <a:rPr lang="ru-RU" sz="16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Класичний шлях</a:t>
            </a:r>
            <a:r>
              <a:rPr lang="ru-RU" sz="16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(антитілозалежний). Активація комплементу пов'язана з утворенням комплексів антиген-антитіло на поверхні бактеріальної клітини.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2. </a:t>
            </a:r>
            <a:r>
              <a:rPr lang="ru-RU" sz="16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Альтернативний шлях</a:t>
            </a:r>
            <a:r>
              <a:rPr lang="ru-RU" sz="16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(пропердиновий). Активацію комплементу безпосередньо викликають полі- і ліпосахариди бактеріальної стінки. Цей механізм вимагає участі сироваткових білків, що отримали назву </a:t>
            </a:r>
            <a:r>
              <a:rPr lang="ru-RU" sz="16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пропердину.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3.</a:t>
            </a: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 </a:t>
            </a:r>
            <a:r>
              <a:rPr lang="ru-RU" sz="16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Неспецифічна активація</a:t>
            </a:r>
            <a:r>
              <a:rPr lang="ru-RU" sz="16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. 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Може здійснюватися активними протеазами (трипсином, плазміном, калікреїном, лізосомними ферментами та ін.) на будь-якому етапі процесу активації.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5" cstate="print"/>
          <a:stretch/>
        </p:blipFill>
        <p:spPr>
          <a:xfrm>
            <a:off x="3500280" y="3357720"/>
            <a:ext cx="1999080" cy="114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/>
          <p:cNvPicPr/>
          <p:nvPr/>
        </p:nvPicPr>
        <p:blipFill>
          <a:blip r:embed="rId2" cstate="print"/>
          <a:srcRect t="7698" b="4019"/>
          <a:stretch/>
        </p:blipFill>
        <p:spPr>
          <a:xfrm>
            <a:off x="275400" y="197640"/>
            <a:ext cx="7177320" cy="475164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3" cstate="print"/>
          <a:srcRect t="16306" b="4442"/>
          <a:stretch/>
        </p:blipFill>
        <p:spPr>
          <a:xfrm>
            <a:off x="4896000" y="4680000"/>
            <a:ext cx="4124520" cy="208800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122"/>
          <p:cNvPicPr/>
          <p:nvPr/>
        </p:nvPicPr>
        <p:blipFill>
          <a:blip r:embed="rId4" cstate="print"/>
          <a:stretch/>
        </p:blipFill>
        <p:spPr>
          <a:xfrm>
            <a:off x="1440000" y="4824000"/>
            <a:ext cx="2664000" cy="18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61440" y="2698782"/>
            <a:ext cx="87825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ДЯКУЮ ЗА УВАГУ!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44000" y="144000"/>
            <a:ext cx="8854560" cy="616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C9211E"/>
                </a:solidFill>
                <a:latin typeface="Arial"/>
                <a:ea typeface="DejaVu Sans"/>
              </a:rPr>
              <a:t>Оцінка функціональних параметрів нейтрофілів </a:t>
            </a:r>
            <a:r>
              <a:rPr lang="ru-RU" sz="1900" b="1" strike="noStrike" spc="-1">
                <a:solidFill>
                  <a:srgbClr val="040404"/>
                </a:solidFill>
                <a:latin typeface="Arial"/>
                <a:ea typeface="DejaVu Sans"/>
              </a:rPr>
              <a:t>має значення при частих рецидивуючих гнійних запальних процесах, довго не загоюваних ранах, розвитку післяопераційних ускладнень, при підозрі на наявність імунодефіциту, пов'язаного з порушенням функцій цих клітин. Слід враховувати, що функціональні властивості нейтрофілів тісно пов'язані з активністю компонентів комплементу, концентрацією імуноглобулінів, наявністю факторів опсонізації.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C9211E"/>
                </a:solidFill>
                <a:latin typeface="Arial"/>
                <a:ea typeface="DejaVu Sans"/>
              </a:rPr>
              <a:t>Так як </a:t>
            </a:r>
            <a:r>
              <a:rPr lang="ru-RU" sz="19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основна функція нейтрофілів</a:t>
            </a:r>
            <a:r>
              <a:rPr lang="ru-RU" sz="1900" b="1" strike="noStrike" spc="-1">
                <a:solidFill>
                  <a:srgbClr val="C9211E"/>
                </a:solidFill>
                <a:latin typeface="Arial"/>
                <a:ea typeface="DejaVu Sans"/>
              </a:rPr>
              <a:t> - це </a:t>
            </a:r>
            <a:r>
              <a:rPr lang="ru-RU" sz="1900" b="1" strike="noStrike" spc="-1">
                <a:solidFill>
                  <a:srgbClr val="0070C0"/>
                </a:solidFill>
                <a:latin typeface="Arial"/>
                <a:ea typeface="DejaVu Sans"/>
              </a:rPr>
              <a:t>фагоцитоз, </a:t>
            </a:r>
            <a:r>
              <a:rPr lang="ru-RU" sz="1900" b="1" strike="noStrike" spc="-1">
                <a:solidFill>
                  <a:srgbClr val="040404"/>
                </a:solidFill>
                <a:latin typeface="Arial"/>
                <a:ea typeface="DejaVu Sans"/>
              </a:rPr>
              <a:t>який представляє собою динамічний стадійний процес, то в даний час розроблені окремі методи для визначення параметрів </a:t>
            </a:r>
            <a:r>
              <a:rPr lang="ru-RU" sz="1900" b="1" u="sng" strike="noStrike" spc="-1">
                <a:solidFill>
                  <a:srgbClr val="040404"/>
                </a:solidFill>
                <a:uFillTx/>
                <a:latin typeface="Arial"/>
                <a:ea typeface="DejaVu Sans"/>
              </a:rPr>
              <a:t>більшості стадій фагоцитарної реакції або функцій нейтрофілів,</a:t>
            </a:r>
            <a:r>
              <a:rPr lang="ru-RU" sz="1900" b="1" strike="noStrike" spc="-1">
                <a:solidFill>
                  <a:srgbClr val="040404"/>
                </a:solidFill>
                <a:latin typeface="Arial"/>
                <a:ea typeface="DejaVu Sans"/>
              </a:rPr>
              <a:t> що визначають ту чи іншу стадію.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40404"/>
                </a:solidFill>
                <a:latin typeface="Arial"/>
                <a:ea typeface="DejaVu Sans"/>
              </a:rPr>
              <a:t>Інтегральною характеристикою функціонального стану нейтрофілів є оцінка їх</a:t>
            </a:r>
            <a:r>
              <a:rPr lang="ru-RU" sz="1900" b="1" strike="noStrike" spc="-1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19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фагоцитарної активності in vitro</a:t>
            </a:r>
            <a:r>
              <a:rPr lang="ru-RU" sz="1900" b="1" strike="noStrike" spc="-1">
                <a:solidFill>
                  <a:srgbClr val="C9211E"/>
                </a:solidFill>
                <a:latin typeface="Arial"/>
                <a:ea typeface="DejaVu Sans"/>
              </a:rPr>
              <a:t> на підставі визначення </a:t>
            </a:r>
            <a:r>
              <a:rPr lang="ru-RU" sz="19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фагоцитарного індекса Гамбургера, фагоцитарного числа Райта, коефіцієнта фагоцитарного числа і опсонічного індексу поглинання</a:t>
            </a:r>
            <a:r>
              <a:rPr lang="ru-RU" sz="1900" b="1" strike="noStrike" spc="-1">
                <a:solidFill>
                  <a:srgbClr val="0070C0"/>
                </a:solidFill>
                <a:latin typeface="Arial"/>
                <a:ea typeface="DejaVu Sans"/>
              </a:rPr>
              <a:t>. </a:t>
            </a:r>
            <a:r>
              <a:rPr lang="ru-RU" sz="1900" b="1" strike="noStrike" spc="-1">
                <a:solidFill>
                  <a:srgbClr val="040404"/>
                </a:solidFill>
                <a:latin typeface="Arial"/>
                <a:ea typeface="DejaVu Sans"/>
              </a:rPr>
              <a:t>Проте, виявлення дисфункцій окремих етапів фагоцитозу також може мати діагностичне значення. Для цього оцінюють такі параметри, як</a:t>
            </a:r>
            <a:r>
              <a:rPr lang="ru-RU" sz="1900" b="1" strike="noStrike" spc="-1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19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адгезивна міграційна і метаболічна активність, хемілюмінесцентна здатність, швидкість поглинання кисню, її зміна в тестах із специфічним лікарським навантаженням.</a:t>
            </a:r>
            <a:endParaRPr lang="ru-RU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55840" y="254160"/>
            <a:ext cx="4556160" cy="597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1800" b="1" i="1" strike="noStrike" spc="-1" dirty="0" err="1">
                <a:solidFill>
                  <a:srgbClr val="F9070A"/>
                </a:solidFill>
                <a:latin typeface="Arial"/>
              </a:rPr>
              <a:t>Діапедез</a:t>
            </a:r>
            <a:r>
              <a:rPr lang="ru-RU" sz="1800" b="1" i="1" strike="noStrike" spc="-1" dirty="0">
                <a:solidFill>
                  <a:srgbClr val="F9070A"/>
                </a:solidFill>
                <a:latin typeface="Arial"/>
              </a:rPr>
              <a:t> </a:t>
            </a:r>
            <a:r>
              <a:rPr lang="ru-RU" sz="1800" b="1" strike="noStrike" spc="-1" dirty="0">
                <a:solidFill>
                  <a:srgbClr val="F9070A"/>
                </a:solidFill>
                <a:latin typeface="Arial"/>
              </a:rPr>
              <a:t>(др.-</a:t>
            </a:r>
            <a:r>
              <a:rPr lang="ru-RU" sz="1800" b="1" strike="noStrike" spc="-1" dirty="0" err="1">
                <a:solidFill>
                  <a:srgbClr val="F9070A"/>
                </a:solidFill>
                <a:latin typeface="Arial"/>
              </a:rPr>
              <a:t>грец</a:t>
            </a:r>
            <a:r>
              <a:rPr lang="ru-RU" sz="1800" b="1" strike="noStrike" spc="-1" dirty="0">
                <a:solidFill>
                  <a:srgbClr val="F9070A"/>
                </a:solidFill>
                <a:latin typeface="Arial"/>
              </a:rPr>
              <a:t>. </a:t>
            </a:r>
            <a:r>
              <a:rPr lang="ru-RU" sz="1800" b="1" strike="noStrike" spc="-1" dirty="0" err="1">
                <a:solidFill>
                  <a:srgbClr val="F9070A"/>
                </a:solidFill>
                <a:latin typeface="Arial"/>
              </a:rPr>
              <a:t>δι</a:t>
            </a:r>
            <a:r>
              <a:rPr lang="ru-RU" sz="1800" b="1" strike="noStrike" spc="-1" dirty="0">
                <a:solidFill>
                  <a:srgbClr val="F9070A"/>
                </a:solidFill>
                <a:latin typeface="Arial"/>
              </a:rPr>
              <a:t>απηδάω - перестрибую, перескакую)</a:t>
            </a:r>
            <a:r>
              <a:rPr lang="ru-RU" sz="1800" b="1" strike="noStrike" spc="-1" dirty="0">
                <a:latin typeface="Arial"/>
              </a:rPr>
              <a:t> - вихід формених елементів крові через стінки капілярів і дрібних вен у зв'язку з порушенням їх тонусу і проникності, що спостерігається, зокрема, </a:t>
            </a:r>
            <a:r>
              <a:rPr lang="ru-RU" sz="1800" b="1" u="sng" strike="noStrike" spc="-1" dirty="0">
                <a:uFillTx/>
                <a:latin typeface="Arial"/>
              </a:rPr>
              <a:t>при запаленні тканин, що оточують ці судини. Один </a:t>
            </a:r>
            <a:r>
              <a:rPr lang="ru-RU" sz="1800" b="1" u="sng" strike="noStrike" spc="-1" dirty="0" err="1">
                <a:uFillTx/>
                <a:latin typeface="Arial"/>
              </a:rPr>
              <a:t>із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видів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кровотечі</a:t>
            </a:r>
            <a:r>
              <a:rPr lang="ru-RU" sz="1800" b="1" strike="noStrike" spc="-1" dirty="0">
                <a:latin typeface="Arial"/>
              </a:rPr>
              <a:t>.</a:t>
            </a:r>
          </a:p>
          <a:p>
            <a:pPr algn="just"/>
            <a:r>
              <a:rPr lang="ru-RU" sz="1800" b="1" i="1" strike="noStrike" spc="-1" dirty="0" err="1">
                <a:solidFill>
                  <a:srgbClr val="F9070A"/>
                </a:solidFill>
                <a:latin typeface="Arial"/>
              </a:rPr>
              <a:t>Діапедез</a:t>
            </a:r>
            <a:r>
              <a:rPr lang="ru-RU" sz="1800" b="1" i="1" strike="noStrike" spc="-1" dirty="0">
                <a:solidFill>
                  <a:srgbClr val="F9070A"/>
                </a:solidFill>
                <a:latin typeface="Arial"/>
              </a:rPr>
              <a:t> </a:t>
            </a:r>
            <a:r>
              <a:rPr lang="ru-RU" sz="1800" b="1" i="1" strike="noStrike" spc="-1" dirty="0" err="1">
                <a:solidFill>
                  <a:srgbClr val="F9070A"/>
                </a:solidFill>
                <a:latin typeface="Arial"/>
              </a:rPr>
              <a:t>нейтрофілів</a:t>
            </a:r>
            <a:r>
              <a:rPr lang="ru-RU" sz="1800" b="1" i="1" strike="noStrike" spc="-1" dirty="0">
                <a:solidFill>
                  <a:srgbClr val="F9070A"/>
                </a:solidFill>
                <a:latin typeface="Arial"/>
              </a:rPr>
              <a:t> </a:t>
            </a:r>
            <a:r>
              <a:rPr lang="ru-RU" sz="1800" b="1" strike="noStrike" spc="-1" dirty="0">
                <a:latin typeface="Arial"/>
              </a:rPr>
              <a:t>– </a:t>
            </a:r>
            <a:r>
              <a:rPr lang="ru-RU" sz="1800" b="1" strike="noStrike" spc="-1" dirty="0" err="1">
                <a:latin typeface="Arial"/>
              </a:rPr>
              <a:t>процес</a:t>
            </a:r>
            <a:r>
              <a:rPr lang="ru-RU" sz="1800" b="1" strike="noStrike" spc="-1" dirty="0">
                <a:latin typeface="Arial"/>
              </a:rPr>
              <a:t> переходу </a:t>
            </a:r>
            <a:r>
              <a:rPr lang="ru-RU" sz="1800" b="1" strike="noStrike" spc="-1" dirty="0" err="1">
                <a:latin typeface="Arial"/>
              </a:rPr>
              <a:t>нейтрофілів</a:t>
            </a:r>
            <a:r>
              <a:rPr lang="ru-RU" sz="1800" b="1" strike="noStrike" spc="-1" dirty="0">
                <a:latin typeface="Arial"/>
              </a:rPr>
              <a:t> у </a:t>
            </a:r>
            <a:r>
              <a:rPr lang="ru-RU" sz="1800" b="1" strike="noStrike" spc="-1" dirty="0" err="1">
                <a:latin typeface="Arial"/>
              </a:rPr>
              <a:t>тканини</a:t>
            </a:r>
            <a:r>
              <a:rPr lang="ru-RU" sz="1800" b="1" strike="noStrike" spc="-1" dirty="0">
                <a:latin typeface="Arial"/>
              </a:rPr>
              <a:t>. При </a:t>
            </a:r>
            <a:r>
              <a:rPr lang="ru-RU" sz="1800" b="1" strike="noStrike" spc="-1" dirty="0" err="1">
                <a:latin typeface="Arial"/>
              </a:rPr>
              <a:t>цьому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нейтрофіли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проникають</a:t>
            </a:r>
            <a:r>
              <a:rPr lang="ru-RU" sz="1800" b="1" strike="noStrike" spc="-1" dirty="0">
                <a:latin typeface="Arial"/>
              </a:rPr>
              <a:t> у </a:t>
            </a:r>
            <a:r>
              <a:rPr lang="ru-RU" sz="1800" b="1" strike="noStrike" spc="-1" dirty="0" err="1">
                <a:latin typeface="Arial"/>
              </a:rPr>
              <a:t>щілини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між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ендотеліальними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клітинами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посткапілярних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венул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завдяки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розбіжності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міжклітинних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контактів</a:t>
            </a:r>
            <a:r>
              <a:rPr lang="ru-RU" sz="1800" b="1" strike="noStrike" spc="-1" dirty="0">
                <a:latin typeface="Arial"/>
              </a:rPr>
              <a:t>. </a:t>
            </a:r>
            <a:r>
              <a:rPr lang="ru-RU" sz="1800" b="1" strike="noStrike" spc="-1" dirty="0" err="1">
                <a:latin typeface="Arial"/>
              </a:rPr>
              <a:t>Діапедез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забезпечують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молекули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адгезії</a:t>
            </a:r>
            <a:r>
              <a:rPr lang="ru-RU" sz="1800" b="1" strike="noStrike" spc="-1" dirty="0">
                <a:latin typeface="Arial"/>
              </a:rPr>
              <a:t> ІСАМ-1, </a:t>
            </a:r>
            <a:r>
              <a:rPr lang="ru-RU" sz="1800" b="1" strike="noStrike" spc="-1" dirty="0" err="1">
                <a:latin typeface="Arial"/>
              </a:rPr>
              <a:t>експресовані</a:t>
            </a:r>
            <a:r>
              <a:rPr lang="ru-RU" sz="1800" b="1" strike="noStrike" spc="-1" dirty="0">
                <a:latin typeface="Arial"/>
              </a:rPr>
              <a:t> як </a:t>
            </a:r>
            <a:r>
              <a:rPr lang="ru-RU" sz="1800" b="1" strike="noStrike" spc="-1" dirty="0" err="1">
                <a:latin typeface="Arial"/>
              </a:rPr>
              <a:t>нейтрофілами</a:t>
            </a:r>
            <a:r>
              <a:rPr lang="ru-RU" sz="1800" b="1" strike="noStrike" spc="-1" dirty="0">
                <a:latin typeface="Arial"/>
              </a:rPr>
              <a:t>, </a:t>
            </a:r>
            <a:r>
              <a:rPr lang="ru-RU" sz="1800" b="1" strike="noStrike" spc="-1" dirty="0" err="1">
                <a:latin typeface="Arial"/>
              </a:rPr>
              <a:t>що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мігрують</a:t>
            </a:r>
            <a:r>
              <a:rPr lang="ru-RU" sz="1800" b="1" strike="noStrike" spc="-1" dirty="0">
                <a:latin typeface="Arial"/>
              </a:rPr>
              <a:t>, так і </a:t>
            </a:r>
            <a:r>
              <a:rPr lang="ru-RU" sz="1800" b="1" strike="noStrike" spc="-1" dirty="0" err="1">
                <a:latin typeface="Arial"/>
              </a:rPr>
              <a:t>ендотеліальними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клітинами</a:t>
            </a:r>
            <a:r>
              <a:rPr lang="ru-RU" sz="1800" b="1" strike="noStrike" spc="-1" dirty="0">
                <a:latin typeface="Arial"/>
              </a:rPr>
              <a:t>.</a:t>
            </a:r>
          </a:p>
          <a:p>
            <a:pPr algn="just"/>
            <a:r>
              <a:rPr lang="ru-RU" sz="1800" b="1" u="sng" strike="noStrike" spc="-1" dirty="0" err="1">
                <a:uFillTx/>
                <a:latin typeface="Arial"/>
              </a:rPr>
              <a:t>Нейтрофіли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виходять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із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кровоносних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судин</a:t>
            </a:r>
            <a:r>
              <a:rPr lang="ru-RU" sz="1800" b="1" u="sng" strike="noStrike" spc="-1" dirty="0">
                <a:uFillTx/>
                <a:latin typeface="Arial"/>
              </a:rPr>
              <a:t> у тканину в </a:t>
            </a:r>
            <a:r>
              <a:rPr lang="ru-RU" sz="1800" b="1" u="sng" strike="noStrike" spc="-1" dirty="0" err="1">
                <a:uFillTx/>
                <a:latin typeface="Arial"/>
              </a:rPr>
              <a:t>місці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її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пошкодження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або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інфікування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внаслідок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вродженої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імунної</a:t>
            </a:r>
            <a:r>
              <a:rPr lang="ru-RU" sz="1800" b="1" u="sng" strike="noStrike" spc="-1" dirty="0"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uFillTx/>
                <a:latin typeface="Arial"/>
              </a:rPr>
              <a:t>реакції</a:t>
            </a:r>
            <a:r>
              <a:rPr lang="ru-RU" sz="1800" b="1" u="sng" strike="noStrike" spc="-1" dirty="0">
                <a:uFillTx/>
                <a:latin typeface="Arial"/>
              </a:rPr>
              <a:t>.</a:t>
            </a:r>
            <a:endParaRPr lang="ru-RU" sz="1800" b="1" strike="noStrike" spc="-1" dirty="0">
              <a:latin typeface="Arial"/>
            </a:endParaRPr>
          </a:p>
        </p:txBody>
      </p:sp>
      <p:pic>
        <p:nvPicPr>
          <p:cNvPr id="89" name="Рисунок 88"/>
          <p:cNvPicPr/>
          <p:nvPr/>
        </p:nvPicPr>
        <p:blipFill>
          <a:blip r:embed="rId2" cstate="print"/>
          <a:stretch/>
        </p:blipFill>
        <p:spPr>
          <a:xfrm>
            <a:off x="5256000" y="801000"/>
            <a:ext cx="3672000" cy="447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286000" y="0"/>
            <a:ext cx="6856560" cy="365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ФАГОЦИТИ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Вперше виявлені в 1882 році Іллею Іллічем Мечніковим під час вивчення личинок морських зірок. В 1908 р. був нагороджений Нобелівською премією з фізіології та медицині за це відкриття.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≪</a:t>
            </a: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Фагоцитоз – процес поглинання і руйнування чужорідного матеріалу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≫  </a:t>
            </a:r>
            <a:r>
              <a:rPr lang="ru-RU" sz="1800" b="1" i="1" strike="noStrike" spc="-1">
                <a:solidFill>
                  <a:srgbClr val="000000"/>
                </a:solidFill>
                <a:latin typeface="Verdana"/>
                <a:ea typeface="DejaVu Sans"/>
              </a:rPr>
              <a:t>І.І.Мечніков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Verdana"/>
                <a:ea typeface="DejaVu Sans"/>
              </a:rPr>
              <a:t>Фагоцити представлені двома популяціями: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мононуклеарні фагоцити 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(моноцити/макрофаги)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поліморфноядерні гранулоцити 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(нейтрофіли, еозинофіли = мікрофаги)</a:t>
            </a: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Verdana"/>
                <a:ea typeface="DejaVu Sans"/>
              </a:rPr>
              <a:t>Фагоцити ділять на 2 групи</a:t>
            </a: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циркулюючі (гранулоцити і моноцити) та тканинні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2" name="Рисунок 91"/>
          <p:cNvPicPr/>
          <p:nvPr/>
        </p:nvPicPr>
        <p:blipFill>
          <a:blip r:embed="rId3" cstate="print"/>
          <a:stretch/>
        </p:blipFill>
        <p:spPr>
          <a:xfrm>
            <a:off x="0" y="357120"/>
            <a:ext cx="2254320" cy="299916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214200" y="3714840"/>
            <a:ext cx="8928360" cy="31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ФУНКЦІЇ ФАГОЦИТІВ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видаляють із організму клітини, що відмирають, і їхні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структури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видаляють неметаболізуємі неорганічні речовини, що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потрапляють у внутрішнє середовище організму,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поглинають і інактивують мікроби (бактерії, віруси,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гриби), їхні останки й продукти;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синтезують різноманітні БАР, необхідні для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забезпечення резистентності організму, беруть участь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у регуляції імунної системи;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здійснюють ≪ознайомлення≫ Т-хелперів з антигенами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14200" y="3571920"/>
            <a:ext cx="8714160" cy="28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Verdana"/>
                <a:ea typeface="DejaVu Sans"/>
              </a:rPr>
              <a:t>ФАГОЦИТОЗ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(від грецьк. Phagos – пожираю, cytos - клітина)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Основний механізм запальних процесів.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Фагоцитоз</a:t>
            </a: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 - явище поглинання і перетравлення клітинами (макрофагами, нейтрофілами) корпускулярного матеріалу (бактерій, великих вірусів, власних клітин організму, що відмирають або чужорідних клітин, таких, наприклад, як еритроцити різних видів, а також інертних частинок, таких як ліпосоми, і т. п.).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5" name="Рисунок 94"/>
          <p:cNvPicPr/>
          <p:nvPr/>
        </p:nvPicPr>
        <p:blipFill>
          <a:blip r:embed="rId3" cstate="print"/>
          <a:srcRect l="5887" t="4944" b="8557"/>
          <a:stretch/>
        </p:blipFill>
        <p:spPr>
          <a:xfrm>
            <a:off x="642960" y="0"/>
            <a:ext cx="4141800" cy="31924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1357200" y="3214800"/>
            <a:ext cx="742824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70C0"/>
                </a:solidFill>
                <a:latin typeface="Verdana"/>
                <a:ea typeface="DejaVu Sans"/>
              </a:rPr>
              <a:t>Макрофагальний фагоцитоз кишкової палички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7" name="Рисунок 96"/>
          <p:cNvPicPr/>
          <p:nvPr/>
        </p:nvPicPr>
        <p:blipFill>
          <a:blip r:embed="rId4" cstate="print"/>
          <a:stretch/>
        </p:blipFill>
        <p:spPr>
          <a:xfrm>
            <a:off x="5072040" y="0"/>
            <a:ext cx="4016520" cy="321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57120" y="642960"/>
            <a:ext cx="6285240" cy="1739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1. НЕЙТРОФІЛИ  </a:t>
            </a:r>
            <a:r>
              <a:rPr lang="ru-RU" sz="1800" b="1" i="1" strike="noStrike" spc="-1">
                <a:solidFill>
                  <a:srgbClr val="000000"/>
                </a:solidFill>
                <a:latin typeface="Verdana"/>
                <a:ea typeface="DejaVu Sans"/>
              </a:rPr>
              <a:t> 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Виходять із судин до інфікованих тканин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Фагоцитоз мікроорганізмів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Викид з гранул токсичних білків, які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руйнують мікроорганізми і руйнують сам нейтрофіл.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9" name="Рисунок 98"/>
          <p:cNvPicPr/>
          <p:nvPr/>
        </p:nvPicPr>
        <p:blipFill>
          <a:blip r:embed="rId3" cstate="print"/>
          <a:srcRect l="4879" t="2835"/>
          <a:stretch/>
        </p:blipFill>
        <p:spPr>
          <a:xfrm>
            <a:off x="6215040" y="785880"/>
            <a:ext cx="2927520" cy="490392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214200" y="2357280"/>
            <a:ext cx="5928120" cy="173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2. ЕОЗІНОФІЛИ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Приймають участь в знищенні крупних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паразитів (гельмінтів, найпростіших)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Приймають участь в алергічних реакціях: вміст гранул інактивує гістамін, блокує дегрануляцію базофілів.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214200" y="4143240"/>
            <a:ext cx="6071040" cy="146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3. БАЗОФІЛИ </a:t>
            </a:r>
            <a:r>
              <a:rPr lang="ru-RU" sz="1800" b="1" i="1" strike="noStrike" spc="-1">
                <a:solidFill>
                  <a:srgbClr val="000000"/>
                </a:solidFill>
                <a:latin typeface="Verdana"/>
                <a:ea typeface="DejaVu Sans"/>
              </a:rPr>
              <a:t> 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Містять гранули з гістаміном, гепарином і серотоніном.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При дегрануляції базофілів розвиваються запальні і алергічні реакції.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214200" y="5627520"/>
            <a:ext cx="828540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NK – КЛІТИНИ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Verdana"/>
                <a:ea typeface="DejaVu Sans"/>
              </a:rPr>
              <a:t>– великі гранулярні лімфоцити.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Мішенню для цих клітин є клітини уражені вірусом і ракові клітини.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500040" y="142920"/>
            <a:ext cx="807120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Verdana"/>
                <a:ea typeface="DejaVu Sans"/>
              </a:rPr>
              <a:t>Поліморфноядерні гранулоцити та їх функції: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31760" y="195120"/>
            <a:ext cx="8926560" cy="647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Кілінгову систему (систему цитолітичних лімфоцитів) складають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 наступні клітини - </a:t>
            </a:r>
            <a:r>
              <a:rPr lang="ru-RU" sz="1800" b="1" i="1" strike="noStrike" spc="-1">
                <a:solidFill>
                  <a:srgbClr val="000000"/>
                </a:solidFill>
                <a:latin typeface="Verdana"/>
                <a:ea typeface="DejaVu Sans"/>
              </a:rPr>
              <a:t>природні кілери (ПК) або natural killers (NK), та великі гранулярні лімфоцити (ВГЛ), К-клітини, ЛАК-клітини (лейкінактивовані кілери)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Verdana"/>
                <a:ea typeface="DejaVu Sans"/>
              </a:rPr>
              <a:t>Природні кілери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 - це популяція лімфоїдних клітин, що володіє природною цитотоксичністю по відношенню до генетично чужорідних клітин, і власних патологічно змінених клітин (пухлинних і клітин, вражених вірусом). Ці клітини не здійснюють фагоцитоз, проявляють цитотоксичну, противірусну і протипаразитарну дію без попередньої обробки антитілами, виділяючи цитоперфорини і цитотоксини та інші біологічно активні речовини. Окрім того, вони здатні руйнувати (лізувати) клітини-мішені, які покриті незначними кількостями антитіл (імуноглобулінів) – антитілозалежна клітинно-опосередкованої цитотоксичність (АЗКОЦ). Наприклад заражені вірусом клітини, на яких адсорбовані природні антитіла.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Verdana"/>
                <a:ea typeface="DejaVu Sans"/>
              </a:rPr>
              <a:t>Лімфокінактивовані кілери (ЛАК)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 несуть на своїй мембрані деякі маркери Т-клітин і активні по відно­шенню до широкого кола пухлинних клітин in vitro, в тому числі і по від­ношенню клітин-мішеней, резистентних до інших форм клітиннопосеред­кованого цитолізу. ЛАК-клітини генеруються в культурах лімфоїдних клітин, в присутності ІL-2. Вони викликають загибель широкого кола свіжих аутологічних і алогенних пухлин, які не чутливі до ПК, К-клітин.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44360" y="139680"/>
            <a:ext cx="8855280" cy="6654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Великі гранулярні лімфоцити (ВГЛ) </a:t>
            </a: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мають здатність до спонтанної цитолітичної активності проти трансформованих і інфікованих вірусом клітин, вони представляють собою гетерогенну популяцію, активність якої найбільш висока в периферичній крові. Па відміну від Т-лімфоцитів, ВГЛ не мають здатності до імунної пам'яті, а їх цитолітична активність не обмежена молекулами головного комплексу гістосумісності. Вони відіграють головну роль у відторгненні трансплантатів і приймають участь в обмеженні вірусної інфекції, і, можливо, гематогенного поширення пухлинних клітин. При активації ВГЛ, останні синтезують гама-інтерферон, що має імуномодулючу дію, а також підсилює цитолітичну активність у природних кілерів, макрофагів. ВГЛ і природні кіллери здійснюють цитотоксичний ефект протягом 3-6 годин з моменту контакту їх з клітиною-мішенню.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Особливістю цитолітичної реакції цитотоксичних лімфоцитів є її автономність, вони не потребують допомоги з боку яких-небудь інших клітин або гуморальних факторів. Для здійснення цитолітичної реакції необхідний прямий контакт цитолітичного лімфоцита і "клітини-мішені" з ефекторною стадією літичного циклу у вигляді „летального удару”, в ході якого проходить екзоцитоз розчинних медіаторів з наступним утворенням трансмембранних пор. Результатом цих подій є колоїдно-осмотичний лізис клітини-мішені. Після загибелі клітини-мішені клітина-ефектор (ЦТЛ) здатна до повторного здійснення цитотоксичної реакції. Є підстави думати, що колоїдно-осмотичний шок, викликаний гранулами екзоцитозу, не єдиний механізм загибелі клітини-мішені.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14200" y="214200"/>
            <a:ext cx="8714160" cy="6496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Verdana"/>
                <a:ea typeface="DejaVu Sans"/>
              </a:rPr>
              <a:t>Процес фагоцитозу</a:t>
            </a:r>
            <a:r>
              <a:rPr lang="ru-RU" sz="2000" b="1" strike="noStrike" spc="-1">
                <a:solidFill>
                  <a:srgbClr val="000000"/>
                </a:solidFill>
                <a:latin typeface="Verdana"/>
                <a:ea typeface="DejaVu Sans"/>
              </a:rPr>
              <a:t> складний, багатоетапний.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Verdana"/>
                <a:ea typeface="DejaVu Sans"/>
              </a:rPr>
              <a:t>Починається він зближенням фагоцитів зі збудником, потім спостерігають прилипання мікроорганізму до поверхні фагоцитуючої клітини, далі поглинання з утворенням фагосоми, внутрішньоклітинне об'єднання фагосоми з лізосомою і, нарешті, переварювання об'єкта фагоцитозу лізосомальними ферментами.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Verdana"/>
                <a:ea typeface="DejaVu Sans"/>
              </a:rPr>
              <a:t>Однак не завжди клітини взаємодіють подібним чином.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Verdana"/>
                <a:ea typeface="DejaVu Sans"/>
              </a:rPr>
              <a:t>Якщо у вакуолі наступає загибель захопленої частки (наприклад, бактерії), то це вказує на </a:t>
            </a:r>
            <a:r>
              <a:rPr lang="ru-RU" sz="2000" b="1" strike="noStrike" spc="-1">
                <a:solidFill>
                  <a:srgbClr val="FF0000"/>
                </a:solidFill>
                <a:latin typeface="Verdana"/>
                <a:ea typeface="DejaVu Sans"/>
              </a:rPr>
              <a:t>завершений фагоцитоз</a:t>
            </a:r>
            <a:r>
              <a:rPr lang="ru-RU" sz="2000" b="1" strike="noStrike" spc="-1">
                <a:solidFill>
                  <a:srgbClr val="000000"/>
                </a:solidFill>
                <a:latin typeface="Verdana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Verdana"/>
                <a:ea typeface="DejaVu Sans"/>
              </a:rPr>
              <a:t>Але внаслідок ферментативної недостатності лізосомальних протеаз (знижена активність фагоцитів), коли багато антигенів,  </a:t>
            </a:r>
            <a:r>
              <a:rPr lang="ru-RU" sz="2000" b="1" strike="noStrike" spc="-1">
                <a:solidFill>
                  <a:srgbClr val="FF0000"/>
                </a:solidFill>
                <a:latin typeface="Verdana"/>
                <a:ea typeface="DejaVu Sans"/>
              </a:rPr>
              <a:t>фагоцитоз може бути неповним (незавершеним)</a:t>
            </a:r>
            <a:r>
              <a:rPr lang="ru-RU" sz="2000" b="1" strike="noStrike" spc="-1">
                <a:solidFill>
                  <a:srgbClr val="000000"/>
                </a:solidFill>
                <a:latin typeface="Verdana"/>
                <a:ea typeface="DejaVu Sans"/>
              </a:rPr>
              <a:t>,</a:t>
            </a:r>
            <a:r>
              <a:rPr lang="ru-RU" sz="2000" b="1" strike="noStrike" spc="-1">
                <a:solidFill>
                  <a:srgbClr val="FF0000"/>
                </a:solidFill>
                <a:latin typeface="Verdan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Verdana"/>
                <a:ea typeface="DejaVu Sans"/>
              </a:rPr>
              <a:t>тобто протікають тільки перші стадії і мікроорганізми можуть зберігатися в фагоциті в латентному стані. При несприятливих для макроорганізму умовах бактерії стають здатними до розмноження і, руйнуючи фагоцитарну клітину, викликають інфекцію.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1449</Words>
  <Application>Microsoft Office PowerPoint</Application>
  <PresentationFormat>Экран (4:3)</PresentationFormat>
  <Paragraphs>98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DejaVu Sans</vt:lpstr>
      <vt:lpstr>Segoe UI</vt:lpstr>
      <vt:lpstr>Symbol</vt:lpstr>
      <vt:lpstr>Times New Roman</vt:lpstr>
      <vt:lpstr>Verdana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Пользователь Windows</cp:lastModifiedBy>
  <cp:revision>184</cp:revision>
  <dcterms:created xsi:type="dcterms:W3CDTF">2020-10-25T20:49:32Z</dcterms:created>
  <dcterms:modified xsi:type="dcterms:W3CDTF">2024-03-27T14:28:53Z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