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59" r:id="rId6"/>
    <p:sldId id="258" r:id="rId7"/>
    <p:sldId id="264" r:id="rId8"/>
    <p:sldId id="263" r:id="rId9"/>
    <p:sldId id="262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C7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75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76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0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44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74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23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7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18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07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31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08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41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CF32E-A288-4793-9C4C-3FF1CF19EFD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8732B-F725-4CA8-B816-E4C83259015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418783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6858000"/>
          </a:xfrm>
        </p:spPr>
        <p:txBody>
          <a:bodyPr>
            <a:normAutofit/>
          </a:bodyPr>
          <a:lstStyle/>
          <a:p>
            <a:r>
              <a:rPr lang="ru-RU" sz="6000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Тестова</a:t>
            </a:r>
            <a:r>
              <a:rPr lang="ru-RU" sz="60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робота </a:t>
            </a:r>
            <a:r>
              <a:rPr lang="ru-RU" sz="6000" dirty="0">
                <a:solidFill>
                  <a:schemeClr val="tx2">
                    <a:lumMod val="50000"/>
                  </a:schemeClr>
                </a:solidFill>
                <a:effectLst/>
              </a:rPr>
              <a:t>№ 2 </a:t>
            </a:r>
            <a:r>
              <a:rPr lang="ru-RU" sz="60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/>
            </a:r>
            <a:br>
              <a:rPr lang="ru-RU" sz="6000" dirty="0" smtClean="0">
                <a:solidFill>
                  <a:schemeClr val="tx2">
                    <a:lumMod val="50000"/>
                  </a:schemeClr>
                </a:solidFill>
                <a:effectLst/>
              </a:rPr>
            </a:br>
            <a:r>
              <a:rPr lang="ru-RU" sz="6000" dirty="0" smtClean="0">
                <a:solidFill>
                  <a:srgbClr val="FF0000"/>
                </a:solidFill>
                <a:effectLst/>
              </a:rPr>
              <a:t>Тема</a:t>
            </a:r>
            <a:r>
              <a:rPr lang="ru-RU" sz="6000" dirty="0">
                <a:solidFill>
                  <a:srgbClr val="FF0000"/>
                </a:solidFill>
                <a:effectLst/>
              </a:rPr>
              <a:t>: </a:t>
            </a:r>
            <a:r>
              <a:rPr lang="ru-RU" sz="6000" dirty="0" err="1">
                <a:solidFill>
                  <a:srgbClr val="FF0000"/>
                </a:solidFill>
                <a:effectLst/>
              </a:rPr>
              <a:t>Вироблення</a:t>
            </a:r>
            <a:r>
              <a:rPr lang="ru-RU" sz="6000" dirty="0">
                <a:solidFill>
                  <a:srgbClr val="FF0000"/>
                </a:solidFill>
                <a:effectLst/>
              </a:rPr>
              <a:t> та </a:t>
            </a:r>
            <a:r>
              <a:rPr lang="ru-RU" sz="6000" dirty="0" err="1">
                <a:solidFill>
                  <a:srgbClr val="FF0000"/>
                </a:solidFill>
                <a:effectLst/>
              </a:rPr>
              <a:t>гальмування</a:t>
            </a:r>
            <a:r>
              <a:rPr lang="ru-RU" sz="6000" dirty="0">
                <a:solidFill>
                  <a:srgbClr val="FF0000"/>
                </a:solidFill>
                <a:effectLst/>
              </a:rPr>
              <a:t> </a:t>
            </a:r>
            <a:r>
              <a:rPr lang="ru-RU" sz="6000" dirty="0" err="1">
                <a:solidFill>
                  <a:srgbClr val="FF0000"/>
                </a:solidFill>
                <a:effectLst/>
              </a:rPr>
              <a:t>умовного</a:t>
            </a:r>
            <a:r>
              <a:rPr lang="ru-RU" sz="6000" dirty="0">
                <a:solidFill>
                  <a:srgbClr val="FF0000"/>
                </a:solidFill>
                <a:effectLst/>
              </a:rPr>
              <a:t> рефлексу в </a:t>
            </a:r>
            <a:r>
              <a:rPr lang="ru-RU" sz="6000" dirty="0" err="1">
                <a:solidFill>
                  <a:srgbClr val="FF0000"/>
                </a:solidFill>
                <a:effectLst/>
              </a:rPr>
              <a:t>людини</a:t>
            </a:r>
            <a:r>
              <a:rPr lang="ru-RU" sz="6000" dirty="0">
                <a:solidFill>
                  <a:srgbClr val="FF0000"/>
                </a:solidFill>
                <a:effectLst/>
              </a:rPr>
              <a:t> </a:t>
            </a:r>
            <a:r>
              <a:rPr lang="ru-RU" sz="6000" dirty="0">
                <a:solidFill>
                  <a:schemeClr val="tx2">
                    <a:lumMod val="50000"/>
                  </a:schemeClr>
                </a:solidFill>
                <a:effectLst/>
              </a:rPr>
              <a:t/>
            </a:r>
            <a:br>
              <a:rPr lang="ru-RU" sz="6000" dirty="0">
                <a:solidFill>
                  <a:schemeClr val="tx2">
                    <a:lumMod val="50000"/>
                  </a:schemeClr>
                </a:solidFill>
                <a:effectLst/>
              </a:rPr>
            </a:br>
            <a:r>
              <a:rPr lang="ru-RU" sz="6000" dirty="0">
                <a:solidFill>
                  <a:srgbClr val="FFFF00"/>
                </a:solidFill>
                <a:effectLst/>
              </a:rPr>
              <a:t>Мета </a:t>
            </a:r>
            <a:r>
              <a:rPr lang="ru-RU" sz="6000" dirty="0" err="1">
                <a:solidFill>
                  <a:srgbClr val="FFFF00"/>
                </a:solidFill>
                <a:effectLst/>
              </a:rPr>
              <a:t>роботи</a:t>
            </a:r>
            <a:r>
              <a:rPr lang="ru-RU" sz="6000" dirty="0">
                <a:solidFill>
                  <a:srgbClr val="FFFF00"/>
                </a:solidFill>
                <a:effectLst/>
              </a:rPr>
              <a:t>: </a:t>
            </a:r>
            <a:r>
              <a:rPr lang="ru-RU" sz="6000" dirty="0" err="1">
                <a:solidFill>
                  <a:srgbClr val="FFFF00"/>
                </a:solidFill>
                <a:effectLst/>
              </a:rPr>
              <a:t>оволодіти</a:t>
            </a:r>
            <a:r>
              <a:rPr lang="ru-RU" sz="6000" dirty="0">
                <a:solidFill>
                  <a:srgbClr val="FFFF00"/>
                </a:solidFill>
                <a:effectLst/>
              </a:rPr>
              <a:t> методикою </a:t>
            </a:r>
            <a:r>
              <a:rPr lang="ru-RU" sz="6000" dirty="0" err="1" smtClean="0">
                <a:solidFill>
                  <a:srgbClr val="FFFF00"/>
                </a:solidFill>
                <a:effectLst/>
              </a:rPr>
              <a:t>вироблення</a:t>
            </a:r>
            <a:r>
              <a:rPr lang="ru-RU" sz="6000" dirty="0" smtClean="0">
                <a:solidFill>
                  <a:srgbClr val="FFFF00"/>
                </a:solidFill>
                <a:effectLst/>
              </a:rPr>
              <a:t> </a:t>
            </a:r>
            <a:r>
              <a:rPr lang="ru-RU" sz="6000" dirty="0" err="1">
                <a:solidFill>
                  <a:srgbClr val="FFFF00"/>
                </a:solidFill>
                <a:effectLst/>
              </a:rPr>
              <a:t>умовного</a:t>
            </a:r>
            <a:r>
              <a:rPr lang="ru-RU" sz="6000" dirty="0">
                <a:solidFill>
                  <a:srgbClr val="FFFF00"/>
                </a:solidFill>
                <a:effectLst/>
              </a:rPr>
              <a:t> рефлексу в </a:t>
            </a:r>
            <a:r>
              <a:rPr lang="ru-RU" sz="6000" dirty="0" err="1">
                <a:solidFill>
                  <a:srgbClr val="FFFF00"/>
                </a:solidFill>
                <a:effectLst/>
              </a:rPr>
              <a:t>людини</a:t>
            </a:r>
            <a:r>
              <a:rPr lang="ru-RU" sz="6000" dirty="0">
                <a:solidFill>
                  <a:srgbClr val="FFFF00"/>
                </a:solidFill>
                <a:effectLst/>
              </a:rPr>
              <a:t>; </a:t>
            </a:r>
            <a:r>
              <a:rPr lang="ru-RU" sz="6000" dirty="0" err="1">
                <a:solidFill>
                  <a:srgbClr val="FFFF00"/>
                </a:solidFill>
                <a:effectLst/>
              </a:rPr>
              <a:t>прослідкувати</a:t>
            </a:r>
            <a:r>
              <a:rPr lang="ru-RU" sz="6000" dirty="0">
                <a:solidFill>
                  <a:srgbClr val="FFFF00"/>
                </a:solidFill>
                <a:effectLst/>
              </a:rPr>
              <a:t> </a:t>
            </a:r>
            <a:r>
              <a:rPr lang="ru-RU" sz="6000" dirty="0" err="1">
                <a:solidFill>
                  <a:srgbClr val="FFFF00"/>
                </a:solidFill>
                <a:effectLst/>
              </a:rPr>
              <a:t>прояв</a:t>
            </a:r>
            <a:r>
              <a:rPr lang="ru-RU" sz="6000" dirty="0">
                <a:solidFill>
                  <a:srgbClr val="FFFF00"/>
                </a:solidFill>
                <a:effectLst/>
              </a:rPr>
              <a:t> </a:t>
            </a:r>
            <a:r>
              <a:rPr lang="ru-RU" sz="6000" dirty="0" err="1">
                <a:solidFill>
                  <a:srgbClr val="FFFF00"/>
                </a:solidFill>
                <a:effectLst/>
              </a:rPr>
              <a:t>згасального</a:t>
            </a:r>
            <a:r>
              <a:rPr lang="ru-RU" sz="6000" dirty="0">
                <a:solidFill>
                  <a:srgbClr val="FFFF00"/>
                </a:solidFill>
                <a:effectLst/>
              </a:rPr>
              <a:t> </a:t>
            </a:r>
            <a:r>
              <a:rPr lang="ru-RU" sz="6000" dirty="0" err="1">
                <a:solidFill>
                  <a:srgbClr val="FFFF00"/>
                </a:solidFill>
                <a:effectLst/>
              </a:rPr>
              <a:t>гальмування</a:t>
            </a:r>
            <a:r>
              <a:rPr lang="ru-RU" sz="6000" dirty="0">
                <a:solidFill>
                  <a:srgbClr val="FFFF00"/>
                </a:solidFill>
                <a:effectLst/>
              </a:rPr>
              <a:t>.</a:t>
            </a:r>
            <a:r>
              <a:rPr lang="ru-RU" sz="6000" dirty="0">
                <a:solidFill>
                  <a:srgbClr val="0070C0"/>
                </a:solidFill>
                <a:effectLst/>
              </a:rPr>
              <a:t> </a:t>
            </a:r>
            <a:endParaRPr lang="ru-RU" sz="6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55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186" y="387275"/>
            <a:ext cx="10969214" cy="5738889"/>
          </a:xfrm>
        </p:spPr>
        <p:txBody>
          <a:bodyPr>
            <a:noAutofit/>
          </a:bodyPr>
          <a:lstStyle/>
          <a:p>
            <a:r>
              <a:rPr lang="ru-RU" sz="36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Оформлення</a:t>
            </a:r>
            <a:r>
              <a:rPr lang="ru-RU" sz="3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завдання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Використовуючи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побудуйте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графік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Х (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абсцисі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відкладіть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порядковий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номер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спроби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, на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Y (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ординаті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час,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випробовуваний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витратив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написання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чергового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слова. </a:t>
            </a:r>
          </a:p>
          <a:p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Підрахуйте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скільки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розривів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буквами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написанні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звичайним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способом,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скільки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розривів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стало при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першій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наступних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спробах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написання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слова з права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наліво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Підрахувати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кількість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букв, в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зустрічаються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букв (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букви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написані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старим способом.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511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548" y="301215"/>
            <a:ext cx="11467652" cy="6239434"/>
          </a:xfrm>
        </p:spPr>
        <p:txBody>
          <a:bodyPr/>
          <a:lstStyle/>
          <a:p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Завдання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1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Вироблення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умовного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рефлексу,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диференціювального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згасального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словесний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1. Робота проводиться у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вигляді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колективного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експерименту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добре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видний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студентам.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Заздалегідь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студентам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дається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словесна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інструкція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: при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команді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«РАЗ»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повинні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підняти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свою праву руку.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6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548" y="301215"/>
            <a:ext cx="11467652" cy="6239434"/>
          </a:xfrm>
        </p:spPr>
        <p:txBody>
          <a:bodyPr>
            <a:normAutofit/>
          </a:bodyPr>
          <a:lstStyle/>
          <a:p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Словесний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сигнал «РАЗ»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виступає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ролі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безумовного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подразника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умовним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подразником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є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підйом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правої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руки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експериментатора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диференціювальним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подразником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є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підйом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лівої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руки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експериментатора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піднімає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свою праву руку –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умовний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наприкінці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руху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вимовляє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команду «РАЗ» –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безумовний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2232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548" y="301215"/>
            <a:ext cx="11467652" cy="6239434"/>
          </a:xfrm>
        </p:spPr>
        <p:txBody>
          <a:bodyPr/>
          <a:lstStyle/>
          <a:p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Впродовж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8-9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повторень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інтервалом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у 15-20 секунд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поєднує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підняття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руки з командою «РАЗ». </a:t>
            </a:r>
          </a:p>
          <a:p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3. На 9-10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пред’являє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лише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підняття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руки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підраховує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кількість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випробовуваних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виробився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рефлекс.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0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03228"/>
          </a:xfrm>
        </p:spPr>
        <p:txBody>
          <a:bodyPr/>
          <a:lstStyle/>
          <a:p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4. Повторивши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разів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поєднання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команди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«РАЗ» і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підняття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правої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руки,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несподівано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піднімає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ліву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руку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диференціювальний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підраховує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скількох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випробовуваних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спостерігається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диференціювання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декількох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поєднань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безумовного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подразників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послідовно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пред’являє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лише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підраховує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скільки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ізольованих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пред’явлень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згасання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рефлексу.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96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0"/>
            <a:ext cx="12192000" cy="6970955"/>
          </a:xfrm>
        </p:spPr>
        <p:txBody>
          <a:bodyPr>
            <a:normAutofit/>
          </a:bodyPr>
          <a:lstStyle/>
          <a:p>
            <a:r>
              <a:rPr lang="ru-RU" sz="4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Оформлення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завдання</a:t>
            </a: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занесіть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протоколу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зробіть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висновки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Зазначте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протоколі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є в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умовним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безумовним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диференціювальним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подразником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чому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виражається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рефлекс,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диференціювання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згасання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умовного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рефлексу.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Відмітьте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скільки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повторень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вироблення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умовного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рефлексу,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диференціювання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згасання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у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скількох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випробовуваних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відбулося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2210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186" y="387275"/>
            <a:ext cx="10969214" cy="5738889"/>
          </a:xfrm>
        </p:spPr>
        <p:txBody>
          <a:bodyPr>
            <a:noAutofit/>
          </a:bodyPr>
          <a:lstStyle/>
          <a:p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Завдання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Вироблення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навички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дзеркального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письма як приклад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руйнування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старого і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утворення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нового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динамічного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стереотипу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4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Випробовуваного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просять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написати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скорописом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яке-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небудь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слово,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наприклад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: «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», «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гіпотенуза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», «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мотонейрон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»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фіксує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час, за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воно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написане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Праворуч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слова в дужках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проставляють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витрачений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4926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12192000" cy="5927464"/>
          </a:xfrm>
        </p:spPr>
        <p:txBody>
          <a:bodyPr>
            <a:normAutofit/>
          </a:bodyPr>
          <a:lstStyle/>
          <a:p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Випробовуваному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пропонують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написати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те ж слово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дзеркальним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шрифтом,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починаючи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писати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правої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листа.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Писати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щоб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букв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повернені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протилежну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сторону і не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друкованими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літерами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Бажано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писати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щоб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бачити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попередніх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спроб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дзеркального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написання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Зробіть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10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спроб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кожного разу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фіксуючи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витрачений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у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таблиці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Приклад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написання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дзеркального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письма: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38" y="4892942"/>
            <a:ext cx="8465452" cy="94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58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161826"/>
            <a:ext cx="12231445" cy="4964338"/>
          </a:xfrm>
        </p:spPr>
        <p:txBody>
          <a:bodyPr>
            <a:normAutofit/>
          </a:bodyPr>
          <a:lstStyle/>
          <a:p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Таблиця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вироблення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навички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дзеркального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письма </a:t>
            </a:r>
            <a:endParaRPr lang="ru-RU" sz="3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1228"/>
            <a:ext cx="12231445" cy="277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111</TotalTime>
  <Words>483</Words>
  <Application>Microsoft Office PowerPoint</Application>
  <PresentationFormat>Широкоэкранный</PresentationFormat>
  <Paragraphs>18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La mente</vt:lpstr>
      <vt:lpstr>Тестова робота № 2  Тема: Вироблення та гальмування умовного рефлексу в людини  Мета роботи: оволодіти методикою вироблення умовного рефлексу в людини; прослідкувати прояв згасального гальмування.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</cp:revision>
  <dcterms:created xsi:type="dcterms:W3CDTF">2020-02-28T19:35:58Z</dcterms:created>
  <dcterms:modified xsi:type="dcterms:W3CDTF">2020-02-28T21:27:31Z</dcterms:modified>
</cp:coreProperties>
</file>