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7" r:id="rId4"/>
    <p:sldId id="258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3970"/>
    <a:srgbClr val="293F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72"/>
  </p:normalViewPr>
  <p:slideViewPr>
    <p:cSldViewPr snapToGrid="0">
      <p:cViewPr varScale="1">
        <p:scale>
          <a:sx n="91" d="100"/>
          <a:sy n="91" d="100"/>
        </p:scale>
        <p:origin x="103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09/28/2024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8113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09/28/2024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7390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09/28/2024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261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09/28/2024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621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09/28/2024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246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09/28/2024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327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09/28/2024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636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09/28/2024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259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09/28/2024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122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09/28/2024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953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EF7A1-CE54-F243-BDA0-C4F8592DFF0E}" type="datetimeFigureOut">
              <a:rPr lang="ru-UA" smtClean="0"/>
              <a:t>09/28/2024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037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EF7A1-CE54-F243-BDA0-C4F8592DFF0E}" type="datetimeFigureOut">
              <a:rPr lang="ru-UA" smtClean="0"/>
              <a:t>09/28/2024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4F1A6-9479-BF4B-86DD-F25A41F458E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427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FF045-5EA2-C613-C31B-B5111483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575" y="354330"/>
            <a:ext cx="8780015" cy="3196738"/>
          </a:xfrm>
        </p:spPr>
        <p:txBody>
          <a:bodyPr anchor="t">
            <a:normAutofit/>
          </a:bodyPr>
          <a:lstStyle/>
          <a:p>
            <a:r>
              <a:rPr lang="uk-UA" b="1" dirty="0" err="1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Супервізія</a:t>
            </a:r>
            <a:r>
              <a:rPr lang="uk-UA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в роботі психолога</a:t>
            </a:r>
            <a:br>
              <a:rPr lang="ru-RU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4DB895-1833-BFDF-DFA1-8CADC9BAA6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118848"/>
            <a:ext cx="6858000" cy="1241822"/>
          </a:xfrm>
        </p:spPr>
        <p:txBody>
          <a:bodyPr/>
          <a:lstStyle/>
          <a:p>
            <a:pPr algn="l"/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Леся Залановська, доцент кафедри психології, к. психол.наук</a:t>
            </a: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785FB4-9A5A-BBE1-20C2-15AC9FBB5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7995" y="5360670"/>
            <a:ext cx="96056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60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Мета курсу</a:t>
            </a: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62" y="1690689"/>
            <a:ext cx="7953288" cy="38628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Формування професійних компетенцій в області теорії і практики супервізії в діяльності психолога, забезпечення поглибленими спеціальними вміннями та знаннями інноваційного характеру, отримання певного досвіду їх застосування та продукування нових знань для вирішення проблемних професійних завдань у психологічній діяльності</a:t>
            </a:r>
          </a:p>
          <a:p>
            <a:pPr marL="0" indent="0" algn="just">
              <a:buNone/>
            </a:pP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05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88E90-A919-953E-2D5A-2475C090E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Задачі курсу</a:t>
            </a:r>
            <a:endParaRPr lang="ru-UA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4BB236E5-AF84-8922-DCB8-9DD2ADD54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62" y="1421000"/>
            <a:ext cx="8145710" cy="5071874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Оволодіння знаннями щодо основних теоретико-методологічних положень супервізії як науки, історії її виникнення та розвитку.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Вивчення основних теоретико-емпіричних моделей, стилів, фокусів, форматів, факторів супервізії.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Вивчення етичних та юридичних принципів, базових цінностей в роботі супервізора.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Звернення до міжнародного  та вітчизняного досвіду супервізії для надання необхідних базових навичок проведення супервізії.</a:t>
            </a:r>
          </a:p>
          <a:p>
            <a:pPr marL="0" indent="0" algn="just">
              <a:buNone/>
            </a:pPr>
            <a:endParaRPr lang="ru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DFAFA46-0A9C-A443-64BC-605CA5CC2205}"/>
              </a:ext>
            </a:extLst>
          </p:cNvPr>
          <p:cNvSpPr txBox="1">
            <a:spLocks/>
          </p:cNvSpPr>
          <p:nvPr/>
        </p:nvSpPr>
        <p:spPr>
          <a:xfrm>
            <a:off x="628650" y="2107488"/>
            <a:ext cx="7886700" cy="332951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UA" sz="3300" b="1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9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39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BC403-7C25-7AF3-1AEE-4AD3224D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5960"/>
            <a:ext cx="7886700" cy="1325563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Основні результати навчання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0C9B1-37DB-9C74-7275-9E04531D5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6587"/>
            <a:ext cx="7189889" cy="48503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Демонструвати відповідальне ставлення до професійного самовдосконалення, навчання та саморозвитку.</a:t>
            </a:r>
          </a:p>
          <a:p>
            <a:pPr marL="0" indent="0">
              <a:buNone/>
            </a:pPr>
            <a:endParaRPr lang="uk-UA" dirty="0">
              <a:solidFill>
                <a:schemeClr val="bg1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bg1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Розуміти важливість збереження здоров’я (власного й навколишніх) та за потреби визначати зміст запиту до супервізії.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E2FA0-B1E8-2EA6-2178-F1B6B78E1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643" y="365126"/>
            <a:ext cx="615414" cy="73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7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C85F4A-FFF9-8F00-C2F1-390081DB5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23" y="216698"/>
            <a:ext cx="4091552" cy="994172"/>
          </a:xfrm>
        </p:spPr>
        <p:txBody>
          <a:bodyPr>
            <a:normAutofit/>
          </a:bodyPr>
          <a:lstStyle/>
          <a:p>
            <a:r>
              <a:rPr lang="uk-UA" sz="2500" b="1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Декілька визначень поняття супервізії</a:t>
            </a:r>
            <a:endParaRPr lang="ru-UA" sz="2500" b="1" dirty="0">
              <a:solidFill>
                <a:srgbClr val="03397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9D3A70-CE02-5820-930C-1C88535F4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3" y="1098958"/>
            <a:ext cx="4204662" cy="56290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1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«</a:t>
            </a:r>
            <a:r>
              <a:rPr lang="uk-UA" sz="2100" dirty="0" err="1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Супервізія</a:t>
            </a:r>
            <a:r>
              <a:rPr lang="uk-UA" sz="21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– насичена міжособистісна взаємодія, основна мета якої полягає в тому, щоб одна людина, супервізор, зустрілася з іншою, </a:t>
            </a:r>
            <a:r>
              <a:rPr lang="uk-UA" sz="2100" dirty="0" err="1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супервезованою</a:t>
            </a:r>
            <a:r>
              <a:rPr lang="uk-UA" sz="21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, і спробувала зробити останнього ефективнішою за допомогою людей»</a:t>
            </a:r>
          </a:p>
          <a:p>
            <a:pPr marL="0" indent="0" algn="r">
              <a:buNone/>
            </a:pPr>
            <a:r>
              <a:rPr lang="uk-UA" sz="2100" dirty="0" err="1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Хес</a:t>
            </a:r>
            <a:r>
              <a:rPr lang="uk-UA" sz="21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(1980)</a:t>
            </a:r>
          </a:p>
          <a:p>
            <a:pPr marL="0" indent="0" algn="r">
              <a:buNone/>
            </a:pPr>
            <a:endParaRPr lang="uk-UA" sz="2100" dirty="0">
              <a:solidFill>
                <a:srgbClr val="03397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just">
              <a:buNone/>
            </a:pPr>
            <a:r>
              <a:rPr lang="uk-UA" sz="21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«</a:t>
            </a:r>
            <a:r>
              <a:rPr lang="uk-UA" sz="2100" dirty="0" err="1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Супервізія</a:t>
            </a:r>
            <a:r>
              <a:rPr lang="uk-UA" sz="21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- </a:t>
            </a:r>
            <a:r>
              <a:rPr lang="uk-UA" sz="2100" dirty="0" err="1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нтенсивні</a:t>
            </a:r>
            <a:r>
              <a:rPr lang="uk-UA" sz="21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відносини міжособистісної спрямованості, що відбуваються віч-на-віч, у яких одна людина покликана сприяти розвитку професійної компетенції іншого»</a:t>
            </a:r>
          </a:p>
          <a:p>
            <a:pPr marL="0" indent="0" algn="r">
              <a:buNone/>
            </a:pPr>
            <a:r>
              <a:rPr lang="ru-RU" sz="2100" dirty="0" err="1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Логанбіла</a:t>
            </a:r>
            <a:r>
              <a:rPr lang="ru-RU" sz="2100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(1982)</a:t>
            </a:r>
          </a:p>
          <a:p>
            <a:pPr marL="0" indent="0" algn="r">
              <a:buNone/>
            </a:pPr>
            <a:endParaRPr lang="ru-RU" sz="2100" dirty="0">
              <a:solidFill>
                <a:srgbClr val="03397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  <a:p>
            <a:pPr marL="0" indent="0" algn="r">
              <a:buNone/>
            </a:pPr>
            <a:endParaRPr lang="ru-UA" sz="2100" dirty="0">
              <a:solidFill>
                <a:srgbClr val="03397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1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35C901-B1B5-CF9F-B930-AA96F23CF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7" y="1702965"/>
            <a:ext cx="7911342" cy="4672669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uk-UA" b="1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«</a:t>
            </a:r>
            <a:r>
              <a:rPr lang="uk-UA" b="1" dirty="0" err="1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Супервізія</a:t>
            </a:r>
            <a:r>
              <a:rPr lang="uk-UA" b="1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 – це взаємний творчий процес, побудований на відносинах»</a:t>
            </a:r>
            <a:br>
              <a:rPr lang="ru-RU" b="1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br>
              <a:rPr lang="uk-UA" b="1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uk-UA" b="1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Чи згодні Ви з визначенням супервізії?</a:t>
            </a:r>
            <a:br>
              <a:rPr lang="uk-UA" b="1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r>
              <a:rPr lang="uk-UA" b="1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  <a:t>Запрошую зануритись в це питання глибше</a:t>
            </a:r>
            <a:br>
              <a:rPr lang="ru-RU" b="1" dirty="0">
                <a:solidFill>
                  <a:srgbClr val="033970"/>
                </a:solidFill>
                <a:latin typeface="Gotham Pro" panose="02000503040000020004" pitchFamily="2" charset="0"/>
                <a:cs typeface="Gotham Pro" panose="02000503040000020004" pitchFamily="2" charset="0"/>
              </a:rPr>
            </a:br>
            <a:endParaRPr lang="ru-RU" b="1" dirty="0">
              <a:solidFill>
                <a:srgbClr val="033970"/>
              </a:solidFill>
              <a:latin typeface="Gotham Pro" panose="02000503040000020004" pitchFamily="2" charset="0"/>
              <a:cs typeface="Gotham Pro" panose="0200050304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A6F6B8-96DB-92BA-D746-BE7295AF5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211" y="230923"/>
            <a:ext cx="1743529" cy="147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33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2157</TotalTime>
  <Words>249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Gotham Pro</vt:lpstr>
      <vt:lpstr>Wingdings</vt:lpstr>
      <vt:lpstr>Тема Office</vt:lpstr>
      <vt:lpstr>Супервізія в роботі психолога </vt:lpstr>
      <vt:lpstr>Мета курсу</vt:lpstr>
      <vt:lpstr>Задачі курсу</vt:lpstr>
      <vt:lpstr>Основні результати навчання</vt:lpstr>
      <vt:lpstr>Декілька визначень поняття супервізії</vt:lpstr>
      <vt:lpstr> «Супервізія – це взаємний творчий процес, побудований на відносинах»  Чи згодні Ви з визначенням супервізії? Запрошую зануритись в це питання глибше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Microsoft Office User</dc:creator>
  <cp:lastModifiedBy>Леся</cp:lastModifiedBy>
  <cp:revision>9</cp:revision>
  <dcterms:created xsi:type="dcterms:W3CDTF">2023-12-13T16:18:17Z</dcterms:created>
  <dcterms:modified xsi:type="dcterms:W3CDTF">2024-09-28T17:59:43Z</dcterms:modified>
</cp:coreProperties>
</file>