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B9C11-B69D-465A-A367-9A787CAF2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7AB544-3383-46BB-A32A-7C3F6B658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BEAEF4-62DC-4E74-A3AA-CA04A33E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F0D7-9703-4386-865C-AED4965EC07E}" type="datetimeFigureOut">
              <a:rPr lang="ru-UA" smtClean="0"/>
              <a:t>16.12.2020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4BEE7A-8766-48B2-BFE4-D4DCEC72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8A9685-B10B-4186-9B72-5D1459B2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8DF7-2A71-4241-8D66-B93400FAAD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618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93138-9360-486E-8A45-8048F7F13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5EFD7D-A957-45BF-8356-4080EB6FB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112DA0-1396-4921-8501-B51D9301A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F0D7-9703-4386-865C-AED4965EC07E}" type="datetimeFigureOut">
              <a:rPr lang="ru-UA" smtClean="0"/>
              <a:t>16.12.2020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B979D2-DB48-425E-9799-A1E86D8B6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D97913-22E7-4281-84F9-BCAAA99F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8DF7-2A71-4241-8D66-B93400FAAD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146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B844F7A-F230-4AD9-BF6A-7D0B16F09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D8972B-AFBB-4035-9A3A-BF732CB58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C63BE1-07C3-4A72-A5EB-F4B7E3E5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F0D7-9703-4386-865C-AED4965EC07E}" type="datetimeFigureOut">
              <a:rPr lang="ru-UA" smtClean="0"/>
              <a:t>16.12.2020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CF597-7D88-43A0-AE52-709FEE03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D5141C-4FB2-46BF-B67E-5880D56E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8DF7-2A71-4241-8D66-B93400FAAD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428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FB2E8-8EA5-4104-B160-3FE63CE85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705597-58A8-424A-984C-55BD2DEAA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14EE8E-1D1E-4D57-AC59-2AA644FC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F0D7-9703-4386-865C-AED4965EC07E}" type="datetimeFigureOut">
              <a:rPr lang="ru-UA" smtClean="0"/>
              <a:t>16.12.2020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6EEB9E-4159-41AD-9655-1397BE632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0448E2-9D1D-491A-A5C0-7AAC6B872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8DF7-2A71-4241-8D66-B93400FAAD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706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616F7-1E8D-4F72-BB94-35CAA3F2B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7603C9-4A3D-420E-A654-197438BCA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F5A88-862B-4028-81E3-3311224B2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F0D7-9703-4386-865C-AED4965EC07E}" type="datetimeFigureOut">
              <a:rPr lang="ru-UA" smtClean="0"/>
              <a:t>16.12.2020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3252D0-6C05-4116-9AC3-F4A36D888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1CB0D-38D6-436B-9556-FC2750A03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8DF7-2A71-4241-8D66-B93400FAAD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704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461E9-9845-4C69-8179-390A66BAE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8F7065-0DCB-410C-909A-34CF595DF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ECDCEE-0093-440B-B9C1-278911AA3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FCC827-EFE9-4A70-B810-EE5031A6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F0D7-9703-4386-865C-AED4965EC07E}" type="datetimeFigureOut">
              <a:rPr lang="ru-UA" smtClean="0"/>
              <a:t>16.12.2020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D1096-B885-410E-8763-65D4053EE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A7A956-F92C-4C89-91D7-834A527B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8DF7-2A71-4241-8D66-B93400FAAD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4527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4B5EB-DCB4-4ADE-82EF-FB2BE7D4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9E22F8-39F8-41D0-965A-63FD2A091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E74D08-90A2-4631-BC1D-4FDAC911D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61AA2B-98D0-461C-83DC-5E6936294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FB053F-EE74-4317-85F8-E908DE724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635AAB-CCE1-4C8C-BE04-4218F0623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F0D7-9703-4386-865C-AED4965EC07E}" type="datetimeFigureOut">
              <a:rPr lang="ru-UA" smtClean="0"/>
              <a:t>16.12.2020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913753-DDE0-4EF3-B7D3-EAAAFAC8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EB5D03-40E2-48EE-B049-15A784112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8DF7-2A71-4241-8D66-B93400FAAD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77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F47D8-9ECF-4F6A-A6EF-B27B498B9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1628CB-A027-4753-B705-680E9D5C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F0D7-9703-4386-865C-AED4965EC07E}" type="datetimeFigureOut">
              <a:rPr lang="ru-UA" smtClean="0"/>
              <a:t>16.12.2020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B0ADE2-C4B2-4B43-8121-100911E2F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A91C88-ABDC-4A1E-BB51-619FB72D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8DF7-2A71-4241-8D66-B93400FAAD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398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39DA53-A95A-4BE1-B970-E128C94E6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F0D7-9703-4386-865C-AED4965EC07E}" type="datetimeFigureOut">
              <a:rPr lang="ru-UA" smtClean="0"/>
              <a:t>16.12.2020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C37296-2EC4-4B9A-BF8F-BE87697FF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1B4146-89A5-4AA2-928D-A4732FCB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8DF7-2A71-4241-8D66-B93400FAAD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1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A990E-F8D9-4054-B5F2-09BC639AE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6DEC03-2539-4AB7-BE3E-E657F8A95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FFE03B-187E-4774-B07A-C92CD54C4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8A8CFA-2B59-4903-AE1F-D323E300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F0D7-9703-4386-865C-AED4965EC07E}" type="datetimeFigureOut">
              <a:rPr lang="ru-UA" smtClean="0"/>
              <a:t>16.12.2020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8C7BB5-4070-4897-BD2D-B6F6FE60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2F877A-A7DF-4B9A-B772-7D62F76F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8DF7-2A71-4241-8D66-B93400FAAD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711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D0987-4829-4058-B4E0-EFE43DD0F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784D99-6F71-4141-BC46-3A59B8B9A5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53E202-4154-4196-8714-BD4154DC4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C511D9-DD36-4A72-9F70-C49A5112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F0D7-9703-4386-865C-AED4965EC07E}" type="datetimeFigureOut">
              <a:rPr lang="ru-UA" smtClean="0"/>
              <a:t>16.12.2020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F17B3A-C706-451E-A600-476FD87A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1970EE-5599-49A0-BE19-F16527DD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8DF7-2A71-4241-8D66-B93400FAAD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80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90363-C68C-4B61-9DFE-559166737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3E4D35-FBDB-47D6-B9E6-507065CA9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1006D1-01A8-4E02-87D9-F374152AF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8F0D7-9703-4386-865C-AED4965EC07E}" type="datetimeFigureOut">
              <a:rPr lang="ru-UA" smtClean="0"/>
              <a:t>16.12.2020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6F84C2-1294-46F1-9F2E-428B636F5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B66C04-63E4-409E-B86A-626289B8C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E8DF7-2A71-4241-8D66-B93400FAAD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388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9584" y="76470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ЕКОЛОГІЧНІ ПРОБЛЕМИ</a:t>
            </a:r>
            <a:b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СЬОГОДЕННЯ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84" y="240237"/>
            <a:ext cx="6400800" cy="478904"/>
          </a:xfrm>
        </p:spPr>
        <p:txBody>
          <a:bodyPr>
            <a:normAutofit/>
          </a:bodyPr>
          <a:lstStyle/>
          <a:p>
            <a:pPr indent="900113" algn="l"/>
            <a:r>
              <a:rPr lang="uk-UA" i="1" dirty="0">
                <a:solidFill>
                  <a:schemeClr val="tx1"/>
                </a:solidFill>
              </a:rPr>
              <a:t>Лекція 10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Екологічні проблеми Амазонії">
            <a:extLst>
              <a:ext uri="{FF2B5EF4-FFF2-40B4-BE49-F238E27FC236}">
                <a16:creationId xmlns:a16="http://schemas.microsoft.com/office/drawing/2014/main" id="{7D022AB9-4116-4C33-AF8E-652FC1309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118" y="3940354"/>
            <a:ext cx="5884416" cy="267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Мешканцям Ужгородщини презентують новий проект, здатний вирішити екологічні  проблеми краю - Карпатський об'єктив">
            <a:extLst>
              <a:ext uri="{FF2B5EF4-FFF2-40B4-BE49-F238E27FC236}">
                <a16:creationId xmlns:a16="http://schemas.microsoft.com/office/drawing/2014/main" id="{A33717BD-E75B-402F-8872-AC86742CA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7" y="1652912"/>
            <a:ext cx="48768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17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16133B-9776-4371-8AEF-DEF48B4881B7}"/>
              </a:ext>
            </a:extLst>
          </p:cNvPr>
          <p:cNvSpPr/>
          <p:nvPr/>
        </p:nvSpPr>
        <p:spPr>
          <a:xfrm>
            <a:off x="115411" y="409693"/>
            <a:ext cx="6473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400" b="1" i="1" dirty="0">
                <a:highlight>
                  <a:srgbClr val="FFFF00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Антропогенний вплив на біорізноманіття.</a:t>
            </a:r>
            <a:endParaRPr lang="ru-UA" sz="2400" b="1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204CE4F-CE9D-4A72-9AED-924190E8CF97}"/>
              </a:ext>
            </a:extLst>
          </p:cNvPr>
          <p:cNvSpPr/>
          <p:nvPr/>
        </p:nvSpPr>
        <p:spPr>
          <a:xfrm>
            <a:off x="698207" y="1274830"/>
            <a:ext cx="4667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ру</a:t>
            </a:r>
            <a:r>
              <a:rPr lang="uk-UA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йнування природного середовища життя</a:t>
            </a:r>
            <a:endParaRPr lang="ru-UA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B0EB32-EE00-4417-A8C6-ECE3E14A0E97}"/>
              </a:ext>
            </a:extLst>
          </p:cNvPr>
          <p:cNvSpPr/>
          <p:nvPr/>
        </p:nvSpPr>
        <p:spPr>
          <a:xfrm>
            <a:off x="698207" y="1970412"/>
            <a:ext cx="3813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навмисна чи випадкова інтродукція</a:t>
            </a:r>
            <a:endParaRPr lang="ru-UA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9CA362F-6B9C-42C9-BA18-A96428E501C8}"/>
              </a:ext>
            </a:extLst>
          </p:cNvPr>
          <p:cNvSpPr/>
          <p:nvPr/>
        </p:nvSpPr>
        <p:spPr>
          <a:xfrm>
            <a:off x="581284" y="2640877"/>
            <a:ext cx="4599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- надмірна експлуатація природних ресурсів</a:t>
            </a:r>
            <a:endParaRPr lang="ru-UA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E3FEA9-9C67-41FE-9885-A06E96B65C1B}"/>
              </a:ext>
            </a:extLst>
          </p:cNvPr>
          <p:cNvSpPr/>
          <p:nvPr/>
        </p:nvSpPr>
        <p:spPr>
          <a:xfrm>
            <a:off x="698207" y="3244334"/>
            <a:ext cx="2454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-глобальне потепління</a:t>
            </a:r>
            <a:endParaRPr lang="ru-UA" dirty="0"/>
          </a:p>
        </p:txBody>
      </p:sp>
      <p:pic>
        <p:nvPicPr>
          <p:cNvPr id="5122" name="Picture 2" descr="1">
            <a:extLst>
              <a:ext uri="{FF2B5EF4-FFF2-40B4-BE49-F238E27FC236}">
                <a16:creationId xmlns:a16="http://schemas.microsoft.com/office/drawing/2014/main" id="{1105950D-E72F-4CA0-81D1-623B4DB20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521" y="0"/>
            <a:ext cx="4599529" cy="65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Антропогенний вплив на біорізноманіття | Народні блоги">
            <a:extLst>
              <a:ext uri="{FF2B5EF4-FFF2-40B4-BE49-F238E27FC236}">
                <a16:creationId xmlns:a16="http://schemas.microsoft.com/office/drawing/2014/main" id="{FEF1EE96-FEBA-4CE6-A239-7F3F11893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190261"/>
            <a:ext cx="3062476" cy="210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ельваси — Вікіпедія">
            <a:extLst>
              <a:ext uri="{FF2B5EF4-FFF2-40B4-BE49-F238E27FC236}">
                <a16:creationId xmlns:a16="http://schemas.microsoft.com/office/drawing/2014/main" id="{8F87FB62-885F-4B1D-B323-2920D229C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11" y="3544823"/>
            <a:ext cx="2454645" cy="286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45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16133B-9776-4371-8AEF-DEF48B4881B7}"/>
              </a:ext>
            </a:extLst>
          </p:cNvPr>
          <p:cNvSpPr/>
          <p:nvPr/>
        </p:nvSpPr>
        <p:spPr>
          <a:xfrm>
            <a:off x="639796" y="205508"/>
            <a:ext cx="4224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i="1" dirty="0">
                <a:highlight>
                  <a:srgbClr val="FFFF00"/>
                </a:highlight>
              </a:rPr>
              <a:t>2. Проблема </a:t>
            </a:r>
            <a:r>
              <a:rPr lang="uk-UA" sz="2400" b="1" i="1" dirty="0" err="1">
                <a:highlight>
                  <a:srgbClr val="FFFF00"/>
                </a:highlight>
              </a:rPr>
              <a:t>біоконцентраці</a:t>
            </a:r>
            <a:r>
              <a:rPr lang="uk-UA" sz="2400" i="1" dirty="0" err="1">
                <a:highlight>
                  <a:srgbClr val="FFFF00"/>
                </a:highlight>
              </a:rPr>
              <a:t>ї</a:t>
            </a:r>
            <a:r>
              <a:rPr lang="uk-UA" sz="2400" i="1" dirty="0">
                <a:highlight>
                  <a:srgbClr val="FFFF00"/>
                </a:highlight>
              </a:rPr>
              <a:t>.</a:t>
            </a:r>
            <a:endParaRPr lang="ru-UA" sz="2400" dirty="0">
              <a:highlight>
                <a:srgbClr val="FFFF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D5502E-0712-4C46-AC47-5DD8E9355578}"/>
              </a:ext>
            </a:extLst>
          </p:cNvPr>
          <p:cNvSpPr txBox="1"/>
          <p:nvPr/>
        </p:nvSpPr>
        <p:spPr>
          <a:xfrm>
            <a:off x="1191986" y="1583871"/>
            <a:ext cx="1763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- Пестициди.</a:t>
            </a:r>
          </a:p>
          <a:p>
            <a:r>
              <a:rPr lang="uk-UA" dirty="0"/>
              <a:t> -Важкі метали.</a:t>
            </a:r>
            <a:endParaRPr lang="ru-UA" dirty="0"/>
          </a:p>
        </p:txBody>
      </p:sp>
      <p:pic>
        <p:nvPicPr>
          <p:cNvPr id="4098" name="Picture 2" descr="Отруєння важкими металами | Компетентно про здоров'я на iLive">
            <a:extLst>
              <a:ext uri="{FF2B5EF4-FFF2-40B4-BE49-F238E27FC236}">
                <a16:creationId xmlns:a16="http://schemas.microsoft.com/office/drawing/2014/main" id="{92CCE8E7-4586-4822-B34E-E43B4CD7B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25" y="1035498"/>
            <a:ext cx="4053835" cy="269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Фальсифіковані пестициди та наслідки їх використання">
            <a:extLst>
              <a:ext uri="{FF2B5EF4-FFF2-40B4-BE49-F238E27FC236}">
                <a16:creationId xmlns:a16="http://schemas.microsoft.com/office/drawing/2014/main" id="{49F316F8-1ECA-4EBD-B4F1-772E87E33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73" y="4050541"/>
            <a:ext cx="3796683" cy="269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ДДТ (инсектицид) - Wikiwand">
            <a:extLst>
              <a:ext uri="{FF2B5EF4-FFF2-40B4-BE49-F238E27FC236}">
                <a16:creationId xmlns:a16="http://schemas.microsoft.com/office/drawing/2014/main" id="{88D7E24D-D6C4-4BE4-BFB5-2CCB7C423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29" y="4050541"/>
            <a:ext cx="3796683" cy="218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Ртуть у рибі — Вікіпедія">
            <a:extLst>
              <a:ext uri="{FF2B5EF4-FFF2-40B4-BE49-F238E27FC236}">
                <a16:creationId xmlns:a16="http://schemas.microsoft.com/office/drawing/2014/main" id="{50A1A912-53E9-4093-A340-5735CCA2D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667" y="244923"/>
            <a:ext cx="28575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91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16133B-9776-4371-8AEF-DEF48B4881B7}"/>
              </a:ext>
            </a:extLst>
          </p:cNvPr>
          <p:cNvSpPr/>
          <p:nvPr/>
        </p:nvSpPr>
        <p:spPr>
          <a:xfrm>
            <a:off x="556105" y="409694"/>
            <a:ext cx="5058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2400" b="1" i="1" dirty="0">
                <a:highlight>
                  <a:srgbClr val="FFFF00"/>
                </a:highlight>
              </a:rPr>
              <a:t>3. Антропогенний вплив на ґрунти</a:t>
            </a:r>
            <a:r>
              <a:rPr lang="uk-UA" i="1" dirty="0"/>
              <a:t>.</a:t>
            </a:r>
            <a:endParaRPr lang="ru-UA" sz="16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EDB8C4-BB81-439B-A9B9-53B91E129F14}"/>
              </a:ext>
            </a:extLst>
          </p:cNvPr>
          <p:cNvSpPr txBox="1"/>
          <p:nvPr/>
        </p:nvSpPr>
        <p:spPr>
          <a:xfrm>
            <a:off x="963198" y="1341983"/>
            <a:ext cx="47538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dirty="0"/>
              <a:t>Ерозія, </a:t>
            </a:r>
            <a:r>
              <a:rPr lang="uk-UA" dirty="0" err="1"/>
              <a:t>виснаження,свилучення</a:t>
            </a:r>
            <a:r>
              <a:rPr lang="uk-UA" dirty="0"/>
              <a:t>.</a:t>
            </a:r>
          </a:p>
          <a:p>
            <a:pPr marL="342900" indent="-342900">
              <a:buAutoNum type="arabicPeriod"/>
            </a:pPr>
            <a:r>
              <a:rPr lang="uk-UA" dirty="0"/>
              <a:t>Порушення кругообігу. Внесення надлишкових добрив, вимивання, тимчасова </a:t>
            </a:r>
            <a:r>
              <a:rPr lang="uk-UA" dirty="0" err="1"/>
              <a:t>евтрофікація</a:t>
            </a:r>
            <a:r>
              <a:rPr lang="uk-UA" dirty="0"/>
              <a:t> водойм.</a:t>
            </a:r>
          </a:p>
          <a:p>
            <a:pPr marL="342900" indent="-342900">
              <a:buAutoNum type="arabicPeriod"/>
            </a:pPr>
            <a:r>
              <a:rPr lang="uk-UA" dirty="0" err="1"/>
              <a:t>Застоування</a:t>
            </a:r>
            <a:r>
              <a:rPr lang="uk-UA" dirty="0"/>
              <a:t> </a:t>
            </a:r>
            <a:r>
              <a:rPr lang="uk-UA" dirty="0" err="1"/>
              <a:t>скенобіотиків</a:t>
            </a:r>
            <a:r>
              <a:rPr lang="uk-UA" dirty="0"/>
              <a:t> - пестицидів</a:t>
            </a:r>
            <a:endParaRPr lang="ru-UA" dirty="0"/>
          </a:p>
        </p:txBody>
      </p:sp>
      <p:pic>
        <p:nvPicPr>
          <p:cNvPr id="3074" name="Picture 2" descr="Кожні 5 секунд ерозія роз'їдає ґрунт на площі, що дорівнює 1 футбольному  полю">
            <a:extLst>
              <a:ext uri="{FF2B5EF4-FFF2-40B4-BE49-F238E27FC236}">
                <a16:creationId xmlns:a16="http://schemas.microsoft.com/office/drawing/2014/main" id="{523F28E4-7D9F-4194-873C-A1BD9A257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348" y="201837"/>
            <a:ext cx="3631462" cy="241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Евтрофікація водойм: чи є порятунок? Евтрофікація це .. - Довкілля 2020">
            <a:extLst>
              <a:ext uri="{FF2B5EF4-FFF2-40B4-BE49-F238E27FC236}">
                <a16:creationId xmlns:a16="http://schemas.microsoft.com/office/drawing/2014/main" id="{F12B0DFB-A996-4727-A60D-98075E1BF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5" y="3726792"/>
            <a:ext cx="3822528" cy="286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Україна – світовий лідер із розорюваності ґрунтів — АГРОПОЛІТ">
            <a:extLst>
              <a:ext uri="{FF2B5EF4-FFF2-40B4-BE49-F238E27FC236}">
                <a16:creationId xmlns:a16="http://schemas.microsoft.com/office/drawing/2014/main" id="{2672DF10-4D97-4572-AD59-82F735A0E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546" y="2704333"/>
            <a:ext cx="3822528" cy="25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Викид хімікатів в річку Рось: чим шкодять пестициди і як діяти при отруєнні  | Українська правда _Життя">
            <a:extLst>
              <a:ext uri="{FF2B5EF4-FFF2-40B4-BE49-F238E27FC236}">
                <a16:creationId xmlns:a16="http://schemas.microsoft.com/office/drawing/2014/main" id="{59CE13C8-6D30-4158-81DF-C05EC69EF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13" y="3726792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90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16133B-9776-4371-8AEF-DEF48B4881B7}"/>
              </a:ext>
            </a:extLst>
          </p:cNvPr>
          <p:cNvSpPr/>
          <p:nvPr/>
        </p:nvSpPr>
        <p:spPr>
          <a:xfrm>
            <a:off x="639491" y="285768"/>
            <a:ext cx="2946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uk-UA" sz="2000" b="1" i="1" dirty="0">
                <a:highlight>
                  <a:srgbClr val="FFFF00"/>
                </a:highlight>
              </a:rPr>
              <a:t>4. Забруднення повітря</a:t>
            </a:r>
            <a:r>
              <a:rPr lang="uk-UA" sz="2000" b="1" i="1" dirty="0">
                <a:highlight>
                  <a:srgbClr val="FFFF00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ru-UA" sz="2000" b="1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49FD89-0A71-4FDC-82AB-F6E1F4266528}"/>
              </a:ext>
            </a:extLst>
          </p:cNvPr>
          <p:cNvSpPr txBox="1"/>
          <p:nvPr/>
        </p:nvSpPr>
        <p:spPr>
          <a:xfrm>
            <a:off x="210049" y="1387977"/>
            <a:ext cx="4501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Вуглекислий газ, Парниковий ефект. Глобальне потепління.</a:t>
            </a:r>
          </a:p>
          <a:p>
            <a:r>
              <a:rPr lang="uk-UA" dirty="0"/>
              <a:t>Чадний газ.</a:t>
            </a:r>
          </a:p>
          <a:p>
            <a:r>
              <a:rPr lang="uk-UA" dirty="0"/>
              <a:t>Смог.</a:t>
            </a:r>
          </a:p>
          <a:p>
            <a:r>
              <a:rPr lang="uk-UA" dirty="0"/>
              <a:t>Кислотні дощі.</a:t>
            </a:r>
          </a:p>
          <a:p>
            <a:r>
              <a:rPr lang="uk-UA" dirty="0"/>
              <a:t>Хлор-фтор-вуглеці. Руйнування озонового шару.</a:t>
            </a:r>
          </a:p>
          <a:p>
            <a:r>
              <a:rPr lang="uk-UA" dirty="0"/>
              <a:t>Спалювання побутового сміття. Діоксини.</a:t>
            </a:r>
            <a:endParaRPr lang="ru-UA" dirty="0"/>
          </a:p>
        </p:txBody>
      </p:sp>
      <p:pic>
        <p:nvPicPr>
          <p:cNvPr id="1030" name="Picture 6" descr="Прості енергетичні рішення проти змін клімату. Факультативне заняття.">
            <a:extLst>
              <a:ext uri="{FF2B5EF4-FFF2-40B4-BE49-F238E27FC236}">
                <a16:creationId xmlns:a16="http://schemas.microsoft.com/office/drawing/2014/main" id="{E346D11A-217C-491D-8238-6D4BA0EED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383" y="369207"/>
            <a:ext cx="3354841" cy="245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.2. Спалювання палива та парниковий ефект - Энергетика: история, настоящее  и будущее">
            <a:extLst>
              <a:ext uri="{FF2B5EF4-FFF2-40B4-BE49-F238E27FC236}">
                <a16:creationId xmlns:a16="http://schemas.microsoft.com/office/drawing/2014/main" id="{8044DA5C-9CAC-4ED4-A255-16E51EE64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287" y="369206"/>
            <a:ext cx="3353282" cy="245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Озонова діра — Вікіпедія">
            <a:extLst>
              <a:ext uri="{FF2B5EF4-FFF2-40B4-BE49-F238E27FC236}">
                <a16:creationId xmlns:a16="http://schemas.microsoft.com/office/drawing/2014/main" id="{0C79741E-1806-4085-8AD5-42B19CCA8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07" y="3074982"/>
            <a:ext cx="19050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Шари атмосфери - верхній, нижчій, озоновий">
            <a:extLst>
              <a:ext uri="{FF2B5EF4-FFF2-40B4-BE49-F238E27FC236}">
                <a16:creationId xmlns:a16="http://schemas.microsoft.com/office/drawing/2014/main" id="{1D8FD755-10E8-456D-8FA1-12D9BFFAB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081" y="2848873"/>
            <a:ext cx="2556104" cy="237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Очищение огнем: нужна ли Украине энергия из мусора | Mind.ua">
            <a:extLst>
              <a:ext uri="{FF2B5EF4-FFF2-40B4-BE49-F238E27FC236}">
                <a16:creationId xmlns:a16="http://schemas.microsoft.com/office/drawing/2014/main" id="{1A823C84-A57B-4208-B6B3-F689BEA77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4" y="3767511"/>
            <a:ext cx="2909307" cy="192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Литвин Н.А. Хімія: «Кислотні дощі» (7 клас) - YouTube">
            <a:extLst>
              <a:ext uri="{FF2B5EF4-FFF2-40B4-BE49-F238E27FC236}">
                <a16:creationId xmlns:a16="http://schemas.microsoft.com/office/drawing/2014/main" id="{39D2AEB0-6416-476B-9EEA-BFD38BD8E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50" y="3696301"/>
            <a:ext cx="3220022" cy="181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У Малайзії понад 400 шкіл закрили через смог">
            <a:extLst>
              <a:ext uri="{FF2B5EF4-FFF2-40B4-BE49-F238E27FC236}">
                <a16:creationId xmlns:a16="http://schemas.microsoft.com/office/drawing/2014/main" id="{96CCF0C6-6DAB-4F06-AEBF-63D5797CD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268" y="5249534"/>
            <a:ext cx="2601077" cy="1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77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16133B-9776-4371-8AEF-DEF48B4881B7}"/>
              </a:ext>
            </a:extLst>
          </p:cNvPr>
          <p:cNvSpPr/>
          <p:nvPr/>
        </p:nvSpPr>
        <p:spPr>
          <a:xfrm>
            <a:off x="744032" y="348642"/>
            <a:ext cx="466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uk-UA" b="1" i="1" dirty="0">
                <a:highlight>
                  <a:srgbClr val="FFFF00"/>
                </a:highlight>
              </a:rPr>
              <a:t>5. Антропогенний вплив на Світовий океан</a:t>
            </a:r>
            <a:endParaRPr lang="ru-UA" sz="1600" b="1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309FA5-C4C3-43D4-972B-C8D16B3B49BF}"/>
              </a:ext>
            </a:extLst>
          </p:cNvPr>
          <p:cNvSpPr txBox="1"/>
          <p:nvPr/>
        </p:nvSpPr>
        <p:spPr>
          <a:xfrm>
            <a:off x="225109" y="1092680"/>
            <a:ext cx="6681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Океан – колиска життя, домівка багатьох видів та буферна система довкілля.</a:t>
            </a:r>
          </a:p>
          <a:p>
            <a:r>
              <a:rPr lang="uk-UA" dirty="0"/>
              <a:t>Нафтопродукти, пластик.</a:t>
            </a:r>
          </a:p>
          <a:p>
            <a:r>
              <a:rPr lang="uk-UA" dirty="0" err="1"/>
              <a:t>Дампінг</a:t>
            </a:r>
            <a:r>
              <a:rPr lang="uk-UA" dirty="0"/>
              <a:t>.</a:t>
            </a:r>
          </a:p>
          <a:p>
            <a:r>
              <a:rPr lang="uk-UA" dirty="0"/>
              <a:t>Зміна температури та океанічних течій.</a:t>
            </a:r>
            <a:endParaRPr lang="ru-UA" dirty="0"/>
          </a:p>
        </p:txBody>
      </p:sp>
      <p:pic>
        <p:nvPicPr>
          <p:cNvPr id="2050" name="Picture 2" descr="Забруднення нафтою і нафтопродуктами">
            <a:extLst>
              <a:ext uri="{FF2B5EF4-FFF2-40B4-BE49-F238E27FC236}">
                <a16:creationId xmlns:a16="http://schemas.microsoft.com/office/drawing/2014/main" id="{8C586AD4-CC65-4911-96F5-DC7A67D10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85" y="2570008"/>
            <a:ext cx="3658074" cy="205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Остров мусора в Тихом океане. Фото мусора в океане.">
            <a:extLst>
              <a:ext uri="{FF2B5EF4-FFF2-40B4-BE49-F238E27FC236}">
                <a16:creationId xmlns:a16="http://schemas.microsoft.com/office/drawing/2014/main" id="{6EA75C76-43C2-4B5B-91C2-3638DC7CD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4" y="3683239"/>
            <a:ext cx="4615085" cy="27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ампинг – бомбы экологических катастроф - Комитет 100">
            <a:extLst>
              <a:ext uri="{FF2B5EF4-FFF2-40B4-BE49-F238E27FC236}">
                <a16:creationId xmlns:a16="http://schemas.microsoft.com/office/drawing/2014/main" id="{D5A9E19B-BA8C-42D0-A43F-845256CE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87" y="116358"/>
            <a:ext cx="4415700" cy="220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Світовий океан змінить колір через глобальне потепління - новини екології |  УНІАН">
            <a:extLst>
              <a:ext uri="{FF2B5EF4-FFF2-40B4-BE49-F238E27FC236}">
                <a16:creationId xmlns:a16="http://schemas.microsoft.com/office/drawing/2014/main" id="{AA94C033-CEDC-406C-9323-623E7A9F3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782" y="4793320"/>
            <a:ext cx="3574903" cy="194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56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16133B-9776-4371-8AEF-DEF48B4881B7}"/>
              </a:ext>
            </a:extLst>
          </p:cNvPr>
          <p:cNvSpPr/>
          <p:nvPr/>
        </p:nvSpPr>
        <p:spPr>
          <a:xfrm>
            <a:off x="1771053" y="409694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i="1" dirty="0">
                <a:highlight>
                  <a:srgbClr val="FFFF00"/>
                </a:highlight>
              </a:rPr>
              <a:t>6. Зведення лісів</a:t>
            </a:r>
            <a:endParaRPr lang="ru-UA" sz="2400" b="1" dirty="0">
              <a:highlight>
                <a:srgbClr val="FFFF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7A31CD-338E-4904-8F0E-8180CD1D57F0}"/>
              </a:ext>
            </a:extLst>
          </p:cNvPr>
          <p:cNvSpPr txBox="1"/>
          <p:nvPr/>
        </p:nvSpPr>
        <p:spPr>
          <a:xfrm>
            <a:off x="402771" y="1201616"/>
            <a:ext cx="50548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uk-UA" dirty="0"/>
              <a:t>Повені, розливи річок, руйнування схилів.</a:t>
            </a:r>
          </a:p>
          <a:p>
            <a:pPr marL="342900" indent="-342900">
              <a:buAutoNum type="arabicPeriod"/>
            </a:pPr>
            <a:r>
              <a:rPr lang="uk-UA" dirty="0"/>
              <a:t>Зменшення кількості вологи в регіонах.</a:t>
            </a:r>
          </a:p>
          <a:p>
            <a:pPr marL="342900" indent="-342900">
              <a:buAutoNum type="arabicPeriod"/>
            </a:pPr>
            <a:r>
              <a:rPr lang="uk-UA" dirty="0"/>
              <a:t>Суттєве зменшення біологічного різноманіття.</a:t>
            </a:r>
          </a:p>
          <a:p>
            <a:pPr marL="342900" indent="-342900">
              <a:buAutoNum type="arabicPeriod"/>
            </a:pPr>
            <a:r>
              <a:rPr lang="uk-UA" dirty="0"/>
              <a:t> Пожари.</a:t>
            </a:r>
          </a:p>
          <a:p>
            <a:pPr marL="342900" indent="-342900">
              <a:buAutoNum type="arabicPeriod"/>
            </a:pPr>
            <a:r>
              <a:rPr lang="uk-UA" dirty="0"/>
              <a:t>Звалища побутового сміття та відходів</a:t>
            </a:r>
            <a:endParaRPr lang="ru-UA" dirty="0"/>
          </a:p>
        </p:txBody>
      </p:sp>
      <p:pic>
        <p:nvPicPr>
          <p:cNvPr id="6146" name="Picture 2" descr="Вырубка лесов – проблема, последствия и пути решения">
            <a:extLst>
              <a:ext uri="{FF2B5EF4-FFF2-40B4-BE49-F238E27FC236}">
                <a16:creationId xmlns:a16="http://schemas.microsoft.com/office/drawing/2014/main" id="{2E87CC76-F9E0-46B3-B2F6-26DE16297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29" y="409694"/>
            <a:ext cx="51816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Масштаби повені на Жидачівщині з висоти пташиного польоту. Фотофакт |  Львівський портал">
            <a:extLst>
              <a:ext uri="{FF2B5EF4-FFF2-40B4-BE49-F238E27FC236}">
                <a16:creationId xmlns:a16="http://schemas.microsoft.com/office/drawing/2014/main" id="{F58C224A-6853-4298-B63E-9D32D8DF9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90" y="485628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ОПУСТЫНИВАНИЕ | WMO for Youth">
            <a:extLst>
              <a:ext uri="{FF2B5EF4-FFF2-40B4-BE49-F238E27FC236}">
                <a16:creationId xmlns:a16="http://schemas.microsoft.com/office/drawing/2014/main" id="{5C01920B-6DF6-41D4-8FB6-432C1615F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142" y="4515382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Лесной пожар - Стихийные бедствия">
            <a:extLst>
              <a:ext uri="{FF2B5EF4-FFF2-40B4-BE49-F238E27FC236}">
                <a16:creationId xmlns:a16="http://schemas.microsoft.com/office/drawing/2014/main" id="{0ECA95E2-7015-4677-864F-11FA34F61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26" y="277230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Прокуратура і громадська організація зацікавилися кобеляцьким звалищем —">
            <a:extLst>
              <a:ext uri="{FF2B5EF4-FFF2-40B4-BE49-F238E27FC236}">
                <a16:creationId xmlns:a16="http://schemas.microsoft.com/office/drawing/2014/main" id="{13B5EBDF-88BC-40D4-ACC9-4B3875E80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79" y="499790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881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171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ОСНОВНІ ЕКОЛОГІЧНІ ПРОБЛЕМИ   СЬОГОДЕННЯ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ЕКОЛОГІЧНІ ПРОБЛЕМИ СЬОГОДЕННЯ</dc:title>
  <dc:creator>helenVoit@gmail.com</dc:creator>
  <cp:lastModifiedBy>helenVoit@gmail.com</cp:lastModifiedBy>
  <cp:revision>10</cp:revision>
  <dcterms:created xsi:type="dcterms:W3CDTF">2020-12-16T10:07:52Z</dcterms:created>
  <dcterms:modified xsi:type="dcterms:W3CDTF">2020-12-16T11:45:14Z</dcterms:modified>
</cp:coreProperties>
</file>