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418" r:id="rId4"/>
    <p:sldId id="438" r:id="rId5"/>
    <p:sldId id="450" r:id="rId6"/>
    <p:sldId id="422" r:id="rId7"/>
    <p:sldId id="451" r:id="rId8"/>
    <p:sldId id="452" r:id="rId9"/>
    <p:sldId id="453" r:id="rId10"/>
    <p:sldId id="454" r:id="rId11"/>
    <p:sldId id="44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88B"/>
    <a:srgbClr val="870038"/>
    <a:srgbClr val="678C94"/>
    <a:srgbClr val="3E3E40"/>
    <a:srgbClr val="70CBD0"/>
    <a:srgbClr val="455E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96" autoAdjust="0"/>
    <p:restoredTop sz="94660"/>
  </p:normalViewPr>
  <p:slideViewPr>
    <p:cSldViewPr>
      <p:cViewPr varScale="1">
        <p:scale>
          <a:sx n="65" d="100"/>
          <a:sy n="65" d="100"/>
        </p:scale>
        <p:origin x="-16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AC5FEC-AD18-45E0-B059-77BD94DE89F5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401DF9-6FBF-40C0-AEC2-02CB753586CA}">
      <dgm:prSet phldrT="[Текст]"/>
      <dgm:spPr/>
      <dgm:t>
        <a:bodyPr/>
        <a:lstStyle/>
        <a:p>
          <a:r>
            <a:rPr lang="uk-UA" dirty="0"/>
            <a:t>Підготовчий</a:t>
          </a:r>
          <a:endParaRPr lang="ru-RU" dirty="0"/>
        </a:p>
      </dgm:t>
    </dgm:pt>
    <dgm:pt modelId="{4315F55D-F385-4262-B6C5-13F65AEC7B9B}" type="parTrans" cxnId="{D62CE58D-5E0E-44D9-B3AC-2C9C964D2560}">
      <dgm:prSet/>
      <dgm:spPr/>
      <dgm:t>
        <a:bodyPr/>
        <a:lstStyle/>
        <a:p>
          <a:endParaRPr lang="ru-RU"/>
        </a:p>
      </dgm:t>
    </dgm:pt>
    <dgm:pt modelId="{24F5F907-C908-4E64-8751-57FC8B70332B}" type="sibTrans" cxnId="{D62CE58D-5E0E-44D9-B3AC-2C9C964D2560}">
      <dgm:prSet/>
      <dgm:spPr/>
      <dgm:t>
        <a:bodyPr/>
        <a:lstStyle/>
        <a:p>
          <a:endParaRPr lang="ru-RU"/>
        </a:p>
      </dgm:t>
    </dgm:pt>
    <dgm:pt modelId="{2BD7CE3F-9110-44E5-B653-DE2487475F13}">
      <dgm:prSet phldrT="[Текст]"/>
      <dgm:spPr/>
      <dgm:t>
        <a:bodyPr/>
        <a:lstStyle/>
        <a:p>
          <a:r>
            <a:rPr lang="uk-UA" dirty="0"/>
            <a:t>Розподіл функцій, визначення виконавців</a:t>
          </a:r>
          <a:endParaRPr lang="ru-RU" dirty="0"/>
        </a:p>
      </dgm:t>
    </dgm:pt>
    <dgm:pt modelId="{EC794668-DB2A-41A0-A5FE-9B0B1C4EC0C2}" type="parTrans" cxnId="{BDA1356F-B05D-477F-BA59-B3E82419B5F1}">
      <dgm:prSet/>
      <dgm:spPr/>
      <dgm:t>
        <a:bodyPr/>
        <a:lstStyle/>
        <a:p>
          <a:endParaRPr lang="ru-RU"/>
        </a:p>
      </dgm:t>
    </dgm:pt>
    <dgm:pt modelId="{3B533215-7DEF-4B63-B41E-A14962BA5160}" type="sibTrans" cxnId="{BDA1356F-B05D-477F-BA59-B3E82419B5F1}">
      <dgm:prSet/>
      <dgm:spPr/>
      <dgm:t>
        <a:bodyPr/>
        <a:lstStyle/>
        <a:p>
          <a:endParaRPr lang="ru-RU"/>
        </a:p>
      </dgm:t>
    </dgm:pt>
    <dgm:pt modelId="{FF516945-BDE6-4622-AB9F-639859DA987C}">
      <dgm:prSet phldrT="[Текст]"/>
      <dgm:spPr/>
      <dgm:t>
        <a:bodyPr/>
        <a:lstStyle/>
        <a:p>
          <a:r>
            <a:rPr lang="uk-UA" dirty="0"/>
            <a:t>Вибір міста, досягнення домовленостей щодо партнерства</a:t>
          </a:r>
          <a:endParaRPr lang="ru-RU" dirty="0"/>
        </a:p>
      </dgm:t>
    </dgm:pt>
    <dgm:pt modelId="{DBD75310-875C-42EE-8A36-B96867F72ED9}" type="parTrans" cxnId="{1A9C7350-91C2-4D8C-8500-BD3ABD283B2D}">
      <dgm:prSet/>
      <dgm:spPr/>
      <dgm:t>
        <a:bodyPr/>
        <a:lstStyle/>
        <a:p>
          <a:endParaRPr lang="ru-RU"/>
        </a:p>
      </dgm:t>
    </dgm:pt>
    <dgm:pt modelId="{56E996DF-A7FF-47C3-A175-A1DB7E0FC574}" type="sibTrans" cxnId="{1A9C7350-91C2-4D8C-8500-BD3ABD283B2D}">
      <dgm:prSet/>
      <dgm:spPr/>
      <dgm:t>
        <a:bodyPr/>
        <a:lstStyle/>
        <a:p>
          <a:endParaRPr lang="ru-RU"/>
        </a:p>
      </dgm:t>
    </dgm:pt>
    <dgm:pt modelId="{2E7D3D92-64EA-4FA0-A2DD-A45F879EE6DB}">
      <dgm:prSet phldrT="[Текст]"/>
      <dgm:spPr/>
      <dgm:t>
        <a:bodyPr/>
        <a:lstStyle/>
        <a:p>
          <a:r>
            <a:rPr lang="uk-UA" dirty="0"/>
            <a:t>Здійснення візитів</a:t>
          </a:r>
          <a:endParaRPr lang="ru-RU" dirty="0"/>
        </a:p>
      </dgm:t>
    </dgm:pt>
    <dgm:pt modelId="{A0AB6396-9251-411B-B1BE-54D99A61DC59}" type="parTrans" cxnId="{614E7AC7-AB17-4AD2-9BF0-3D356E2CCF36}">
      <dgm:prSet/>
      <dgm:spPr/>
      <dgm:t>
        <a:bodyPr/>
        <a:lstStyle/>
        <a:p>
          <a:endParaRPr lang="ru-RU"/>
        </a:p>
      </dgm:t>
    </dgm:pt>
    <dgm:pt modelId="{98E09BC1-9270-4D30-8C66-A401C61C2BC4}" type="sibTrans" cxnId="{614E7AC7-AB17-4AD2-9BF0-3D356E2CCF36}">
      <dgm:prSet/>
      <dgm:spPr/>
      <dgm:t>
        <a:bodyPr/>
        <a:lstStyle/>
        <a:p>
          <a:endParaRPr lang="ru-RU"/>
        </a:p>
      </dgm:t>
    </dgm:pt>
    <dgm:pt modelId="{9A18DE40-A33B-48D7-A74F-4B49098A00ED}">
      <dgm:prSet phldrT="[Текст]"/>
      <dgm:spPr/>
      <dgm:t>
        <a:bodyPr/>
        <a:lstStyle/>
        <a:p>
          <a:r>
            <a:rPr lang="uk-UA" dirty="0"/>
            <a:t>Проведення інструктажу учасників візитів</a:t>
          </a:r>
          <a:endParaRPr lang="ru-RU" dirty="0"/>
        </a:p>
      </dgm:t>
    </dgm:pt>
    <dgm:pt modelId="{91A831C4-A311-4E7B-9687-33F95F921476}" type="parTrans" cxnId="{E6E88CC9-C59C-4EA9-83D7-1C33F25FF3B0}">
      <dgm:prSet/>
      <dgm:spPr/>
      <dgm:t>
        <a:bodyPr/>
        <a:lstStyle/>
        <a:p>
          <a:endParaRPr lang="ru-RU"/>
        </a:p>
      </dgm:t>
    </dgm:pt>
    <dgm:pt modelId="{EF30DA89-920B-4E0B-8449-3B0B9EAA5C02}" type="sibTrans" cxnId="{E6E88CC9-C59C-4EA9-83D7-1C33F25FF3B0}">
      <dgm:prSet/>
      <dgm:spPr/>
      <dgm:t>
        <a:bodyPr/>
        <a:lstStyle/>
        <a:p>
          <a:endParaRPr lang="ru-RU"/>
        </a:p>
      </dgm:t>
    </dgm:pt>
    <dgm:pt modelId="{BBF1E56A-9C77-4787-8CE9-7DFEEFFF513C}">
      <dgm:prSet phldrT="[Текст]"/>
      <dgm:spPr/>
      <dgm:t>
        <a:bodyPr/>
        <a:lstStyle/>
        <a:p>
          <a:r>
            <a:rPr lang="uk-UA" dirty="0"/>
            <a:t>Оцінка комфортності бізнес-умов у місті-партнері.</a:t>
          </a:r>
          <a:endParaRPr lang="ru-RU" dirty="0"/>
        </a:p>
      </dgm:t>
    </dgm:pt>
    <dgm:pt modelId="{8B181184-3CFB-41E3-9C32-31A7F9175435}" type="parTrans" cxnId="{D464AA11-C4FD-4FAF-B29A-F0BD07678635}">
      <dgm:prSet/>
      <dgm:spPr/>
      <dgm:t>
        <a:bodyPr/>
        <a:lstStyle/>
        <a:p>
          <a:endParaRPr lang="ru-RU"/>
        </a:p>
      </dgm:t>
    </dgm:pt>
    <dgm:pt modelId="{39C1B90C-B7F9-40E2-831D-67955CA052C5}" type="sibTrans" cxnId="{D464AA11-C4FD-4FAF-B29A-F0BD07678635}">
      <dgm:prSet/>
      <dgm:spPr/>
      <dgm:t>
        <a:bodyPr/>
        <a:lstStyle/>
        <a:p>
          <a:endParaRPr lang="ru-RU"/>
        </a:p>
      </dgm:t>
    </dgm:pt>
    <dgm:pt modelId="{BD8B3249-AF0E-412F-BEB3-C659C30A351F}">
      <dgm:prSet phldrT="[Текст]"/>
      <dgm:spPr/>
      <dgm:t>
        <a:bodyPr/>
        <a:lstStyle/>
        <a:p>
          <a:r>
            <a:rPr lang="uk-UA" dirty="0"/>
            <a:t>Узагальнюючий</a:t>
          </a:r>
          <a:endParaRPr lang="ru-RU" dirty="0"/>
        </a:p>
      </dgm:t>
    </dgm:pt>
    <dgm:pt modelId="{20E9B7AD-7CD6-4593-B710-AFA7BAC7E4AA}" type="parTrans" cxnId="{10477183-95B8-4907-AF1D-1734D284FB93}">
      <dgm:prSet/>
      <dgm:spPr/>
      <dgm:t>
        <a:bodyPr/>
        <a:lstStyle/>
        <a:p>
          <a:endParaRPr lang="ru-RU"/>
        </a:p>
      </dgm:t>
    </dgm:pt>
    <dgm:pt modelId="{C6A1EA20-512D-40CB-9492-B08063F70A30}" type="sibTrans" cxnId="{10477183-95B8-4907-AF1D-1734D284FB93}">
      <dgm:prSet/>
      <dgm:spPr/>
      <dgm:t>
        <a:bodyPr/>
        <a:lstStyle/>
        <a:p>
          <a:endParaRPr lang="ru-RU"/>
        </a:p>
      </dgm:t>
    </dgm:pt>
    <dgm:pt modelId="{5CCDECA3-78BB-45C9-BF58-3C2C644B60D7}">
      <dgm:prSet phldrT="[Текст]"/>
      <dgm:spPr/>
      <dgm:t>
        <a:bodyPr/>
        <a:lstStyle/>
        <a:p>
          <a:r>
            <a:rPr lang="uk-UA" dirty="0"/>
            <a:t>Підготовка узагальненого звіту.</a:t>
          </a:r>
          <a:endParaRPr lang="ru-RU" dirty="0"/>
        </a:p>
      </dgm:t>
    </dgm:pt>
    <dgm:pt modelId="{4C9D2F46-8449-4818-9676-D7D80D091FA1}" type="parTrans" cxnId="{4AA3DF86-0553-4A8D-96C0-E42075D413FD}">
      <dgm:prSet/>
      <dgm:spPr/>
      <dgm:t>
        <a:bodyPr/>
        <a:lstStyle/>
        <a:p>
          <a:endParaRPr lang="ru-RU"/>
        </a:p>
      </dgm:t>
    </dgm:pt>
    <dgm:pt modelId="{4F477BFA-9B76-4040-836A-FB90CF384146}" type="sibTrans" cxnId="{4AA3DF86-0553-4A8D-96C0-E42075D413FD}">
      <dgm:prSet/>
      <dgm:spPr/>
      <dgm:t>
        <a:bodyPr/>
        <a:lstStyle/>
        <a:p>
          <a:endParaRPr lang="ru-RU"/>
        </a:p>
      </dgm:t>
    </dgm:pt>
    <dgm:pt modelId="{F5468C43-54D5-488A-A845-7111C37A07B8}">
      <dgm:prSet/>
      <dgm:spPr/>
      <dgm:t>
        <a:bodyPr/>
        <a:lstStyle/>
        <a:p>
          <a:r>
            <a:rPr lang="uk-UA" dirty="0"/>
            <a:t>Документальне оформлення індивідуальних вражень</a:t>
          </a:r>
          <a:endParaRPr lang="ru-RU" dirty="0"/>
        </a:p>
      </dgm:t>
    </dgm:pt>
    <dgm:pt modelId="{215E5C3C-299C-417C-B484-353C58B9EF5D}" type="parTrans" cxnId="{B1824203-C52D-4423-B7C6-BA677FB61ABE}">
      <dgm:prSet/>
      <dgm:spPr/>
      <dgm:t>
        <a:bodyPr/>
        <a:lstStyle/>
        <a:p>
          <a:endParaRPr lang="ru-RU"/>
        </a:p>
      </dgm:t>
    </dgm:pt>
    <dgm:pt modelId="{A48F68F7-C1FD-4E29-9D35-3BA93EAB1FF0}" type="sibTrans" cxnId="{B1824203-C52D-4423-B7C6-BA677FB61ABE}">
      <dgm:prSet/>
      <dgm:spPr/>
      <dgm:t>
        <a:bodyPr/>
        <a:lstStyle/>
        <a:p>
          <a:endParaRPr lang="ru-RU"/>
        </a:p>
      </dgm:t>
    </dgm:pt>
    <dgm:pt modelId="{CA225997-889D-4516-9BF7-7DB885705A5C}">
      <dgm:prSet/>
      <dgm:spPr/>
      <dgm:t>
        <a:bodyPr/>
        <a:lstStyle/>
        <a:p>
          <a:r>
            <a:rPr lang="uk-UA" dirty="0"/>
            <a:t>Ознайомлення партнерської громади зі звітом.</a:t>
          </a:r>
          <a:endParaRPr lang="ru-RU" dirty="0"/>
        </a:p>
      </dgm:t>
    </dgm:pt>
    <dgm:pt modelId="{04B2867D-76E3-4DD4-A80F-C1F03F55F26E}" type="parTrans" cxnId="{0AE734F9-2FC9-4F1D-8412-5B11E52DF611}">
      <dgm:prSet/>
      <dgm:spPr/>
      <dgm:t>
        <a:bodyPr/>
        <a:lstStyle/>
        <a:p>
          <a:endParaRPr lang="ru-RU"/>
        </a:p>
      </dgm:t>
    </dgm:pt>
    <dgm:pt modelId="{5F918D2B-4EF7-4C04-BEF8-103C4FB8C843}" type="sibTrans" cxnId="{0AE734F9-2FC9-4F1D-8412-5B11E52DF611}">
      <dgm:prSet/>
      <dgm:spPr/>
      <dgm:t>
        <a:bodyPr/>
        <a:lstStyle/>
        <a:p>
          <a:endParaRPr lang="ru-RU"/>
        </a:p>
      </dgm:t>
    </dgm:pt>
    <dgm:pt modelId="{E9B00449-2058-4E6D-86FC-2386F1B31DF3}">
      <dgm:prSet/>
      <dgm:spPr/>
      <dgm:t>
        <a:bodyPr/>
        <a:lstStyle/>
        <a:p>
          <a:r>
            <a:rPr lang="uk-UA" dirty="0"/>
            <a:t>Напрацювання пропозицій</a:t>
          </a:r>
          <a:endParaRPr lang="ru-RU" dirty="0"/>
        </a:p>
      </dgm:t>
    </dgm:pt>
    <dgm:pt modelId="{BA8941AC-FC5A-4785-A217-4B38204A063E}" type="parTrans" cxnId="{796C3BC8-9B5B-432B-A4DC-19B301423FB2}">
      <dgm:prSet/>
      <dgm:spPr/>
      <dgm:t>
        <a:bodyPr/>
        <a:lstStyle/>
        <a:p>
          <a:endParaRPr lang="ru-RU"/>
        </a:p>
      </dgm:t>
    </dgm:pt>
    <dgm:pt modelId="{C86AB669-1C02-40F0-BC54-D84E6BC9CF80}" type="sibTrans" cxnId="{796C3BC8-9B5B-432B-A4DC-19B301423FB2}">
      <dgm:prSet/>
      <dgm:spPr/>
      <dgm:t>
        <a:bodyPr/>
        <a:lstStyle/>
        <a:p>
          <a:endParaRPr lang="ru-RU"/>
        </a:p>
      </dgm:t>
    </dgm:pt>
    <dgm:pt modelId="{00747576-9D09-4BAC-AF9F-B07066759FA5}" type="pres">
      <dgm:prSet presAssocID="{F3AC5FEC-AD18-45E0-B059-77BD94DE89F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D05ECC-E793-4A1A-9140-29C3876BA98C}" type="pres">
      <dgm:prSet presAssocID="{04401DF9-6FBF-40C0-AEC2-02CB753586CA}" presName="composite" presStyleCnt="0"/>
      <dgm:spPr/>
    </dgm:pt>
    <dgm:pt modelId="{E827D2CC-8FED-48DE-A045-76C3876A8280}" type="pres">
      <dgm:prSet presAssocID="{04401DF9-6FBF-40C0-AEC2-02CB753586C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BAE04E-F687-4D28-9F17-5CFB0B40FD7F}" type="pres">
      <dgm:prSet presAssocID="{04401DF9-6FBF-40C0-AEC2-02CB753586C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F3B77F-21F4-42A3-9867-0227AAC3100F}" type="pres">
      <dgm:prSet presAssocID="{24F5F907-C908-4E64-8751-57FC8B70332B}" presName="sp" presStyleCnt="0"/>
      <dgm:spPr/>
    </dgm:pt>
    <dgm:pt modelId="{A64C2F42-D812-485C-B05C-B2EA68968909}" type="pres">
      <dgm:prSet presAssocID="{2E7D3D92-64EA-4FA0-A2DD-A45F879EE6DB}" presName="composite" presStyleCnt="0"/>
      <dgm:spPr/>
    </dgm:pt>
    <dgm:pt modelId="{B900F6E4-B0BF-4FEE-8664-4E96CBAD4C5F}" type="pres">
      <dgm:prSet presAssocID="{2E7D3D92-64EA-4FA0-A2DD-A45F879EE6D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6FB69C-EFC8-4AAB-B513-F416D2494C9C}" type="pres">
      <dgm:prSet presAssocID="{2E7D3D92-64EA-4FA0-A2DD-A45F879EE6D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C133A3-64FC-40A5-858F-82885271129E}" type="pres">
      <dgm:prSet presAssocID="{98E09BC1-9270-4D30-8C66-A401C61C2BC4}" presName="sp" presStyleCnt="0"/>
      <dgm:spPr/>
    </dgm:pt>
    <dgm:pt modelId="{2B5550FF-0989-4741-97EE-2B2E40A58462}" type="pres">
      <dgm:prSet presAssocID="{BD8B3249-AF0E-412F-BEB3-C659C30A351F}" presName="composite" presStyleCnt="0"/>
      <dgm:spPr/>
    </dgm:pt>
    <dgm:pt modelId="{FAFDF2A0-DC54-43E8-96ED-8BB4820F691E}" type="pres">
      <dgm:prSet presAssocID="{BD8B3249-AF0E-412F-BEB3-C659C30A351F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891F88-1AB5-4218-BAC3-7108B4952495}" type="pres">
      <dgm:prSet presAssocID="{BD8B3249-AF0E-412F-BEB3-C659C30A351F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AE734F9-2FC9-4F1D-8412-5B11E52DF611}" srcId="{BD8B3249-AF0E-412F-BEB3-C659C30A351F}" destId="{CA225997-889D-4516-9BF7-7DB885705A5C}" srcOrd="1" destOrd="0" parTransId="{04B2867D-76E3-4DD4-A80F-C1F03F55F26E}" sibTransId="{5F918D2B-4EF7-4C04-BEF8-103C4FB8C843}"/>
    <dgm:cxn modelId="{E431763B-F9C4-41E3-8A76-E6801E8BE375}" type="presOf" srcId="{F3AC5FEC-AD18-45E0-B059-77BD94DE89F5}" destId="{00747576-9D09-4BAC-AF9F-B07066759FA5}" srcOrd="0" destOrd="0" presId="urn:microsoft.com/office/officeart/2005/8/layout/chevron2"/>
    <dgm:cxn modelId="{A0CEEA6C-A6C6-4126-AB6D-5CC44FD06AFD}" type="presOf" srcId="{5CCDECA3-78BB-45C9-BF58-3C2C644B60D7}" destId="{8F891F88-1AB5-4218-BAC3-7108B4952495}" srcOrd="0" destOrd="0" presId="urn:microsoft.com/office/officeart/2005/8/layout/chevron2"/>
    <dgm:cxn modelId="{ACA71BA3-C57B-4477-8AF1-17D38E31DCB7}" type="presOf" srcId="{9A18DE40-A33B-48D7-A74F-4B49098A00ED}" destId="{B06FB69C-EFC8-4AAB-B513-F416D2494C9C}" srcOrd="0" destOrd="0" presId="urn:microsoft.com/office/officeart/2005/8/layout/chevron2"/>
    <dgm:cxn modelId="{4AA3DF86-0553-4A8D-96C0-E42075D413FD}" srcId="{BD8B3249-AF0E-412F-BEB3-C659C30A351F}" destId="{5CCDECA3-78BB-45C9-BF58-3C2C644B60D7}" srcOrd="0" destOrd="0" parTransId="{4C9D2F46-8449-4818-9676-D7D80D091FA1}" sibTransId="{4F477BFA-9B76-4040-836A-FB90CF384146}"/>
    <dgm:cxn modelId="{B1824203-C52D-4423-B7C6-BA677FB61ABE}" srcId="{2E7D3D92-64EA-4FA0-A2DD-A45F879EE6DB}" destId="{F5468C43-54D5-488A-A845-7111C37A07B8}" srcOrd="2" destOrd="0" parTransId="{215E5C3C-299C-417C-B484-353C58B9EF5D}" sibTransId="{A48F68F7-C1FD-4E29-9D35-3BA93EAB1FF0}"/>
    <dgm:cxn modelId="{614E7AC7-AB17-4AD2-9BF0-3D356E2CCF36}" srcId="{F3AC5FEC-AD18-45E0-B059-77BD94DE89F5}" destId="{2E7D3D92-64EA-4FA0-A2DD-A45F879EE6DB}" srcOrd="1" destOrd="0" parTransId="{A0AB6396-9251-411B-B1BE-54D99A61DC59}" sibTransId="{98E09BC1-9270-4D30-8C66-A401C61C2BC4}"/>
    <dgm:cxn modelId="{1A9C7350-91C2-4D8C-8500-BD3ABD283B2D}" srcId="{04401DF9-6FBF-40C0-AEC2-02CB753586CA}" destId="{FF516945-BDE6-4622-AB9F-639859DA987C}" srcOrd="1" destOrd="0" parTransId="{DBD75310-875C-42EE-8A36-B96867F72ED9}" sibTransId="{56E996DF-A7FF-47C3-A175-A1DB7E0FC574}"/>
    <dgm:cxn modelId="{D464AA11-C4FD-4FAF-B29A-F0BD07678635}" srcId="{2E7D3D92-64EA-4FA0-A2DD-A45F879EE6DB}" destId="{BBF1E56A-9C77-4787-8CE9-7DFEEFFF513C}" srcOrd="1" destOrd="0" parTransId="{8B181184-3CFB-41E3-9C32-31A7F9175435}" sibTransId="{39C1B90C-B7F9-40E2-831D-67955CA052C5}"/>
    <dgm:cxn modelId="{10477183-95B8-4907-AF1D-1734D284FB93}" srcId="{F3AC5FEC-AD18-45E0-B059-77BD94DE89F5}" destId="{BD8B3249-AF0E-412F-BEB3-C659C30A351F}" srcOrd="2" destOrd="0" parTransId="{20E9B7AD-7CD6-4593-B710-AFA7BAC7E4AA}" sibTransId="{C6A1EA20-512D-40CB-9492-B08063F70A30}"/>
    <dgm:cxn modelId="{796C3BC8-9B5B-432B-A4DC-19B301423FB2}" srcId="{BD8B3249-AF0E-412F-BEB3-C659C30A351F}" destId="{E9B00449-2058-4E6D-86FC-2386F1B31DF3}" srcOrd="2" destOrd="0" parTransId="{BA8941AC-FC5A-4785-A217-4B38204A063E}" sibTransId="{C86AB669-1C02-40F0-BC54-D84E6BC9CF80}"/>
    <dgm:cxn modelId="{8FE5437C-86B2-49E2-BD07-CC103C55AF5D}" type="presOf" srcId="{04401DF9-6FBF-40C0-AEC2-02CB753586CA}" destId="{E827D2CC-8FED-48DE-A045-76C3876A8280}" srcOrd="0" destOrd="0" presId="urn:microsoft.com/office/officeart/2005/8/layout/chevron2"/>
    <dgm:cxn modelId="{3A7BA3E8-982E-4445-9CB8-5B5051A808B8}" type="presOf" srcId="{E9B00449-2058-4E6D-86FC-2386F1B31DF3}" destId="{8F891F88-1AB5-4218-BAC3-7108B4952495}" srcOrd="0" destOrd="2" presId="urn:microsoft.com/office/officeart/2005/8/layout/chevron2"/>
    <dgm:cxn modelId="{8DC05CB1-31BF-4973-BE1D-0FB91FC72F55}" type="presOf" srcId="{2E7D3D92-64EA-4FA0-A2DD-A45F879EE6DB}" destId="{B900F6E4-B0BF-4FEE-8664-4E96CBAD4C5F}" srcOrd="0" destOrd="0" presId="urn:microsoft.com/office/officeart/2005/8/layout/chevron2"/>
    <dgm:cxn modelId="{C38D7F6D-34E8-4F8F-87E3-E7E0DB2E638A}" type="presOf" srcId="{FF516945-BDE6-4622-AB9F-639859DA987C}" destId="{39BAE04E-F687-4D28-9F17-5CFB0B40FD7F}" srcOrd="0" destOrd="1" presId="urn:microsoft.com/office/officeart/2005/8/layout/chevron2"/>
    <dgm:cxn modelId="{9A98A573-BEA5-4B88-A682-AC5D2CE19532}" type="presOf" srcId="{2BD7CE3F-9110-44E5-B653-DE2487475F13}" destId="{39BAE04E-F687-4D28-9F17-5CFB0B40FD7F}" srcOrd="0" destOrd="0" presId="urn:microsoft.com/office/officeart/2005/8/layout/chevron2"/>
    <dgm:cxn modelId="{669AF394-6D86-41AB-B32B-8AA11EB52906}" type="presOf" srcId="{CA225997-889D-4516-9BF7-7DB885705A5C}" destId="{8F891F88-1AB5-4218-BAC3-7108B4952495}" srcOrd="0" destOrd="1" presId="urn:microsoft.com/office/officeart/2005/8/layout/chevron2"/>
    <dgm:cxn modelId="{5EBE6A0B-BA81-4E0A-A98E-160E96F6EC40}" type="presOf" srcId="{BD8B3249-AF0E-412F-BEB3-C659C30A351F}" destId="{FAFDF2A0-DC54-43E8-96ED-8BB4820F691E}" srcOrd="0" destOrd="0" presId="urn:microsoft.com/office/officeart/2005/8/layout/chevron2"/>
    <dgm:cxn modelId="{4DA69722-D53E-4668-B15A-FB9E9F42B6BB}" type="presOf" srcId="{BBF1E56A-9C77-4787-8CE9-7DFEEFFF513C}" destId="{B06FB69C-EFC8-4AAB-B513-F416D2494C9C}" srcOrd="0" destOrd="1" presId="urn:microsoft.com/office/officeart/2005/8/layout/chevron2"/>
    <dgm:cxn modelId="{D62CE58D-5E0E-44D9-B3AC-2C9C964D2560}" srcId="{F3AC5FEC-AD18-45E0-B059-77BD94DE89F5}" destId="{04401DF9-6FBF-40C0-AEC2-02CB753586CA}" srcOrd="0" destOrd="0" parTransId="{4315F55D-F385-4262-B6C5-13F65AEC7B9B}" sibTransId="{24F5F907-C908-4E64-8751-57FC8B70332B}"/>
    <dgm:cxn modelId="{8C09B920-37E8-4B70-939F-DC5A4329981B}" type="presOf" srcId="{F5468C43-54D5-488A-A845-7111C37A07B8}" destId="{B06FB69C-EFC8-4AAB-B513-F416D2494C9C}" srcOrd="0" destOrd="2" presId="urn:microsoft.com/office/officeart/2005/8/layout/chevron2"/>
    <dgm:cxn modelId="{BDA1356F-B05D-477F-BA59-B3E82419B5F1}" srcId="{04401DF9-6FBF-40C0-AEC2-02CB753586CA}" destId="{2BD7CE3F-9110-44E5-B653-DE2487475F13}" srcOrd="0" destOrd="0" parTransId="{EC794668-DB2A-41A0-A5FE-9B0B1C4EC0C2}" sibTransId="{3B533215-7DEF-4B63-B41E-A14962BA5160}"/>
    <dgm:cxn modelId="{E6E88CC9-C59C-4EA9-83D7-1C33F25FF3B0}" srcId="{2E7D3D92-64EA-4FA0-A2DD-A45F879EE6DB}" destId="{9A18DE40-A33B-48D7-A74F-4B49098A00ED}" srcOrd="0" destOrd="0" parTransId="{91A831C4-A311-4E7B-9687-33F95F921476}" sibTransId="{EF30DA89-920B-4E0B-8449-3B0B9EAA5C02}"/>
    <dgm:cxn modelId="{74E6235C-82E3-473C-9F2B-1D1824CA746C}" type="presParOf" srcId="{00747576-9D09-4BAC-AF9F-B07066759FA5}" destId="{76D05ECC-E793-4A1A-9140-29C3876BA98C}" srcOrd="0" destOrd="0" presId="urn:microsoft.com/office/officeart/2005/8/layout/chevron2"/>
    <dgm:cxn modelId="{BE52E8C2-F531-439F-9717-C2FE24BB9BC5}" type="presParOf" srcId="{76D05ECC-E793-4A1A-9140-29C3876BA98C}" destId="{E827D2CC-8FED-48DE-A045-76C3876A8280}" srcOrd="0" destOrd="0" presId="urn:microsoft.com/office/officeart/2005/8/layout/chevron2"/>
    <dgm:cxn modelId="{FE00F9AA-EBC8-469F-ACCC-FFF3ABB313C2}" type="presParOf" srcId="{76D05ECC-E793-4A1A-9140-29C3876BA98C}" destId="{39BAE04E-F687-4D28-9F17-5CFB0B40FD7F}" srcOrd="1" destOrd="0" presId="urn:microsoft.com/office/officeart/2005/8/layout/chevron2"/>
    <dgm:cxn modelId="{3543A70B-35C1-43B0-97CD-AB18106A9085}" type="presParOf" srcId="{00747576-9D09-4BAC-AF9F-B07066759FA5}" destId="{8CF3B77F-21F4-42A3-9867-0227AAC3100F}" srcOrd="1" destOrd="0" presId="urn:microsoft.com/office/officeart/2005/8/layout/chevron2"/>
    <dgm:cxn modelId="{792B11D3-88ED-4BF8-BE96-58D1B3E47B61}" type="presParOf" srcId="{00747576-9D09-4BAC-AF9F-B07066759FA5}" destId="{A64C2F42-D812-485C-B05C-B2EA68968909}" srcOrd="2" destOrd="0" presId="urn:microsoft.com/office/officeart/2005/8/layout/chevron2"/>
    <dgm:cxn modelId="{35755694-1E26-4BEA-BF4D-7287149B2C2D}" type="presParOf" srcId="{A64C2F42-D812-485C-B05C-B2EA68968909}" destId="{B900F6E4-B0BF-4FEE-8664-4E96CBAD4C5F}" srcOrd="0" destOrd="0" presId="urn:microsoft.com/office/officeart/2005/8/layout/chevron2"/>
    <dgm:cxn modelId="{39744FE9-A02A-4FCB-AB44-FBC96C373CD9}" type="presParOf" srcId="{A64C2F42-D812-485C-B05C-B2EA68968909}" destId="{B06FB69C-EFC8-4AAB-B513-F416D2494C9C}" srcOrd="1" destOrd="0" presId="urn:microsoft.com/office/officeart/2005/8/layout/chevron2"/>
    <dgm:cxn modelId="{0B954CDE-4E9E-4E9B-B101-417D6CC1B5BD}" type="presParOf" srcId="{00747576-9D09-4BAC-AF9F-B07066759FA5}" destId="{9DC133A3-64FC-40A5-858F-82885271129E}" srcOrd="3" destOrd="0" presId="urn:microsoft.com/office/officeart/2005/8/layout/chevron2"/>
    <dgm:cxn modelId="{4171C7A9-95CE-49AE-880F-CC740306A7CB}" type="presParOf" srcId="{00747576-9D09-4BAC-AF9F-B07066759FA5}" destId="{2B5550FF-0989-4741-97EE-2B2E40A58462}" srcOrd="4" destOrd="0" presId="urn:microsoft.com/office/officeart/2005/8/layout/chevron2"/>
    <dgm:cxn modelId="{367742B3-5276-4BF2-A970-D96FAF72D803}" type="presParOf" srcId="{2B5550FF-0989-4741-97EE-2B2E40A58462}" destId="{FAFDF2A0-DC54-43E8-96ED-8BB4820F691E}" srcOrd="0" destOrd="0" presId="urn:microsoft.com/office/officeart/2005/8/layout/chevron2"/>
    <dgm:cxn modelId="{620EED46-D38E-4A8F-B9E8-E04B4C5CC21B}" type="presParOf" srcId="{2B5550FF-0989-4741-97EE-2B2E40A58462}" destId="{8F891F88-1AB5-4218-BAC3-7108B495249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69713C-521D-4B88-B430-C94E6DDE28C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C1E8626C-A53E-4F5C-8DB6-E7C810EA8D3B}">
      <dgm:prSet phldrT="[Текст]" custT="1"/>
      <dgm:spPr/>
      <dgm:t>
        <a:bodyPr/>
        <a:lstStyle/>
        <a:p>
          <a:r>
            <a:rPr lang="uk-UA" sz="2400" dirty="0"/>
            <a:t>нерухомість</a:t>
          </a:r>
          <a:endParaRPr lang="ru-RU" sz="2400" dirty="0"/>
        </a:p>
      </dgm:t>
    </dgm:pt>
    <dgm:pt modelId="{69EAAAE0-3331-4D3C-93FF-4331E4C431BC}" type="parTrans" cxnId="{E733CA05-DE05-419B-8EDB-F945160D2F73}">
      <dgm:prSet/>
      <dgm:spPr/>
      <dgm:t>
        <a:bodyPr/>
        <a:lstStyle/>
        <a:p>
          <a:endParaRPr lang="ru-RU"/>
        </a:p>
      </dgm:t>
    </dgm:pt>
    <dgm:pt modelId="{B6ED5FE7-3B98-4B09-959F-4F024E544067}" type="sibTrans" cxnId="{E733CA05-DE05-419B-8EDB-F945160D2F73}">
      <dgm:prSet/>
      <dgm:spPr/>
      <dgm:t>
        <a:bodyPr/>
        <a:lstStyle/>
        <a:p>
          <a:endParaRPr lang="ru-RU"/>
        </a:p>
      </dgm:t>
    </dgm:pt>
    <dgm:pt modelId="{2D8D86DF-DE22-4F99-820C-A516A0E224DE}">
      <dgm:prSet phldrT="[Текст]" custT="1"/>
      <dgm:spPr/>
      <dgm:t>
        <a:bodyPr/>
        <a:lstStyle/>
        <a:p>
          <a:r>
            <a:rPr lang="uk-UA" sz="2400" dirty="0"/>
            <a:t>фінанси</a:t>
          </a:r>
          <a:endParaRPr lang="ru-RU" sz="2400" dirty="0"/>
        </a:p>
      </dgm:t>
    </dgm:pt>
    <dgm:pt modelId="{F48097ED-72EE-4F50-B778-5BEDE96298D8}" type="parTrans" cxnId="{1DE8FE60-81E3-4F28-848F-8E18F2A467C5}">
      <dgm:prSet/>
      <dgm:spPr/>
      <dgm:t>
        <a:bodyPr/>
        <a:lstStyle/>
        <a:p>
          <a:endParaRPr lang="ru-RU"/>
        </a:p>
      </dgm:t>
    </dgm:pt>
    <dgm:pt modelId="{B2B94F71-54C2-4430-8D90-86A25C9F5B5E}" type="sibTrans" cxnId="{1DE8FE60-81E3-4F28-848F-8E18F2A467C5}">
      <dgm:prSet/>
      <dgm:spPr/>
      <dgm:t>
        <a:bodyPr/>
        <a:lstStyle/>
        <a:p>
          <a:endParaRPr lang="ru-RU"/>
        </a:p>
      </dgm:t>
    </dgm:pt>
    <dgm:pt modelId="{E1436F42-6072-47E9-8CAD-4B6597D5AE24}">
      <dgm:prSet phldrT="[Текст]" custT="1"/>
      <dgm:spPr/>
      <dgm:t>
        <a:bodyPr/>
        <a:lstStyle/>
        <a:p>
          <a:r>
            <a:rPr lang="uk-UA" sz="2400" dirty="0"/>
            <a:t>послуги</a:t>
          </a:r>
          <a:endParaRPr lang="ru-RU" sz="2400" dirty="0"/>
        </a:p>
      </dgm:t>
    </dgm:pt>
    <dgm:pt modelId="{2CFC7348-3403-4A70-8C79-2D8CB33DD165}" type="parTrans" cxnId="{2197F0BD-0A57-4A8B-8CFA-7845F56D29BB}">
      <dgm:prSet/>
      <dgm:spPr/>
      <dgm:t>
        <a:bodyPr/>
        <a:lstStyle/>
        <a:p>
          <a:endParaRPr lang="ru-RU"/>
        </a:p>
      </dgm:t>
    </dgm:pt>
    <dgm:pt modelId="{9977797A-C546-4011-802A-F4E8A89B50C1}" type="sibTrans" cxnId="{2197F0BD-0A57-4A8B-8CFA-7845F56D29BB}">
      <dgm:prSet/>
      <dgm:spPr/>
      <dgm:t>
        <a:bodyPr/>
        <a:lstStyle/>
        <a:p>
          <a:endParaRPr lang="ru-RU"/>
        </a:p>
      </dgm:t>
    </dgm:pt>
    <dgm:pt modelId="{079546F4-5900-463C-9AD0-10031A29D1A5}" type="pres">
      <dgm:prSet presAssocID="{A569713C-521D-4B88-B430-C94E6DDE28C5}" presName="compositeShape" presStyleCnt="0">
        <dgm:presLayoutVars>
          <dgm:chMax val="7"/>
          <dgm:dir/>
          <dgm:resizeHandles val="exact"/>
        </dgm:presLayoutVars>
      </dgm:prSet>
      <dgm:spPr/>
    </dgm:pt>
    <dgm:pt modelId="{F8C6FA8F-2F6A-4442-AF38-AA22E994D98B}" type="pres">
      <dgm:prSet presAssocID="{C1E8626C-A53E-4F5C-8DB6-E7C810EA8D3B}" presName="circ1" presStyleLbl="vennNode1" presStyleIdx="0" presStyleCnt="3"/>
      <dgm:spPr/>
      <dgm:t>
        <a:bodyPr/>
        <a:lstStyle/>
        <a:p>
          <a:endParaRPr lang="ru-RU"/>
        </a:p>
      </dgm:t>
    </dgm:pt>
    <dgm:pt modelId="{3AD274D4-C451-4CBF-995D-AE31CA9073BB}" type="pres">
      <dgm:prSet presAssocID="{C1E8626C-A53E-4F5C-8DB6-E7C810EA8D3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BB0F4E-FE7B-4A30-8003-D7835C986DE9}" type="pres">
      <dgm:prSet presAssocID="{2D8D86DF-DE22-4F99-820C-A516A0E224DE}" presName="circ2" presStyleLbl="vennNode1" presStyleIdx="1" presStyleCnt="3"/>
      <dgm:spPr/>
      <dgm:t>
        <a:bodyPr/>
        <a:lstStyle/>
        <a:p>
          <a:endParaRPr lang="ru-RU"/>
        </a:p>
      </dgm:t>
    </dgm:pt>
    <dgm:pt modelId="{F3D25CD2-7CD8-4A0C-AB87-26FC97F70AA2}" type="pres">
      <dgm:prSet presAssocID="{2D8D86DF-DE22-4F99-820C-A516A0E224D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CFEE73-FC68-4241-8967-3C400BFD7906}" type="pres">
      <dgm:prSet presAssocID="{E1436F42-6072-47E9-8CAD-4B6597D5AE24}" presName="circ3" presStyleLbl="vennNode1" presStyleIdx="2" presStyleCnt="3"/>
      <dgm:spPr/>
      <dgm:t>
        <a:bodyPr/>
        <a:lstStyle/>
        <a:p>
          <a:endParaRPr lang="ru-RU"/>
        </a:p>
      </dgm:t>
    </dgm:pt>
    <dgm:pt modelId="{1788AF35-6500-4B0D-AD51-2D53B263F6BE}" type="pres">
      <dgm:prSet presAssocID="{E1436F42-6072-47E9-8CAD-4B6597D5AE2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97F0BD-0A57-4A8B-8CFA-7845F56D29BB}" srcId="{A569713C-521D-4B88-B430-C94E6DDE28C5}" destId="{E1436F42-6072-47E9-8CAD-4B6597D5AE24}" srcOrd="2" destOrd="0" parTransId="{2CFC7348-3403-4A70-8C79-2D8CB33DD165}" sibTransId="{9977797A-C546-4011-802A-F4E8A89B50C1}"/>
    <dgm:cxn modelId="{C815DADF-6A53-4FC8-812F-7099A72AEB98}" type="presOf" srcId="{C1E8626C-A53E-4F5C-8DB6-E7C810EA8D3B}" destId="{3AD274D4-C451-4CBF-995D-AE31CA9073BB}" srcOrd="1" destOrd="0" presId="urn:microsoft.com/office/officeart/2005/8/layout/venn1"/>
    <dgm:cxn modelId="{7D599247-A5E8-4864-ADC4-B81AE10C0025}" type="presOf" srcId="{2D8D86DF-DE22-4F99-820C-A516A0E224DE}" destId="{21BB0F4E-FE7B-4A30-8003-D7835C986DE9}" srcOrd="0" destOrd="0" presId="urn:microsoft.com/office/officeart/2005/8/layout/venn1"/>
    <dgm:cxn modelId="{948BD9C6-9B22-476B-B8A2-C1DCD2E3FE9B}" type="presOf" srcId="{2D8D86DF-DE22-4F99-820C-A516A0E224DE}" destId="{F3D25CD2-7CD8-4A0C-AB87-26FC97F70AA2}" srcOrd="1" destOrd="0" presId="urn:microsoft.com/office/officeart/2005/8/layout/venn1"/>
    <dgm:cxn modelId="{7A331797-9215-4119-8994-CAF9EDAC903B}" type="presOf" srcId="{E1436F42-6072-47E9-8CAD-4B6597D5AE24}" destId="{1788AF35-6500-4B0D-AD51-2D53B263F6BE}" srcOrd="1" destOrd="0" presId="urn:microsoft.com/office/officeart/2005/8/layout/venn1"/>
    <dgm:cxn modelId="{1DE8FE60-81E3-4F28-848F-8E18F2A467C5}" srcId="{A569713C-521D-4B88-B430-C94E6DDE28C5}" destId="{2D8D86DF-DE22-4F99-820C-A516A0E224DE}" srcOrd="1" destOrd="0" parTransId="{F48097ED-72EE-4F50-B778-5BEDE96298D8}" sibTransId="{B2B94F71-54C2-4430-8D90-86A25C9F5B5E}"/>
    <dgm:cxn modelId="{E733CA05-DE05-419B-8EDB-F945160D2F73}" srcId="{A569713C-521D-4B88-B430-C94E6DDE28C5}" destId="{C1E8626C-A53E-4F5C-8DB6-E7C810EA8D3B}" srcOrd="0" destOrd="0" parTransId="{69EAAAE0-3331-4D3C-93FF-4331E4C431BC}" sibTransId="{B6ED5FE7-3B98-4B09-959F-4F024E544067}"/>
    <dgm:cxn modelId="{39E91BCF-51B8-43E0-9AA7-4319632C4482}" type="presOf" srcId="{E1436F42-6072-47E9-8CAD-4B6597D5AE24}" destId="{58CFEE73-FC68-4241-8967-3C400BFD7906}" srcOrd="0" destOrd="0" presId="urn:microsoft.com/office/officeart/2005/8/layout/venn1"/>
    <dgm:cxn modelId="{C28F75CA-66BD-469C-A459-7D35B9D789A3}" type="presOf" srcId="{C1E8626C-A53E-4F5C-8DB6-E7C810EA8D3B}" destId="{F8C6FA8F-2F6A-4442-AF38-AA22E994D98B}" srcOrd="0" destOrd="0" presId="urn:microsoft.com/office/officeart/2005/8/layout/venn1"/>
    <dgm:cxn modelId="{A658C81E-EBB5-4F31-A058-895D77DF9004}" type="presOf" srcId="{A569713C-521D-4B88-B430-C94E6DDE28C5}" destId="{079546F4-5900-463C-9AD0-10031A29D1A5}" srcOrd="0" destOrd="0" presId="urn:microsoft.com/office/officeart/2005/8/layout/venn1"/>
    <dgm:cxn modelId="{B4E82EFF-2A68-40BC-88B3-2ADE32032168}" type="presParOf" srcId="{079546F4-5900-463C-9AD0-10031A29D1A5}" destId="{F8C6FA8F-2F6A-4442-AF38-AA22E994D98B}" srcOrd="0" destOrd="0" presId="urn:microsoft.com/office/officeart/2005/8/layout/venn1"/>
    <dgm:cxn modelId="{6BF83E4A-2507-48BA-8B7E-D74B0452399F}" type="presParOf" srcId="{079546F4-5900-463C-9AD0-10031A29D1A5}" destId="{3AD274D4-C451-4CBF-995D-AE31CA9073BB}" srcOrd="1" destOrd="0" presId="urn:microsoft.com/office/officeart/2005/8/layout/venn1"/>
    <dgm:cxn modelId="{2829436A-BAE6-44F2-8803-783969C31378}" type="presParOf" srcId="{079546F4-5900-463C-9AD0-10031A29D1A5}" destId="{21BB0F4E-FE7B-4A30-8003-D7835C986DE9}" srcOrd="2" destOrd="0" presId="urn:microsoft.com/office/officeart/2005/8/layout/venn1"/>
    <dgm:cxn modelId="{54C421B5-C355-463C-9BD1-02ADD95374C4}" type="presParOf" srcId="{079546F4-5900-463C-9AD0-10031A29D1A5}" destId="{F3D25CD2-7CD8-4A0C-AB87-26FC97F70AA2}" srcOrd="3" destOrd="0" presId="urn:microsoft.com/office/officeart/2005/8/layout/venn1"/>
    <dgm:cxn modelId="{1377A500-FAF2-4DCA-BE7D-0F9464062964}" type="presParOf" srcId="{079546F4-5900-463C-9AD0-10031A29D1A5}" destId="{58CFEE73-FC68-4241-8967-3C400BFD7906}" srcOrd="4" destOrd="0" presId="urn:microsoft.com/office/officeart/2005/8/layout/venn1"/>
    <dgm:cxn modelId="{218A5656-0405-4EC8-A5E4-BAF5C483742D}" type="presParOf" srcId="{079546F4-5900-463C-9AD0-10031A29D1A5}" destId="{1788AF35-6500-4B0D-AD51-2D53B263F6B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7D2CC-8FED-48DE-A045-76C3876A8280}">
      <dsp:nvSpPr>
        <dsp:cNvPr id="0" name=""/>
        <dsp:cNvSpPr/>
      </dsp:nvSpPr>
      <dsp:spPr>
        <a:xfrm rot="5400000">
          <a:off x="-256887" y="257312"/>
          <a:ext cx="1712580" cy="11988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/>
            <a:t>Підготовчий</a:t>
          </a:r>
          <a:endParaRPr lang="ru-RU" sz="1300" kern="1200" dirty="0"/>
        </a:p>
      </dsp:txBody>
      <dsp:txXfrm rot="-5400000">
        <a:off x="0" y="599828"/>
        <a:ext cx="1198806" cy="513774"/>
      </dsp:txXfrm>
    </dsp:sp>
    <dsp:sp modelId="{39BAE04E-F687-4D28-9F17-5CFB0B40FD7F}">
      <dsp:nvSpPr>
        <dsp:cNvPr id="0" name=""/>
        <dsp:cNvSpPr/>
      </dsp:nvSpPr>
      <dsp:spPr>
        <a:xfrm rot="5400000">
          <a:off x="4435302" y="-3236070"/>
          <a:ext cx="1113177" cy="75861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/>
            <a:t>Розподіл функцій, визначення виконавців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/>
            <a:t>Вибір міста, досягнення домовленостей щодо партнерства</a:t>
          </a:r>
          <a:endParaRPr lang="ru-RU" sz="2100" kern="1200" dirty="0"/>
        </a:p>
      </dsp:txBody>
      <dsp:txXfrm rot="-5400000">
        <a:off x="1198807" y="54766"/>
        <a:ext cx="7531828" cy="1004495"/>
      </dsp:txXfrm>
    </dsp:sp>
    <dsp:sp modelId="{B900F6E4-B0BF-4FEE-8664-4E96CBAD4C5F}">
      <dsp:nvSpPr>
        <dsp:cNvPr id="0" name=""/>
        <dsp:cNvSpPr/>
      </dsp:nvSpPr>
      <dsp:spPr>
        <a:xfrm rot="5400000">
          <a:off x="-256887" y="1776860"/>
          <a:ext cx="1712580" cy="11988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/>
            <a:t>Здійснення візитів</a:t>
          </a:r>
          <a:endParaRPr lang="ru-RU" sz="1300" kern="1200" dirty="0"/>
        </a:p>
      </dsp:txBody>
      <dsp:txXfrm rot="-5400000">
        <a:off x="0" y="2119376"/>
        <a:ext cx="1198806" cy="513774"/>
      </dsp:txXfrm>
    </dsp:sp>
    <dsp:sp modelId="{B06FB69C-EFC8-4AAB-B513-F416D2494C9C}">
      <dsp:nvSpPr>
        <dsp:cNvPr id="0" name=""/>
        <dsp:cNvSpPr/>
      </dsp:nvSpPr>
      <dsp:spPr>
        <a:xfrm rot="5400000">
          <a:off x="4435302" y="-1716522"/>
          <a:ext cx="1113177" cy="75861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/>
            <a:t>Проведення інструктажу учасників візитів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/>
            <a:t>Оцінка комфортності бізнес-умов у місті-партнері.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/>
            <a:t>Документальне оформлення індивідуальних вражень</a:t>
          </a:r>
          <a:endParaRPr lang="ru-RU" sz="2100" kern="1200" dirty="0"/>
        </a:p>
      </dsp:txBody>
      <dsp:txXfrm rot="-5400000">
        <a:off x="1198807" y="1574314"/>
        <a:ext cx="7531828" cy="1004495"/>
      </dsp:txXfrm>
    </dsp:sp>
    <dsp:sp modelId="{FAFDF2A0-DC54-43E8-96ED-8BB4820F691E}">
      <dsp:nvSpPr>
        <dsp:cNvPr id="0" name=""/>
        <dsp:cNvSpPr/>
      </dsp:nvSpPr>
      <dsp:spPr>
        <a:xfrm rot="5400000">
          <a:off x="-256887" y="3296408"/>
          <a:ext cx="1712580" cy="11988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/>
            <a:t>Узагальнюючий</a:t>
          </a:r>
          <a:endParaRPr lang="ru-RU" sz="1300" kern="1200" dirty="0"/>
        </a:p>
      </dsp:txBody>
      <dsp:txXfrm rot="-5400000">
        <a:off x="0" y="3638924"/>
        <a:ext cx="1198806" cy="513774"/>
      </dsp:txXfrm>
    </dsp:sp>
    <dsp:sp modelId="{8F891F88-1AB5-4218-BAC3-7108B4952495}">
      <dsp:nvSpPr>
        <dsp:cNvPr id="0" name=""/>
        <dsp:cNvSpPr/>
      </dsp:nvSpPr>
      <dsp:spPr>
        <a:xfrm rot="5400000">
          <a:off x="4435302" y="-196974"/>
          <a:ext cx="1113177" cy="75861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/>
            <a:t>Підготовка узагальненого звіту.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/>
            <a:t>Ознайомлення партнерської громади зі звітом.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/>
            <a:t>Напрацювання пропозицій</a:t>
          </a:r>
          <a:endParaRPr lang="ru-RU" sz="2100" kern="1200" dirty="0"/>
        </a:p>
      </dsp:txBody>
      <dsp:txXfrm rot="-5400000">
        <a:off x="1198807" y="3093862"/>
        <a:ext cx="7531828" cy="10044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C6FA8F-2F6A-4442-AF38-AA22E994D98B}">
      <dsp:nvSpPr>
        <dsp:cNvPr id="0" name=""/>
        <dsp:cNvSpPr/>
      </dsp:nvSpPr>
      <dsp:spPr>
        <a:xfrm>
          <a:off x="1828799" y="50799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/>
            <a:t>нерухомість</a:t>
          </a:r>
          <a:endParaRPr lang="ru-RU" sz="2400" kern="1200" dirty="0"/>
        </a:p>
      </dsp:txBody>
      <dsp:txXfrm>
        <a:off x="2153920" y="477519"/>
        <a:ext cx="1788160" cy="1097280"/>
      </dsp:txXfrm>
    </dsp:sp>
    <dsp:sp modelId="{21BB0F4E-FE7B-4A30-8003-D7835C986DE9}">
      <dsp:nvSpPr>
        <dsp:cNvPr id="0" name=""/>
        <dsp:cNvSpPr/>
      </dsp:nvSpPr>
      <dsp:spPr>
        <a:xfrm>
          <a:off x="2708656" y="1574800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/>
            <a:t>фінанси</a:t>
          </a:r>
          <a:endParaRPr lang="ru-RU" sz="2400" kern="1200" dirty="0"/>
        </a:p>
      </dsp:txBody>
      <dsp:txXfrm>
        <a:off x="3454400" y="2204720"/>
        <a:ext cx="1463040" cy="1341120"/>
      </dsp:txXfrm>
    </dsp:sp>
    <dsp:sp modelId="{58CFEE73-FC68-4241-8967-3C400BFD7906}">
      <dsp:nvSpPr>
        <dsp:cNvPr id="0" name=""/>
        <dsp:cNvSpPr/>
      </dsp:nvSpPr>
      <dsp:spPr>
        <a:xfrm>
          <a:off x="948943" y="1574800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/>
            <a:t>послуги</a:t>
          </a:r>
          <a:endParaRPr lang="ru-RU" sz="2400" kern="1200" dirty="0"/>
        </a:p>
      </dsp:txBody>
      <dsp:txXfrm>
        <a:off x="1178560" y="2204720"/>
        <a:ext cx="1463040" cy="1341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9336F-86CE-41D7-B2C4-94CD9A2C0404}" type="datetimeFigureOut">
              <a:rPr lang="uk-UA" smtClean="0"/>
              <a:pPr/>
              <a:t>26.01.2022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D7F2B-B79E-4F68-9837-9A4E1C835BBE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4735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6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554" r="220" b="2949"/>
          <a:stretch/>
        </p:blipFill>
        <p:spPr bwMode="auto">
          <a:xfrm flipH="1" flipV="1">
            <a:off x="0" y="5689156"/>
            <a:ext cx="9143999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Рисунок 21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9" t="36472" r="9813" b="40846"/>
          <a:stretch/>
        </p:blipFill>
        <p:spPr bwMode="auto">
          <a:xfrm>
            <a:off x="467544" y="291987"/>
            <a:ext cx="4281616" cy="904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6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" r="-1" b="2949"/>
          <a:stretch/>
        </p:blipFill>
        <p:spPr bwMode="auto">
          <a:xfrm flipH="1" flipV="1">
            <a:off x="376389" y="5689156"/>
            <a:ext cx="1298575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8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5" t="2202" b="16710"/>
          <a:stretch/>
        </p:blipFill>
        <p:spPr bwMode="auto">
          <a:xfrm>
            <a:off x="633304" y="5373216"/>
            <a:ext cx="1274400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Рисунок 22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040" y="664121"/>
            <a:ext cx="20764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Рисунок 23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372" y="692696"/>
            <a:ext cx="156210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 userDrawn="1"/>
        </p:nvSpPr>
        <p:spPr>
          <a:xfrm>
            <a:off x="107504" y="5118633"/>
            <a:ext cx="1907703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7675"/>
            <a:r>
              <a:rPr lang="en-US" sz="1150" kern="1800" spc="0" baseline="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</p:spTree>
    <p:extLst>
      <p:ext uri="{BB962C8B-B14F-4D97-AF65-F5344CB8AC3E}">
        <p14:creationId xmlns:p14="http://schemas.microsoft.com/office/powerpoint/2010/main" val="59111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5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47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87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89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6673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282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313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996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039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80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6594"/>
          </a:xfrm>
        </p:spPr>
        <p:txBody>
          <a:bodyPr/>
          <a:lstStyle>
            <a:lvl1pPr marL="342900" indent="-342900">
              <a:buClr>
                <a:srgbClr val="678C94"/>
              </a:buClr>
              <a:buFont typeface="Wingdings" panose="05000000000000000000" pitchFamily="2" charset="2"/>
              <a:buChar char="§"/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165304"/>
            <a:ext cx="2133600" cy="365125"/>
          </a:xfrm>
        </p:spPr>
        <p:txBody>
          <a:bodyPr/>
          <a:lstStyle>
            <a:lvl1pPr>
              <a:defRPr sz="1050">
                <a:solidFill>
                  <a:srgbClr val="678C9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FF3B619-E758-4A27-ACBF-A5AD662677B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Рисунок 21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t="36472" r="9813" b="42093"/>
          <a:stretch/>
        </p:blipFill>
        <p:spPr bwMode="auto">
          <a:xfrm>
            <a:off x="482600" y="5846794"/>
            <a:ext cx="2505224" cy="497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 сполучна лінія 9"/>
          <p:cNvCxnSpPr/>
          <p:nvPr userDrawn="1"/>
        </p:nvCxnSpPr>
        <p:spPr>
          <a:xfrm>
            <a:off x="482600" y="1412776"/>
            <a:ext cx="8193856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4131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1118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866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13D66-EB67-4CFB-99DD-7ED1FB900601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99853F-EB2E-4D71-911F-792BE5E2A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797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ідзаголовок 2"/>
          <p:cNvSpPr txBox="1">
            <a:spLocks/>
          </p:cNvSpPr>
          <p:nvPr userDrawn="1"/>
        </p:nvSpPr>
        <p:spPr>
          <a:xfrm>
            <a:off x="0" y="3212976"/>
            <a:ext cx="9144000" cy="331484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90700" indent="0" algn="l"/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ПРОЕКТ «ПАРТНЕРСТВО ДЛЯ РОЗВИТКУ МІСТ» </a:t>
            </a:r>
            <a:b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впроваджує</a:t>
            </a:r>
            <a:r>
              <a:rPr lang="uk-UA" sz="1400" b="0" baseline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Федерація канадських муніципалітетів </a:t>
            </a:r>
            <a:br>
              <a:rPr lang="uk-UA" sz="1400" b="0" baseline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1400" b="0" baseline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фінансової підтримки Уряду Канади</a:t>
            </a:r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1790700" indent="0" algn="l"/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вул. </a:t>
            </a:r>
            <a:r>
              <a:rPr lang="uk-UA" sz="1400" b="0" noProof="0" dirty="0" err="1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Щекавицька</a:t>
            </a:r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30/39, офіс 27, Київ, 04071</a:t>
            </a:r>
          </a:p>
          <a:p>
            <a:pPr marL="1790700" indent="0" algn="l"/>
            <a:r>
              <a:rPr lang="uk-UA" sz="1400" b="0" noProof="0" dirty="0" err="1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тел</a:t>
            </a:r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+38 044 2071282, факс +38 044 2071283</a:t>
            </a:r>
          </a:p>
          <a:p>
            <a:pPr marL="1790700" indent="0" algn="l"/>
            <a:r>
              <a:rPr lang="uk-UA" sz="1400" b="0" noProof="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office@pleddg.org.ua</a:t>
            </a:r>
            <a:endParaRPr lang="en-US" sz="1400" b="0" noProof="0" dirty="0">
              <a:solidFill>
                <a:srgbClr val="3E3E4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9070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400" kern="1300" dirty="0">
                <a:solidFill>
                  <a:srgbClr val="3E3E4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  <a:p>
            <a:pPr marL="1701800" indent="0" algn="l"/>
            <a:endParaRPr lang="uk-UA" sz="1400" b="0" noProof="0" dirty="0">
              <a:solidFill>
                <a:schemeClr val="tx1">
                  <a:lumMod val="50000"/>
                  <a:lumOff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1400" b="0" noProof="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 userDrawn="1"/>
        </p:nvSpPr>
        <p:spPr>
          <a:xfrm>
            <a:off x="0" y="2060848"/>
            <a:ext cx="9144000" cy="1080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90700" indent="0" algn="l"/>
            <a:r>
              <a:rPr lang="uk-UA" sz="3200" b="1" cap="all" noProof="0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Дякуємо</a:t>
            </a:r>
            <a:r>
              <a:rPr lang="uk-UA" sz="3200" b="1" cap="all" baseline="0" noProof="0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за увагу!</a:t>
            </a:r>
            <a:endParaRPr lang="uk-UA" sz="3200" b="1" cap="all" noProof="0" dirty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1" name="Рисунок 21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9" t="36472" r="9813" b="40846"/>
          <a:stretch/>
        </p:blipFill>
        <p:spPr bwMode="auto">
          <a:xfrm>
            <a:off x="467544" y="291987"/>
            <a:ext cx="4281616" cy="904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Рисунок 2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040" y="664121"/>
            <a:ext cx="20764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Рисунок 2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372" y="692696"/>
            <a:ext cx="156210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" r="-1" b="2949"/>
          <a:stretch/>
        </p:blipFill>
        <p:spPr bwMode="auto">
          <a:xfrm flipH="1" flipV="1">
            <a:off x="376389" y="5689156"/>
            <a:ext cx="1298575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8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5" t="2202" b="16710"/>
          <a:stretch/>
        </p:blipFill>
        <p:spPr bwMode="auto">
          <a:xfrm>
            <a:off x="633304" y="5373216"/>
            <a:ext cx="1274400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6369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304612"/>
          </a:xfrm>
        </p:spPr>
        <p:txBody>
          <a:bodyPr/>
          <a:lstStyle>
            <a:lvl1pPr>
              <a:buClr>
                <a:srgbClr val="678C94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10" name="Місце для номера слайда 5"/>
          <p:cNvSpPr txBox="1">
            <a:spLocks/>
          </p:cNvSpPr>
          <p:nvPr userDrawn="1"/>
        </p:nvSpPr>
        <p:spPr>
          <a:xfrm>
            <a:off x="6553200" y="62233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rgbClr val="678C9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FF3B619-E758-4A27-ACBF-A5AD662677B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Рисунок 21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t="36472" r="9813" b="42093"/>
          <a:stretch/>
        </p:blipFill>
        <p:spPr bwMode="auto">
          <a:xfrm>
            <a:off x="482600" y="5904812"/>
            <a:ext cx="2505224" cy="497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Пряма сполучна лінія 11"/>
          <p:cNvCxnSpPr/>
          <p:nvPr userDrawn="1"/>
        </p:nvCxnSpPr>
        <p:spPr>
          <a:xfrm>
            <a:off x="482600" y="6520901"/>
            <a:ext cx="8193856" cy="0"/>
          </a:xfrm>
          <a:prstGeom prst="line">
            <a:avLst/>
          </a:prstGeom>
          <a:ln w="28575">
            <a:solidFill>
              <a:srgbClr val="870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 сполучна лінія 12"/>
          <p:cNvCxnSpPr/>
          <p:nvPr userDrawn="1"/>
        </p:nvCxnSpPr>
        <p:spPr>
          <a:xfrm>
            <a:off x="482600" y="6583362"/>
            <a:ext cx="8193856" cy="0"/>
          </a:xfrm>
          <a:prstGeom prst="line">
            <a:avLst/>
          </a:prstGeom>
          <a:ln w="28575">
            <a:solidFill>
              <a:srgbClr val="70CB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сполучна лінія 13"/>
          <p:cNvCxnSpPr/>
          <p:nvPr userDrawn="1"/>
        </p:nvCxnSpPr>
        <p:spPr>
          <a:xfrm>
            <a:off x="482600" y="1470794"/>
            <a:ext cx="8193856" cy="0"/>
          </a:xfrm>
          <a:prstGeom prst="line">
            <a:avLst/>
          </a:prstGeom>
          <a:ln w="28575">
            <a:solidFill>
              <a:srgbClr val="678C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Заголовок 1"/>
          <p:cNvSpPr txBox="1">
            <a:spLocks/>
          </p:cNvSpPr>
          <p:nvPr userDrawn="1"/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678C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16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04612"/>
          </a:xfrm>
        </p:spPr>
        <p:txBody>
          <a:bodyPr/>
          <a:lstStyle>
            <a:lvl1pPr>
              <a:buClr>
                <a:srgbClr val="678C94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628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07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9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782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89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5B196F-0046-4C7F-86C5-6E16C90ACD24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3B619-E758-4A27-ACBF-A5AD662677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1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47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07504" y="1422105"/>
            <a:ext cx="9036495" cy="2942997"/>
          </a:xfrm>
        </p:spPr>
        <p:txBody>
          <a:bodyPr>
            <a:normAutofit/>
          </a:bodyPr>
          <a:lstStyle>
            <a:lvl1pPr marL="361950" indent="0">
              <a:defRPr lang="uk-UA" sz="2800" b="1" kern="1200" cap="all" baseline="0" dirty="0" smtClean="0">
                <a:solidFill>
                  <a:srgbClr val="870038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uk-UA" sz="4000" dirty="0" smtClean="0"/>
              <a:t>4.1. Перші </a:t>
            </a:r>
            <a:r>
              <a:rPr lang="uk-UA" sz="4000" dirty="0"/>
              <a:t>враження </a:t>
            </a:r>
            <a:br>
              <a:rPr lang="uk-UA" sz="4000" dirty="0"/>
            </a:br>
            <a:r>
              <a:rPr lang="uk-UA" sz="4000" dirty="0"/>
              <a:t>про </a:t>
            </a:r>
            <a:br>
              <a:rPr lang="uk-UA" sz="4000" dirty="0"/>
            </a:br>
            <a:r>
              <a:rPr lang="uk-UA" sz="4000" dirty="0" err="1"/>
              <a:t>МІСЦЕВий</a:t>
            </a:r>
            <a:r>
              <a:rPr lang="uk-UA" sz="4000" dirty="0"/>
              <a:t> БІЗНЕС-КЛІМАТ</a:t>
            </a:r>
            <a:endParaRPr lang="uk-UA" sz="4000" b="0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67544" y="4221088"/>
            <a:ext cx="8424936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61950" indent="0" algn="ctr" defTabSz="914400" rtl="0" eaLnBrk="1" latinLnBrk="0" hangingPunct="1">
              <a:spcBef>
                <a:spcPct val="0"/>
              </a:spcBef>
              <a:buNone/>
              <a:defRPr lang="uk-UA" sz="2800" b="1" kern="1200" cap="all" baseline="0" dirty="0" smtClean="0">
                <a:solidFill>
                  <a:srgbClr val="870038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sz="1800" b="0" kern="1200" cap="none" baseline="0" dirty="0">
              <a:solidFill>
                <a:srgbClr val="455E63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707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Структура підсумкового звіту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k-UA" dirty="0">
                <a:solidFill>
                  <a:schemeClr val="tx1"/>
                </a:solidFill>
              </a:rPr>
              <a:t>РОЗДІЛ 1. ЗАГАЛЬНА ЧАСТИНА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Методологія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Час проведення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Відомості про учасників візиту і місто (громаду), яке вони представляють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Загальна інформація про відвідане місто (громаду)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РОЗДІЛ 2. РЕЗУЛЬТАТИ ОЦІНКИ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Враження перших 5 хвилин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Оцінка послуг для бізнесу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Оцінка фінансування для бізнесу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Оцінка нерухомості для розвитку бізнесу: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РОЗДІЛ 3. ВИСНОВКИ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60960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15240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308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2800" dirty="0"/>
              <a:t>Суть дослідження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1484784"/>
            <a:ext cx="8229600" cy="439248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uk-UA" dirty="0"/>
          </a:p>
          <a:p>
            <a:pPr marL="0" indent="0">
              <a:spcBef>
                <a:spcPts val="0"/>
              </a:spcBef>
              <a:buNone/>
            </a:pPr>
            <a:endParaRPr lang="uk-UA" dirty="0"/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solidFill>
                  <a:schemeClr val="tx1"/>
                </a:solidFill>
              </a:rPr>
              <a:t>Оцінка комфортності бізнес-клімату шляхом проведення короткострокових візитів представників бізнесу і громадськості до партнерського міста (громади) в ролі «таємних інвесторів».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4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2800" dirty="0"/>
              <a:t>Етапи дослідження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539552" y="1484784"/>
            <a:ext cx="8424936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sz="24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uk-UA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585190856"/>
              </p:ext>
            </p:extLst>
          </p:nvPr>
        </p:nvGraphicFramePr>
        <p:xfrm>
          <a:off x="179512" y="1124744"/>
          <a:ext cx="878497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6604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2800" dirty="0"/>
              <a:t>напрями дослідження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539552" y="1484784"/>
            <a:ext cx="8424936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sz="24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uk-UA" sz="2400" dirty="0">
              <a:solidFill>
                <a:schemeClr val="tx1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73091246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1845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err="1"/>
              <a:t>Послуги</a:t>
            </a:r>
            <a:r>
              <a:rPr lang="ru-RU" sz="2800" dirty="0"/>
              <a:t> для </a:t>
            </a:r>
            <a:r>
              <a:rPr lang="ru-RU" sz="2800" dirty="0" err="1"/>
              <a:t>бізнесу</a:t>
            </a:r>
            <a:endParaRPr lang="uk-UA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1700808"/>
            <a:ext cx="8229600" cy="4176464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uk-UA" dirty="0">
                <a:solidFill>
                  <a:schemeClr val="tx1"/>
                </a:solidFill>
              </a:rPr>
              <a:t>Наявність, доступність, якість послуг з:</a:t>
            </a:r>
          </a:p>
          <a:p>
            <a:pPr lvl="0"/>
            <a:r>
              <a:rPr lang="uk-UA" dirty="0">
                <a:solidFill>
                  <a:schemeClr val="tx1"/>
                </a:solidFill>
              </a:rPr>
              <a:t>розробки бізнес-плану, </a:t>
            </a:r>
          </a:p>
          <a:p>
            <a:pPr lvl="0"/>
            <a:r>
              <a:rPr lang="uk-UA" dirty="0">
                <a:solidFill>
                  <a:schemeClr val="tx1"/>
                </a:solidFill>
              </a:rPr>
              <a:t>реєстрації бізнесу, </a:t>
            </a:r>
          </a:p>
          <a:p>
            <a:pPr lvl="0"/>
            <a:r>
              <a:rPr lang="uk-UA" dirty="0">
                <a:solidFill>
                  <a:schemeClr val="tx1"/>
                </a:solidFill>
              </a:rPr>
              <a:t>бухгалтерського і юридичного супроводу, </a:t>
            </a:r>
          </a:p>
          <a:p>
            <a:pPr lvl="0"/>
            <a:r>
              <a:rPr lang="uk-UA" dirty="0">
                <a:solidFill>
                  <a:schemeClr val="tx1"/>
                </a:solidFill>
              </a:rPr>
              <a:t>маркетингових послуг,</a:t>
            </a:r>
          </a:p>
          <a:p>
            <a:pPr lvl="0"/>
            <a:r>
              <a:rPr lang="uk-UA" dirty="0">
                <a:solidFill>
                  <a:schemeClr val="tx1"/>
                </a:solidFill>
              </a:rPr>
              <a:t>сертифікаційних, </a:t>
            </a:r>
            <a:r>
              <a:rPr lang="uk-UA" dirty="0" err="1">
                <a:solidFill>
                  <a:schemeClr val="tx1"/>
                </a:solidFill>
              </a:rPr>
              <a:t>експортоорієнтованих</a:t>
            </a:r>
            <a:r>
              <a:rPr lang="uk-UA" dirty="0">
                <a:solidFill>
                  <a:schemeClr val="tx1"/>
                </a:solidFill>
              </a:rPr>
              <a:t>,</a:t>
            </a:r>
          </a:p>
          <a:p>
            <a:pPr lvl="0"/>
            <a:r>
              <a:rPr lang="uk-UA" dirty="0">
                <a:solidFill>
                  <a:schemeClr val="tx1"/>
                </a:solidFill>
              </a:rPr>
              <a:t>навчальних, менторських. </a:t>
            </a:r>
            <a:endParaRPr lang="x-none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477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2800" dirty="0"/>
              <a:t>Фінансування для бізнесу 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1700808"/>
            <a:ext cx="8229600" cy="41764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Наявність і прийнятність умов:</a:t>
            </a:r>
          </a:p>
          <a:p>
            <a:r>
              <a:rPr lang="uk-UA" dirty="0">
                <a:solidFill>
                  <a:schemeClr val="tx1"/>
                </a:solidFill>
              </a:rPr>
              <a:t>банківського кредитування, </a:t>
            </a:r>
          </a:p>
          <a:p>
            <a:r>
              <a:rPr lang="uk-UA" dirty="0">
                <a:solidFill>
                  <a:schemeClr val="tx1"/>
                </a:solidFill>
              </a:rPr>
              <a:t>кредитних спілок, </a:t>
            </a:r>
          </a:p>
          <a:p>
            <a:r>
              <a:rPr lang="uk-UA" dirty="0">
                <a:solidFill>
                  <a:schemeClr val="tx1"/>
                </a:solidFill>
              </a:rPr>
              <a:t>місцевих інституцій </a:t>
            </a:r>
            <a:r>
              <a:rPr lang="uk-UA" dirty="0" err="1">
                <a:solidFill>
                  <a:schemeClr val="tx1"/>
                </a:solidFill>
              </a:rPr>
              <a:t>співфінансування</a:t>
            </a:r>
            <a:r>
              <a:rPr lang="uk-UA" dirty="0">
                <a:solidFill>
                  <a:schemeClr val="tx1"/>
                </a:solidFill>
              </a:rPr>
              <a:t>, </a:t>
            </a:r>
          </a:p>
          <a:p>
            <a:r>
              <a:rPr lang="uk-UA" dirty="0">
                <a:solidFill>
                  <a:schemeClr val="tx1"/>
                </a:solidFill>
              </a:rPr>
              <a:t>поворотного і безповоротного фінансування з місцевого бюджету, </a:t>
            </a:r>
          </a:p>
          <a:p>
            <a:r>
              <a:rPr lang="uk-UA" dirty="0">
                <a:solidFill>
                  <a:schemeClr val="tx1"/>
                </a:solidFill>
              </a:rPr>
              <a:t>доступності закупівель, </a:t>
            </a:r>
          </a:p>
          <a:p>
            <a:r>
              <a:rPr lang="uk-UA" dirty="0">
                <a:solidFill>
                  <a:schemeClr val="tx1"/>
                </a:solidFill>
              </a:rPr>
              <a:t>наявність інформації про гранти проектів технічної допомоги).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567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2800" dirty="0"/>
              <a:t>Нерухомість для бізнесу 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34888" y="1700808"/>
            <a:ext cx="8229600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000" dirty="0">
                <a:solidFill>
                  <a:schemeClr val="tx1"/>
                </a:solidFill>
              </a:rPr>
              <a:t>Наявність і доступність:</a:t>
            </a:r>
          </a:p>
          <a:p>
            <a:pPr marL="0" indent="0">
              <a:buNone/>
            </a:pPr>
            <a:endParaRPr lang="uk-UA" sz="3000" dirty="0">
              <a:solidFill>
                <a:schemeClr val="tx1"/>
              </a:solidFill>
            </a:endParaRPr>
          </a:p>
          <a:p>
            <a:r>
              <a:rPr lang="uk-UA" sz="3000" dirty="0">
                <a:solidFill>
                  <a:schemeClr val="tx1"/>
                </a:solidFill>
              </a:rPr>
              <a:t>будівель і приміщень,</a:t>
            </a:r>
          </a:p>
          <a:p>
            <a:r>
              <a:rPr lang="uk-UA" sz="3000" dirty="0">
                <a:solidFill>
                  <a:schemeClr val="tx1"/>
                </a:solidFill>
              </a:rPr>
              <a:t>земельних ділянок,</a:t>
            </a:r>
          </a:p>
          <a:p>
            <a:pPr marL="0" indent="0">
              <a:buNone/>
            </a:pPr>
            <a:endParaRPr lang="uk-UA" sz="3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sz="3000" dirty="0">
                <a:solidFill>
                  <a:schemeClr val="tx1"/>
                </a:solidFill>
              </a:rPr>
              <a:t>в </a:t>
            </a:r>
            <a:r>
              <a:rPr lang="uk-UA" sz="3000" dirty="0" err="1">
                <a:solidFill>
                  <a:schemeClr val="tx1"/>
                </a:solidFill>
              </a:rPr>
              <a:t>т.ч</a:t>
            </a:r>
            <a:r>
              <a:rPr lang="uk-UA" sz="3000" dirty="0">
                <a:solidFill>
                  <a:schemeClr val="tx1"/>
                </a:solidFill>
              </a:rPr>
              <a:t>. і комунальної, і приватної власності.</a:t>
            </a:r>
            <a:endParaRPr lang="ru-RU" sz="30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x-none" sz="30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919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2800" dirty="0"/>
              <a:t>Фрагмент робочого зошита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323528" y="1556792"/>
            <a:ext cx="8640960" cy="432048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1600" dirty="0" err="1">
                <a:solidFill>
                  <a:schemeClr val="tx1"/>
                </a:solidFill>
              </a:rPr>
              <a:t>Оцініть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комфортність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ведення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бізнесу</a:t>
            </a:r>
            <a:r>
              <a:rPr lang="ru-RU" sz="1600" dirty="0">
                <a:solidFill>
                  <a:schemeClr val="tx1"/>
                </a:solidFill>
              </a:rPr>
              <a:t> з точки </a:t>
            </a:r>
            <a:r>
              <a:rPr lang="ru-RU" sz="1600" dirty="0" err="1">
                <a:solidFill>
                  <a:schemeClr val="tx1"/>
                </a:solidFill>
              </a:rPr>
              <a:t>зору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доступності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якості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реєстраційно-дозвільних</a:t>
            </a:r>
            <a:r>
              <a:rPr lang="ru-RU" sz="1600" dirty="0">
                <a:solidFill>
                  <a:schemeClr val="tx1"/>
                </a:solidFill>
              </a:rPr>
              <a:t> процедур.</a:t>
            </a:r>
          </a:p>
          <a:p>
            <a:pPr marL="0" lvl="0" indent="0">
              <a:buNone/>
            </a:pPr>
            <a:r>
              <a:rPr lang="ru-RU" sz="1600" dirty="0" err="1">
                <a:solidFill>
                  <a:schemeClr val="tx1"/>
                </a:solidFill>
              </a:rPr>
              <a:t>Місце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проведення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оцінки</a:t>
            </a:r>
            <a:r>
              <a:rPr lang="ru-RU" sz="1600" dirty="0">
                <a:solidFill>
                  <a:schemeClr val="tx1"/>
                </a:solidFill>
              </a:rPr>
              <a:t>: ЦНАП</a:t>
            </a:r>
          </a:p>
          <a:p>
            <a:pPr marL="0" lvl="0" indent="0">
              <a:buNone/>
            </a:pPr>
            <a:r>
              <a:rPr lang="ru-RU" sz="1600" dirty="0" err="1">
                <a:solidFill>
                  <a:schemeClr val="tx1"/>
                </a:solidFill>
              </a:rPr>
              <a:t>Орієнтовні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запитання</a:t>
            </a:r>
            <a:r>
              <a:rPr lang="ru-RU" sz="1600" dirty="0">
                <a:solidFill>
                  <a:schemeClr val="tx1"/>
                </a:solidFill>
              </a:rPr>
              <a:t>:</a:t>
            </a:r>
          </a:p>
          <a:p>
            <a:pPr marL="0" lvl="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1. </a:t>
            </a:r>
            <a:r>
              <a:rPr lang="ru-RU" sz="1600" dirty="0" err="1">
                <a:solidFill>
                  <a:schemeClr val="tx1"/>
                </a:solidFill>
              </a:rPr>
              <a:t>Зручність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місця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розташування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ЦНАПу</a:t>
            </a:r>
            <a:r>
              <a:rPr lang="ru-RU" sz="1600" dirty="0">
                <a:solidFill>
                  <a:schemeClr val="tx1"/>
                </a:solidFill>
              </a:rPr>
              <a:t>.</a:t>
            </a:r>
          </a:p>
          <a:p>
            <a:pPr marL="0" lvl="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2. </a:t>
            </a:r>
            <a:r>
              <a:rPr lang="ru-RU" sz="1600" dirty="0" err="1">
                <a:solidFill>
                  <a:schemeClr val="tx1"/>
                </a:solidFill>
              </a:rPr>
              <a:t>Комфортність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приміщення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ЦНАПу</a:t>
            </a:r>
            <a:r>
              <a:rPr lang="ru-RU" sz="1600" dirty="0">
                <a:solidFill>
                  <a:schemeClr val="tx1"/>
                </a:solidFill>
              </a:rPr>
              <a:t>.</a:t>
            </a:r>
          </a:p>
          <a:p>
            <a:pPr marL="0" lvl="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6. </a:t>
            </a:r>
            <a:r>
              <a:rPr lang="ru-RU" sz="1600" dirty="0" err="1">
                <a:solidFill>
                  <a:schemeClr val="tx1"/>
                </a:solidFill>
              </a:rPr>
              <a:t>Можливість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повідомлення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заявника</a:t>
            </a:r>
            <a:r>
              <a:rPr lang="ru-RU" sz="1600" dirty="0">
                <a:solidFill>
                  <a:schemeClr val="tx1"/>
                </a:solidFill>
              </a:rPr>
              <a:t> про </a:t>
            </a:r>
            <a:r>
              <a:rPr lang="ru-RU" sz="1600" dirty="0" err="1">
                <a:solidFill>
                  <a:schemeClr val="tx1"/>
                </a:solidFill>
              </a:rPr>
              <a:t>хід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обробки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документів</a:t>
            </a:r>
            <a:r>
              <a:rPr lang="ru-RU" sz="1600" dirty="0">
                <a:solidFill>
                  <a:schemeClr val="tx1"/>
                </a:solidFill>
              </a:rPr>
              <a:t> (смс-</a:t>
            </a:r>
            <a:r>
              <a:rPr lang="ru-RU" sz="1600" dirty="0" err="1">
                <a:solidFill>
                  <a:schemeClr val="tx1"/>
                </a:solidFill>
              </a:rPr>
              <a:t>інформування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відстеження</a:t>
            </a:r>
            <a:r>
              <a:rPr lang="ru-RU" sz="1600" dirty="0">
                <a:solidFill>
                  <a:schemeClr val="tx1"/>
                </a:solidFill>
              </a:rPr>
              <a:t> на </a:t>
            </a:r>
            <a:r>
              <a:rPr lang="ru-RU" sz="1600" dirty="0" err="1">
                <a:solidFill>
                  <a:schemeClr val="tx1"/>
                </a:solidFill>
              </a:rPr>
              <a:t>сайті</a:t>
            </a:r>
            <a:r>
              <a:rPr lang="ru-RU" sz="1600" dirty="0">
                <a:solidFill>
                  <a:schemeClr val="tx1"/>
                </a:solidFill>
              </a:rPr>
              <a:t> за номером </a:t>
            </a:r>
            <a:r>
              <a:rPr lang="ru-RU" sz="1600" dirty="0" err="1">
                <a:solidFill>
                  <a:schemeClr val="tx1"/>
                </a:solidFill>
              </a:rPr>
              <a:t>звернення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тощо</a:t>
            </a:r>
            <a:r>
              <a:rPr lang="ru-RU" sz="1600" dirty="0">
                <a:solidFill>
                  <a:schemeClr val="tx1"/>
                </a:solidFill>
              </a:rPr>
              <a:t>).</a:t>
            </a:r>
          </a:p>
          <a:p>
            <a:pPr marL="0" lvl="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7. </a:t>
            </a:r>
            <a:r>
              <a:rPr lang="ru-RU" sz="1600" dirty="0" err="1">
                <a:solidFill>
                  <a:schemeClr val="tx1"/>
                </a:solidFill>
              </a:rPr>
              <a:t>Наявність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інформативність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стендів</a:t>
            </a:r>
            <a:r>
              <a:rPr lang="ru-RU" sz="1600" dirty="0">
                <a:solidFill>
                  <a:schemeClr val="tx1"/>
                </a:solidFill>
              </a:rPr>
              <a:t> з </a:t>
            </a:r>
            <a:r>
              <a:rPr lang="ru-RU" sz="1600" dirty="0" err="1">
                <a:solidFill>
                  <a:schemeClr val="tx1"/>
                </a:solidFill>
              </a:rPr>
              <a:t>інформацією</a:t>
            </a:r>
            <a:r>
              <a:rPr lang="ru-RU" sz="1600" dirty="0">
                <a:solidFill>
                  <a:schemeClr val="tx1"/>
                </a:solidFill>
              </a:rPr>
              <a:t> про порядки </a:t>
            </a:r>
            <a:r>
              <a:rPr lang="ru-RU" sz="1600" dirty="0" err="1">
                <a:solidFill>
                  <a:schemeClr val="tx1"/>
                </a:solidFill>
              </a:rPr>
              <a:t>реєстрації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отримання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дозволів</a:t>
            </a:r>
            <a:r>
              <a:rPr lang="ru-RU" sz="1600" dirty="0">
                <a:solidFill>
                  <a:schemeClr val="tx1"/>
                </a:solidFill>
              </a:rPr>
              <a:t>.</a:t>
            </a:r>
          </a:p>
          <a:p>
            <a:pPr marL="0" lvl="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8. </a:t>
            </a:r>
            <a:r>
              <a:rPr lang="ru-RU" sz="1600" dirty="0" err="1">
                <a:solidFill>
                  <a:schemeClr val="tx1"/>
                </a:solidFill>
              </a:rPr>
              <a:t>Кваліфікаційний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рівень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адміністратора</a:t>
            </a:r>
            <a:r>
              <a:rPr lang="ru-RU" sz="1600" dirty="0">
                <a:solidFill>
                  <a:schemeClr val="tx1"/>
                </a:solidFill>
              </a:rPr>
              <a:t> на </a:t>
            </a:r>
            <a:r>
              <a:rPr lang="ru-RU" sz="1600" dirty="0" err="1">
                <a:solidFill>
                  <a:schemeClr val="tx1"/>
                </a:solidFill>
              </a:rPr>
              <a:t>рецепції</a:t>
            </a:r>
            <a:r>
              <a:rPr lang="ru-RU" sz="1600" dirty="0">
                <a:solidFill>
                  <a:schemeClr val="tx1"/>
                </a:solidFill>
              </a:rPr>
              <a:t> (</a:t>
            </a:r>
            <a:r>
              <a:rPr lang="ru-RU" sz="1600" dirty="0" err="1">
                <a:solidFill>
                  <a:schemeClr val="tx1"/>
                </a:solidFill>
              </a:rPr>
              <a:t>чи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може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адміністратор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повідомити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які</a:t>
            </a:r>
            <a:r>
              <a:rPr lang="ru-RU" sz="1600" dirty="0">
                <a:solidFill>
                  <a:schemeClr val="tx1"/>
                </a:solidFill>
              </a:rPr>
              <a:t> треба </a:t>
            </a:r>
            <a:r>
              <a:rPr lang="ru-RU" sz="1600" dirty="0" err="1">
                <a:solidFill>
                  <a:schemeClr val="tx1"/>
                </a:solidFill>
              </a:rPr>
              <a:t>отримати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дозволи</a:t>
            </a:r>
            <a:r>
              <a:rPr lang="ru-RU" sz="1600" dirty="0">
                <a:solidFill>
                  <a:schemeClr val="tx1"/>
                </a:solidFill>
              </a:rPr>
              <a:t>, до </a:t>
            </a:r>
            <a:r>
              <a:rPr lang="ru-RU" sz="1600" dirty="0" err="1">
                <a:solidFill>
                  <a:schemeClr val="tx1"/>
                </a:solidFill>
              </a:rPr>
              <a:t>яких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фахівців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ЦНАПу</a:t>
            </a:r>
            <a:r>
              <a:rPr lang="ru-RU" sz="1600" dirty="0">
                <a:solidFill>
                  <a:schemeClr val="tx1"/>
                </a:solidFill>
              </a:rPr>
              <a:t> треба </a:t>
            </a:r>
            <a:r>
              <a:rPr lang="ru-RU" sz="1600" dirty="0" err="1">
                <a:solidFill>
                  <a:schemeClr val="tx1"/>
                </a:solidFill>
              </a:rPr>
              <a:t>звернутися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щоб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відкрити</a:t>
            </a:r>
            <a:r>
              <a:rPr lang="ru-RU" sz="1600" dirty="0">
                <a:solidFill>
                  <a:schemeClr val="tx1"/>
                </a:solidFill>
              </a:rPr>
              <a:t>:</a:t>
            </a:r>
          </a:p>
          <a:p>
            <a:pPr marL="0" lvl="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- </a:t>
            </a:r>
            <a:r>
              <a:rPr lang="ru-RU" sz="1600" dirty="0" err="1">
                <a:solidFill>
                  <a:schemeClr val="tx1"/>
                </a:solidFill>
              </a:rPr>
              <a:t>станцію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технічного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обслуговування</a:t>
            </a:r>
            <a:r>
              <a:rPr lang="ru-RU" sz="1600" dirty="0">
                <a:solidFill>
                  <a:schemeClr val="tx1"/>
                </a:solidFill>
              </a:rPr>
              <a:t> авто, </a:t>
            </a:r>
          </a:p>
          <a:p>
            <a:pPr marL="0" lvl="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- </a:t>
            </a:r>
            <a:r>
              <a:rPr lang="ru-RU" sz="1600" dirty="0" err="1">
                <a:solidFill>
                  <a:schemeClr val="tx1"/>
                </a:solidFill>
              </a:rPr>
              <a:t>кав’ярню</a:t>
            </a:r>
            <a:r>
              <a:rPr lang="ru-RU" sz="1600" dirty="0">
                <a:solidFill>
                  <a:schemeClr val="tx1"/>
                </a:solidFill>
              </a:rPr>
              <a:t>,</a:t>
            </a:r>
          </a:p>
          <a:p>
            <a:pPr marL="0" lvl="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- </a:t>
            </a:r>
            <a:r>
              <a:rPr lang="ru-RU" sz="1600" dirty="0" err="1">
                <a:solidFill>
                  <a:schemeClr val="tx1"/>
                </a:solidFill>
              </a:rPr>
              <a:t>приватний</a:t>
            </a:r>
            <a:r>
              <a:rPr lang="ru-RU" sz="1600" dirty="0">
                <a:solidFill>
                  <a:schemeClr val="tx1"/>
                </a:solidFill>
              </a:rPr>
              <a:t> дитячий садок </a:t>
            </a:r>
          </a:p>
          <a:p>
            <a:pPr marL="0" lvl="0" indent="0">
              <a:buNone/>
            </a:pPr>
            <a:endParaRPr lang="x-none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602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2800" dirty="0"/>
              <a:t>Фрагмент робочого зошита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323528" y="1556792"/>
            <a:ext cx="8640960" cy="432048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x-none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1400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099" y="1412776"/>
            <a:ext cx="8179818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1372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іальне оформлення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5318</TotalTime>
  <Words>319</Words>
  <Application>Microsoft Office PowerPoint</Application>
  <PresentationFormat>Экран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Спеціальне оформлення</vt:lpstr>
      <vt:lpstr>4.1. Перші враження  про  МІСЦЕВий БІЗНЕС-КЛІМАТ</vt:lpstr>
      <vt:lpstr>Суть дослідження</vt:lpstr>
      <vt:lpstr>Етапи дослідження</vt:lpstr>
      <vt:lpstr>напрями дослідження</vt:lpstr>
      <vt:lpstr>Послуги для бізнесу</vt:lpstr>
      <vt:lpstr>Фінансування для бізнесу </vt:lpstr>
      <vt:lpstr>Нерухомість для бізнесу </vt:lpstr>
      <vt:lpstr>Фрагмент робочого зошита</vt:lpstr>
      <vt:lpstr>Фрагмент робочого зошита</vt:lpstr>
      <vt:lpstr>Структура підсумкового звіту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Владелец</dc:creator>
  <cp:lastModifiedBy>Владелец</cp:lastModifiedBy>
  <cp:revision>623</cp:revision>
  <dcterms:created xsi:type="dcterms:W3CDTF">2015-09-24T10:53:48Z</dcterms:created>
  <dcterms:modified xsi:type="dcterms:W3CDTF">2022-01-26T10:17:02Z</dcterms:modified>
</cp:coreProperties>
</file>