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24"/>
  </p:notesMasterIdLst>
  <p:sldIdLst>
    <p:sldId id="347" r:id="rId4"/>
    <p:sldId id="263" r:id="rId5"/>
    <p:sldId id="286" r:id="rId6"/>
    <p:sldId id="348" r:id="rId7"/>
    <p:sldId id="349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5" autoAdjust="0"/>
    <p:restoredTop sz="94632"/>
  </p:normalViewPr>
  <p:slideViewPr>
    <p:cSldViewPr>
      <p:cViewPr varScale="1">
        <p:scale>
          <a:sx n="106" d="100"/>
          <a:sy n="106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D%D0%B5%D1%80%D0%B2%D0%BE%D0%B2%D0%B0_%D1%81%D0%B8%D1%81%D1%82%D0%B5%D0%BC%D0%B0" TargetMode="External"/><Relationship Id="rId3" Type="http://schemas.openxmlformats.org/officeDocument/2006/relationships/hyperlink" Target="https://uk.wikipedia.org/wiki/%D0%A6%D0%9D%D0%A1" TargetMode="External"/><Relationship Id="rId7" Type="http://schemas.openxmlformats.org/officeDocument/2006/relationships/hyperlink" Target="https://uk.wikipedia.org/wiki/%D0%A1%D0%B5%D1%80%D1%86%D0%B5%D0%B2%D0%BE-%D1%81%D1%83%D0%B4%D0%B8%D0%BD%D0%BD%D0%B0_%D1%81%D0%B8%D1%81%D1%82%D0%B5%D0%BC%D0%B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k.wikipedia.org/wiki/%D0%9E%D0%B1%D0%BC%D1%96%D0%BD_%D1%80%D0%B5%D1%87%D0%BE%D0%B2%D0%B8%D0%BD" TargetMode="External"/><Relationship Id="rId5" Type="http://schemas.openxmlformats.org/officeDocument/2006/relationships/hyperlink" Target="https://uk.wikipedia.org/wiki/%D0%A2%D0%B5%D0%BF%D0%BB%D0%BE%D1%80%D0%B5%D0%B3%D1%83%D0%BB%D1%8F%D1%86%D1%96%D1%8F" TargetMode="External"/><Relationship Id="rId10" Type="http://schemas.openxmlformats.org/officeDocument/2006/relationships/hyperlink" Target="https://uk.wikipedia.org/wiki/%D0%86%D0%BC%D1%83%D0%BD%D1%96%D1%82%D0%B5%D1%82" TargetMode="External"/><Relationship Id="rId4" Type="http://schemas.openxmlformats.org/officeDocument/2006/relationships/hyperlink" Target="https://uk.wikipedia.org/wiki/%D0%A0%D0%B5%D1%84%D0%BB%D0%B5%D0%BA%D1%81" TargetMode="External"/><Relationship Id="rId9" Type="http://schemas.openxmlformats.org/officeDocument/2006/relationships/hyperlink" Target="https://uk.wikipedia.org/wiki/%D0%95%D0%BD%D0%B4%D0%BE%D0%BA%D1%80%D0%B8%D0%BD%D0%BD%D0%B0_%D1%81%D0%B8%D1%81%D1%82%D0%B5%D0%BC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2%D0%BA%D0%B0%D0%BD%D0%B8%D0%BD%D0%B8" TargetMode="External"/><Relationship Id="rId2" Type="http://schemas.openxmlformats.org/officeDocument/2006/relationships/hyperlink" Target="http://ua-referat.com/%D0%A2%D1%96%D0%BB%D0%BE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76200" y="643207"/>
            <a:ext cx="6061710" cy="118559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Гідрокінезотерапія</a:t>
            </a:r>
            <a:endParaRPr lang="uk-UA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nkurtur.ru/upload/iblock/99c/99c637e554218f8ef986e2fc71cf4741.jpg">
            <a:extLst>
              <a:ext uri="{FF2B5EF4-FFF2-40B4-BE49-F238E27FC236}">
                <a16:creationId xmlns:a16="http://schemas.microsoft.com/office/drawing/2014/main" id="{00F6980A-3554-A745-3405-103FF9A47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1066800"/>
            <a:ext cx="86106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05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C7F05B-BB63-F659-861B-898902DA7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dirty="0" err="1">
                <a:solidFill>
                  <a:srgbClr val="00B050"/>
                </a:solidFill>
              </a:rPr>
              <a:t>Гідрокінезотерапія</a:t>
            </a:r>
            <a:r>
              <a:rPr lang="uk-UA" sz="3200" b="1" dirty="0">
                <a:solidFill>
                  <a:srgbClr val="00B050"/>
                </a:solidFill>
              </a:rPr>
              <a:t> - це древня лікувальна і </a:t>
            </a:r>
            <a:r>
              <a:rPr lang="uk-UA" sz="3200" b="1" dirty="0" err="1">
                <a:solidFill>
                  <a:srgbClr val="00B050"/>
                </a:solidFill>
              </a:rPr>
              <a:t>омолоджуюча</a:t>
            </a:r>
            <a:r>
              <a:rPr lang="uk-UA" sz="3200" b="1" dirty="0">
                <a:solidFill>
                  <a:srgbClr val="00B050"/>
                </a:solidFill>
              </a:rPr>
              <a:t> процедура, яка сягає своїм корінням далеко в античність: у багатьох віруваннях і міфах вода була наділена божественною цілющою силою.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7514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155F36-80C3-C8E6-A335-669A7F39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uk-UA" dirty="0"/>
              <a:t>виділяють: пиловий, дощовий, голчастий, циркулярний, віяловий, </a:t>
            </a:r>
            <a:r>
              <a:rPr lang="uk-UA" dirty="0" err="1"/>
              <a:t>струєвом</a:t>
            </a:r>
            <a:r>
              <a:rPr lang="uk-UA" dirty="0"/>
              <a:t> (</a:t>
            </a:r>
            <a:r>
              <a:rPr lang="uk-UA" dirty="0" err="1"/>
              <a:t>Шарко</a:t>
            </a:r>
            <a:r>
              <a:rPr lang="uk-UA" dirty="0"/>
              <a:t>, шотландський) душі. </a:t>
            </a:r>
            <a:endParaRPr lang="ru-UA" dirty="0"/>
          </a:p>
        </p:txBody>
      </p:sp>
      <p:pic>
        <p:nvPicPr>
          <p:cNvPr id="4" name="Picture 2" descr="http://svetkao.narod.ru/vichy.jpg">
            <a:extLst>
              <a:ext uri="{FF2B5EF4-FFF2-40B4-BE49-F238E27FC236}">
                <a16:creationId xmlns:a16="http://schemas.microsoft.com/office/drawing/2014/main" id="{E92EAC1E-7BB1-2E8E-459C-CC82C09B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38400"/>
            <a:ext cx="8563004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38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EB9816-39D2-8D1E-39C3-1FCF6F7D7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тиском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струменя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виділяють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душі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u="sng" dirty="0" err="1">
                <a:solidFill>
                  <a:srgbClr val="7030A0"/>
                </a:solidFill>
              </a:rPr>
              <a:t>Низького</a:t>
            </a:r>
            <a:r>
              <a:rPr lang="ru-RU" sz="3200" u="sng" dirty="0">
                <a:solidFill>
                  <a:srgbClr val="7030A0"/>
                </a:solidFill>
              </a:rPr>
              <a:t> :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err="1"/>
              <a:t>дощовий</a:t>
            </a:r>
            <a:r>
              <a:rPr lang="ru-RU" sz="3200" dirty="0"/>
              <a:t>, </a:t>
            </a:r>
            <a:r>
              <a:rPr lang="ru-RU" sz="3200" dirty="0" err="1"/>
              <a:t>голчастий</a:t>
            </a:r>
            <a:r>
              <a:rPr lang="ru-RU" sz="3200" dirty="0"/>
              <a:t> і </a:t>
            </a:r>
            <a:r>
              <a:rPr lang="ru-RU" sz="3200" dirty="0" err="1"/>
              <a:t>пиловий</a:t>
            </a:r>
            <a:r>
              <a:rPr lang="ru-RU" sz="3200" dirty="0"/>
              <a:t>. </a:t>
            </a:r>
            <a:br>
              <a:rPr lang="ru-RU" sz="3200" dirty="0"/>
            </a:br>
            <a:r>
              <a:rPr lang="ru-RU" sz="3200" u="sng" dirty="0" err="1">
                <a:solidFill>
                  <a:srgbClr val="7030A0"/>
                </a:solidFill>
              </a:rPr>
              <a:t>Середнього</a:t>
            </a:r>
            <a:r>
              <a:rPr lang="ru-RU" sz="3200" u="sng" dirty="0">
                <a:solidFill>
                  <a:srgbClr val="7030A0"/>
                </a:solidFill>
              </a:rPr>
              <a:t> :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err="1"/>
              <a:t>циркулярний</a:t>
            </a:r>
            <a:r>
              <a:rPr lang="ru-RU" sz="3200" dirty="0"/>
              <a:t> і </a:t>
            </a:r>
            <a:r>
              <a:rPr lang="ru-RU" sz="3200" dirty="0" err="1"/>
              <a:t>висхідний</a:t>
            </a:r>
            <a:r>
              <a:rPr lang="ru-RU" sz="3200" dirty="0"/>
              <a:t>. </a:t>
            </a:r>
            <a:br>
              <a:rPr lang="ru-RU" sz="3200" dirty="0"/>
            </a:br>
            <a:r>
              <a:rPr lang="ru-RU" sz="3200" u="sng" dirty="0" err="1">
                <a:solidFill>
                  <a:srgbClr val="7030A0"/>
                </a:solidFill>
              </a:rPr>
              <a:t>Високого</a:t>
            </a:r>
            <a:r>
              <a:rPr lang="ru-RU" sz="3200" u="sng" dirty="0">
                <a:solidFill>
                  <a:srgbClr val="7030A0"/>
                </a:solidFill>
              </a:rPr>
              <a:t>:</a:t>
            </a:r>
            <a:r>
              <a:rPr lang="ru-RU" sz="3200" dirty="0"/>
              <a:t> </a:t>
            </a:r>
            <a:r>
              <a:rPr lang="ru-RU" sz="3200" dirty="0" err="1"/>
              <a:t>струєвий</a:t>
            </a:r>
            <a:r>
              <a:rPr lang="ru-RU" sz="3200" dirty="0"/>
              <a:t> душ Шарко, </a:t>
            </a:r>
            <a:r>
              <a:rPr lang="ru-RU" sz="3200" dirty="0" err="1"/>
              <a:t>шотландський</a:t>
            </a:r>
            <a:r>
              <a:rPr lang="ru-RU" sz="3200" dirty="0"/>
              <a:t> і </a:t>
            </a:r>
            <a:r>
              <a:rPr lang="ru-RU" sz="3200" dirty="0" err="1"/>
              <a:t>віяловий</a:t>
            </a:r>
            <a:r>
              <a:rPr lang="ru-RU" sz="3200" dirty="0"/>
              <a:t>. </a:t>
            </a:r>
            <a:br>
              <a:rPr lang="ru-RU" sz="3200" dirty="0"/>
            </a:br>
            <a:r>
              <a:rPr lang="ru-RU" sz="3200" u="sng" dirty="0" err="1">
                <a:solidFill>
                  <a:schemeClr val="tx2">
                    <a:lumMod val="75000"/>
                  </a:schemeClr>
                </a:solidFill>
              </a:rPr>
              <a:t>Залежно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u="sng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u="sng" dirty="0" err="1">
                <a:solidFill>
                  <a:schemeClr val="tx2">
                    <a:lumMod val="75000"/>
                  </a:schemeClr>
                </a:solidFill>
              </a:rPr>
              <a:t>температури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</a:rPr>
              <a:t>  :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err="1"/>
              <a:t>холодні</a:t>
            </a:r>
            <a:r>
              <a:rPr lang="ru-RU" sz="3200" dirty="0"/>
              <a:t> (</a:t>
            </a:r>
            <a:r>
              <a:rPr lang="ru-RU" sz="3200" dirty="0" err="1"/>
              <a:t>нижче</a:t>
            </a:r>
            <a:r>
              <a:rPr lang="ru-RU" sz="3200" dirty="0"/>
              <a:t> 20 ° С), </a:t>
            </a:r>
            <a:br>
              <a:rPr lang="ru-RU" sz="3200" dirty="0"/>
            </a:br>
            <a:r>
              <a:rPr lang="ru-RU" sz="3200" dirty="0" err="1"/>
              <a:t>прохолодні</a:t>
            </a:r>
            <a:r>
              <a:rPr lang="ru-RU" sz="3200" dirty="0"/>
              <a:t> (20-31 ° С),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err="1"/>
              <a:t>індиферентні</a:t>
            </a:r>
            <a:r>
              <a:rPr lang="ru-RU" sz="3200" dirty="0"/>
              <a:t> (32-34 ° С), </a:t>
            </a:r>
            <a:br>
              <a:rPr lang="ru-RU" sz="3200" dirty="0"/>
            </a:br>
            <a:r>
              <a:rPr lang="ru-RU" sz="3200" dirty="0" err="1"/>
              <a:t>теплі</a:t>
            </a:r>
            <a:r>
              <a:rPr lang="ru-RU" sz="3200" dirty="0"/>
              <a:t> (35-36 ° С) 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err="1"/>
              <a:t>гарячі</a:t>
            </a:r>
            <a:r>
              <a:rPr lang="ru-RU" sz="3200" dirty="0"/>
              <a:t> (37 ° С і </a:t>
            </a:r>
            <a:r>
              <a:rPr lang="ru-RU" sz="3200" dirty="0" err="1"/>
              <a:t>вище</a:t>
            </a:r>
            <a:r>
              <a:rPr lang="ru-RU" sz="3200" dirty="0"/>
              <a:t>)</a:t>
            </a:r>
            <a:r>
              <a:rPr lang="ru-RU" dirty="0"/>
              <a:t> 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369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7E3155-99CD-B08C-6887-22053812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Першим </a:t>
            </a:r>
            <a:r>
              <a:rPr lang="uk-UA" b="1" dirty="0" err="1">
                <a:solidFill>
                  <a:srgbClr val="00B050"/>
                </a:solidFill>
              </a:rPr>
              <a:t>гідротерапевтом</a:t>
            </a:r>
            <a:r>
              <a:rPr lang="uk-UA" b="1" dirty="0">
                <a:solidFill>
                  <a:srgbClr val="00B050"/>
                </a:solidFill>
              </a:rPr>
              <a:t> був </a:t>
            </a:r>
            <a:r>
              <a:rPr lang="uk-UA" b="1" dirty="0" err="1">
                <a:solidFill>
                  <a:srgbClr val="00B050"/>
                </a:solidFill>
              </a:rPr>
              <a:t>придворный</a:t>
            </a:r>
            <a:r>
              <a:rPr lang="uk-UA" b="1" dirty="0">
                <a:solidFill>
                  <a:srgbClr val="00B050"/>
                </a:solidFill>
              </a:rPr>
              <a:t> лікар </a:t>
            </a:r>
            <a:r>
              <a:rPr lang="uk-UA" b="1" dirty="0" err="1">
                <a:solidFill>
                  <a:srgbClr val="00B050"/>
                </a:solidFill>
              </a:rPr>
              <a:t>Гая</a:t>
            </a:r>
            <a:r>
              <a:rPr lang="uk-UA" b="1" dirty="0">
                <a:solidFill>
                  <a:srgbClr val="00B050"/>
                </a:solidFill>
              </a:rPr>
              <a:t> Юлія Цезаря, Антоній Муза, </a:t>
            </a:r>
            <a:r>
              <a:rPr lang="uk-UA" b="1" dirty="0" err="1">
                <a:solidFill>
                  <a:srgbClr val="00B050"/>
                </a:solidFill>
              </a:rPr>
              <a:t>вилікувавший</a:t>
            </a:r>
            <a:r>
              <a:rPr lang="uk-UA" b="1" dirty="0">
                <a:solidFill>
                  <a:srgbClr val="00B050"/>
                </a:solidFill>
              </a:rPr>
              <a:t> хворого римського імператора дуже незвичним  способом - холодними припарками</a:t>
            </a:r>
            <a:r>
              <a:rPr lang="ru-RU" b="1" dirty="0">
                <a:solidFill>
                  <a:srgbClr val="00B050"/>
                </a:solidFill>
              </a:rPr>
              <a:t>.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6099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D2FBD-A388-BAC4-A49C-74538314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837"/>
            <a:ext cx="8991600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Підводний душ-масаж -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 водолікувальна процедура, при якій тіло хворого, занурене у ванну, масажують струменем води, яка подається під тиском через шланг</a:t>
            </a:r>
            <a:r>
              <a:rPr lang="uk-UA" sz="2800" dirty="0"/>
              <a:t>. </a:t>
            </a:r>
            <a:endParaRPr lang="ru-UA" sz="2800" dirty="0"/>
          </a:p>
        </p:txBody>
      </p:sp>
      <p:pic>
        <p:nvPicPr>
          <p:cNvPr id="4" name="Picture 2" descr="http://therapy-md.ru/files/source/Novostie/Terapie/gidroterapi56757567.jpg">
            <a:extLst>
              <a:ext uri="{FF2B5EF4-FFF2-40B4-BE49-F238E27FC236}">
                <a16:creationId xmlns:a16="http://schemas.microsoft.com/office/drawing/2014/main" id="{B9829B28-AE69-3869-EDB8-1C6457D7A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153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3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7EF6C-3957-0162-5111-FFA4FB83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731837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err="1">
                <a:solidFill>
                  <a:srgbClr val="00B050"/>
                </a:solidFill>
              </a:rPr>
              <a:t>Гідрокінезотерапія</a:t>
            </a:r>
            <a:r>
              <a:rPr lang="uk-UA" sz="3200" b="1" dirty="0">
                <a:solidFill>
                  <a:srgbClr val="00B050"/>
                </a:solidFill>
              </a:rPr>
              <a:t>-плавання </a:t>
            </a:r>
            <a:br>
              <a:rPr lang="uk-UA" sz="3200" b="1" dirty="0">
                <a:solidFill>
                  <a:srgbClr val="00B050"/>
                </a:solidFill>
              </a:rPr>
            </a:br>
            <a:r>
              <a:rPr lang="uk-UA" sz="3200" b="1" dirty="0">
                <a:solidFill>
                  <a:srgbClr val="00B050"/>
                </a:solidFill>
              </a:rPr>
              <a:t>та лікувальна гімнастика у воді</a:t>
            </a:r>
            <a:endParaRPr lang="ru-UA" sz="3200" dirty="0"/>
          </a:p>
        </p:txBody>
      </p:sp>
      <p:pic>
        <p:nvPicPr>
          <p:cNvPr id="4" name="Picture 2" descr="Картинки по запросу гидротерапия">
            <a:extLst>
              <a:ext uri="{FF2B5EF4-FFF2-40B4-BE49-F238E27FC236}">
                <a16:creationId xmlns:a16="http://schemas.microsoft.com/office/drawing/2014/main" id="{193A09B2-5E9D-C0FE-9DBE-C8B6601B9F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9248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55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45787-4379-035E-BB09-167F16D4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Бальнеотерапія-лікування мінеральною   водою.</a:t>
            </a:r>
            <a:endParaRPr lang="ru-UA" sz="3200" dirty="0"/>
          </a:p>
        </p:txBody>
      </p:sp>
      <p:pic>
        <p:nvPicPr>
          <p:cNvPr id="4" name="Picture 2" descr="Картинки по запросу гидротерапия">
            <a:extLst>
              <a:ext uri="{FF2B5EF4-FFF2-40B4-BE49-F238E27FC236}">
                <a16:creationId xmlns:a16="http://schemas.microsoft.com/office/drawing/2014/main" id="{99F9224C-236B-B567-EAC1-2BB213A19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8001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80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2E8F4A-902D-8ED5-B0A5-9F2F217D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8796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Обливання-це профілактична процедура, </a:t>
            </a:r>
            <a:r>
              <a:rPr lang="uk-UA" sz="2800" b="1" dirty="0" err="1">
                <a:solidFill>
                  <a:srgbClr val="00B050"/>
                </a:solidFill>
              </a:rPr>
              <a:t>механизм</a:t>
            </a:r>
            <a:r>
              <a:rPr lang="uk-UA" sz="2800" b="1" dirty="0">
                <a:solidFill>
                  <a:srgbClr val="00B050"/>
                </a:solidFill>
              </a:rPr>
              <a:t> якої  міститься у </a:t>
            </a:r>
            <a:r>
              <a:rPr lang="uk-UA" sz="2800" b="1" dirty="0" err="1">
                <a:solidFill>
                  <a:srgbClr val="00B050"/>
                </a:solidFill>
              </a:rPr>
              <a:t>краткочасному</a:t>
            </a:r>
            <a:r>
              <a:rPr lang="uk-UA" sz="2800" b="1" dirty="0">
                <a:solidFill>
                  <a:srgbClr val="00B050"/>
                </a:solidFill>
              </a:rPr>
              <a:t> впливу на  </a:t>
            </a:r>
            <a:r>
              <a:rPr lang="uk-UA" sz="2800" b="1" dirty="0" err="1">
                <a:solidFill>
                  <a:srgbClr val="00B050"/>
                </a:solidFill>
              </a:rPr>
              <a:t>организм</a:t>
            </a:r>
            <a:r>
              <a:rPr lang="uk-UA" sz="2800" b="1" dirty="0">
                <a:solidFill>
                  <a:srgbClr val="00B050"/>
                </a:solidFill>
              </a:rPr>
              <a:t> води </a:t>
            </a:r>
            <a:r>
              <a:rPr lang="uk-UA" sz="2800" b="1" dirty="0" err="1">
                <a:solidFill>
                  <a:srgbClr val="00B050"/>
                </a:solidFill>
              </a:rPr>
              <a:t>низкої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температурой</a:t>
            </a:r>
            <a:r>
              <a:rPr lang="uk-UA" sz="2800" b="1" dirty="0">
                <a:solidFill>
                  <a:srgbClr val="00B050"/>
                </a:solidFill>
              </a:rPr>
              <a:t>;</a:t>
            </a:r>
          </a:p>
          <a:p>
            <a:r>
              <a:rPr lang="uk-UA" sz="2800" b="1" dirty="0">
                <a:solidFill>
                  <a:srgbClr val="00B050"/>
                </a:solidFill>
              </a:rPr>
              <a:t>Термальне водолікування- гідротерапія підземними водами при температурі 37-42 градусів Цельсія;</a:t>
            </a:r>
            <a:endParaRPr lang="ru-UA" sz="2800" dirty="0"/>
          </a:p>
        </p:txBody>
      </p:sp>
      <p:pic>
        <p:nvPicPr>
          <p:cNvPr id="4" name="Picture 2" descr="Картинки по запросу горячий источник счастливцево фото">
            <a:extLst>
              <a:ext uri="{FF2B5EF4-FFF2-40B4-BE49-F238E27FC236}">
                <a16:creationId xmlns:a16="http://schemas.microsoft.com/office/drawing/2014/main" id="{CF9398AB-00D5-867D-227F-FC84B30B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6715172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26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5FCCC-FD77-7494-ABC5-C9E6D6E0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743869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Сауни і парні: вплив на на організм пари високої температури</a:t>
            </a:r>
            <a:endParaRPr lang="ru-UA" sz="3200" dirty="0"/>
          </a:p>
        </p:txBody>
      </p:sp>
      <p:pic>
        <p:nvPicPr>
          <p:cNvPr id="4" name="Picture 2" descr="https://encrypted-tbn0.gstatic.com/images?q=tbn:ANd9GcRW9fr7NutDULyZvdrnymSEQgM6vS4oF8XPZRCU5YOaoGo1N5SiX9xXDFM">
            <a:extLst>
              <a:ext uri="{FF2B5EF4-FFF2-40B4-BE49-F238E27FC236}">
                <a16:creationId xmlns:a16="http://schemas.microsoft.com/office/drawing/2014/main" id="{37F02D9B-86AA-8E8F-2C73-3423C21A47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8153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82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066800"/>
            <a:ext cx="83058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uk-UA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викладання навчальної дисципліни «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Гідрокінезотерапія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є практичне і теоретичне опанування студентами знаннями та вміннями, професійними навичками, необхідними для самостійної організаторської,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тренерсько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-педагогічної, лікувальної, наукової та виховної роботи в усіх підрозділах сфери діяльності фахівця з фізичної терапії та ерготерапії з розділу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1026" name="Picture 2" descr="C:\Users\Катя\Desktop\akvaajerobika-dlja-pohudenija.jpg.cr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1"/>
            <a:ext cx="4230158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93" y="4038601"/>
            <a:ext cx="4220659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6870700" cy="847708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Успіхів у навчанні</a:t>
            </a:r>
          </a:p>
        </p:txBody>
      </p:sp>
      <p:pic>
        <p:nvPicPr>
          <p:cNvPr id="4" name="Picture 2" descr="http://animo2.ucoz.ru/_ph/40/1/72679631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5572164" cy="47149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9896"/>
            <a:ext cx="7315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дисципліни: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Поглиблене вивчення дидактичних закономірностей, властивостей і явищ взаємовідносин людини і водного середовища, в тому числі інваліда, вивчення закономірностей формування і вдосконалення людини; можливостей його розвитку; впливу занять у водному середовищі на формування соціального статусу людини; особливостей становлення якісно нового більш високого від вихідного рівня життєвого самозабезпечення і підвищення фізичної, інтелектуальної та громадської активності.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Освоєння сучасних методів педагогічної 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гідрореабілітації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поліпшення фізичної та інтелектуальної підготовленості та оздоровлення інваліда різних статево-вікових груп та інвалідності.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Оволодіння наступними видами професійної діяльності: 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гідрореабілітаційної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оздоровчою, рекреаційно-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дозволлєвої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спортивно-педагогічної, освітньо-професійної, корекційної та консультаційної, науково-дослідної та науково-методичної, організаційно-управлінської.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54640"/>
            <a:ext cx="2571750" cy="172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0264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70922"/>
            <a:ext cx="1905000" cy="138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031" y="990601"/>
            <a:ext cx="87630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разі успішного завершення курсу студент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зможе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реалізовувати завдання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організовувати та проводити заняття з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дозувати навантаження;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розробляти й коригувати індивідуальні програми з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відповідно до показань і протипоказань;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складати комплекси фізичних вправ у воді з урахуванням характеру травми або захворювання та організовувати їх виконання;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оцінювати лікувально-профілактичний вплив на організм хворого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гідрокінезотерапевтичних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процедур, контролювати стан пацієнтів;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використовувати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гідрокінезотерапевтичне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обладнання;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забезпечувати оптимальні умови для застосування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демонструвати фізичні вправи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дохідливо пояснювати техніку й особливості їх виконання.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28077"/>
            <a:ext cx="3333008" cy="2222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0" y="4902531"/>
            <a:ext cx="3020863" cy="200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Катя\Desktop\1595097362_25-p-podvodnii-massazh-dlya-pokhudeniya-instagr-59.jpg.cr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" y="4953423"/>
            <a:ext cx="2877622" cy="191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3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42" y="1524000"/>
            <a:ext cx="8229600" cy="20574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Успіхів у навчанні!</a:t>
            </a:r>
            <a:endParaRPr lang="uk-UA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42" y="4191000"/>
            <a:ext cx="3992515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92600"/>
            <a:ext cx="3848100" cy="256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2362200"/>
            <a:ext cx="2821173" cy="187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93677"/>
            <a:ext cx="2573977" cy="193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7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5FBD67-5947-19CB-860F-96E97E5A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solidFill>
                  <a:srgbClr val="FF0000"/>
                </a:solidFill>
              </a:rPr>
              <a:t>Гідрокінезотерапія</a:t>
            </a:r>
            <a:r>
              <a:rPr lang="uk-UA" sz="2800" dirty="0">
                <a:solidFill>
                  <a:srgbClr val="FF0000"/>
                </a:solidFill>
              </a:rPr>
              <a:t> — </a:t>
            </a:r>
            <a:r>
              <a:rPr lang="uk-UA" sz="2800" dirty="0"/>
              <a:t>різноманітні способи зовнішнього застосування вод із лікувальною та профілактичною метою, загальними властивостями яких є </a:t>
            </a:r>
            <a:r>
              <a:rPr lang="uk-UA" sz="2800" i="1" dirty="0"/>
              <a:t>температурний</a:t>
            </a:r>
            <a:r>
              <a:rPr lang="uk-UA" sz="2800" dirty="0"/>
              <a:t>, </a:t>
            </a:r>
            <a:r>
              <a:rPr lang="uk-UA" sz="2800" i="1" dirty="0"/>
              <a:t>механічний</a:t>
            </a:r>
            <a:r>
              <a:rPr lang="uk-UA" sz="2800" dirty="0"/>
              <a:t> та</a:t>
            </a:r>
            <a:br>
              <a:rPr lang="uk-UA" sz="2800" dirty="0"/>
            </a:br>
            <a:r>
              <a:rPr lang="uk-UA" sz="2800" dirty="0"/>
              <a:t> </a:t>
            </a:r>
            <a:r>
              <a:rPr lang="uk-UA" sz="2800" i="1" dirty="0"/>
              <a:t>хімічний</a:t>
            </a:r>
            <a:r>
              <a:rPr lang="uk-UA" sz="2800" dirty="0"/>
              <a:t> впливи.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78649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555CEF-ABF8-34B2-D5ED-FC91A4AE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uk-UA" sz="3200" dirty="0"/>
              <a:t>Формування реакцій-відповідей організму на вплив водолікувальних процедур відбувається складним рефлекторним шляхом, головна роль у якому належить </a:t>
            </a:r>
            <a:r>
              <a:rPr lang="uk-UA" sz="3200" dirty="0">
                <a:hlinkClick r:id="rId3" tooltip="ЦНС"/>
              </a:rPr>
              <a:t>ЦНС</a:t>
            </a:r>
            <a:r>
              <a:rPr lang="uk-UA" sz="3200" dirty="0"/>
              <a:t>. Через подразнення шкіри шляхом </a:t>
            </a:r>
            <a:r>
              <a:rPr lang="uk-UA" sz="3200" dirty="0">
                <a:hlinkClick r:id="rId4" tooltip="Рефлекс"/>
              </a:rPr>
              <a:t>рефлексу</a:t>
            </a:r>
            <a:r>
              <a:rPr lang="uk-UA" sz="3200" dirty="0"/>
              <a:t> здійснюється вплив на досить важливі процеси в організмі — </a:t>
            </a:r>
            <a:r>
              <a:rPr lang="uk-UA" sz="3200" dirty="0">
                <a:hlinkClick r:id="rId5" tooltip="Теплорегуляція"/>
              </a:rPr>
              <a:t>теплорегуляцію</a:t>
            </a:r>
            <a:r>
              <a:rPr lang="uk-UA" sz="3200" dirty="0"/>
              <a:t> та </a:t>
            </a:r>
            <a:r>
              <a:rPr lang="uk-UA" sz="3200" dirty="0">
                <a:hlinkClick r:id="rId6" tooltip="Обмін речовин"/>
              </a:rPr>
              <a:t>обмін речовин</a:t>
            </a:r>
            <a:r>
              <a:rPr lang="uk-UA" sz="3200" dirty="0"/>
              <a:t>, </a:t>
            </a:r>
            <a:r>
              <a:rPr lang="uk-UA" sz="3200" dirty="0">
                <a:hlinkClick r:id="rId7" tooltip="Серцево-судинна система"/>
              </a:rPr>
              <a:t>серцево-судинну</a:t>
            </a:r>
            <a:r>
              <a:rPr lang="uk-UA" sz="3200" dirty="0"/>
              <a:t>, </a:t>
            </a:r>
            <a:r>
              <a:rPr lang="uk-UA" sz="3200" dirty="0">
                <a:hlinkClick r:id="rId8" tooltip="Нервова система"/>
              </a:rPr>
              <a:t>нервову</a:t>
            </a:r>
            <a:r>
              <a:rPr lang="uk-UA" sz="3200" dirty="0"/>
              <a:t> </a:t>
            </a:r>
            <a:r>
              <a:rPr lang="uk-UA" sz="3200" dirty="0" err="1"/>
              <a:t>та</a:t>
            </a:r>
            <a:r>
              <a:rPr lang="uk-UA" sz="3200" dirty="0" err="1">
                <a:hlinkClick r:id="rId9" tooltip="Ендокринна система"/>
              </a:rPr>
              <a:t>ендокринну</a:t>
            </a:r>
            <a:r>
              <a:rPr lang="uk-UA" sz="3200" dirty="0"/>
              <a:t> системи, дихальну функції та процеси </a:t>
            </a:r>
            <a:r>
              <a:rPr lang="uk-UA" sz="3200" dirty="0">
                <a:hlinkClick r:id="rId10" tooltip="Імунітет"/>
              </a:rPr>
              <a:t>імунітета</a:t>
            </a:r>
            <a:r>
              <a:rPr lang="uk-UA" sz="3200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5510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F05983-A955-02AE-6640-3BC762491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Процедурами 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гідрокінезотерапії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3200" dirty="0">
                <a:solidFill>
                  <a:srgbClr val="FF0000"/>
                </a:solidFill>
              </a:rPr>
              <a:t>: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виконання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фізичних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навантажень</a:t>
            </a:r>
            <a:r>
              <a:rPr lang="ru-RU" sz="3200" dirty="0">
                <a:solidFill>
                  <a:srgbClr val="FF0000"/>
                </a:solidFill>
              </a:rPr>
              <a:t> у </a:t>
            </a:r>
            <a:r>
              <a:rPr lang="ru-RU" sz="3200" dirty="0" err="1">
                <a:solidFill>
                  <a:srgbClr val="FF0000"/>
                </a:solidFill>
              </a:rPr>
              <a:t>воді</a:t>
            </a:r>
            <a:r>
              <a:rPr lang="ru-RU" sz="3200" dirty="0">
                <a:solidFill>
                  <a:srgbClr val="FF0000"/>
                </a:solidFill>
              </a:rPr>
              <a:t> (</a:t>
            </a:r>
            <a:r>
              <a:rPr lang="ru-RU" sz="3200" dirty="0" err="1">
                <a:solidFill>
                  <a:srgbClr val="FF0000"/>
                </a:solidFill>
              </a:rPr>
              <a:t>басейн</a:t>
            </a:r>
            <a:r>
              <a:rPr lang="ru-RU" sz="3200" dirty="0">
                <a:solidFill>
                  <a:srgbClr val="FF0000"/>
                </a:solidFill>
              </a:rPr>
              <a:t>, душ, </a:t>
            </a:r>
            <a:r>
              <a:rPr lang="ru-RU" sz="3200" dirty="0" err="1">
                <a:solidFill>
                  <a:srgbClr val="FF0000"/>
                </a:solidFill>
              </a:rPr>
              <a:t>ванни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обмивання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обтирання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обливання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укутування</a:t>
            </a:r>
            <a:r>
              <a:rPr lang="ru-RU" sz="3200" dirty="0">
                <a:solidFill>
                  <a:srgbClr val="FF0000"/>
                </a:solidFill>
              </a:rPr>
              <a:t>).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uk-UA" sz="3200" b="1" dirty="0">
                <a:solidFill>
                  <a:srgbClr val="00B050"/>
                </a:solidFill>
              </a:rPr>
              <a:t>Вологе укутування</a:t>
            </a:r>
            <a:r>
              <a:rPr lang="uk-UA" sz="3200" dirty="0">
                <a:solidFill>
                  <a:srgbClr val="00B050"/>
                </a:solidFill>
              </a:rPr>
              <a:t> - </a:t>
            </a:r>
            <a:r>
              <a:rPr lang="uk-UA" sz="3200" dirty="0"/>
              <a:t>лікувальний вплив на </a:t>
            </a:r>
            <a:r>
              <a:rPr lang="uk-UA" sz="3200" dirty="0">
                <a:hlinkClick r:id="rId2" tooltip="Тіло"/>
              </a:rPr>
              <a:t>тіло</a:t>
            </a:r>
            <a:r>
              <a:rPr lang="uk-UA" sz="3200" dirty="0"/>
              <a:t> пацієнта гідрофільної </a:t>
            </a:r>
            <a:r>
              <a:rPr lang="uk-UA" sz="3200" dirty="0">
                <a:hlinkClick r:id="rId3" tooltip="Тканини"/>
              </a:rPr>
              <a:t>тканини</a:t>
            </a:r>
            <a:r>
              <a:rPr lang="uk-UA" sz="3200" dirty="0"/>
              <a:t>, змоченої водою кімнатної температури</a:t>
            </a:r>
            <a:r>
              <a:rPr lang="uk-UA" dirty="0"/>
              <a:t>. 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8728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24E91A-24D1-B5D6-0C79-E6E0002A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uk-UA" dirty="0"/>
          </a:p>
          <a:p>
            <a:endParaRPr lang="ru-UA" dirty="0"/>
          </a:p>
        </p:txBody>
      </p:sp>
      <p:pic>
        <p:nvPicPr>
          <p:cNvPr id="4" name="Picture 4" descr="http://slimskin.ru/wp-content/uploads/2013/01/116.png">
            <a:extLst>
              <a:ext uri="{FF2B5EF4-FFF2-40B4-BE49-F238E27FC236}">
                <a16:creationId xmlns:a16="http://schemas.microsoft.com/office/drawing/2014/main" id="{56FCE1E5-9722-628C-950A-E7B573F0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17854"/>
            <a:ext cx="8286808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00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9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672E8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9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672E8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39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672E8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606</Words>
  <Application>Microsoft Macintosh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1_Office Theme</vt:lpstr>
      <vt:lpstr>15_Office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Успіхів у навчанні!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Підводний душ-масаж - водолікувальна процедура, при якій тіло хворого, занурене у ванну, масажують струменем води, яка подається під тиском через шланг. </vt:lpstr>
      <vt:lpstr>Гідрокінезотерапія-плавання  та лікувальна гімнастика у воді</vt:lpstr>
      <vt:lpstr>Бальнеотерапія-лікування мінеральною   водою.</vt:lpstr>
      <vt:lpstr>Презентация PowerPoint</vt:lpstr>
      <vt:lpstr>Сауни і парні: вплив на на організм пари високої температури</vt:lpstr>
      <vt:lpstr>Успіхів у навчанні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Microsoft Office User</cp:lastModifiedBy>
  <cp:revision>299</cp:revision>
  <dcterms:created xsi:type="dcterms:W3CDTF">2012-04-26T17:06:14Z</dcterms:created>
  <dcterms:modified xsi:type="dcterms:W3CDTF">2024-01-07T17:34:02Z</dcterms:modified>
</cp:coreProperties>
</file>