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4" r:id="rId4"/>
    <p:sldMasterId id="2147483904" r:id="rId5"/>
    <p:sldMasterId id="2147483917" r:id="rId6"/>
  </p:sldMasterIdLst>
  <p:sldIdLst>
    <p:sldId id="256" r:id="rId7"/>
    <p:sldId id="264" r:id="rId8"/>
    <p:sldId id="265" r:id="rId9"/>
    <p:sldId id="263" r:id="rId10"/>
    <p:sldId id="283" r:id="rId11"/>
    <p:sldId id="286" r:id="rId12"/>
    <p:sldId id="284" r:id="rId13"/>
    <p:sldId id="285" r:id="rId14"/>
    <p:sldId id="287" r:id="rId15"/>
    <p:sldId id="288" r:id="rId16"/>
    <p:sldId id="268" r:id="rId17"/>
    <p:sldId id="267" r:id="rId18"/>
    <p:sldId id="269" r:id="rId19"/>
    <p:sldId id="270" r:id="rId20"/>
    <p:sldId id="271" r:id="rId21"/>
    <p:sldId id="272" r:id="rId22"/>
    <p:sldId id="280" r:id="rId23"/>
    <p:sldId id="273" r:id="rId24"/>
    <p:sldId id="274" r:id="rId25"/>
    <p:sldId id="275" r:id="rId26"/>
    <p:sldId id="276" r:id="rId27"/>
    <p:sldId id="277" r:id="rId28"/>
    <p:sldId id="281" r:id="rId29"/>
    <p:sldId id="282" r:id="rId30"/>
    <p:sldId id="279" r:id="rId31"/>
    <p:sldId id="289" r:id="rId32"/>
    <p:sldId id="290" r:id="rId33"/>
    <p:sldId id="291" r:id="rId34"/>
    <p:sldId id="292" r:id="rId35"/>
    <p:sldId id="293" r:id="rId36"/>
    <p:sldId id="278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FF33"/>
    <a:srgbClr val="FFFF66"/>
    <a:srgbClr val="D9D4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9" autoAdjust="0"/>
    <p:restoredTop sz="94660"/>
  </p:normalViewPr>
  <p:slideViewPr>
    <p:cSldViewPr>
      <p:cViewPr>
        <p:scale>
          <a:sx n="75" d="100"/>
          <a:sy n="7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</p:grpSp>
      <p:sp>
        <p:nvSpPr>
          <p:cNvPr id="719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Образец заголовка</a:t>
            </a:r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CDFB9-50A1-44AD-A6AD-EB61EF9B76C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40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632F2-EA36-4CCC-A983-36466A6978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28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61F64-802E-4608-A664-1ABCFE812BA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6482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E7BFB-B67D-437B-BA37-F726E6C871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414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868D0-9A1D-40C6-8B9F-09146ABBC21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039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E1BB8-C741-4FCD-A550-DC75B3ECD4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216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5541D-A95E-499A-9BCF-C5BD43A2C1B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36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F3BB0-3FCC-48F5-935C-615328EB8BD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69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CB4C9-1E75-4BC7-A649-C68BF8B16A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149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C4163-E8AF-479F-AF1C-2C98407E99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832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78AC-E81A-412F-86F7-45457DF9AA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40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D6C93-184F-4375-9D98-311F0E94B3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509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8B11C-2254-4F13-B84E-61501D4CE9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203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C2CCF-B6A3-4801-A75A-CC3E238A7E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562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260D4-4B58-4842-AD35-9F8987DF44D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891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C8713-4141-4C14-8401-FC868A1024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709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0"/>
              <a:ext cx="1858" cy="3629"/>
              <a:chOff x="3008" y="774"/>
              <a:chExt cx="1858" cy="3629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3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2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2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0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0" y="1323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7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9" y="121"/>
              <a:ext cx="356" cy="608"/>
              <a:chOff x="1731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2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1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5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5"/>
              <a:ext cx="500" cy="500"/>
              <a:chOff x="1727" y="870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1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9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2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4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2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</p:grpSp>
      <p:sp>
        <p:nvSpPr>
          <p:cNvPr id="10244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s-ES"/>
              <a:t>Образец заголовка</a:t>
            </a:r>
          </a:p>
        </p:txBody>
      </p:sp>
      <p:sp>
        <p:nvSpPr>
          <p:cNvPr id="10244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s-ES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7BC2F-7069-43CC-94BF-DA05E49656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126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C148E-6BEE-4376-8377-E92E984519B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01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A35B9-685E-4662-84A0-82D5FCA216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343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6B7D8-0BAB-4ECC-B739-DF17D9D9BB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860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5F1AB-F5E9-4538-9225-1F7A0D4C09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229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7E842-9BE4-4724-8065-810E086CE0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3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58794-6272-4D75-90EE-FE63A01948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185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5CECE-C0C8-4845-B3D5-F8CC417DE2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397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74EF1-9BC3-4173-844E-5418E72D44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63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1D71F-BB62-4AEF-8C77-50DD450170C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487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7BCFE-88D0-4845-BBB7-9E440672CC0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750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8432-C7A0-456A-8033-366B96E1FA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70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0F441-DC43-492F-9B37-80E1268AA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36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</p:grpSp>
      <p:sp>
        <p:nvSpPr>
          <p:cNvPr id="13213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Образец заголовка</a:t>
            </a:r>
          </a:p>
        </p:txBody>
      </p:sp>
      <p:sp>
        <p:nvSpPr>
          <p:cNvPr id="13213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1D606-4971-48BC-B236-DAFF2EC8D63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504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195C3-0F79-458B-BFC1-81A51F7A7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876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3F141-0442-491C-8F81-D7E20016123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1656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52ED6-1C76-4053-BC84-C6850464191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88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E5536-50AC-42F4-BA45-2DAF7462EB5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565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13C4D-2286-4683-8396-DA26797F801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398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58688-86AC-4EB4-A0AA-15F16FFEF10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7998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04B8A-E740-4A50-A7CF-ECD46003B65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946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137F2-92DF-4DFF-8E09-1C268C53384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481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38985-84FA-4412-8BFD-933ADCCD04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2935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EC6AE-AC48-4783-AFB3-36D6F5CC82D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7062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A2B3-8D4F-4658-9165-9D34720F841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536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DF71B6B-0151-49E5-BA93-A210E2260C3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3548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DF0040-E82F-49D0-A8AE-33A572292E3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8331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87B3326-12BD-4E37-A0B3-693B69625C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527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034CA-1737-4EB1-AC3D-74A6D74E405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1605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F1F6D7-13A9-416C-9AAD-18DF7E67A7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408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7EDAE4-A585-454E-BFFC-AC6CDC8AB2D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9723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D4F87E-EB0D-4A03-98B1-62B5D6F1F87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541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5D969-696A-4F00-BC53-B21A1BA1960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8304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46A86A3-B21B-4AF3-A2C0-F35FB189C96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947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DB62394-C12F-476F-83BA-F63C0B796A3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1672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C503-E30E-4008-9844-E166FCDBD27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6994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E42F-12EE-4B47-9A2F-A9832AAB58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1007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F5BEA-8F80-4906-ACD2-233B5991E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493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C39B6-216A-4A6A-BB41-38DCCD6FF42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218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FDCBD-A23A-4096-969B-33E5EA78096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86036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EC13-84C1-42CA-BA4A-F920464993C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5807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895F-2D9D-4CAF-83BF-3F4232465E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501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8E270-6691-4F8C-8B51-B1BA7D66DD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1863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CC1E-8124-4E04-885F-6AE0C676C2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2414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42D0A-41E1-4DA8-B9FA-F19999FFB10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5363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DB30-BA39-4C38-98D7-BF438BEF6F4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3621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1E360-BF50-49BE-9445-3934E667873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7801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7F7BF-0EAF-4297-B3B4-2FB8689353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6445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DC4F-DA88-4F0C-AD21-6F1B29E52CD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6703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80EC-5C00-40E3-A04E-8A5EC3429B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32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CFBAB-C555-457D-BFCB-5B02FE4AD6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83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FDE66-DBBC-4901-BFFE-A93D3CAC8B0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84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B01D9-7112-4871-A945-FBD155521B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762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16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16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</p:grpSp>
      <p:sp>
        <p:nvSpPr>
          <p:cNvPr id="616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заголовка</a:t>
            </a: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текста</a:t>
            </a:r>
          </a:p>
          <a:p>
            <a:pPr lvl="1"/>
            <a:r>
              <a:rPr lang="es-ES" smtClean="0"/>
              <a:t>Второй уровень</a:t>
            </a:r>
          </a:p>
          <a:p>
            <a:pPr lvl="2"/>
            <a:r>
              <a:rPr lang="es-ES" smtClean="0"/>
              <a:t>Третий уровень</a:t>
            </a:r>
          </a:p>
          <a:p>
            <a:pPr lvl="3"/>
            <a:r>
              <a:rPr lang="es-ES" smtClean="0"/>
              <a:t>Четвертый уровень</a:t>
            </a:r>
          </a:p>
          <a:p>
            <a:pPr lvl="4"/>
            <a:r>
              <a:rPr lang="es-ES" smtClean="0"/>
              <a:t>Пятый уровень</a:t>
            </a: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7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5677FD54-75E2-4AD7-A730-9992F6F7ADD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17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8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текста</a:t>
            </a:r>
          </a:p>
          <a:p>
            <a:pPr lvl="1"/>
            <a:r>
              <a:rPr lang="es-ES" smtClean="0"/>
              <a:t>Второй уровень</a:t>
            </a:r>
          </a:p>
          <a:p>
            <a:pPr lvl="2"/>
            <a:r>
              <a:rPr lang="es-ES" smtClean="0"/>
              <a:t>Третий уровень</a:t>
            </a:r>
          </a:p>
          <a:p>
            <a:pPr lvl="3"/>
            <a:r>
              <a:rPr lang="es-ES" smtClean="0"/>
              <a:t>Четвертый уровень</a:t>
            </a:r>
          </a:p>
          <a:p>
            <a:pPr lvl="4"/>
            <a:r>
              <a:rPr lang="es-ES" smtClean="0"/>
              <a:t>Пятый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84AE279-4D73-4B91-BB98-C1F9C261D5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137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grpSp>
          <p:nvGrpSpPr>
            <p:cNvPr id="410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138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0138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0138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</p:grpSp>
        <p:sp>
          <p:nvSpPr>
            <p:cNvPr id="10138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grpSp>
          <p:nvGrpSpPr>
            <p:cNvPr id="410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13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013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013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013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013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grpSp>
            <p:nvGrpSpPr>
              <p:cNvPr id="413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13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Tahoma" charset="0"/>
                  </a:endParaRPr>
                </a:p>
              </p:txBody>
            </p:sp>
            <p:sp>
              <p:nvSpPr>
                <p:cNvPr id="1013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Tahoma" charset="0"/>
                  </a:endParaRPr>
                </a:p>
              </p:txBody>
            </p:sp>
            <p:sp>
              <p:nvSpPr>
                <p:cNvPr id="1013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1" y="1723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Tahoma" charset="0"/>
                  </a:endParaRPr>
                </a:p>
              </p:txBody>
            </p:sp>
          </p:grpSp>
        </p:grpSp>
        <p:grpSp>
          <p:nvGrpSpPr>
            <p:cNvPr id="410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1396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01397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0139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</p:grpSp>
        <p:grpSp>
          <p:nvGrpSpPr>
            <p:cNvPr id="410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140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0140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0140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</p:grpSp>
        <p:grpSp>
          <p:nvGrpSpPr>
            <p:cNvPr id="411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140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0140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0140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</p:grpSp>
        <p:sp>
          <p:nvSpPr>
            <p:cNvPr id="10140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140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140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141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141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141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141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141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141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141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141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141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141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0142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</p:grpSp>
      <p:sp>
        <p:nvSpPr>
          <p:cNvPr id="10142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заголовка</a:t>
            </a:r>
          </a:p>
        </p:txBody>
      </p:sp>
      <p:sp>
        <p:nvSpPr>
          <p:cNvPr id="410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текста</a:t>
            </a:r>
          </a:p>
          <a:p>
            <a:pPr lvl="1"/>
            <a:r>
              <a:rPr lang="es-ES" smtClean="0"/>
              <a:t>Второй уровень</a:t>
            </a:r>
          </a:p>
          <a:p>
            <a:pPr lvl="2"/>
            <a:r>
              <a:rPr lang="es-ES" smtClean="0"/>
              <a:t>Третий уровень</a:t>
            </a:r>
          </a:p>
          <a:p>
            <a:pPr lvl="3"/>
            <a:r>
              <a:rPr lang="es-ES" smtClean="0"/>
              <a:t>Четвертый уровень</a:t>
            </a:r>
          </a:p>
          <a:p>
            <a:pPr lvl="4"/>
            <a:r>
              <a:rPr lang="es-ES" smtClean="0"/>
              <a:t>Пятый уровень</a:t>
            </a:r>
          </a:p>
        </p:txBody>
      </p:sp>
      <p:sp>
        <p:nvSpPr>
          <p:cNvPr id="10142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142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142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6C39DF3-9345-4162-9026-9546F20FB9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4000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3107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3107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3107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3107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3108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3108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3108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3108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3108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3108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3108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3108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3108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3108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3109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3109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</p:grpSp>
        <p:sp>
          <p:nvSpPr>
            <p:cNvPr id="13109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3109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3109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3109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3109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3109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3109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3109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3110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3110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3110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3110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3110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3110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3110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  <p:sp>
            <p:nvSpPr>
              <p:cNvPr id="13110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Tahoma" charset="0"/>
                </a:endParaRPr>
              </a:p>
            </p:txBody>
          </p:sp>
        </p:grpSp>
        <p:sp>
          <p:nvSpPr>
            <p:cNvPr id="13110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13111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</p:grpSp>
      <p:sp>
        <p:nvSpPr>
          <p:cNvPr id="13111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заголовка</a:t>
            </a:r>
          </a:p>
        </p:txBody>
      </p:sp>
      <p:sp>
        <p:nvSpPr>
          <p:cNvPr id="13111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111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111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0A3DA2C-CA7E-46A7-98F0-65454CB5667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1311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текста</a:t>
            </a:r>
          </a:p>
          <a:p>
            <a:pPr lvl="1"/>
            <a:r>
              <a:rPr lang="es-ES" smtClean="0"/>
              <a:t>Второй уровень</a:t>
            </a:r>
          </a:p>
          <a:p>
            <a:pPr lvl="2"/>
            <a:r>
              <a:rPr lang="es-ES" smtClean="0"/>
              <a:t>Третий уровень</a:t>
            </a:r>
          </a:p>
          <a:p>
            <a:pPr lvl="3"/>
            <a:r>
              <a:rPr lang="es-ES" smtClean="0"/>
              <a:t>Четвертый уровень</a:t>
            </a:r>
          </a:p>
          <a:p>
            <a:pPr lvl="4"/>
            <a:r>
              <a:rPr lang="es-ES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1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ahoma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ahoma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Tahoma" charset="0"/>
              </a:defRPr>
            </a:lvl1pPr>
            <a:extLst/>
          </a:lstStyle>
          <a:p>
            <a:pPr>
              <a:defRPr/>
            </a:pPr>
            <a:fld id="{24620BAE-805F-481E-9127-5D0373D99B8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5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3990" r:id="rId7"/>
    <p:sldLayoutId id="2147484008" r:id="rId8"/>
    <p:sldLayoutId id="2147484009" r:id="rId9"/>
    <p:sldLayoutId id="2147483991" r:id="rId10"/>
    <p:sldLayoutId id="2147483992" r:id="rId11"/>
    <p:sldLayoutId id="2147484010" r:id="rId12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Tahoma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Tahoma" charset="0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  <a:latin typeface="Tahoma" charset="0"/>
              </a:defRPr>
            </a:lvl1pPr>
            <a:extLst/>
          </a:lstStyle>
          <a:p>
            <a:pPr>
              <a:defRPr/>
            </a:pPr>
            <a:fld id="{63627C80-42AA-4367-8763-11BB0527470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3993" r:id="rId2"/>
    <p:sldLayoutId id="2147484012" r:id="rId3"/>
    <p:sldLayoutId id="2147483994" r:id="rId4"/>
    <p:sldLayoutId id="2147483995" r:id="rId5"/>
    <p:sldLayoutId id="2147483996" r:id="rId6"/>
    <p:sldLayoutId id="2147484013" r:id="rId7"/>
    <p:sldLayoutId id="2147484014" r:id="rId8"/>
    <p:sldLayoutId id="2147484015" r:id="rId9"/>
    <p:sldLayoutId id="2147483997" r:id="rId10"/>
    <p:sldLayoutId id="214748401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5888"/>
            <a:ext cx="7772400" cy="1395412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smtClean="0"/>
              <a:t>Лекція № </a:t>
            </a:r>
            <a:r>
              <a:rPr lang="en-US" sz="3200" smtClean="0"/>
              <a:t>4</a:t>
            </a:r>
            <a:r>
              <a:rPr lang="uk-UA" sz="3200" smtClean="0"/>
              <a:t/>
            </a:r>
            <a:br>
              <a:rPr lang="uk-UA" sz="3200" smtClean="0"/>
            </a:br>
            <a:r>
              <a:rPr lang="uk-UA" sz="3200" smtClean="0"/>
              <a:t>Місце паразитів у тваринному світі</a:t>
            </a:r>
            <a:endParaRPr lang="es-ES" sz="32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341438"/>
            <a:ext cx="7920037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000" smtClean="0"/>
              <a:t>ПЛАН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smtClean="0"/>
              <a:t>1</a:t>
            </a:r>
            <a:r>
              <a:rPr lang="uk-UA" sz="2000" smtClean="0"/>
              <a:t>. Паразитичні організми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000" smtClean="0"/>
              <a:t>	</a:t>
            </a:r>
            <a:r>
              <a:rPr lang="en-US" sz="2000" smtClean="0"/>
              <a:t>1</a:t>
            </a:r>
            <a:r>
              <a:rPr lang="uk-UA" sz="2000" smtClean="0"/>
              <a:t>.1 Тварини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000" smtClean="0"/>
              <a:t>		</a:t>
            </a:r>
            <a:r>
              <a:rPr lang="en-US" sz="2000" smtClean="0"/>
              <a:t>1</a:t>
            </a:r>
            <a:r>
              <a:rPr lang="uk-UA" sz="2000" smtClean="0"/>
              <a:t>.1 Міксозої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000" smtClean="0"/>
              <a:t>		</a:t>
            </a:r>
            <a:r>
              <a:rPr lang="en-US" sz="2000" smtClean="0"/>
              <a:t>1</a:t>
            </a:r>
            <a:r>
              <a:rPr lang="uk-UA" sz="2000" smtClean="0"/>
              <a:t>.2 Мезозої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000" smtClean="0"/>
              <a:t>		</a:t>
            </a:r>
            <a:r>
              <a:rPr lang="en-US" sz="2000" smtClean="0"/>
              <a:t>1</a:t>
            </a:r>
            <a:r>
              <a:rPr lang="uk-UA" sz="2000" smtClean="0"/>
              <a:t>.3 </a:t>
            </a:r>
            <a:r>
              <a:rPr lang="uk-UA" altLang="zh-CN" sz="2000" smtClean="0"/>
              <a:t>Кишковопорожнинні</a:t>
            </a:r>
            <a:r>
              <a:rPr lang="es-ES" altLang="zh-CN" sz="2000" smtClean="0">
                <a:ea typeface="宋体" pitchFamily="2" charset="-122"/>
              </a:rPr>
              <a:t> </a:t>
            </a:r>
            <a:endParaRPr lang="uk-UA" sz="200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000" smtClean="0"/>
              <a:t>		</a:t>
            </a:r>
            <a:r>
              <a:rPr lang="en-US" sz="2000" smtClean="0"/>
              <a:t>1</a:t>
            </a:r>
            <a:r>
              <a:rPr lang="uk-UA" sz="2000" smtClean="0"/>
              <a:t>.4 Плоскі черви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000" smtClean="0"/>
              <a:t>		</a:t>
            </a:r>
            <a:r>
              <a:rPr lang="en-US" sz="2000" smtClean="0"/>
              <a:t>1</a:t>
            </a:r>
            <a:r>
              <a:rPr lang="uk-UA" sz="2000" smtClean="0"/>
              <a:t>.5 Немертини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000" smtClean="0"/>
              <a:t>		</a:t>
            </a:r>
            <a:r>
              <a:rPr lang="en-US" sz="2000" smtClean="0"/>
              <a:t>1</a:t>
            </a:r>
            <a:r>
              <a:rPr lang="uk-UA" sz="2000" smtClean="0"/>
              <a:t>.6 Нематоди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000" smtClean="0"/>
              <a:t>		</a:t>
            </a:r>
            <a:r>
              <a:rPr lang="en-US" sz="2000" smtClean="0"/>
              <a:t>1</a:t>
            </a:r>
            <a:r>
              <a:rPr lang="uk-UA" sz="2000" smtClean="0"/>
              <a:t>.7 Волосові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000" smtClean="0"/>
              <a:t>		1.8 Акантоцефали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000" smtClean="0"/>
              <a:t>		1.9 Членистоногі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000" smtClean="0"/>
              <a:t>		1.10 Пентастоміди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000" smtClean="0"/>
              <a:t>		1.11 Молюски</a:t>
            </a:r>
            <a:endParaRPr lang="en-US" sz="200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smtClean="0"/>
              <a:t>2. </a:t>
            </a:r>
            <a:r>
              <a:rPr lang="uk-UA" sz="2000" smtClean="0"/>
              <a:t>Хазяї паразитів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uk-UA" sz="2000" smtClean="0"/>
              <a:t>3. Загальні висновки</a:t>
            </a:r>
            <a:endParaRPr lang="es-E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1" descr="C:\Atlas\CD\d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464343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2" descr="C:\Atlas\CD\d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4416425"/>
            <a:ext cx="4570412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3" descr="C:\Atlas\CD\d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42037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4" descr="C:\Atlas\CD\du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57250"/>
            <a:ext cx="3429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11"/>
          <p:cNvSpPr>
            <a:spLocks noChangeShapeType="1"/>
          </p:cNvSpPr>
          <p:nvPr/>
        </p:nvSpPr>
        <p:spPr bwMode="auto">
          <a:xfrm flipH="1">
            <a:off x="4419600" y="40386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4343400" y="3581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2 mm</a:t>
            </a:r>
          </a:p>
        </p:txBody>
      </p:sp>
      <p:sp>
        <p:nvSpPr>
          <p:cNvPr id="36872" name="Line 13"/>
          <p:cNvSpPr>
            <a:spLocks noChangeShapeType="1"/>
          </p:cNvSpPr>
          <p:nvPr/>
        </p:nvSpPr>
        <p:spPr bwMode="auto">
          <a:xfrm>
            <a:off x="4038600" y="65532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73" name="Text Box 14"/>
          <p:cNvSpPr txBox="1">
            <a:spLocks noChangeArrowheads="1"/>
          </p:cNvSpPr>
          <p:nvPr/>
        </p:nvSpPr>
        <p:spPr bwMode="auto">
          <a:xfrm>
            <a:off x="4114800" y="6096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0.5 mm</a:t>
            </a:r>
          </a:p>
        </p:txBody>
      </p:sp>
      <p:sp>
        <p:nvSpPr>
          <p:cNvPr id="36874" name="Прямоугольник 19"/>
          <p:cNvSpPr>
            <a:spLocks noChangeArrowheads="1"/>
          </p:cNvSpPr>
          <p:nvPr/>
        </p:nvSpPr>
        <p:spPr bwMode="auto">
          <a:xfrm>
            <a:off x="214313" y="214313"/>
            <a:ext cx="87868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3200" b="1"/>
              <a:t>Cestoda</a:t>
            </a:r>
            <a:r>
              <a:rPr lang="es-ES" sz="3200"/>
              <a:t> </a:t>
            </a:r>
            <a:r>
              <a:rPr lang="uk-UA" sz="3200"/>
              <a:t>(цестоди, або стьожкові черви)</a:t>
            </a:r>
            <a:endParaRPr lang="uk-UA" sz="3200" i="1"/>
          </a:p>
          <a:p>
            <a:r>
              <a:rPr lang="en-US" sz="3200" i="1"/>
              <a:t>Taenia saginata</a:t>
            </a:r>
            <a:r>
              <a:rPr lang="en-US" sz="3200"/>
              <a:t> vs. </a:t>
            </a:r>
            <a:r>
              <a:rPr lang="en-US" sz="3200" i="1"/>
              <a:t>T. solium</a:t>
            </a:r>
            <a:r>
              <a:rPr lang="en-US" sz="3200"/>
              <a:t>. </a:t>
            </a:r>
            <a:endParaRPr lang="ru-RU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宋体" pitchFamily="2" charset="-122"/>
              </a:rPr>
              <a:t>Nematoda</a:t>
            </a:r>
            <a:r>
              <a:rPr lang="en-US" altLang="zh-CN" smtClean="0">
                <a:ea typeface="宋体" pitchFamily="2" charset="-122"/>
              </a:rPr>
              <a:t> </a:t>
            </a:r>
            <a:r>
              <a:rPr lang="uk-UA" altLang="zh-CN" smtClean="0"/>
              <a:t>— нематоди</a:t>
            </a:r>
            <a:r>
              <a:rPr lang="es-ES" altLang="zh-CN" smtClean="0">
                <a:ea typeface="宋体" pitchFamily="2" charset="-122"/>
              </a:rPr>
              <a:t> </a:t>
            </a:r>
            <a:endParaRPr lang="es-E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15875" eaLnBrk="1" hangingPunct="1">
              <a:buFontTx/>
              <a:buNone/>
            </a:pPr>
            <a:r>
              <a:rPr lang="uk-UA" altLang="zh-CN" smtClean="0"/>
              <a:t>один із найчисленніших типів тваринного світу, що охоплює близько 15 тисяч видів, які заселяють різноманітні середовища</a:t>
            </a:r>
          </a:p>
          <a:p>
            <a:pPr indent="15875" eaLnBrk="1" hangingPunct="1">
              <a:buFontTx/>
              <a:buNone/>
            </a:pPr>
            <a:r>
              <a:rPr lang="uk-UA" altLang="zh-CN" smtClean="0"/>
              <a:t>Вирізняють тільки два класи: </a:t>
            </a:r>
            <a:r>
              <a:rPr lang="en-US" altLang="zh-CN" sz="4000" b="1" smtClean="0">
                <a:ea typeface="宋体" pitchFamily="2" charset="-122"/>
              </a:rPr>
              <a:t>Adenophorea </a:t>
            </a:r>
            <a:r>
              <a:rPr lang="uk-UA" altLang="zh-CN" sz="4000" b="1" smtClean="0"/>
              <a:t>(або </a:t>
            </a:r>
            <a:r>
              <a:rPr lang="en-US" altLang="zh-CN" sz="4000" b="1" smtClean="0">
                <a:ea typeface="宋体" pitchFamily="2" charset="-122"/>
              </a:rPr>
              <a:t>Aphasmidia) </a:t>
            </a:r>
            <a:r>
              <a:rPr lang="uk-UA" altLang="zh-CN" sz="4000" b="1" smtClean="0"/>
              <a:t>і </a:t>
            </a:r>
            <a:r>
              <a:rPr lang="en-US" altLang="zh-CN" sz="4000" b="1" smtClean="0">
                <a:ea typeface="宋体" pitchFamily="2" charset="-122"/>
              </a:rPr>
              <a:t>Secernentea </a:t>
            </a:r>
            <a:r>
              <a:rPr lang="uk-UA" altLang="zh-CN" sz="4000" b="1" smtClean="0"/>
              <a:t>(або </a:t>
            </a:r>
            <a:r>
              <a:rPr lang="en-US" altLang="zh-CN" sz="4000" b="1" smtClean="0">
                <a:ea typeface="宋体" pitchFamily="2" charset="-122"/>
              </a:rPr>
              <a:t>Phasmidia)</a:t>
            </a:r>
            <a:r>
              <a:rPr lang="es-ES" altLang="zh-CN" sz="4000" b="1" smtClean="0">
                <a:ea typeface="宋体" pitchFamily="2" charset="-122"/>
              </a:rPr>
              <a:t> </a:t>
            </a:r>
            <a:endParaRPr lang="es-ES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0"/>
            <a:ext cx="20288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162800" y="11430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E</a:t>
            </a:r>
          </a:p>
        </p:txBody>
      </p:sp>
      <p:pic>
        <p:nvPicPr>
          <p:cNvPr id="38916" name="Picture 4" descr="d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0"/>
            <a:ext cx="48101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d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"/>
          <a:stretch>
            <a:fillRect/>
          </a:stretch>
        </p:blipFill>
        <p:spPr bwMode="auto">
          <a:xfrm>
            <a:off x="5267325" y="2057400"/>
            <a:ext cx="386715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781800" y="457200"/>
            <a:ext cx="22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P</a:t>
            </a:r>
          </a:p>
        </p:txBody>
      </p:sp>
      <p:pic>
        <p:nvPicPr>
          <p:cNvPr id="38919" name="Picture 7" descr="ascar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5246" r="2271" b="10820"/>
          <a:stretch>
            <a:fillRect/>
          </a:stretch>
        </p:blipFill>
        <p:spPr bwMode="auto">
          <a:xfrm>
            <a:off x="0" y="0"/>
            <a:ext cx="6172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04800" y="2667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</a:t>
            </a: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 flipV="1">
            <a:off x="4495800" y="4724400"/>
            <a:ext cx="381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4953000" y="4495800"/>
            <a:ext cx="457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400800" y="43434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U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6934200" y="32766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U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7391400" y="46482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I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2362200" y="45720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I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7620000" y="3886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OD</a:t>
            </a:r>
            <a:endParaRPr lang="en-US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V="1">
            <a:off x="8305800" y="3962400"/>
            <a:ext cx="2286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8305800" y="4114800"/>
            <a:ext cx="15240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2971800" y="5257800"/>
            <a:ext cx="22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V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8305800" y="2971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O</a:t>
            </a: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8458200" y="3276600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4648200" y="51816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LC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8382000" y="1600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CU</a:t>
            </a:r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 flipH="1">
            <a:off x="8229600" y="1905000"/>
            <a:ext cx="30480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8458200" y="762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ET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4876800" y="27574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d</a:t>
            </a: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2286000" y="29718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IP</a:t>
            </a:r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 flipV="1">
            <a:off x="2667000" y="2895600"/>
            <a:ext cx="15240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1066800" y="43434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T</a:t>
            </a:r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 flipH="1">
            <a:off x="8001000" y="990600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6781800" y="457200"/>
            <a:ext cx="22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P</a:t>
            </a:r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 flipH="1" flipV="1">
            <a:off x="8153400" y="1524000"/>
            <a:ext cx="30480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6172200" y="17367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MU</a:t>
            </a:r>
          </a:p>
        </p:txBody>
      </p:sp>
      <p:sp>
        <p:nvSpPr>
          <p:cNvPr id="38945" name="Line 33"/>
          <p:cNvSpPr>
            <a:spLocks noChangeShapeType="1"/>
          </p:cNvSpPr>
          <p:nvPr/>
        </p:nvSpPr>
        <p:spPr bwMode="auto">
          <a:xfrm flipV="1">
            <a:off x="6705600" y="1676400"/>
            <a:ext cx="15240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>
            <a:off x="6705600" y="1981200"/>
            <a:ext cx="1524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47" name="Line 35"/>
          <p:cNvSpPr>
            <a:spLocks noChangeShapeType="1"/>
          </p:cNvSpPr>
          <p:nvPr/>
        </p:nvSpPr>
        <p:spPr bwMode="auto">
          <a:xfrm>
            <a:off x="1600200" y="1295400"/>
            <a:ext cx="2209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2057400" y="838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10 cm</a:t>
            </a:r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0" y="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a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38950" name="Line 38"/>
          <p:cNvSpPr>
            <a:spLocks noChangeShapeType="1"/>
          </p:cNvSpPr>
          <p:nvPr/>
        </p:nvSpPr>
        <p:spPr bwMode="auto">
          <a:xfrm>
            <a:off x="8153400" y="5334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6096000" y="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b</a:t>
            </a:r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8077200" y="76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0.5 mm</a:t>
            </a:r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>
            <a:off x="76200" y="6477000"/>
            <a:ext cx="1447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54" name="Line 42"/>
          <p:cNvSpPr>
            <a:spLocks noChangeShapeType="1"/>
          </p:cNvSpPr>
          <p:nvPr/>
        </p:nvSpPr>
        <p:spPr bwMode="auto">
          <a:xfrm>
            <a:off x="4800600" y="64770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55" name="Text Box 43"/>
          <p:cNvSpPr txBox="1">
            <a:spLocks noChangeArrowheads="1"/>
          </p:cNvSpPr>
          <p:nvPr/>
        </p:nvSpPr>
        <p:spPr bwMode="auto">
          <a:xfrm>
            <a:off x="4800600" y="6019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 mm</a:t>
            </a:r>
          </a:p>
        </p:txBody>
      </p: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228600" y="6019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1 mm</a:t>
            </a:r>
          </a:p>
        </p:txBody>
      </p:sp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8382000" y="6110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8.6</a:t>
            </a:r>
          </a:p>
        </p:txBody>
      </p:sp>
      <p:sp>
        <p:nvSpPr>
          <p:cNvPr id="38958" name="Text Box 46"/>
          <p:cNvSpPr txBox="1">
            <a:spLocks noChangeArrowheads="1"/>
          </p:cNvSpPr>
          <p:nvPr/>
        </p:nvSpPr>
        <p:spPr bwMode="auto">
          <a:xfrm>
            <a:off x="0" y="2514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59" name="Text Box 47"/>
          <p:cNvSpPr txBox="1">
            <a:spLocks noChangeArrowheads="1"/>
          </p:cNvSpPr>
          <p:nvPr/>
        </p:nvSpPr>
        <p:spPr bwMode="auto">
          <a:xfrm>
            <a:off x="8382000" y="243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c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60" name="Text Box 48"/>
          <p:cNvSpPr txBox="1">
            <a:spLocks noChangeArrowheads="1"/>
          </p:cNvSpPr>
          <p:nvPr/>
        </p:nvSpPr>
        <p:spPr bwMode="auto">
          <a:xfrm>
            <a:off x="2362200" y="243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</a:t>
            </a:r>
          </a:p>
        </p:txBody>
      </p:sp>
      <p:sp>
        <p:nvSpPr>
          <p:cNvPr id="38961" name="AutoShape 49">
            <a:hlinkClick r:id="" action="ppaction://hlinkshowjump?jump=nextslide" highlightClick="1"/>
          </p:cNvPr>
          <p:cNvSpPr>
            <a:spLocks noChangeAspect="1" noChangeArrowheads="1"/>
          </p:cNvSpPr>
          <p:nvPr/>
        </p:nvSpPr>
        <p:spPr bwMode="auto">
          <a:xfrm>
            <a:off x="0" y="6589713"/>
            <a:ext cx="265113" cy="265112"/>
          </a:xfrm>
          <a:prstGeom prst="actionButton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62" name="AutoShape 50">
            <a:hlinkClick r:id="" action="ppaction://hlinkshowjump?jump=lastslideviewed" highlightClick="1"/>
          </p:cNvPr>
          <p:cNvSpPr>
            <a:spLocks noChangeAspect="1" noChangeArrowheads="1"/>
          </p:cNvSpPr>
          <p:nvPr/>
        </p:nvSpPr>
        <p:spPr bwMode="auto">
          <a:xfrm>
            <a:off x="8878888" y="6589713"/>
            <a:ext cx="265112" cy="265112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63" name="AutoShape 51">
            <a:hlinkClick r:id="" action="ppaction://noaction" highlightClick="1"/>
          </p:cNvPr>
          <p:cNvSpPr>
            <a:spLocks noChangeAspect="1" noChangeArrowheads="1"/>
          </p:cNvSpPr>
          <p:nvPr/>
        </p:nvSpPr>
        <p:spPr bwMode="auto">
          <a:xfrm>
            <a:off x="8610600" y="6589713"/>
            <a:ext cx="265113" cy="26511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64" name="AutoShape 52">
            <a:hlinkClick r:id="" action="ppaction://noaction" highlightClick="1"/>
          </p:cNvPr>
          <p:cNvSpPr>
            <a:spLocks noChangeAspect="1" noChangeArrowheads="1"/>
          </p:cNvSpPr>
          <p:nvPr/>
        </p:nvSpPr>
        <p:spPr bwMode="auto">
          <a:xfrm>
            <a:off x="8345488" y="6589713"/>
            <a:ext cx="265112" cy="265112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65" name="AutoShape 53">
            <a:hlinkClick r:id="" action="ppaction://noaction" highlightClick="1"/>
          </p:cNvPr>
          <p:cNvSpPr>
            <a:spLocks noChangeAspect="1" noChangeArrowheads="1"/>
          </p:cNvSpPr>
          <p:nvPr/>
        </p:nvSpPr>
        <p:spPr bwMode="auto">
          <a:xfrm>
            <a:off x="8077200" y="6592888"/>
            <a:ext cx="265113" cy="265112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2124075" y="5734050"/>
            <a:ext cx="5157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400" i="1"/>
              <a:t>Ascaris lumbricoides</a:t>
            </a:r>
            <a:endParaRPr lang="es-ES" sz="4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4763"/>
            <a:ext cx="74041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d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3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8761413" y="0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latin typeface="Times New Roman" pitchFamily="18" charset="0"/>
              </a:rPr>
              <a:t>b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-152400" y="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a</a:t>
            </a:r>
          </a:p>
        </p:txBody>
      </p:sp>
      <p:grpSp>
        <p:nvGrpSpPr>
          <p:cNvPr id="39942" name="Group 6"/>
          <p:cNvGrpSpPr>
            <a:grpSpLocks/>
          </p:cNvGrpSpPr>
          <p:nvPr/>
        </p:nvGrpSpPr>
        <p:grpSpPr bwMode="auto">
          <a:xfrm>
            <a:off x="609600" y="5562600"/>
            <a:ext cx="1066800" cy="457200"/>
            <a:chOff x="5088" y="3504"/>
            <a:chExt cx="672" cy="288"/>
          </a:xfrm>
        </p:grpSpPr>
        <p:sp>
          <p:nvSpPr>
            <p:cNvPr id="39951" name="Line 7"/>
            <p:cNvSpPr>
              <a:spLocks noChangeShapeType="1"/>
            </p:cNvSpPr>
            <p:nvPr/>
          </p:nvSpPr>
          <p:spPr bwMode="auto">
            <a:xfrm>
              <a:off x="5232" y="3792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2" name="Text Box 8"/>
            <p:cNvSpPr txBox="1">
              <a:spLocks noChangeArrowheads="1"/>
            </p:cNvSpPr>
            <p:nvPr/>
          </p:nvSpPr>
          <p:spPr bwMode="auto">
            <a:xfrm>
              <a:off x="5088" y="3504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10 </a:t>
              </a:r>
              <a:r>
                <a:rPr lang="en-US" sz="2400">
                  <a:latin typeface="Symbol" pitchFamily="18" charset="2"/>
                </a:rPr>
                <a:t>m</a:t>
              </a:r>
              <a:r>
                <a:rPr lang="en-US" sz="2400">
                  <a:latin typeface="Times New Roman" pitchFamily="18" charset="0"/>
                </a:rPr>
                <a:t>m</a:t>
              </a:r>
            </a:p>
          </p:txBody>
        </p:sp>
      </p:grp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8229600" y="611028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  8.9</a:t>
            </a:r>
          </a:p>
        </p:txBody>
      </p:sp>
      <p:sp>
        <p:nvSpPr>
          <p:cNvPr id="39944" name="Line 10"/>
          <p:cNvSpPr>
            <a:spLocks noChangeShapeType="1"/>
          </p:cNvSpPr>
          <p:nvPr/>
        </p:nvSpPr>
        <p:spPr bwMode="auto">
          <a:xfrm>
            <a:off x="6172200" y="129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AutoShape 11">
            <a:hlinkClick r:id="" action="ppaction://hlinkshowjump?jump=nextslide" highlightClick="1"/>
          </p:cNvPr>
          <p:cNvSpPr>
            <a:spLocks noChangeAspect="1" noChangeArrowheads="1"/>
          </p:cNvSpPr>
          <p:nvPr/>
        </p:nvSpPr>
        <p:spPr bwMode="auto">
          <a:xfrm>
            <a:off x="0" y="6589713"/>
            <a:ext cx="265113" cy="265112"/>
          </a:xfrm>
          <a:prstGeom prst="actionButton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6" name="AutoShape 12">
            <a:hlinkClick r:id="" action="ppaction://hlinkshowjump?jump=lastslideviewed" highlightClick="1"/>
          </p:cNvPr>
          <p:cNvSpPr>
            <a:spLocks noChangeAspect="1" noChangeArrowheads="1"/>
          </p:cNvSpPr>
          <p:nvPr/>
        </p:nvSpPr>
        <p:spPr bwMode="auto">
          <a:xfrm>
            <a:off x="8878888" y="6589713"/>
            <a:ext cx="265112" cy="265112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7" name="AutoShape 13">
            <a:hlinkClick r:id="" action="ppaction://noaction" highlightClick="1"/>
          </p:cNvPr>
          <p:cNvSpPr>
            <a:spLocks noChangeAspect="1" noChangeArrowheads="1"/>
          </p:cNvSpPr>
          <p:nvPr/>
        </p:nvSpPr>
        <p:spPr bwMode="auto">
          <a:xfrm>
            <a:off x="8610600" y="6589713"/>
            <a:ext cx="265113" cy="26511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8" name="AutoShape 14">
            <a:hlinkClick r:id="" action="ppaction://noaction" highlightClick="1"/>
          </p:cNvPr>
          <p:cNvSpPr>
            <a:spLocks noChangeAspect="1" noChangeArrowheads="1"/>
          </p:cNvSpPr>
          <p:nvPr/>
        </p:nvSpPr>
        <p:spPr bwMode="auto">
          <a:xfrm>
            <a:off x="8345488" y="6589713"/>
            <a:ext cx="265112" cy="265112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9" name="AutoShape 15">
            <a:hlinkClick r:id="" action="ppaction://noaction" highlightClick="1"/>
          </p:cNvPr>
          <p:cNvSpPr>
            <a:spLocks noChangeAspect="1" noChangeArrowheads="1"/>
          </p:cNvSpPr>
          <p:nvPr/>
        </p:nvSpPr>
        <p:spPr bwMode="auto">
          <a:xfrm>
            <a:off x="8077200" y="6592888"/>
            <a:ext cx="265113" cy="265112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50" name="Rectangle 16"/>
          <p:cNvSpPr>
            <a:spLocks noChangeArrowheads="1"/>
          </p:cNvSpPr>
          <p:nvPr/>
        </p:nvSpPr>
        <p:spPr bwMode="auto">
          <a:xfrm>
            <a:off x="1763713" y="0"/>
            <a:ext cx="60436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000" i="1"/>
              <a:t>Dirofilaria immitis</a:t>
            </a:r>
            <a:endParaRPr lang="es-ES" sz="6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宋体" pitchFamily="2" charset="-122"/>
              </a:rPr>
              <a:t>Nematomorpha</a:t>
            </a:r>
            <a:r>
              <a:rPr lang="en-US" altLang="zh-CN" smtClean="0">
                <a:ea typeface="宋体" pitchFamily="2" charset="-122"/>
              </a:rPr>
              <a:t> </a:t>
            </a:r>
            <a:r>
              <a:rPr lang="uk-UA" altLang="zh-CN" smtClean="0"/>
              <a:t>— волосові</a:t>
            </a:r>
            <a:r>
              <a:rPr lang="es-ES" altLang="zh-CN" smtClean="0">
                <a:ea typeface="宋体" pitchFamily="2" charset="-122"/>
              </a:rPr>
              <a:t> </a:t>
            </a:r>
            <a:endParaRPr lang="es-ES" smtClean="0"/>
          </a:p>
        </p:txBody>
      </p:sp>
      <p:pic>
        <p:nvPicPr>
          <p:cNvPr id="4096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3055938"/>
            <a:ext cx="4248150" cy="3829050"/>
          </a:xfrm>
          <a:noFill/>
        </p:spPr>
      </p:pic>
      <p:pic>
        <p:nvPicPr>
          <p:cNvPr id="4096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1484313"/>
            <a:ext cx="5003800" cy="3752850"/>
          </a:xfrm>
          <a:noFill/>
        </p:spPr>
      </p:pic>
      <p:sp>
        <p:nvSpPr>
          <p:cNvPr id="40965" name="Text Box 10"/>
          <p:cNvSpPr txBox="1">
            <a:spLocks noChangeArrowheads="1"/>
          </p:cNvSpPr>
          <p:nvPr/>
        </p:nvSpPr>
        <p:spPr bwMode="auto">
          <a:xfrm>
            <a:off x="4211638" y="3900488"/>
            <a:ext cx="44592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3200">
                <a:solidFill>
                  <a:schemeClr val="bg1"/>
                </a:solidFill>
              </a:rPr>
              <a:t>Личинкова стадія в </a:t>
            </a:r>
          </a:p>
          <a:p>
            <a:pPr eaLnBrk="1" hangingPunct="1"/>
            <a:r>
              <a:rPr lang="uk-UA" sz="3200">
                <a:solidFill>
                  <a:schemeClr val="bg1"/>
                </a:solidFill>
              </a:rPr>
              <a:t>порожнині тіла комахи</a:t>
            </a:r>
            <a:endParaRPr lang="es-ES" sz="3200">
              <a:solidFill>
                <a:schemeClr val="bg1"/>
              </a:solidFill>
            </a:endParaRPr>
          </a:p>
        </p:txBody>
      </p:sp>
      <p:sp>
        <p:nvSpPr>
          <p:cNvPr id="40966" name="Text Box 11"/>
          <p:cNvSpPr txBox="1">
            <a:spLocks noChangeArrowheads="1"/>
          </p:cNvSpPr>
          <p:nvPr/>
        </p:nvSpPr>
        <p:spPr bwMode="auto">
          <a:xfrm>
            <a:off x="268288" y="2276475"/>
            <a:ext cx="3511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3200"/>
              <a:t>Загальний вигляд</a:t>
            </a:r>
            <a:endParaRPr lang="es-E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b="1" smtClean="0">
                <a:ea typeface="宋体" pitchFamily="2" charset="-122"/>
              </a:rPr>
              <a:t>Acanthocephala</a:t>
            </a:r>
            <a:r>
              <a:rPr lang="en-US" altLang="zh-CN" sz="4000" smtClean="0">
                <a:ea typeface="宋体" pitchFamily="2" charset="-122"/>
              </a:rPr>
              <a:t> </a:t>
            </a:r>
            <a:r>
              <a:rPr lang="uk-UA" altLang="zh-CN" sz="4000" smtClean="0"/>
              <a:t>— акантоцефали </a:t>
            </a:r>
            <a:endParaRPr lang="es-ES" sz="4000" smtClean="0"/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7863" y="1628775"/>
            <a:ext cx="3386137" cy="4525963"/>
          </a:xfrm>
          <a:noFill/>
        </p:spPr>
      </p:pic>
      <p:pic>
        <p:nvPicPr>
          <p:cNvPr id="4198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0"/>
          <a:stretch>
            <a:fillRect/>
          </a:stretch>
        </p:blipFill>
        <p:spPr>
          <a:xfrm>
            <a:off x="468313" y="1484313"/>
            <a:ext cx="5256212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宋体" pitchFamily="2" charset="-122"/>
              </a:rPr>
              <a:t>Arthropoda</a:t>
            </a:r>
            <a:r>
              <a:rPr lang="en-US" altLang="zh-CN" smtClean="0">
                <a:ea typeface="宋体" pitchFamily="2" charset="-122"/>
              </a:rPr>
              <a:t> </a:t>
            </a:r>
            <a:r>
              <a:rPr lang="uk-UA" altLang="zh-CN" smtClean="0"/>
              <a:t>— членистоногі</a:t>
            </a:r>
            <a:r>
              <a:rPr lang="es-ES" altLang="zh-CN" smtClean="0">
                <a:ea typeface="宋体" pitchFamily="2" charset="-122"/>
              </a:rPr>
              <a:t> </a:t>
            </a:r>
            <a:endParaRPr lang="es-ES" smtClean="0"/>
          </a:p>
        </p:txBody>
      </p:sp>
      <p:pic>
        <p:nvPicPr>
          <p:cNvPr id="430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1268413"/>
            <a:ext cx="4452937" cy="5300662"/>
          </a:xfrm>
          <a:noFill/>
        </p:spPr>
      </p:pic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4500563" y="6021388"/>
            <a:ext cx="3849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3600"/>
              <a:t>Ixodes hexagonus</a:t>
            </a:r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323850" y="1773238"/>
            <a:ext cx="3816350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uk-UA" altLang="zh-CN" sz="3200"/>
              <a:t>охоплює понад 1 мільйон видів, </a:t>
            </a:r>
            <a:endParaRPr lang="en-US" altLang="zh-CN" sz="3200">
              <a:ea typeface="宋体" pitchFamily="2" charset="-122"/>
            </a:endParaRPr>
          </a:p>
          <a:p>
            <a:r>
              <a:rPr lang="uk-UA" altLang="zh-CN" sz="3200"/>
              <a:t>включає багато паразитичних груп,</a:t>
            </a:r>
            <a:endParaRPr lang="en-US" altLang="zh-CN" sz="3200">
              <a:ea typeface="宋体" pitchFamily="2" charset="-122"/>
            </a:endParaRPr>
          </a:p>
          <a:p>
            <a:r>
              <a:rPr lang="uk-UA" altLang="zh-CN" sz="3200"/>
              <a:t>хоча переважають у ньому </a:t>
            </a:r>
            <a:endParaRPr lang="en-US" altLang="zh-CN" sz="3200">
              <a:ea typeface="宋体" pitchFamily="2" charset="-122"/>
            </a:endParaRPr>
          </a:p>
          <a:p>
            <a:r>
              <a:rPr lang="uk-UA" altLang="zh-CN" sz="3200"/>
              <a:t>вільноіснуючі види</a:t>
            </a:r>
            <a:r>
              <a:rPr lang="es-ES" altLang="zh-CN">
                <a:ea typeface="宋体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smtClean="0"/>
              <a:t>Підтип </a:t>
            </a:r>
            <a:r>
              <a:rPr lang="en-US" sz="4000" smtClean="0"/>
              <a:t>Chelicerata</a:t>
            </a:r>
            <a:br>
              <a:rPr lang="en-US" sz="4000" smtClean="0"/>
            </a:br>
            <a:r>
              <a:rPr lang="ru-RU" sz="4000" smtClean="0"/>
              <a:t>Клас </a:t>
            </a:r>
            <a:r>
              <a:rPr lang="en-US" sz="4000" smtClean="0"/>
              <a:t>Arachnida - </a:t>
            </a:r>
            <a:r>
              <a:rPr lang="uk-UA" sz="4000" smtClean="0"/>
              <a:t>павукоподібны</a:t>
            </a:r>
            <a:endParaRPr lang="ru-RU" sz="400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5" y="1571625"/>
            <a:ext cx="4429125" cy="47863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3400" dirty="0">
                <a:solidFill>
                  <a:schemeClr val="tx1"/>
                </a:solidFill>
              </a:rPr>
              <a:t>Ряд 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Parasitiformes</a:t>
            </a:r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1643063"/>
            <a:ext cx="4429125" cy="4786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3400" dirty="0">
                <a:solidFill>
                  <a:schemeClr val="tx1"/>
                </a:solidFill>
              </a:rPr>
              <a:t>Ряд 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Acariformes</a:t>
            </a:r>
            <a:endParaRPr lang="ru-RU" sz="3400" dirty="0">
              <a:solidFill>
                <a:schemeClr val="tx1"/>
              </a:solidFill>
            </a:endParaRPr>
          </a:p>
        </p:txBody>
      </p:sp>
      <p:pic>
        <p:nvPicPr>
          <p:cNvPr id="44037" name="Picture 2" descr="Клещ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357438"/>
            <a:ext cx="42068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Прямоугольник 7"/>
          <p:cNvSpPr>
            <a:spLocks noChangeArrowheads="1"/>
          </p:cNvSpPr>
          <p:nvPr/>
        </p:nvSpPr>
        <p:spPr bwMode="auto">
          <a:xfrm>
            <a:off x="285750" y="5786438"/>
            <a:ext cx="41894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sz="2200"/>
              <a:t>Схема будови іхсодових кліщів</a:t>
            </a:r>
            <a:endParaRPr lang="ru-RU" sz="2200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00313"/>
            <a:ext cx="4214812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Прямоугольник 7"/>
          <p:cNvSpPr>
            <a:spLocks noChangeArrowheads="1"/>
          </p:cNvSpPr>
          <p:nvPr/>
        </p:nvSpPr>
        <p:spPr bwMode="auto">
          <a:xfrm>
            <a:off x="5286375" y="5715000"/>
            <a:ext cx="33067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/>
              <a:t>Кліщ домашнього пилу </a:t>
            </a:r>
          </a:p>
          <a:p>
            <a:r>
              <a:rPr lang="ru-RU" sz="2200"/>
              <a:t> роду </a:t>
            </a:r>
            <a:r>
              <a:rPr lang="en-US" sz="2200"/>
              <a:t>Dermatophagoides</a:t>
            </a:r>
            <a:endParaRPr lang="ru-RU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zh-CN" b="1" smtClean="0"/>
              <a:t>Клас </a:t>
            </a:r>
            <a:r>
              <a:rPr lang="en-US" altLang="zh-CN" b="1" smtClean="0">
                <a:ea typeface="宋体" pitchFamily="2" charset="-122"/>
              </a:rPr>
              <a:t>Copepoda</a:t>
            </a:r>
            <a:r>
              <a:rPr lang="es-ES" altLang="zh-CN" smtClean="0">
                <a:ea typeface="宋体" pitchFamily="2" charset="-122"/>
              </a:rPr>
              <a:t> </a:t>
            </a:r>
            <a:endParaRPr lang="es-ES" smtClean="0"/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1268413"/>
            <a:ext cx="4832350" cy="5403850"/>
          </a:xfrm>
          <a:noFill/>
        </p:spPr>
      </p:pic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179388" y="2276475"/>
            <a:ext cx="2343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2800"/>
              <a:t>Різноманіття </a:t>
            </a:r>
          </a:p>
          <a:p>
            <a:pPr eaLnBrk="1" hangingPunct="1"/>
            <a:r>
              <a:rPr lang="uk-UA" sz="2800"/>
              <a:t>копепод</a:t>
            </a: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0"/>
            <a:ext cx="6048375" cy="6858000"/>
          </a:xfrm>
          <a:noFill/>
        </p:spPr>
      </p:pic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0" y="1916113"/>
            <a:ext cx="31750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3200"/>
              <a:t>Копеподи </a:t>
            </a:r>
          </a:p>
          <a:p>
            <a:pPr eaLnBrk="1" hangingPunct="1"/>
            <a:r>
              <a:rPr lang="uk-UA" sz="3200"/>
              <a:t>переважно є </a:t>
            </a:r>
          </a:p>
          <a:p>
            <a:pPr eaLnBrk="1" hangingPunct="1"/>
            <a:r>
              <a:rPr lang="uk-UA" sz="3200"/>
              <a:t>паразитами риб</a:t>
            </a:r>
            <a:endParaRPr lang="es-E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708275"/>
            <a:ext cx="6696075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800" b="1" smtClean="0">
                <a:ea typeface="宋体" pitchFamily="2" charset="-122"/>
              </a:rPr>
              <a:t>Myxozoa </a:t>
            </a:r>
            <a:r>
              <a:rPr lang="uk-UA" altLang="zh-CN" sz="3800" b="1" smtClean="0"/>
              <a:t>(слизисті споровики)</a:t>
            </a:r>
            <a:r>
              <a:rPr lang="uk-UA" altLang="zh-CN" sz="3800" smtClean="0"/>
              <a:t> </a:t>
            </a:r>
            <a:endParaRPr lang="es-ES" sz="3800" smtClean="0"/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179388" y="1482725"/>
            <a:ext cx="2947987" cy="1441450"/>
          </a:xfrm>
          <a:prstGeom prst="ellipse">
            <a:avLst/>
          </a:prstGeom>
          <a:solidFill>
            <a:srgbClr val="FF0000">
              <a:alpha val="3294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ea typeface="宋体" pitchFamily="2" charset="-122"/>
              </a:rPr>
              <a:t>Myxosporea </a:t>
            </a:r>
          </a:p>
          <a:p>
            <a:pPr algn="ctr"/>
            <a:r>
              <a:rPr lang="uk-UA" altLang="zh-CN" sz="2800"/>
              <a:t>(міксоспоридії) </a:t>
            </a:r>
            <a:endParaRPr lang="es-ES" sz="2800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1763713" y="1050925"/>
            <a:ext cx="2879725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6154738" y="1482725"/>
            <a:ext cx="2881312" cy="1441450"/>
          </a:xfrm>
          <a:prstGeom prst="ellipse">
            <a:avLst/>
          </a:prstGeom>
          <a:solidFill>
            <a:srgbClr val="FF0000">
              <a:alpha val="3294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en-US" altLang="zh-CN" sz="2800" b="1">
                <a:ea typeface="宋体" pitchFamily="2" charset="-122"/>
              </a:rPr>
              <a:t>Actinomyxidia </a:t>
            </a:r>
          </a:p>
          <a:p>
            <a:pPr algn="ctr">
              <a:lnSpc>
                <a:spcPct val="85000"/>
              </a:lnSpc>
            </a:pPr>
            <a:r>
              <a:rPr lang="uk-UA" altLang="zh-CN" sz="2800"/>
              <a:t>(актиноміксидії)</a:t>
            </a:r>
            <a:r>
              <a:rPr lang="es-ES" altLang="zh-CN" sz="2800">
                <a:ea typeface="宋体" pitchFamily="2" charset="-122"/>
              </a:rPr>
              <a:t> </a:t>
            </a:r>
            <a:endParaRPr lang="uk-UA" altLang="zh-CN" sz="2800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 flipV="1">
            <a:off x="4643438" y="1050925"/>
            <a:ext cx="2808287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Argulus brachypeltis</a:t>
            </a:r>
            <a:r>
              <a:rPr lang="uk-UA" sz="4000" smtClean="0"/>
              <a:t/>
            </a:r>
            <a:br>
              <a:rPr lang="uk-UA" sz="4000" smtClean="0"/>
            </a:br>
            <a:r>
              <a:rPr lang="uk-UA" sz="4000" smtClean="0"/>
              <a:t>Карпова воша</a:t>
            </a:r>
            <a:endParaRPr lang="es-ES" sz="4000" smtClean="0"/>
          </a:p>
        </p:txBody>
      </p:sp>
      <p:pic>
        <p:nvPicPr>
          <p:cNvPr id="471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06"/>
          <a:stretch>
            <a:fillRect/>
          </a:stretch>
        </p:blipFill>
        <p:spPr>
          <a:xfrm>
            <a:off x="0" y="1484313"/>
            <a:ext cx="9144000" cy="5327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/>
            <a:r>
              <a:rPr lang="uk-UA" altLang="zh-CN" sz="4000" b="1" smtClean="0"/>
              <a:t>Клас </a:t>
            </a:r>
            <a:r>
              <a:rPr lang="en-US" altLang="zh-CN" sz="4000" b="1" smtClean="0">
                <a:ea typeface="宋体" pitchFamily="2" charset="-122"/>
              </a:rPr>
              <a:t>Insecta </a:t>
            </a:r>
            <a:r>
              <a:rPr lang="uk-UA" altLang="zh-CN" sz="4000" smtClean="0"/>
              <a:t>– комахи</a:t>
            </a:r>
            <a:br>
              <a:rPr lang="uk-UA" altLang="zh-CN" sz="4000" smtClean="0"/>
            </a:br>
            <a:r>
              <a:rPr lang="uk-UA" altLang="zh-CN" sz="4000" smtClean="0"/>
              <a:t>ряд </a:t>
            </a:r>
            <a:r>
              <a:rPr lang="en-US" altLang="zh-CN" sz="4000" smtClean="0">
                <a:ea typeface="宋体" pitchFamily="2" charset="-122"/>
              </a:rPr>
              <a:t>Diptera </a:t>
            </a:r>
            <a:r>
              <a:rPr lang="uk-UA" altLang="zh-CN" sz="4000" smtClean="0"/>
              <a:t>-двокрилі</a:t>
            </a:r>
            <a:r>
              <a:rPr lang="es-ES" altLang="zh-CN" sz="4000" smtClean="0">
                <a:ea typeface="宋体" pitchFamily="2" charset="-122"/>
              </a:rPr>
              <a:t> </a:t>
            </a:r>
            <a:endParaRPr lang="es-ES" sz="4000" smtClean="0"/>
          </a:p>
        </p:txBody>
      </p:sp>
      <p:pic>
        <p:nvPicPr>
          <p:cNvPr id="48131" name="Picture 3" descr="pieris_paras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63913"/>
            <a:ext cx="55086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3203575" y="4797425"/>
            <a:ext cx="1584325" cy="1295400"/>
          </a:xfrm>
          <a:prstGeom prst="rightArrow">
            <a:avLst>
              <a:gd name="adj1" fmla="val 50000"/>
              <a:gd name="adj2" fmla="val 30576"/>
            </a:avLst>
          </a:prstGeom>
          <a:solidFill>
            <a:srgbClr val="FF0000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30188" y="4724400"/>
            <a:ext cx="318928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2400"/>
              <a:t>Личинки паразитоіда, що виходять з мертвої гусениці ріпного біляна (</a:t>
            </a:r>
            <a:r>
              <a:rPr lang="uk-UA" sz="2400" i="1"/>
              <a:t>Pieris rapae</a:t>
            </a:r>
            <a:r>
              <a:rPr lang="uk-UA" sz="2400"/>
              <a:t>)</a:t>
            </a:r>
            <a:endParaRPr lang="es-ES" sz="2400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435600" y="1628775"/>
            <a:ext cx="34575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2400"/>
              <a:t>Паразитоїд фруктової мухи – наїзник </a:t>
            </a:r>
            <a:r>
              <a:rPr lang="es-ES" sz="2400" i="1"/>
              <a:t>Diachasmimorpha kraussi</a:t>
            </a:r>
          </a:p>
        </p:txBody>
      </p:sp>
      <p:pic>
        <p:nvPicPr>
          <p:cNvPr id="48135" name="Picture 7" descr="Parasitoid-D-krauss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7"/>
          <a:stretch>
            <a:fillRect/>
          </a:stretch>
        </p:blipFill>
        <p:spPr>
          <a:xfrm>
            <a:off x="0" y="1125538"/>
            <a:ext cx="4392613" cy="3424237"/>
          </a:xfrm>
          <a:noFill/>
        </p:spPr>
      </p:pic>
      <p:sp>
        <p:nvSpPr>
          <p:cNvPr id="48136" name="AutoShape 8"/>
          <p:cNvSpPr>
            <a:spLocks noChangeArrowheads="1"/>
          </p:cNvSpPr>
          <p:nvPr/>
        </p:nvSpPr>
        <p:spPr bwMode="auto">
          <a:xfrm rot="10800000">
            <a:off x="3708400" y="1700213"/>
            <a:ext cx="1584325" cy="1295400"/>
          </a:xfrm>
          <a:prstGeom prst="rightArrow">
            <a:avLst>
              <a:gd name="adj1" fmla="val 50000"/>
              <a:gd name="adj2" fmla="val 30576"/>
            </a:avLst>
          </a:prstGeom>
          <a:solidFill>
            <a:srgbClr val="FF0000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" t="5104" r="3278" b="786"/>
          <a:stretch>
            <a:fillRect/>
          </a:stretch>
        </p:blipFill>
        <p:spPr>
          <a:xfrm>
            <a:off x="468313" y="1125538"/>
            <a:ext cx="5903912" cy="5327650"/>
          </a:xfrm>
          <a:noFill/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93775"/>
          </a:xfrm>
        </p:spPr>
        <p:txBody>
          <a:bodyPr/>
          <a:lstStyle/>
          <a:p>
            <a:pPr eaLnBrk="1" hangingPunct="1"/>
            <a:r>
              <a:rPr lang="uk-UA" sz="2400" b="1" smtClean="0"/>
              <a:t/>
            </a:r>
            <a:br>
              <a:rPr lang="uk-UA" sz="2400" b="1" smtClean="0"/>
            </a:br>
            <a:r>
              <a:rPr lang="uk-UA" sz="2400" b="1" smtClean="0"/>
              <a:t> </a:t>
            </a:r>
            <a:r>
              <a:rPr lang="en-US" altLang="zh-CN" b="1" smtClean="0">
                <a:ea typeface="宋体" pitchFamily="2" charset="-122"/>
              </a:rPr>
              <a:t>Pentastomida </a:t>
            </a:r>
            <a:r>
              <a:rPr lang="uk-UA" altLang="zh-CN" b="1" smtClean="0"/>
              <a:t>— пентастоміди (язичкові)</a:t>
            </a:r>
            <a:r>
              <a:rPr lang="es-ES" altLang="zh-CN" smtClean="0">
                <a:ea typeface="宋体" pitchFamily="2" charset="-122"/>
              </a:rPr>
              <a:t> </a:t>
            </a:r>
            <a:r>
              <a:rPr lang="es-ES" sz="2400" smtClean="0"/>
              <a:t/>
            </a:r>
            <a:br>
              <a:rPr lang="es-ES" sz="2400" smtClean="0"/>
            </a:br>
            <a:endParaRPr lang="es-ES" sz="2400" smtClean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443663" y="6276975"/>
            <a:ext cx="2559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sz="2000" i="1"/>
              <a:t>Linguatula taenioides</a:t>
            </a:r>
          </a:p>
        </p:txBody>
      </p:sp>
      <p:pic>
        <p:nvPicPr>
          <p:cNvPr id="49157" name="Picture 5" descr="Linguatula_taenioides"/>
          <p:cNvPicPr>
            <a:picLocks noChangeAspect="1" noChangeArrowheads="1"/>
          </p:cNvPicPr>
          <p:nvPr/>
        </p:nvPicPr>
        <p:blipFill>
          <a:blip r:embed="rId3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268413"/>
            <a:ext cx="230187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84213" y="6308725"/>
            <a:ext cx="527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2400"/>
              <a:t>Схема життєвого циклу пентастомід</a:t>
            </a:r>
            <a:endParaRPr lang="es-ES" sz="2400"/>
          </a:p>
        </p:txBody>
      </p:sp>
      <p:sp>
        <p:nvSpPr>
          <p:cNvPr id="124935" name="AutoShape 7"/>
          <p:cNvSpPr>
            <a:spLocks noChangeArrowheads="1"/>
          </p:cNvSpPr>
          <p:nvPr/>
        </p:nvSpPr>
        <p:spPr bwMode="auto">
          <a:xfrm>
            <a:off x="468313" y="1125538"/>
            <a:ext cx="2087562" cy="719137"/>
          </a:xfrm>
          <a:prstGeom prst="wedgeRoundRectCallout">
            <a:avLst>
              <a:gd name="adj1" fmla="val 90759"/>
              <a:gd name="adj2" fmla="val 3454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uk-UA"/>
              <a:t>Остаточний хазяїн</a:t>
            </a:r>
            <a:endParaRPr lang="es-ES"/>
          </a:p>
        </p:txBody>
      </p:sp>
      <p:sp>
        <p:nvSpPr>
          <p:cNvPr id="124936" name="AutoShape 8"/>
          <p:cNvSpPr>
            <a:spLocks noChangeArrowheads="1"/>
          </p:cNvSpPr>
          <p:nvPr/>
        </p:nvSpPr>
        <p:spPr bwMode="auto">
          <a:xfrm>
            <a:off x="5651500" y="5516563"/>
            <a:ext cx="1728788" cy="720725"/>
          </a:xfrm>
          <a:prstGeom prst="wedgeRoundRectCallout">
            <a:avLst>
              <a:gd name="adj1" fmla="val -86639"/>
              <a:gd name="adj2" fmla="val -1255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uk-UA"/>
              <a:t>Проміжний хазяїн</a:t>
            </a:r>
            <a:endParaRPr lang="es-ES"/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>
            <a:off x="2339975" y="2492375"/>
            <a:ext cx="1584325" cy="136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938" name="Line 10"/>
          <p:cNvSpPr>
            <a:spLocks noChangeShapeType="1"/>
          </p:cNvSpPr>
          <p:nvPr/>
        </p:nvSpPr>
        <p:spPr bwMode="auto">
          <a:xfrm flipV="1">
            <a:off x="2771775" y="3860800"/>
            <a:ext cx="1152525" cy="2232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4939" name="AutoShape 11"/>
          <p:cNvSpPr>
            <a:spLocks noChangeArrowheads="1"/>
          </p:cNvSpPr>
          <p:nvPr/>
        </p:nvSpPr>
        <p:spPr bwMode="auto">
          <a:xfrm>
            <a:off x="4140200" y="3284538"/>
            <a:ext cx="1728788" cy="720725"/>
          </a:xfrm>
          <a:prstGeom prst="wedgeRoundRectCallout">
            <a:avLst>
              <a:gd name="adj1" fmla="val -60926"/>
              <a:gd name="adj2" fmla="val 3325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uk-UA"/>
              <a:t>Паратенічні хазяї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animBg="1"/>
      <p:bldP spid="124936" grpId="0" animBg="1"/>
      <p:bldP spid="124937" grpId="0" animBg="1"/>
      <p:bldP spid="124938" grpId="0" animBg="1"/>
      <p:bldP spid="1249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Mollusca – </a:t>
            </a:r>
            <a:r>
              <a:rPr lang="uk-UA" smtClean="0"/>
              <a:t>молюски</a:t>
            </a:r>
            <a:r>
              <a:rPr lang="en-US" smtClean="0"/>
              <a:t/>
            </a:r>
            <a:br>
              <a:rPr lang="en-US" smtClean="0"/>
            </a:br>
            <a:r>
              <a:rPr lang="ru-RU" sz="3600" smtClean="0"/>
              <a:t>Клас </a:t>
            </a:r>
            <a:r>
              <a:rPr lang="en-US" sz="3600" smtClean="0"/>
              <a:t>Gastropoda - </a:t>
            </a:r>
            <a:r>
              <a:rPr lang="ru-RU" sz="3600" smtClean="0"/>
              <a:t>черевоног</a:t>
            </a:r>
            <a:r>
              <a:rPr lang="uk-UA" sz="3600" smtClean="0"/>
              <a:t>і</a:t>
            </a:r>
            <a:endParaRPr lang="ru-RU" sz="3600" smtClean="0"/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875" y="1600200"/>
            <a:ext cx="7842250" cy="4525963"/>
          </a:xfrm>
          <a:noFill/>
        </p:spPr>
      </p:pic>
      <p:sp>
        <p:nvSpPr>
          <p:cNvPr id="50180" name="Прямоугольник 5"/>
          <p:cNvSpPr>
            <a:spLocks noChangeArrowheads="1"/>
          </p:cNvSpPr>
          <p:nvPr/>
        </p:nvSpPr>
        <p:spPr bwMode="auto">
          <a:xfrm>
            <a:off x="357188" y="5934075"/>
            <a:ext cx="6143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/>
              <a:t>Thyca, Stilifer, Gasterosiphon</a:t>
            </a:r>
            <a:endParaRPr lang="ru-RU"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Mollusca – </a:t>
            </a:r>
            <a:r>
              <a:rPr lang="uk-UA" smtClean="0"/>
              <a:t>молюски</a:t>
            </a:r>
            <a:r>
              <a:rPr lang="en-US" smtClean="0"/>
              <a:t/>
            </a:r>
            <a:br>
              <a:rPr lang="en-US" smtClean="0"/>
            </a:br>
            <a:r>
              <a:rPr lang="ru-RU" sz="3600" smtClean="0"/>
              <a:t>Клас </a:t>
            </a:r>
            <a:r>
              <a:rPr lang="en-US" sz="3600" smtClean="0"/>
              <a:t>Bivalvia – </a:t>
            </a:r>
            <a:r>
              <a:rPr lang="uk-UA" sz="3600" smtClean="0"/>
              <a:t>двустулкові</a:t>
            </a:r>
            <a:endParaRPr lang="ru-RU" sz="3600" smtClean="0"/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813" y="1785938"/>
            <a:ext cx="6534150" cy="4525962"/>
          </a:xfrm>
          <a:noFill/>
        </p:spPr>
      </p:pic>
      <p:sp>
        <p:nvSpPr>
          <p:cNvPr id="51204" name="TextBox 6"/>
          <p:cNvSpPr txBox="1">
            <a:spLocks noChangeArrowheads="1"/>
          </p:cNvSpPr>
          <p:nvPr/>
        </p:nvSpPr>
        <p:spPr bwMode="auto">
          <a:xfrm>
            <a:off x="0" y="2500313"/>
            <a:ext cx="1293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600" i="1"/>
              <a:t>UNIO</a:t>
            </a:r>
            <a:endParaRPr lang="ru-RU" sz="3600" i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576263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smtClean="0"/>
              <a:t>Родина</a:t>
            </a:r>
            <a:r>
              <a:rPr lang="ru-RU" sz="3600" b="1" smtClean="0"/>
              <a:t> Міногові </a:t>
            </a:r>
            <a:r>
              <a:rPr lang="es-ES" sz="3600" b="1" smtClean="0"/>
              <a:t>Petromyzontidae</a:t>
            </a:r>
            <a:r>
              <a:rPr lang="es-ES" sz="3600" smtClean="0"/>
              <a:t> 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1628775"/>
          <a:ext cx="9144000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-PAINT" r:id="rId3" imgW="8126984" imgH="4342857" progId="CorelPhotoPaint.Image.12">
                  <p:embed/>
                </p:oleObj>
              </mc:Choice>
              <mc:Fallback>
                <p:oleObj name="PHOTO-PAINT" r:id="rId3" imgW="8126984" imgH="4342857" progId="CorelPhotoPaint.Image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28775"/>
                        <a:ext cx="9144000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39750" y="1027113"/>
            <a:ext cx="792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400">
                <a:latin typeface="Arial" charset="0"/>
              </a:rPr>
              <a:t>Европейська річна мінога - </a:t>
            </a:r>
            <a:r>
              <a:rPr lang="es-ES" sz="2400" i="1">
                <a:latin typeface="Arial" charset="0"/>
              </a:rPr>
              <a:t>Lampetra fluviatilis</a:t>
            </a:r>
            <a:r>
              <a:rPr lang="es-ES" sz="24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L. </a:t>
            </a:r>
            <a:r>
              <a:rPr lang="ru-RU" sz="2400">
                <a:latin typeface="Arial" charset="0"/>
              </a:rPr>
              <a:t> </a:t>
            </a:r>
            <a:endParaRPr lang="es-E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Хазяї паразитів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673601"/>
          </a:xfrm>
        </p:spPr>
        <p:txBody>
          <a:bodyPr/>
          <a:lstStyle/>
          <a:p>
            <a:r>
              <a:rPr lang="uk-UA" sz="2400" dirty="0" smtClean="0"/>
              <a:t>Не у всіх тварин відомі паразити тваринного походження та найпростіші. </a:t>
            </a:r>
          </a:p>
          <a:p>
            <a:r>
              <a:rPr lang="uk-UA" sz="2400" dirty="0" smtClean="0"/>
              <a:t>Досі не знайдено таких паразитів у </a:t>
            </a:r>
            <a:r>
              <a:rPr lang="en-US" sz="2400" dirty="0" err="1" smtClean="0"/>
              <a:t>Mesozoa</a:t>
            </a:r>
            <a:r>
              <a:rPr lang="uk-UA" sz="2400" dirty="0" smtClean="0"/>
              <a:t>, </a:t>
            </a:r>
            <a:r>
              <a:rPr lang="en-US" sz="2400" dirty="0" err="1" smtClean="0"/>
              <a:t>Placozoa</a:t>
            </a:r>
            <a:r>
              <a:rPr lang="uk-UA" sz="2400" dirty="0" smtClean="0"/>
              <a:t>, більшості </a:t>
            </a:r>
            <a:r>
              <a:rPr lang="en-US" sz="2400" dirty="0" err="1" smtClean="0"/>
              <a:t>Platyhelminthes</a:t>
            </a:r>
            <a:r>
              <a:rPr lang="uk-UA" sz="2400" dirty="0" smtClean="0"/>
              <a:t>, </a:t>
            </a:r>
            <a:r>
              <a:rPr lang="en-US" sz="2400" dirty="0" err="1" smtClean="0"/>
              <a:t>Gnatostomulida</a:t>
            </a:r>
            <a:r>
              <a:rPr lang="uk-UA" sz="2400" dirty="0" smtClean="0"/>
              <a:t>, </a:t>
            </a:r>
            <a:r>
              <a:rPr lang="en-US" sz="2400" dirty="0" err="1" smtClean="0"/>
              <a:t>Gastrotricha</a:t>
            </a:r>
            <a:r>
              <a:rPr lang="uk-UA" sz="2400" dirty="0" smtClean="0"/>
              <a:t>, </a:t>
            </a:r>
            <a:r>
              <a:rPr lang="en-US" sz="2400" dirty="0" err="1" smtClean="0"/>
              <a:t>Kinorhyncha</a:t>
            </a:r>
            <a:r>
              <a:rPr lang="uk-UA" sz="2400" dirty="0" smtClean="0"/>
              <a:t>, </a:t>
            </a:r>
            <a:r>
              <a:rPr lang="en-US" sz="2400" dirty="0" err="1" smtClean="0"/>
              <a:t>Loricifera</a:t>
            </a:r>
            <a:r>
              <a:rPr lang="uk-UA" sz="2400" dirty="0" smtClean="0"/>
              <a:t>, </a:t>
            </a:r>
            <a:r>
              <a:rPr lang="en-US" sz="2400" dirty="0" err="1" smtClean="0"/>
              <a:t>Priapula</a:t>
            </a:r>
            <a:r>
              <a:rPr lang="uk-UA" sz="2400" dirty="0" smtClean="0"/>
              <a:t>, </a:t>
            </a:r>
            <a:r>
              <a:rPr lang="en-US" sz="2400" dirty="0" err="1" smtClean="0"/>
              <a:t>Echiura</a:t>
            </a:r>
            <a:r>
              <a:rPr lang="uk-UA" sz="2400" dirty="0" smtClean="0"/>
              <a:t>, </a:t>
            </a:r>
            <a:r>
              <a:rPr lang="en-US" sz="2400" dirty="0" err="1" smtClean="0"/>
              <a:t>Nematomorpha</a:t>
            </a:r>
            <a:r>
              <a:rPr lang="uk-UA" sz="2400" dirty="0" smtClean="0"/>
              <a:t>, </a:t>
            </a:r>
            <a:r>
              <a:rPr lang="en-US" sz="2400" dirty="0" err="1" smtClean="0"/>
              <a:t>Acanthocephala</a:t>
            </a:r>
            <a:r>
              <a:rPr lang="uk-UA" sz="2400" dirty="0" smtClean="0"/>
              <a:t>, </a:t>
            </a:r>
            <a:r>
              <a:rPr lang="en-US" sz="2400" dirty="0" err="1" smtClean="0"/>
              <a:t>Kamptozoa</a:t>
            </a:r>
            <a:r>
              <a:rPr lang="uk-UA" sz="2400" dirty="0" smtClean="0"/>
              <a:t>, </a:t>
            </a:r>
            <a:r>
              <a:rPr lang="en-US" sz="2400" dirty="0" err="1" smtClean="0"/>
              <a:t>Onychophora</a:t>
            </a:r>
            <a:r>
              <a:rPr lang="uk-UA" sz="2400" dirty="0" smtClean="0"/>
              <a:t>, </a:t>
            </a:r>
            <a:r>
              <a:rPr lang="en-US" sz="2400" dirty="0" err="1" smtClean="0"/>
              <a:t>Pentastomida</a:t>
            </a:r>
            <a:r>
              <a:rPr lang="uk-UA" sz="2400" dirty="0" smtClean="0"/>
              <a:t>, </a:t>
            </a:r>
            <a:r>
              <a:rPr lang="en-US" sz="2400" dirty="0" err="1" smtClean="0"/>
              <a:t>Tardigrada</a:t>
            </a:r>
            <a:r>
              <a:rPr lang="uk-UA" sz="2400" dirty="0" smtClean="0"/>
              <a:t>, </a:t>
            </a:r>
            <a:r>
              <a:rPr lang="en-US" sz="2400" dirty="0" err="1" smtClean="0"/>
              <a:t>Phorona</a:t>
            </a:r>
            <a:r>
              <a:rPr lang="en-US" sz="2400" dirty="0" smtClean="0"/>
              <a:t> </a:t>
            </a:r>
            <a:r>
              <a:rPr lang="uk-UA" sz="2400" dirty="0" smtClean="0"/>
              <a:t>і </a:t>
            </a:r>
            <a:r>
              <a:rPr lang="en-US" sz="2400" dirty="0" err="1" smtClean="0"/>
              <a:t>Pogonophora</a:t>
            </a:r>
            <a:endParaRPr lang="uk-UA" sz="2400" dirty="0" smtClean="0"/>
          </a:p>
          <a:p>
            <a:r>
              <a:rPr lang="uk-UA" sz="2400" dirty="0" smtClean="0"/>
              <a:t>Майже вільними від паразитів є найпростіші (</a:t>
            </a:r>
            <a:r>
              <a:rPr lang="en-US" sz="2400" dirty="0" smtClean="0"/>
              <a:t>Protozoa</a:t>
            </a:r>
            <a:r>
              <a:rPr lang="uk-UA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20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Хазяї паразитів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Серед типів тваринного світу можна вирізнити три категорії з огляду на роль, яку вони можуть виконувати як хазяї паразитів. Це типи, </a:t>
            </a:r>
            <a:r>
              <a:rPr lang="uk-UA" b="1" dirty="0" smtClean="0"/>
              <a:t>в яких не знайдено жодних паразитів, типи, які є хазяями малої кількості паразитів і хазяї багатьох видів паразитів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0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072098"/>
          </a:xfrm>
        </p:spPr>
        <p:txBody>
          <a:bodyPr/>
          <a:lstStyle/>
          <a:p>
            <a:r>
              <a:rPr lang="uk-UA" dirty="0" smtClean="0"/>
              <a:t>До </a:t>
            </a:r>
            <a:r>
              <a:rPr lang="uk-UA" i="1" dirty="0" smtClean="0"/>
              <a:t>першої категорії </a:t>
            </a:r>
            <a:r>
              <a:rPr lang="uk-UA" dirty="0" smtClean="0"/>
              <a:t>належить 17 типів тваринного світу. Проте це зазвичай маловивчені групи і не виключено, що в подальших дослідженнях вони можуть виявитися хазяями хоча б небагатьох паразитів, як це останнім часом було з'ясовано для деяких найпростіших, </a:t>
            </a:r>
            <a:r>
              <a:rPr lang="uk-UA" dirty="0" err="1" smtClean="0"/>
              <a:t>трематод</a:t>
            </a:r>
            <a:r>
              <a:rPr lang="uk-UA" dirty="0" smtClean="0"/>
              <a:t>, </a:t>
            </a:r>
            <a:r>
              <a:rPr lang="uk-UA" dirty="0" err="1" smtClean="0"/>
              <a:t>цестод</a:t>
            </a:r>
            <a:r>
              <a:rPr lang="uk-UA" dirty="0" smtClean="0"/>
              <a:t> і нематод.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3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30725"/>
          </a:xfrm>
        </p:spPr>
        <p:txBody>
          <a:bodyPr/>
          <a:lstStyle/>
          <a:p>
            <a:r>
              <a:rPr lang="uk-UA" sz="2400" dirty="0" smtClean="0"/>
              <a:t>До </a:t>
            </a:r>
            <a:r>
              <a:rPr lang="uk-UA" sz="2400" i="1" dirty="0" smtClean="0"/>
              <a:t>другої категорії </a:t>
            </a:r>
            <a:r>
              <a:rPr lang="uk-UA" sz="2400" dirty="0" smtClean="0"/>
              <a:t>належать найпростіші, а також усі групи нижчих безхребетних. Ці тварини мають мало паразитів, хоча їх систематична належність є досить різноманітною. Вони перш за все представлені найпростішими типів </a:t>
            </a:r>
            <a:r>
              <a:rPr lang="en-US" sz="2400" dirty="0" err="1" smtClean="0"/>
              <a:t>Amoebozoa</a:t>
            </a:r>
            <a:r>
              <a:rPr lang="uk-UA" sz="2400" dirty="0" smtClean="0"/>
              <a:t>, </a:t>
            </a:r>
            <a:r>
              <a:rPr lang="en-US" sz="2400" dirty="0" err="1" smtClean="0"/>
              <a:t>Ciliophora</a:t>
            </a:r>
            <a:r>
              <a:rPr lang="en-US" sz="2400" dirty="0" smtClean="0"/>
              <a:t> </a:t>
            </a:r>
            <a:r>
              <a:rPr lang="uk-UA" sz="2400" dirty="0" smtClean="0"/>
              <a:t>і </a:t>
            </a:r>
            <a:r>
              <a:rPr lang="en-US" sz="2400" dirty="0" err="1" smtClean="0"/>
              <a:t>Myxozoa</a:t>
            </a:r>
            <a:r>
              <a:rPr lang="uk-UA" sz="2400" dirty="0" smtClean="0"/>
              <a:t>, кишковопорожнинними, реброплавами, кільчастими червами (малощетинковими і багатощетинковими), війчастими червами, дуже рідко — личинками сисунів, морськими павуками, нечисленними черевоногими молюсками, веслоногими та </a:t>
            </a:r>
            <a:r>
              <a:rPr lang="uk-UA" sz="2400" dirty="0" err="1" smtClean="0"/>
              <a:t>рів-ноногими</a:t>
            </a:r>
            <a:r>
              <a:rPr lang="uk-UA" sz="2400" dirty="0" smtClean="0"/>
              <a:t> раками.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96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Grp="1" noChangeArrowheads="1"/>
          </p:cNvSpPr>
          <p:nvPr>
            <p:ph type="title"/>
          </p:nvPr>
        </p:nvSpPr>
        <p:spPr>
          <a:xfrm>
            <a:off x="442913" y="115888"/>
            <a:ext cx="8243887" cy="10842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smtClean="0">
                <a:ea typeface="宋体" pitchFamily="2" charset="-122"/>
              </a:rPr>
              <a:t>Mesozoa </a:t>
            </a:r>
            <a:r>
              <a:rPr lang="uk-UA" altLang="zh-CN" smtClean="0"/>
              <a:t>— мезозої</a:t>
            </a:r>
            <a:endParaRPr lang="es-ES" smtClean="0"/>
          </a:p>
        </p:txBody>
      </p:sp>
      <p:pic>
        <p:nvPicPr>
          <p:cNvPr id="2969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7"/>
          <a:stretch>
            <a:fillRect/>
          </a:stretch>
        </p:blipFill>
        <p:spPr>
          <a:xfrm>
            <a:off x="611188" y="1125538"/>
            <a:ext cx="7704137" cy="5732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9379"/>
          </a:xfrm>
        </p:spPr>
        <p:txBody>
          <a:bodyPr/>
          <a:lstStyle/>
          <a:p>
            <a:r>
              <a:rPr lang="uk-UA" dirty="0" smtClean="0"/>
              <a:t>До </a:t>
            </a:r>
            <a:r>
              <a:rPr lang="uk-UA" i="1" dirty="0" smtClean="0"/>
              <a:t>третьої категорії </a:t>
            </a:r>
            <a:r>
              <a:rPr lang="uk-UA" dirty="0" smtClean="0"/>
              <a:t>належать деякі "вищі" безхребетні (молюски, кільчасті черви, членистоногі) і всі хребетні. У цих тварин трапляються представники майже всіх класів, які включають паразитичні організми, і, як правило, вони представлені великою кількістю видів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03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Список використаних джерел</a:t>
            </a:r>
            <a:r>
              <a:rPr lang="es-ES" smtClean="0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85225" cy="4895850"/>
          </a:xfrm>
        </p:spPr>
        <p:txBody>
          <a:bodyPr/>
          <a:lstStyle/>
          <a:p>
            <a:pPr marL="447675" indent="-436563" eaLnBrk="1" hangingPunct="1">
              <a:lnSpc>
                <a:spcPct val="90000"/>
              </a:lnSpc>
              <a:buFontTx/>
              <a:buAutoNum type="arabicPeriod"/>
            </a:pPr>
            <a:r>
              <a:rPr lang="uk-UA" sz="2400" smtClean="0"/>
              <a:t>Невядомська К., Пойманська Т., Магніцька Б., Чубай А. Загальна паразитологія. – К.: Наук. думка, 2007. – 484 с.</a:t>
            </a:r>
          </a:p>
          <a:p>
            <a:pPr marL="447675" indent="-436563" eaLnBrk="1" hangingPunct="1">
              <a:lnSpc>
                <a:spcPct val="90000"/>
              </a:lnSpc>
              <a:buFontTx/>
              <a:buAutoNum type="arabicPeriod"/>
            </a:pPr>
            <a:r>
              <a:rPr lang="uk-UA" sz="2400" smtClean="0"/>
              <a:t>Паразитизм як біологічне явище: Навч. посібник / Гоженко В.О., Корж О. П., Воронова Н. В., Тітова Л. М. – Запоріжжя: ЗДУ, 2001. – 130 с.</a:t>
            </a:r>
          </a:p>
          <a:p>
            <a:pPr marL="447675" indent="-436563" eaLnBrk="1" hangingPunct="1">
              <a:lnSpc>
                <a:spcPct val="90000"/>
              </a:lnSpc>
              <a:buFontTx/>
              <a:buAutoNum type="arabicPeriod"/>
            </a:pPr>
            <a:r>
              <a:rPr lang="uk-UA" sz="2400" smtClean="0"/>
              <a:t>Жуков О.В., Пилипенко О.Ф. Паразитологія. - Дніпропетровськ: РВВ ДНУ, 2001.- 76с.</a:t>
            </a:r>
          </a:p>
          <a:p>
            <a:pPr marL="447675" indent="-436563" eaLnBrk="1" hangingPunct="1">
              <a:lnSpc>
                <a:spcPct val="90000"/>
              </a:lnSpc>
              <a:buFontTx/>
              <a:buAutoNum type="arabicPeriod"/>
            </a:pPr>
            <a:r>
              <a:rPr lang="uk-UA" sz="2400" smtClean="0"/>
              <a:t>Sullivan J.T. Electronic Atlas of Parasitology. University of the Incarnate World. 2003.</a:t>
            </a:r>
          </a:p>
          <a:p>
            <a:pPr marL="447675" indent="-436563" eaLnBrk="1" hangingPunct="1">
              <a:lnSpc>
                <a:spcPct val="90000"/>
              </a:lnSpc>
              <a:buFontTx/>
              <a:buAutoNum type="arabicPeriod"/>
            </a:pPr>
            <a:r>
              <a:rPr lang="uk-UA" sz="2400" smtClean="0"/>
              <a:t>Медицинская паразитология: Учеб. пособие / Под ред. з. д. н., акад., проф. Р.Х. Яфаева. – СПб: ООО «Издательство Фолиант», 2003. – 128 с.</a:t>
            </a:r>
            <a:endParaRPr lang="es-E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917">
            <a:off x="3836988" y="3729038"/>
            <a:ext cx="1692275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507413" cy="1143000"/>
          </a:xfrm>
        </p:spPr>
        <p:txBody>
          <a:bodyPr/>
          <a:lstStyle/>
          <a:p>
            <a:pPr eaLnBrk="1" hangingPunct="1"/>
            <a:r>
              <a:rPr lang="en-US" altLang="zh-CN" sz="4000" b="1" smtClean="0">
                <a:ea typeface="宋体" pitchFamily="2" charset="-122"/>
              </a:rPr>
              <a:t>Platyhelminthes </a:t>
            </a:r>
            <a:r>
              <a:rPr lang="uk-UA" altLang="zh-CN" sz="4000" b="1" smtClean="0"/>
              <a:t>— плоскі черви</a:t>
            </a:r>
            <a:r>
              <a:rPr lang="es-ES" altLang="zh-CN" sz="4000" smtClean="0">
                <a:ea typeface="宋体" pitchFamily="2" charset="-122"/>
              </a:rPr>
              <a:t> </a:t>
            </a:r>
            <a:endParaRPr lang="en-US" sz="400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t="8434" r="65207" b="47922"/>
          <a:stretch>
            <a:fillRect/>
          </a:stretch>
        </p:blipFill>
        <p:spPr bwMode="auto">
          <a:xfrm>
            <a:off x="687388" y="3429000"/>
            <a:ext cx="8636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0250" y="3457575"/>
            <a:ext cx="1485900" cy="2924175"/>
          </a:xfrm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3321050"/>
            <a:ext cx="1254125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3357563"/>
            <a:ext cx="1143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82563" y="2854325"/>
            <a:ext cx="1976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b="1">
                <a:ea typeface="宋体" pitchFamily="2" charset="-122"/>
              </a:rPr>
              <a:t>"Turbellaria“</a:t>
            </a:r>
          </a:p>
          <a:p>
            <a:r>
              <a:rPr lang="uk-UA" altLang="zh-CN" b="1"/>
              <a:t>війчасті черви</a:t>
            </a:r>
            <a:r>
              <a:rPr lang="es-ES" altLang="zh-CN">
                <a:ea typeface="宋体" pitchFamily="2" charset="-122"/>
              </a:rPr>
              <a:t> </a:t>
            </a:r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063750" y="2781300"/>
            <a:ext cx="1889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b="1">
                <a:ea typeface="宋体" pitchFamily="2" charset="-122"/>
              </a:rPr>
              <a:t>Aspidogastrea </a:t>
            </a:r>
          </a:p>
          <a:p>
            <a:r>
              <a:rPr lang="uk-UA" altLang="zh-CN" b="1"/>
              <a:t>аспідогастреї</a:t>
            </a:r>
            <a:endParaRPr 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927475" y="2638425"/>
            <a:ext cx="1644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b="1">
                <a:ea typeface="宋体" pitchFamily="2" charset="-122"/>
              </a:rPr>
              <a:t>Digenea </a:t>
            </a:r>
          </a:p>
          <a:p>
            <a:r>
              <a:rPr lang="uk-UA" altLang="zh-CN" b="1"/>
              <a:t>дигенетичні</a:t>
            </a:r>
            <a:endParaRPr lang="fr-FR" altLang="zh-CN" b="1">
              <a:ea typeface="宋体" pitchFamily="2" charset="-122"/>
            </a:endParaRPr>
          </a:p>
          <a:p>
            <a:r>
              <a:rPr lang="uk-UA" altLang="zh-CN" b="1"/>
              <a:t>сисуни</a:t>
            </a:r>
            <a:r>
              <a:rPr lang="es-ES" altLang="zh-CN">
                <a:ea typeface="宋体" pitchFamily="2" charset="-122"/>
              </a:rPr>
              <a:t> </a:t>
            </a:r>
            <a:endParaRPr lang="en-US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581650" y="2638425"/>
            <a:ext cx="20304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b="1">
                <a:latin typeface="Arial" charset="0"/>
              </a:rPr>
              <a:t>Monogenea</a:t>
            </a:r>
          </a:p>
          <a:p>
            <a:r>
              <a:rPr lang="uk-UA" sz="2000" b="1">
                <a:latin typeface="Arial" charset="0"/>
              </a:rPr>
              <a:t>моногенетичні</a:t>
            </a:r>
          </a:p>
          <a:p>
            <a:r>
              <a:rPr lang="uk-UA" sz="2000" b="1">
                <a:latin typeface="Arial" charset="0"/>
              </a:rPr>
              <a:t>сисуни</a:t>
            </a:r>
            <a:endParaRPr lang="en-US" sz="2000" b="1">
              <a:latin typeface="Arial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7508875" y="2925763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b="1">
                <a:latin typeface="Arial" charset="0"/>
              </a:rPr>
              <a:t>Cestoda</a:t>
            </a:r>
            <a:endParaRPr lang="uk-UA" sz="2000" b="1">
              <a:latin typeface="Arial" charset="0"/>
            </a:endParaRPr>
          </a:p>
          <a:p>
            <a:r>
              <a:rPr lang="uk-UA" sz="2000" b="1">
                <a:latin typeface="Arial" charset="0"/>
              </a:rPr>
              <a:t>цестоди</a:t>
            </a:r>
            <a:endParaRPr lang="en-US" sz="2000" b="1">
              <a:latin typeface="Arial" charset="0"/>
            </a:endParaRP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1146175" y="1196975"/>
            <a:ext cx="1588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1146175" y="1196975"/>
            <a:ext cx="7010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3889375" y="1882775"/>
            <a:ext cx="158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H="1">
            <a:off x="3051175" y="2416175"/>
            <a:ext cx="83820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889375" y="2416175"/>
            <a:ext cx="83820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6403975" y="2492375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987675" y="1268413"/>
            <a:ext cx="213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b="1">
                <a:latin typeface="Arial" charset="0"/>
              </a:rPr>
              <a:t>Platyhelminthes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2212975" y="1958975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b="1">
                <a:latin typeface="Arial" charset="0"/>
              </a:rPr>
              <a:t>Trematoda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6357938" y="1143000"/>
            <a:ext cx="2435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 b="1"/>
              <a:t>Temnocephala</a:t>
            </a:r>
          </a:p>
          <a:p>
            <a:pPr eaLnBrk="1" hangingPunct="1"/>
            <a:r>
              <a:rPr lang="en-US" sz="2400" b="1"/>
              <a:t>Udonellida </a:t>
            </a:r>
          </a:p>
          <a:p>
            <a:pPr eaLnBrk="1" hangingPunct="1"/>
            <a:r>
              <a:rPr lang="en-US" sz="2400" b="1"/>
              <a:t>Gyrocoylidea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500702"/>
            <a:ext cx="8072462" cy="1143000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Милі </a:t>
            </a:r>
            <a:r>
              <a:rPr lang="uk-UA" sz="32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планарії</a:t>
            </a:r>
            <a:r>
              <a:rPr lang="uk-UA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, не всі плоскі черви є небезпечними паразитами</a:t>
            </a:r>
            <a:endParaRPr lang="en-US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174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2" r="25949" b="1663"/>
          <a:stretch>
            <a:fillRect/>
          </a:stretch>
        </p:blipFill>
        <p:spPr>
          <a:xfrm>
            <a:off x="214313" y="1143000"/>
            <a:ext cx="2994025" cy="4429125"/>
          </a:xfrm>
          <a:noFill/>
        </p:spPr>
      </p:pic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t="8374" r="16760" b="64"/>
          <a:stretch>
            <a:fillRect/>
          </a:stretch>
        </p:blipFill>
        <p:spPr bwMode="auto">
          <a:xfrm>
            <a:off x="3143250" y="1143000"/>
            <a:ext cx="273526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t="4898" r="19090" b="4398"/>
          <a:stretch>
            <a:fillRect/>
          </a:stretch>
        </p:blipFill>
        <p:spPr bwMode="auto">
          <a:xfrm>
            <a:off x="5857875" y="1143000"/>
            <a:ext cx="307181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7158" y="214290"/>
            <a:ext cx="8507413" cy="831871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r" fontAlgn="auto">
              <a:spcAft>
                <a:spcPts val="0"/>
              </a:spcAft>
              <a:defRPr/>
            </a:pPr>
            <a:r>
              <a:rPr lang="en-US" altLang="zh-CN" sz="4000" b="1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Platyhelminthes</a:t>
            </a:r>
            <a:r>
              <a:rPr lang="en-US" altLang="zh-CN" sz="4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 </a:t>
            </a:r>
            <a:r>
              <a:rPr lang="uk-UA" altLang="zh-CN" sz="40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— плоскі черви</a:t>
            </a:r>
            <a:r>
              <a:rPr lang="es-ES" altLang="zh-CN" sz="40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宋体" pitchFamily="2" charset="-122"/>
                <a:cs typeface="+mj-cs"/>
              </a:rPr>
              <a:t> </a:t>
            </a:r>
            <a:endParaRPr lang="en-US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3522658" cy="2986086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Aspidogastrea</a:t>
            </a: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uk-UA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</a:t>
            </a:r>
            <a:r>
              <a:rPr lang="uk-UA" sz="3600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аспідогастреї</a:t>
            </a:r>
            <a:r>
              <a:rPr lang="uk-UA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) </a:t>
            </a:r>
            <a:endParaRPr lang="ru-RU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285750"/>
            <a:ext cx="4779962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578">
            <a:off x="498475" y="2897188"/>
            <a:ext cx="417512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34375" cy="1143000"/>
          </a:xfrm>
        </p:spPr>
        <p:txBody>
          <a:bodyPr/>
          <a:lstStyle/>
          <a:p>
            <a:r>
              <a:rPr lang="uk-UA" sz="2800" smtClean="0"/>
              <a:t>Трематоди або дигенетичні сисуни </a:t>
            </a:r>
            <a:r>
              <a:rPr lang="en-US" sz="2800" smtClean="0"/>
              <a:t>– </a:t>
            </a:r>
            <a:r>
              <a:rPr lang="uk-UA" sz="2800" smtClean="0"/>
              <a:t>коли ми говоримо плоскі, то маємо на увазі саме це</a:t>
            </a:r>
            <a:endParaRPr lang="en-US" sz="280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2076450"/>
            <a:ext cx="38862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 b="1" smtClean="0"/>
              <a:t>Всі дигенеї є паразитами</a:t>
            </a:r>
            <a:endParaRPr lang="en-US" sz="2000" b="1" smtClean="0"/>
          </a:p>
          <a:p>
            <a:pPr>
              <a:lnSpc>
                <a:spcPct val="90000"/>
              </a:lnSpc>
            </a:pPr>
            <a:endParaRPr lang="uk-UA" sz="2000" b="1" smtClean="0"/>
          </a:p>
          <a:p>
            <a:pPr>
              <a:lnSpc>
                <a:spcPct val="90000"/>
              </a:lnSpc>
            </a:pPr>
            <a:r>
              <a:rPr lang="uk-UA" sz="2000" b="1" smtClean="0"/>
              <a:t>Це невеликі сплощені у дорсо-вентральному напрямку  черви</a:t>
            </a:r>
          </a:p>
          <a:p>
            <a:pPr>
              <a:lnSpc>
                <a:spcPct val="90000"/>
              </a:lnSpc>
            </a:pPr>
            <a:endParaRPr lang="uk-UA" sz="2000" b="1" smtClean="0"/>
          </a:p>
          <a:p>
            <a:pPr>
              <a:lnSpc>
                <a:spcPct val="90000"/>
              </a:lnSpc>
            </a:pPr>
            <a:r>
              <a:rPr lang="uk-UA" sz="2000" b="1" smtClean="0"/>
              <a:t>Характеризуються простою анатомічною будовою, тіло заповнене мезодермальною паренхімою, без сегментації</a:t>
            </a:r>
            <a:endParaRPr lang="en-US" sz="2000" b="1" smtClean="0"/>
          </a:p>
          <a:p>
            <a:pPr>
              <a:lnSpc>
                <a:spcPct val="90000"/>
              </a:lnSpc>
            </a:pPr>
            <a:endParaRPr lang="en-US" sz="2000" b="1" smtClean="0"/>
          </a:p>
          <a:p>
            <a:pPr>
              <a:lnSpc>
                <a:spcPct val="90000"/>
              </a:lnSpc>
            </a:pPr>
            <a:endParaRPr lang="en-US" sz="2000" b="1" smtClean="0"/>
          </a:p>
        </p:txBody>
      </p:sp>
      <p:pic>
        <p:nvPicPr>
          <p:cNvPr id="33797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057400"/>
            <a:ext cx="4843463" cy="657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Легеневий сисун, збудник </a:t>
            </a:r>
            <a:r>
              <a:rPr lang="en-US" smtClean="0"/>
              <a:t> </a:t>
            </a:r>
            <a:r>
              <a:rPr lang="uk-UA" smtClean="0"/>
              <a:t>парагонімоза</a:t>
            </a:r>
            <a:endParaRPr lang="en-US" smtClean="0"/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t="3514" r="36073" b="50000"/>
          <a:stretch>
            <a:fillRect/>
          </a:stretch>
        </p:blipFill>
        <p:spPr bwMode="auto">
          <a:xfrm>
            <a:off x="4953000" y="2362200"/>
            <a:ext cx="3733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28800"/>
            <a:ext cx="4065588" cy="4667250"/>
          </a:xfrm>
        </p:spPr>
      </p:pic>
      <p:sp>
        <p:nvSpPr>
          <p:cNvPr id="34821" name="Прямоугольник 4"/>
          <p:cNvSpPr>
            <a:spLocks noChangeArrowheads="1"/>
          </p:cNvSpPr>
          <p:nvPr/>
        </p:nvSpPr>
        <p:spPr bwMode="auto">
          <a:xfrm>
            <a:off x="4286250" y="6072188"/>
            <a:ext cx="4265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800"/>
              <a:t>Paragonimus westermani 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4"/>
          <p:cNvSpPr>
            <a:spLocks noChangeShapeType="1"/>
          </p:cNvSpPr>
          <p:nvPr/>
        </p:nvSpPr>
        <p:spPr bwMode="auto">
          <a:xfrm>
            <a:off x="228600" y="1143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457200" y="25908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35844" name="Picture 6" descr="mon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66"/>
          <a:stretch>
            <a:fillRect/>
          </a:stretch>
        </p:blipFill>
        <p:spPr bwMode="auto">
          <a:xfrm>
            <a:off x="1371600" y="1981200"/>
            <a:ext cx="62484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357188" y="142875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i="1">
                <a:solidFill>
                  <a:schemeClr val="bg1"/>
                </a:solidFill>
              </a:rPr>
              <a:t>Dactylogyrus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5846" name="Picture 8" descr="withegg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995363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9" descr="mon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22830" r="11246"/>
          <a:stretch>
            <a:fillRect/>
          </a:stretch>
        </p:blipFill>
        <p:spPr bwMode="auto">
          <a:xfrm>
            <a:off x="6705600" y="2628900"/>
            <a:ext cx="2239963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0" descr="immbych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20574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 Box 12"/>
          <p:cNvSpPr txBox="1">
            <a:spLocks noChangeArrowheads="1"/>
          </p:cNvSpPr>
          <p:nvPr/>
        </p:nvSpPr>
        <p:spPr bwMode="auto">
          <a:xfrm>
            <a:off x="152400" y="4724400"/>
            <a:ext cx="1676400" cy="52387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400">
                <a:solidFill>
                  <a:schemeClr val="bg1"/>
                </a:solidFill>
              </a:rPr>
              <a:t>Дорослий черв, продукує яйця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5850" name="Text Box 13"/>
          <p:cNvSpPr txBox="1">
            <a:spLocks noChangeArrowheads="1"/>
          </p:cNvSpPr>
          <p:nvPr/>
        </p:nvSpPr>
        <p:spPr bwMode="auto">
          <a:xfrm>
            <a:off x="6781800" y="5410200"/>
            <a:ext cx="1981200" cy="73818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400">
                <a:solidFill>
                  <a:schemeClr val="bg1"/>
                </a:solidFill>
              </a:rPr>
              <a:t>Вільно плаваючі онкомірацидії ,  дисперсійна стадія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5851" name="Text Box 14"/>
          <p:cNvSpPr txBox="1">
            <a:spLocks noChangeArrowheads="1"/>
          </p:cNvSpPr>
          <p:nvPr/>
        </p:nvSpPr>
        <p:spPr bwMode="auto">
          <a:xfrm>
            <a:off x="6400800" y="2133600"/>
            <a:ext cx="2743200" cy="52387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400">
                <a:solidFill>
                  <a:schemeClr val="bg1"/>
                </a:solidFill>
              </a:rPr>
              <a:t>Прикріпний диск личинки на зябрах риби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5852" name="Text Box 16"/>
          <p:cNvSpPr txBox="1">
            <a:spLocks noChangeArrowheads="1"/>
          </p:cNvSpPr>
          <p:nvPr/>
        </p:nvSpPr>
        <p:spPr bwMode="auto">
          <a:xfrm>
            <a:off x="762000" y="5638800"/>
            <a:ext cx="2286000" cy="30797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400">
                <a:solidFill>
                  <a:schemeClr val="bg1"/>
                </a:solidFill>
              </a:rPr>
              <a:t>Яйця виділяються у воду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5853" name="Text Box 17"/>
          <p:cNvSpPr txBox="1">
            <a:spLocks noChangeArrowheads="1"/>
          </p:cNvSpPr>
          <p:nvPr/>
        </p:nvSpPr>
        <p:spPr bwMode="auto">
          <a:xfrm>
            <a:off x="3505200" y="6096000"/>
            <a:ext cx="2514600" cy="52387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1400">
                <a:solidFill>
                  <a:schemeClr val="bg1"/>
                </a:solidFill>
              </a:rPr>
              <a:t>Яйця вилуплюються, з них виходить онкомірацидій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35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Monogenea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– </a:t>
            </a:r>
            <a:r>
              <a:rPr lang="uk-UA" dirty="0" smtClean="0">
                <a:solidFill>
                  <a:schemeClr val="accent1">
                    <a:satMod val="150000"/>
                  </a:schemeClr>
                </a:solidFill>
              </a:rPr>
              <a:t>життєвий цикл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5828</TotalTime>
  <Words>681</Words>
  <Application>Microsoft Office PowerPoint</Application>
  <PresentationFormat>Экран (4:3)</PresentationFormat>
  <Paragraphs>154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Занавес</vt:lpstr>
      <vt:lpstr>Оформление по умолчанию</vt:lpstr>
      <vt:lpstr>Шары</vt:lpstr>
      <vt:lpstr>Глобус</vt:lpstr>
      <vt:lpstr>Литейная</vt:lpstr>
      <vt:lpstr>Модульная</vt:lpstr>
      <vt:lpstr>PHOTO-PAINT</vt:lpstr>
      <vt:lpstr>Лекція № 4 Місце паразитів у тваринному світі</vt:lpstr>
      <vt:lpstr>Myxozoa (слизисті споровики) </vt:lpstr>
      <vt:lpstr>Mesozoa — мезозої</vt:lpstr>
      <vt:lpstr>Platyhelminthes — плоскі черви </vt:lpstr>
      <vt:lpstr>Милі планарії, не всі плоскі черви є небезпечними паразитами</vt:lpstr>
      <vt:lpstr>Aspidogastrea (аспідогастреї) </vt:lpstr>
      <vt:lpstr>Трематоди або дигенетичні сисуни – коли ми говоримо плоскі, то маємо на увазі саме це</vt:lpstr>
      <vt:lpstr>Легеневий сисун, збудник  парагонімоза</vt:lpstr>
      <vt:lpstr>Monogenea – життєвий цикл</vt:lpstr>
      <vt:lpstr>Презентация PowerPoint</vt:lpstr>
      <vt:lpstr>Nematoda — нематоди </vt:lpstr>
      <vt:lpstr>Презентация PowerPoint</vt:lpstr>
      <vt:lpstr>Презентация PowerPoint</vt:lpstr>
      <vt:lpstr>Nematomorpha — волосові </vt:lpstr>
      <vt:lpstr>Acanthocephala — акантоцефали </vt:lpstr>
      <vt:lpstr>Arthropoda — членистоногі </vt:lpstr>
      <vt:lpstr>Підтип Chelicerata Клас Arachnida - павукоподібны</vt:lpstr>
      <vt:lpstr>Клас Copepoda </vt:lpstr>
      <vt:lpstr>Презентация PowerPoint</vt:lpstr>
      <vt:lpstr>Argulus brachypeltis Карпова воша</vt:lpstr>
      <vt:lpstr>Клас Insecta – комахи ряд Diptera -двокрилі </vt:lpstr>
      <vt:lpstr>  Pentastomida — пентастоміди (язичкові)  </vt:lpstr>
      <vt:lpstr>Mollusca – молюски Клас Gastropoda - черевоногі</vt:lpstr>
      <vt:lpstr>Mollusca – молюски Клас Bivalvia – двустулкові</vt:lpstr>
      <vt:lpstr>Родина Міногові Petromyzontidae </vt:lpstr>
      <vt:lpstr>Хазяї паразитів</vt:lpstr>
      <vt:lpstr>Хазяї паразитів</vt:lpstr>
      <vt:lpstr>Презентация PowerPoint</vt:lpstr>
      <vt:lpstr>Презентация PowerPoint</vt:lpstr>
      <vt:lpstr>Презентация PowerPoint</vt:lpstr>
      <vt:lpstr>Список використаних джерел </vt:lpstr>
    </vt:vector>
  </TitlesOfParts>
  <Company>znu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3</dc:title>
  <dc:creator>Sarabeev</dc:creator>
  <cp:lastModifiedBy>X</cp:lastModifiedBy>
  <cp:revision>101</cp:revision>
  <dcterms:created xsi:type="dcterms:W3CDTF">2007-10-01T17:07:25Z</dcterms:created>
  <dcterms:modified xsi:type="dcterms:W3CDTF">2020-02-26T23:14:52Z</dcterms:modified>
</cp:coreProperties>
</file>