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0" r:id="rId1"/>
  </p:sldMasterIdLst>
  <p:notesMasterIdLst>
    <p:notesMasterId r:id="rId26"/>
  </p:notesMasterIdLst>
  <p:sldIdLst>
    <p:sldId id="296" r:id="rId2"/>
    <p:sldId id="510" r:id="rId3"/>
    <p:sldId id="469" r:id="rId4"/>
    <p:sldId id="559" r:id="rId5"/>
    <p:sldId id="530" r:id="rId6"/>
    <p:sldId id="560" r:id="rId7"/>
    <p:sldId id="573" r:id="rId8"/>
    <p:sldId id="574" r:id="rId9"/>
    <p:sldId id="575" r:id="rId10"/>
    <p:sldId id="533" r:id="rId11"/>
    <p:sldId id="546" r:id="rId12"/>
    <p:sldId id="552" r:id="rId13"/>
    <p:sldId id="535" r:id="rId14"/>
    <p:sldId id="563" r:id="rId15"/>
    <p:sldId id="537" r:id="rId16"/>
    <p:sldId id="564" r:id="rId17"/>
    <p:sldId id="541" r:id="rId18"/>
    <p:sldId id="555" r:id="rId19"/>
    <p:sldId id="550" r:id="rId20"/>
    <p:sldId id="568" r:id="rId21"/>
    <p:sldId id="551" r:id="rId22"/>
    <p:sldId id="558" r:id="rId23"/>
    <p:sldId id="570" r:id="rId24"/>
    <p:sldId id="576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15A"/>
    <a:srgbClr val="357683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5599" autoAdjust="0"/>
  </p:normalViewPr>
  <p:slideViewPr>
    <p:cSldViewPr>
      <p:cViewPr>
        <p:scale>
          <a:sx n="71" d="100"/>
          <a:sy n="71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17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7A33682-4D93-4D5C-9CE8-8BB45F4A96A3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689D0F7-8EC1-4758-9ECB-17B6855A6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3567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F40DE6-6D45-49DF-9CE0-532170396F3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C511A1-63FC-4950-9C52-729E9253F3BC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B307B-049C-4896-A152-0E07A568E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7CD2-D852-4774-AF71-8C33C418E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6F78-1E12-4DE1-9915-384473AD6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F8F2B-2950-468F-A351-F864722A7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3639E-69C1-4DFA-94F0-211BEED62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59AD-E781-4B24-9477-4BA630016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001E-F151-4E54-99C7-00C5C8FFD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57786-AB63-414D-BC66-4E258F62D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C7D4A-28A7-44AA-872E-96B6E5C11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6DF2E-80EF-4908-98CA-6D68AC32D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B5BC7-24C2-4CCF-A24F-E76401B3E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54ED0-8F4A-45AE-ACF2-AA0B44348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CF19018-8CA6-4E38-B8FE-CBF16E7A4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spect="1" noChangeArrowheads="1"/>
          </p:cNvSpPr>
          <p:nvPr/>
        </p:nvSpPr>
        <p:spPr bwMode="auto">
          <a:xfrm rot="10800000" flipV="1">
            <a:off x="3886200" y="304800"/>
            <a:ext cx="47244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   </a:t>
            </a:r>
          </a:p>
        </p:txBody>
      </p:sp>
      <p:sp>
        <p:nvSpPr>
          <p:cNvPr id="53253" name="Rectangle 5"/>
          <p:cNvSpPr>
            <a:spLocks noChangeAspect="1" noChangeArrowheads="1"/>
          </p:cNvSpPr>
          <p:nvPr/>
        </p:nvSpPr>
        <p:spPr bwMode="auto">
          <a:xfrm rot="10800000" flipV="1">
            <a:off x="214282" y="357166"/>
            <a:ext cx="8713788" cy="128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 </a:t>
            </a:r>
            <a:r>
              <a:rPr lang="uk-UA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МАТЕРІАЛИ, КОНСТРУЮВАННЯ І РОЗРАХУНОК ЕЛЕМЕНТІВ ЗБК</a:t>
            </a:r>
            <a:r>
              <a:rPr lang="ru-RU" sz="3200" b="1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  </a:t>
            </a:r>
            <a:endParaRPr lang="ru-RU" sz="3200" b="1" dirty="0"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292" name="Прямоугольник 5"/>
          <p:cNvSpPr>
            <a:spLocks noChangeArrowheads="1"/>
          </p:cNvSpPr>
          <p:nvPr/>
        </p:nvSpPr>
        <p:spPr bwMode="auto">
          <a:xfrm>
            <a:off x="428596" y="3714752"/>
            <a:ext cx="828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dirty="0"/>
              <a:t>ЛЕКЦІЯ № </a:t>
            </a:r>
            <a:r>
              <a:rPr lang="uk-UA" sz="2400" b="1" dirty="0" smtClean="0"/>
              <a:t>6</a:t>
            </a:r>
            <a:endParaRPr lang="ru-RU" sz="2400" b="1" dirty="0"/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428596" y="4357694"/>
            <a:ext cx="8286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РОЗРАХУНОК</a:t>
            </a:r>
            <a:br>
              <a:rPr lang="uk-UA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</a:br>
            <a:r>
              <a:rPr lang="uk-UA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 ЗАЛІЗОБЕТОННИХ КОНСТРУКЦІЙ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6" name="Rectangle 5"/>
          <p:cNvSpPr>
            <a:spLocks noChangeAspect="1" noChangeArrowheads="1"/>
          </p:cNvSpPr>
          <p:nvPr/>
        </p:nvSpPr>
        <p:spPr bwMode="auto">
          <a:xfrm rot="10800000" flipV="1">
            <a:off x="214282" y="1928802"/>
            <a:ext cx="8713788" cy="128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uk-U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ЕКСПЕРИМЕНТАЛЬНІ ОСНОВИ ТЕОРІЇ ОПОРУ ЗАЛІЗОБЕТОНУ ТА МЕТОДИ РОЗРАХУНКУ ЗБК</a:t>
            </a:r>
            <a:r>
              <a:rPr lang="ru-RU" sz="3200" b="1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  </a:t>
            </a:r>
            <a:endParaRPr lang="ru-RU" sz="3200" b="1" dirty="0"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4282" y="714356"/>
            <a:ext cx="8715436" cy="6000792"/>
          </a:xfrm>
        </p:spPr>
        <p:txBody>
          <a:bodyPr/>
          <a:lstStyle/>
          <a:p>
            <a:pPr lvl="1">
              <a:buNone/>
            </a:pPr>
            <a:r>
              <a:rPr lang="en-US" b="1" dirty="0" smtClean="0"/>
              <a:t>	</a:t>
            </a:r>
            <a:r>
              <a:rPr lang="uk-UA" b="1" u="sng" dirty="0" smtClean="0"/>
              <a:t>Нелінійний розрахунок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При </a:t>
            </a:r>
            <a:r>
              <a:rPr lang="uk-UA" sz="2400" dirty="0" smtClean="0"/>
              <a:t>визначенні зусиль у конструкціях, як правило, потрібно використовувати нелінійні методи розрахунку за обома групами граничних станів при забезпеченні умов рівноваги і </a:t>
            </a:r>
            <a:r>
              <a:rPr lang="uk-UA" sz="2400" dirty="0" smtClean="0"/>
              <a:t>сумісності </a:t>
            </a:r>
            <a:r>
              <a:rPr lang="uk-UA" sz="2400" dirty="0" smtClean="0"/>
              <a:t>деформацій та урахуванні нелінійного характеру роботи матеріалів. Розрахунок потрібно виконувати на впливи першого чи другого порядку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 marL="0" lvl="2" indent="0" algn="just">
              <a:spcBef>
                <a:spcPts val="300"/>
              </a:spcBef>
              <a:buNone/>
            </a:pPr>
            <a:r>
              <a:rPr lang="en-US" dirty="0" smtClean="0"/>
              <a:t>	</a:t>
            </a:r>
            <a:r>
              <a:rPr lang="uk-UA" dirty="0" smtClean="0"/>
              <a:t>При застосуванні нелінійного методу розрахунку використовуються характеристики матеріалів, які відображаються реальними діаграмами деформування бетону й арматури. Потрібно застосовувати тільки такі методики розрахунку, які є справедливими у відповідних межах і підтверджуються експериментом.</a:t>
            </a:r>
            <a:endParaRPr lang="en-US" dirty="0" smtClean="0"/>
          </a:p>
          <a:p>
            <a:pPr marL="0" lvl="2" indent="0" algn="just">
              <a:spcBef>
                <a:spcPts val="300"/>
              </a:spcBef>
              <a:buNone/>
            </a:pPr>
            <a:r>
              <a:rPr lang="en-US" dirty="0" smtClean="0"/>
              <a:t>	</a:t>
            </a:r>
            <a:r>
              <a:rPr lang="uk-UA" dirty="0" smtClean="0"/>
              <a:t>Для </a:t>
            </a:r>
            <a:r>
              <a:rPr lang="uk-UA" dirty="0" smtClean="0"/>
              <a:t>гнучких конструкцій, у яких не можна знехтувати впливами другого порядку, </a:t>
            </a:r>
            <a:r>
              <a:rPr lang="uk-UA" dirty="0" smtClean="0"/>
              <a:t>необхідно </a:t>
            </a:r>
            <a:r>
              <a:rPr lang="uk-UA" dirty="0" smtClean="0"/>
              <a:t>враховувати вплив поздовжнього прогину на їх несучу здатність.</a:t>
            </a:r>
            <a:endParaRPr lang="uk-UA" b="1" dirty="0" smtClean="0"/>
          </a:p>
          <a:p>
            <a:pPr>
              <a:buNone/>
            </a:pPr>
            <a:endParaRPr lang="uk-UA" sz="2400" b="1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85720" y="285728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3. Особливості та види розрахунків ЗБК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91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91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91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57158" y="285728"/>
            <a:ext cx="8429684" cy="6286544"/>
          </a:xfrm>
        </p:spPr>
        <p:txBody>
          <a:bodyPr/>
          <a:lstStyle/>
          <a:p>
            <a:pPr lvl="1" indent="-457200">
              <a:spcBef>
                <a:spcPts val="300"/>
              </a:spcBef>
              <a:buNone/>
            </a:pPr>
            <a:r>
              <a:rPr lang="en-US" b="1" dirty="0" smtClean="0"/>
              <a:t>	</a:t>
            </a:r>
            <a:r>
              <a:rPr lang="uk-UA" b="1" u="sng" dirty="0" smtClean="0"/>
              <a:t>Лінійно-пружний розрахунок</a:t>
            </a:r>
          </a:p>
          <a:p>
            <a:pPr marL="0" lvl="2" indent="-457200" algn="just">
              <a:spcBef>
                <a:spcPts val="300"/>
              </a:spcBef>
              <a:buNone/>
            </a:pPr>
            <a:r>
              <a:rPr lang="en-US" dirty="0" smtClean="0"/>
              <a:t>	</a:t>
            </a:r>
            <a:r>
              <a:rPr lang="uk-UA" dirty="0" smtClean="0"/>
              <a:t>Визначення зусиль </a:t>
            </a:r>
            <a:r>
              <a:rPr lang="ru-RU" dirty="0" smtClean="0"/>
              <a:t>при </a:t>
            </a:r>
            <a:r>
              <a:rPr lang="uk-UA" dirty="0" smtClean="0"/>
              <a:t>відповідному</a:t>
            </a:r>
            <a:r>
              <a:rPr lang="ru-RU" dirty="0" smtClean="0"/>
              <a:t> </a:t>
            </a:r>
            <a:r>
              <a:rPr lang="uk-UA" dirty="0" smtClean="0"/>
              <a:t>обґрунтуванні</a:t>
            </a:r>
            <a:r>
              <a:rPr lang="en-US" dirty="0" smtClean="0"/>
              <a:t> </a:t>
            </a:r>
            <a:r>
              <a:rPr lang="uk-UA" dirty="0" smtClean="0"/>
              <a:t>можна виконувати за лінійно-пружним розрахунком елементів на основі загальних правил будівельної механіки для першого і другого граничних станів.</a:t>
            </a:r>
          </a:p>
          <a:p>
            <a:pPr marL="0" lvl="2" indent="-457200" algn="just">
              <a:spcBef>
                <a:spcPts val="300"/>
              </a:spcBef>
              <a:buNone/>
            </a:pPr>
            <a:r>
              <a:rPr lang="en-US" dirty="0" smtClean="0"/>
              <a:t>	</a:t>
            </a:r>
            <a:r>
              <a:rPr lang="uk-UA" dirty="0" smtClean="0"/>
              <a:t>Для визначення впливу дій лінійний розрахунок можна виконувати за умов:</a:t>
            </a:r>
          </a:p>
          <a:p>
            <a:pPr marL="0" lvl="0" indent="-457200">
              <a:spcBef>
                <a:spcPts val="300"/>
              </a:spcBef>
            </a:pPr>
            <a:r>
              <a:rPr lang="uk-UA" sz="2400" dirty="0" smtClean="0"/>
              <a:t>відсутності тріщин у перерізах;</a:t>
            </a:r>
          </a:p>
          <a:p>
            <a:pPr marL="0" lvl="0" indent="-457200">
              <a:spcBef>
                <a:spcPts val="300"/>
              </a:spcBef>
            </a:pPr>
            <a:r>
              <a:rPr lang="uk-UA" sz="2400" dirty="0" smtClean="0"/>
              <a:t>близького до лінійної залежності напруження-деформації;</a:t>
            </a:r>
          </a:p>
          <a:p>
            <a:pPr marL="0" indent="-457200" algn="just">
              <a:spcBef>
                <a:spcPts val="300"/>
              </a:spcBef>
            </a:pPr>
            <a:r>
              <a:rPr lang="uk-UA" sz="2400" dirty="0" smtClean="0"/>
              <a:t>відповідності </a:t>
            </a:r>
            <a:r>
              <a:rPr lang="uk-UA" sz="2400" dirty="0" smtClean="0"/>
              <a:t>величини модуля пружності розрахунковій ситуації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 marL="0" indent="-457200" algn="just">
              <a:spcBef>
                <a:spcPts val="300"/>
              </a:spcBef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Для врахування температурної деформації, осідання і дії усадки при граничному стані за несучою здатністю і стійкістю приймають знижену жорсткість, що відповідає перерізу з </a:t>
            </a:r>
            <a:r>
              <a:rPr lang="uk-UA" sz="2400" dirty="0" smtClean="0"/>
              <a:t>тріщинами</a:t>
            </a:r>
            <a:r>
              <a:rPr lang="uk-UA" sz="2400" dirty="0" smtClean="0"/>
              <a:t>, нехтуючи жорсткістю на розтяг, але враховуючи вплив повзучості.</a:t>
            </a:r>
            <a:endParaRPr lang="uk-UA" sz="2400" dirty="0"/>
          </a:p>
        </p:txBody>
      </p:sp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5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53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53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1"/>
          <p:cNvSpPr>
            <a:spLocks noGrp="1"/>
          </p:cNvSpPr>
          <p:nvPr>
            <p:ph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 marL="0" lvl="1" indent="0" algn="just">
              <a:spcBef>
                <a:spcPts val="600"/>
              </a:spcBef>
              <a:buNone/>
            </a:pPr>
            <a:r>
              <a:rPr lang="en-US" b="1" dirty="0" smtClean="0"/>
              <a:t>	</a:t>
            </a:r>
            <a:r>
              <a:rPr lang="uk-UA" b="1" u="sng" dirty="0" smtClean="0"/>
              <a:t>Лінійно-пружний розрахунок з обмеженим перерозподілом</a:t>
            </a:r>
          </a:p>
          <a:p>
            <a:pPr marL="0" lvl="2" indent="0" algn="just">
              <a:spcBef>
                <a:spcPts val="600"/>
              </a:spcBef>
              <a:buNone/>
            </a:pPr>
            <a:r>
              <a:rPr lang="en-US" dirty="0" smtClean="0"/>
              <a:t>	</a:t>
            </a:r>
            <a:r>
              <a:rPr lang="uk-UA" dirty="0" smtClean="0"/>
              <a:t>При лінійно-пружному розрахунку з обмеженим перерозподілом необхідно враховувати вплив перерозподілу моментів.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Пластичність у критичних перерізах повинна бути достатньою для того, щоб передбачений механізм міг реалізуватися.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Розрахунок з урахуванням пластичних деформацій повинен ґрунтуватись або на методі нижньої границі (статичному), або на методі верхньої границі (кінематичному).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Розрахунок </a:t>
            </a:r>
            <a:r>
              <a:rPr lang="uk-UA" sz="2400" dirty="0" smtClean="0"/>
              <a:t>балок, рам і плит з урахуванням пластичних деформацій виконується для граничних станів без здійснення безпосередньої перевірки граничного повороту перерізу за умови, що п</a:t>
            </a:r>
            <a:r>
              <a:rPr lang="uk-UA" sz="2400" dirty="0" smtClean="0"/>
              <a:t>ластичність </a:t>
            </a:r>
            <a:r>
              <a:rPr lang="uk-UA" sz="2400" dirty="0" smtClean="0"/>
              <a:t>у критичних перерізах </a:t>
            </a:r>
            <a:r>
              <a:rPr lang="uk-UA" sz="2400" dirty="0" smtClean="0"/>
              <a:t>достатня </a:t>
            </a:r>
            <a:r>
              <a:rPr lang="uk-UA" sz="2400" dirty="0" smtClean="0"/>
              <a:t>для того, щоб передбачений механізм міг реалізуватися</a:t>
            </a:r>
            <a:r>
              <a:rPr lang="uk-UA" sz="2400" dirty="0" smtClean="0"/>
              <a:t>.</a:t>
            </a:r>
            <a:endParaRPr lang="uk-UA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uk-UA" sz="2400" dirty="0" smtClean="0"/>
          </a:p>
          <a:p>
            <a:pPr algn="just">
              <a:buNone/>
            </a:pPr>
            <a:endParaRPr lang="uk-UA" sz="2400" b="1" dirty="0" smtClean="0"/>
          </a:p>
          <a:p>
            <a:pPr algn="just">
              <a:buNone/>
            </a:pPr>
            <a:endParaRPr lang="uk-UA" sz="2400" b="1" dirty="0" smtClean="0"/>
          </a:p>
          <a:p>
            <a:pPr algn="just">
              <a:buNone/>
            </a:pPr>
            <a:endParaRPr lang="uk-UA" sz="2400" b="1" dirty="0" smtClean="0"/>
          </a:p>
          <a:p>
            <a:pPr algn="just">
              <a:buNone/>
            </a:pPr>
            <a:endParaRPr lang="uk-UA" sz="2400" b="1" dirty="0" smtClean="0"/>
          </a:p>
          <a:p>
            <a:pPr algn="just">
              <a:buNone/>
            </a:pPr>
            <a:endParaRPr lang="uk-UA" sz="2400" b="1" dirty="0" smtClean="0"/>
          </a:p>
          <a:p>
            <a:pPr algn="just">
              <a:buNone/>
            </a:pPr>
            <a:endParaRPr lang="uk-UA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ru-RU" sz="2400" b="1" dirty="0"/>
          </a:p>
        </p:txBody>
      </p:sp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57158" y="1357298"/>
            <a:ext cx="8429684" cy="5286412"/>
          </a:xfrm>
        </p:spPr>
        <p:txBody>
          <a:bodyPr/>
          <a:lstStyle/>
          <a:p>
            <a:pPr marL="0" lvl="3" indent="0" algn="just">
              <a:spcBef>
                <a:spcPts val="300"/>
              </a:spcBef>
              <a:buNone/>
            </a:pPr>
            <a:r>
              <a:rPr lang="ru-RU" sz="2400" dirty="0" smtClean="0"/>
              <a:t>	</a:t>
            </a:r>
            <a:r>
              <a:rPr lang="uk-UA" sz="2400" dirty="0" smtClean="0"/>
              <a:t>Стосується елементів і конструкцій, характер роботи яких суттєво залежить від впливів другого порядку (наприклад, колони, пілони, стіни, палі, арки та оболонки). Загальні впливи другого порядку можуть проявлятись і у конструкціях із гнучкою в'язевою системою.</a:t>
            </a:r>
          </a:p>
          <a:p>
            <a:pPr marL="0" lvl="3" indent="0" algn="just">
              <a:spcBef>
                <a:spcPts val="300"/>
              </a:spcBef>
              <a:buNone/>
            </a:pPr>
            <a:r>
              <a:rPr lang="uk-UA" sz="2400" dirty="0" smtClean="0"/>
              <a:t>	Якщо враховуються впливи другого порядку, то рівновагу й опір конструкції потрібно перевіряти у деформованому стані. Деформації потрібно визначати з урахуванням відповідного впливу </a:t>
            </a:r>
            <a:r>
              <a:rPr lang="uk-UA" sz="2400" dirty="0" err="1" smtClean="0"/>
              <a:t>тріщиноутворення</a:t>
            </a:r>
            <a:r>
              <a:rPr lang="uk-UA" sz="2400" dirty="0" smtClean="0"/>
              <a:t>, нелінійних властивостей матеріалів і повзучості.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uk-UA" sz="2400" dirty="0" smtClean="0"/>
              <a:t>	При </a:t>
            </a:r>
            <a:r>
              <a:rPr lang="uk-UA" sz="2400" dirty="0" smtClean="0"/>
              <a:t>розрахунку за умов лінійного характеру роботи матеріалів ці впливи можна враховувати шляхом зниження характеристик жорсткості.</a:t>
            </a:r>
            <a:endParaRPr lang="uk-UA" sz="2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20" y="311987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4.</a:t>
            </a:r>
            <a:r>
              <a:rPr lang="uk-UA" sz="2400" dirty="0" smtClean="0">
                <a:latin typeface="Arial" charset="0"/>
              </a:rPr>
              <a:t> </a:t>
            </a:r>
            <a:r>
              <a:rPr lang="uk-UA" sz="2400" dirty="0" smtClean="0">
                <a:latin typeface="Arial Black" pitchFamily="34" charset="0"/>
              </a:rPr>
              <a:t>Розрахунок впливів другого порядку при стиску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14282" y="428604"/>
            <a:ext cx="8715436" cy="6096740"/>
          </a:xfrm>
        </p:spPr>
        <p:txBody>
          <a:bodyPr/>
          <a:lstStyle/>
          <a:p>
            <a:pPr marL="0" lvl="3" indent="0" algn="just">
              <a:spcBef>
                <a:spcPts val="300"/>
              </a:spcBef>
              <a:buNone/>
            </a:pPr>
            <a:r>
              <a:rPr lang="uk-UA" sz="2400" dirty="0" smtClean="0"/>
              <a:t>	У відповідних випадках розрахунок повинен ураховувати вплив гнучкості прилеглих елементів і фундаментів (взаємодія "основа-споруда").</a:t>
            </a:r>
            <a:endParaRPr lang="uk-UA" sz="2400" b="1" dirty="0" smtClean="0"/>
          </a:p>
          <a:p>
            <a:pPr marL="0" lvl="3" indent="0" algn="just">
              <a:spcBef>
                <a:spcPts val="300"/>
              </a:spcBef>
              <a:buNone/>
            </a:pPr>
            <a:r>
              <a:rPr lang="uk-UA" sz="2400" dirty="0" smtClean="0"/>
              <a:t>	Характер роботи конструкції потрібно розглядати у напрямку, в якому може відбуватися деформація, а в необхідних випадках слід ураховувати двовісний згин.</a:t>
            </a:r>
            <a:endParaRPr lang="uk-UA" sz="2400" b="1" dirty="0" smtClean="0"/>
          </a:p>
          <a:p>
            <a:pPr marL="0" lvl="3" indent="0" algn="just">
              <a:spcBef>
                <a:spcPts val="300"/>
              </a:spcBef>
              <a:buNone/>
            </a:pPr>
            <a:r>
              <a:rPr lang="uk-UA" sz="2400" dirty="0" smtClean="0"/>
              <a:t>	Невизначеності у геометрії і розташуванні навантажень стиску потрібно враховувати як додаткові впливи першого порядку на основі геометричних недосконалостей.</a:t>
            </a:r>
            <a:endParaRPr lang="uk-UA" sz="2400" b="1" dirty="0" smtClean="0"/>
          </a:p>
          <a:p>
            <a:pPr marL="0" lvl="3" indent="0" algn="just">
              <a:spcBef>
                <a:spcPts val="300"/>
              </a:spcBef>
              <a:buNone/>
            </a:pPr>
            <a:r>
              <a:rPr lang="uk-UA" sz="2400" dirty="0" smtClean="0"/>
              <a:t>	Впливами другого порядку можна знехтувати, якщо вони разом становлять менше ніж 10 % відповідних впливів першого порядку.</a:t>
            </a:r>
          </a:p>
          <a:p>
            <a:pPr marL="0" lvl="3" indent="0" algn="just">
              <a:spcBef>
                <a:spcPts val="300"/>
              </a:spcBef>
              <a:buNone/>
            </a:pPr>
            <a:r>
              <a:rPr lang="uk-UA" sz="2400" dirty="0" smtClean="0"/>
              <a:t>	Вплив </a:t>
            </a:r>
            <a:r>
              <a:rPr lang="uk-UA" sz="2400" dirty="0" smtClean="0"/>
              <a:t>повзучості потрібно враховувати при розрахунку впливів другого порядку з </a:t>
            </a:r>
            <a:r>
              <a:rPr lang="uk-UA" sz="2400" dirty="0" smtClean="0"/>
              <a:t>обов'язковим </a:t>
            </a:r>
            <a:r>
              <a:rPr lang="uk-UA" sz="2400" dirty="0" smtClean="0"/>
              <a:t>розглядом як загальних умов щодо </a:t>
            </a:r>
            <a:r>
              <a:rPr lang="uk-UA" sz="2400" dirty="0" smtClean="0"/>
              <a:t>повзучості, </a:t>
            </a:r>
            <a:r>
              <a:rPr lang="uk-UA" sz="2400" dirty="0" smtClean="0"/>
              <a:t>так і тривалості сполучень різних навантажень, що розглядаються.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xmlns="" val="406591045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0032" y="324129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5. </a:t>
            </a:r>
            <a:r>
              <a:rPr lang="uk-UA" sz="2400" dirty="0" smtClean="0">
                <a:latin typeface="Arial Black" pitchFamily="34" charset="0"/>
              </a:rPr>
              <a:t>Методи обчислень ЗБК і спрощення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Содержимое 1"/>
          <p:cNvSpPr>
            <a:spLocks noGrp="1"/>
          </p:cNvSpPr>
          <p:nvPr>
            <p:ph/>
          </p:nvPr>
        </p:nvSpPr>
        <p:spPr>
          <a:xfrm>
            <a:off x="357158" y="785794"/>
            <a:ext cx="8429684" cy="5929354"/>
          </a:xfrm>
        </p:spPr>
        <p:txBody>
          <a:bodyPr/>
          <a:lstStyle/>
          <a:p>
            <a:pPr marL="0" lvl="2" indent="0" algn="just">
              <a:spcBef>
                <a:spcPts val="300"/>
              </a:spcBef>
              <a:buNone/>
            </a:pPr>
            <a:r>
              <a:rPr lang="uk-UA" dirty="0" smtClean="0"/>
              <a:t>	</a:t>
            </a:r>
            <a:r>
              <a:rPr lang="uk-UA" b="1" dirty="0" smtClean="0"/>
              <a:t>Конструкція повинна бути розрахована і </a:t>
            </a:r>
            <a:r>
              <a:rPr lang="uk-UA" b="1" dirty="0" err="1" smtClean="0"/>
              <a:t>сконструйо-вана</a:t>
            </a:r>
            <a:r>
              <a:rPr lang="uk-UA" b="1" dirty="0" smtClean="0"/>
              <a:t> таким чином, щоб:</a:t>
            </a:r>
          </a:p>
          <a:p>
            <a:pPr marL="0" lvl="0" indent="0" algn="just">
              <a:spcBef>
                <a:spcPts val="300"/>
              </a:spcBef>
            </a:pPr>
            <a:r>
              <a:rPr lang="uk-UA" sz="2400" dirty="0" smtClean="0"/>
              <a:t> з достатньою ймовірністю залишатися придатною до використання, зважаючи на розрахунковий строк експлуатації та вартість;</a:t>
            </a:r>
            <a:endParaRPr lang="uk-UA" sz="2400" b="1" dirty="0" smtClean="0"/>
          </a:p>
          <a:p>
            <a:pPr marL="0" lvl="0" indent="0" algn="just">
              <a:spcBef>
                <a:spcPts val="300"/>
              </a:spcBef>
            </a:pPr>
            <a:r>
              <a:rPr lang="uk-UA" sz="2400" dirty="0" smtClean="0"/>
              <a:t> з прийнятим рівнем надійності сприймати всі навантаження та впливи, які можуть з'являтися у процесі експлуатації, та мати відповідну довговічність з урахуванням вартості робіт для її підтримання.</a:t>
            </a:r>
            <a:endParaRPr lang="uk-UA" sz="2400" b="1" dirty="0" smtClean="0"/>
          </a:p>
          <a:p>
            <a:pPr marL="0" lvl="2" indent="0" algn="just">
              <a:spcBef>
                <a:spcPts val="300"/>
              </a:spcBef>
              <a:buNone/>
            </a:pPr>
            <a:r>
              <a:rPr lang="uk-UA" dirty="0" smtClean="0"/>
              <a:t>	</a:t>
            </a:r>
            <a:r>
              <a:rPr lang="uk-UA" sz="2200" dirty="0" smtClean="0"/>
              <a:t>При розрахунку будівель і споруд </a:t>
            </a:r>
            <a:r>
              <a:rPr lang="uk-UA" sz="2200" b="1" dirty="0" smtClean="0"/>
              <a:t>надійність</a:t>
            </a:r>
            <a:r>
              <a:rPr lang="uk-UA" sz="2200" dirty="0" smtClean="0"/>
              <a:t> досягається використанням </a:t>
            </a:r>
            <a:r>
              <a:rPr lang="uk-UA" sz="2200" b="1" dirty="0" smtClean="0"/>
              <a:t>методу окремих коефіцієнтів надійності</a:t>
            </a:r>
            <a:r>
              <a:rPr lang="uk-UA" sz="2200" dirty="0" smtClean="0"/>
              <a:t>. Застосування цього методу гарантує для всіх розрахункових ситуацій недосяжність граничних станів у разі використання у розрахунках (розрахункових моделях) розрахункових значень навантажень та впливів, відповідних властивостей матеріалів і геометричних характеристик елементів із заданим рівнем надійності.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57158" y="214290"/>
            <a:ext cx="8429684" cy="6500858"/>
          </a:xfrm>
        </p:spPr>
        <p:txBody>
          <a:bodyPr/>
          <a:lstStyle/>
          <a:p>
            <a:pPr marL="0" lvl="2" indent="0" algn="just">
              <a:spcBef>
                <a:spcPts val="300"/>
              </a:spcBef>
              <a:buNone/>
            </a:pPr>
            <a:r>
              <a:rPr lang="uk-UA" sz="2200" dirty="0" smtClean="0"/>
              <a:t>	</a:t>
            </a:r>
            <a:r>
              <a:rPr lang="uk-UA" dirty="0" smtClean="0"/>
              <a:t>Перевірка </a:t>
            </a:r>
            <a:r>
              <a:rPr lang="uk-UA" dirty="0" smtClean="0"/>
              <a:t>конструкції щодо </a:t>
            </a:r>
            <a:r>
              <a:rPr lang="uk-UA" b="1" dirty="0" smtClean="0"/>
              <a:t>відповідності вимогам за двома групами граничних станів</a:t>
            </a:r>
            <a:r>
              <a:rPr lang="uk-UA" dirty="0" smtClean="0"/>
              <a:t> містить дві частини:</a:t>
            </a:r>
            <a:endParaRPr lang="uk-UA" b="1" dirty="0" smtClean="0"/>
          </a:p>
          <a:p>
            <a:pPr marL="0" lvl="0" indent="0" algn="just">
              <a:spcBef>
                <a:spcPts val="300"/>
              </a:spcBef>
            </a:pPr>
            <a:r>
              <a:rPr lang="uk-UA" sz="2400" dirty="0" smtClean="0"/>
              <a:t> </a:t>
            </a:r>
            <a:r>
              <a:rPr lang="uk-UA" sz="2400" b="1" dirty="0" smtClean="0"/>
              <a:t>перша</a:t>
            </a:r>
            <a:r>
              <a:rPr lang="uk-UA" sz="2400" dirty="0" smtClean="0"/>
              <a:t> – визначення </a:t>
            </a:r>
            <a:r>
              <a:rPr lang="uk-UA" sz="2400" dirty="0" smtClean="0"/>
              <a:t>діючих зусиль та переміщень від навантажень у відповідності з </a:t>
            </a:r>
            <a:r>
              <a:rPr lang="uk-UA" sz="2400" dirty="0" smtClean="0"/>
              <a:t>випадком</a:t>
            </a:r>
            <a:r>
              <a:rPr lang="uk-UA" sz="2400" dirty="0" smtClean="0"/>
              <a:t>, що розглядається, за найбільш несприятливого розташування і за відповідних сполучень навантажень, а також визначення несучої здатності, яка залежить від властивостей матеріалу конструкції;</a:t>
            </a:r>
            <a:endParaRPr lang="uk-UA" sz="2400" b="1" dirty="0" smtClean="0"/>
          </a:p>
          <a:p>
            <a:pPr marL="0" lvl="0" indent="0" algn="just">
              <a:spcBef>
                <a:spcPts val="300"/>
              </a:spcBef>
            </a:pPr>
            <a:r>
              <a:rPr lang="uk-UA" sz="2400" dirty="0" smtClean="0"/>
              <a:t> </a:t>
            </a:r>
            <a:r>
              <a:rPr lang="uk-UA" sz="2400" b="1" dirty="0" smtClean="0"/>
              <a:t>друга</a:t>
            </a:r>
            <a:r>
              <a:rPr lang="uk-UA" sz="2400" dirty="0" smtClean="0"/>
              <a:t> – порівняння </a:t>
            </a:r>
            <a:r>
              <a:rPr lang="uk-UA" sz="2400" dirty="0" smtClean="0"/>
              <a:t>розрахункових прогинів або ширини розкриття тріщин із граничними значеннями, встановленими на основі функціональних вимог до конструкцій</a:t>
            </a:r>
            <a:r>
              <a:rPr lang="uk-UA" sz="2400" dirty="0" smtClean="0"/>
              <a:t>.</a:t>
            </a:r>
          </a:p>
          <a:p>
            <a:pPr marL="0" lvl="2" algn="just">
              <a:spcBef>
                <a:spcPts val="300"/>
              </a:spcBef>
              <a:buNone/>
            </a:pPr>
            <a:r>
              <a:rPr lang="ru-RU" dirty="0" smtClean="0"/>
              <a:t>	</a:t>
            </a:r>
            <a:r>
              <a:rPr lang="uk-UA" b="1" dirty="0" smtClean="0"/>
              <a:t>Навантажувальний ефект</a:t>
            </a:r>
            <a:r>
              <a:rPr lang="uk-UA" dirty="0" smtClean="0"/>
              <a:t> є сукупністю зосереджених (сконцентрованих) і (або) розподілених зусиль або вимушених деформацій, прикладених до конструкції.</a:t>
            </a:r>
          </a:p>
          <a:p>
            <a:pPr marL="0" algn="just">
              <a:spcBef>
                <a:spcPts val="300"/>
              </a:spcBef>
              <a:buNone/>
            </a:pPr>
            <a:r>
              <a:rPr lang="uk-UA" sz="2400" dirty="0" smtClean="0"/>
              <a:t>	Розрахункові </a:t>
            </a:r>
            <a:r>
              <a:rPr lang="uk-UA" sz="2400" dirty="0" smtClean="0"/>
              <a:t>постійні навантаження, які збільшують дію змінних навантажень (збігаються за напрямком), тобто викликають несприятливу дію на конструкції, повинні мати </a:t>
            </a:r>
            <a:r>
              <a:rPr lang="uk-UA" sz="2400" b="1" dirty="0" smtClean="0"/>
              <a:t>верхні значення коефіцієнтів безпеки</a:t>
            </a:r>
            <a:r>
              <a:rPr lang="uk-UA" sz="2400" dirty="0" smtClean="0"/>
              <a:t> за навантаженням</a:t>
            </a:r>
            <a:r>
              <a:rPr lang="uk-UA" sz="2400" dirty="0" smtClean="0"/>
              <a:t>.</a:t>
            </a:r>
          </a:p>
          <a:p>
            <a:pPr marL="0" algn="just">
              <a:spcBef>
                <a:spcPts val="300"/>
              </a:spcBef>
              <a:buNone/>
            </a:pPr>
            <a:r>
              <a:rPr lang="uk-UA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20" y="454863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6. </a:t>
            </a:r>
            <a:r>
              <a:rPr lang="uk-UA" sz="2400" dirty="0" smtClean="0">
                <a:latin typeface="Arial Black" pitchFamily="34" charset="0"/>
              </a:rPr>
              <a:t>Методи розрахунку зусиль за першою та другою групами граничних станів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0" name="Содержимое 1"/>
          <p:cNvSpPr>
            <a:spLocks noGrp="1"/>
          </p:cNvSpPr>
          <p:nvPr>
            <p:ph/>
          </p:nvPr>
        </p:nvSpPr>
        <p:spPr>
          <a:xfrm>
            <a:off x="357158" y="1571612"/>
            <a:ext cx="8429684" cy="5000660"/>
          </a:xfrm>
        </p:spPr>
        <p:txBody>
          <a:bodyPr/>
          <a:lstStyle/>
          <a:p>
            <a:pPr marL="0" lvl="2" indent="0" algn="just">
              <a:spcBef>
                <a:spcPts val="300"/>
              </a:spcBef>
              <a:buNone/>
            </a:pPr>
            <a:r>
              <a:rPr lang="uk-UA" dirty="0" smtClean="0"/>
              <a:t>	</a:t>
            </a:r>
            <a:r>
              <a:rPr lang="uk-UA" b="1" dirty="0" smtClean="0"/>
              <a:t>Метою розрахунку</a:t>
            </a:r>
            <a:r>
              <a:rPr lang="uk-UA" dirty="0" smtClean="0"/>
              <a:t> є встановлення несучої здатності, тріщиностійкості, ширини розкриття тріщин, деформацій та переміщень як конструкції у цілому, так і її частин.</a:t>
            </a:r>
          </a:p>
          <a:p>
            <a:pPr marL="0" lvl="2" indent="0" algn="just">
              <a:spcBef>
                <a:spcPts val="300"/>
              </a:spcBef>
              <a:buNone/>
            </a:pPr>
            <a:r>
              <a:rPr lang="uk-UA" dirty="0" smtClean="0"/>
              <a:t>	Зусилля, які викликані навантаженнями, найчастіше визначають розрахунком, ґрунтуючись на тій або іншій ідеалізації конструкції.</a:t>
            </a:r>
            <a:r>
              <a:rPr lang="uk-UA" sz="2400" dirty="0" smtClean="0"/>
              <a:t>	</a:t>
            </a:r>
          </a:p>
          <a:p>
            <a:pPr marL="0" lvl="2" indent="0" algn="just">
              <a:spcBef>
                <a:spcPts val="300"/>
              </a:spcBef>
              <a:buNone/>
            </a:pPr>
            <a:r>
              <a:rPr lang="uk-UA" dirty="0" smtClean="0"/>
              <a:t>	Розглядають такі варіанти </a:t>
            </a:r>
            <a:r>
              <a:rPr lang="uk-UA" b="1" dirty="0" smtClean="0"/>
              <a:t>ідеалізації стану матеріалу</a:t>
            </a:r>
            <a:r>
              <a:rPr lang="uk-UA" dirty="0" smtClean="0"/>
              <a:t>:</a:t>
            </a:r>
          </a:p>
          <a:p>
            <a:pPr marL="0" lvl="0" indent="0" algn="just">
              <a:spcBef>
                <a:spcPts val="300"/>
              </a:spcBef>
            </a:pPr>
            <a:r>
              <a:rPr lang="uk-UA" sz="2400" dirty="0" smtClean="0"/>
              <a:t>  нелінійне деформування;</a:t>
            </a:r>
          </a:p>
          <a:p>
            <a:pPr marL="0" lvl="0" indent="0" algn="just">
              <a:spcBef>
                <a:spcPts val="300"/>
              </a:spcBef>
            </a:pPr>
            <a:r>
              <a:rPr lang="uk-UA" sz="2400" dirty="0" smtClean="0"/>
              <a:t>  пружний стан, який ґрунтується на гіпотезі пропорційності зусиль навантаженням;</a:t>
            </a:r>
          </a:p>
          <a:p>
            <a:pPr marL="0" lvl="0" indent="0" algn="just">
              <a:spcBef>
                <a:spcPts val="300"/>
              </a:spcBef>
            </a:pPr>
            <a:r>
              <a:rPr lang="uk-UA" sz="2400" dirty="0" smtClean="0"/>
              <a:t>  пружний стан з обмеженою можливістю перерозподілу зусиль.</a:t>
            </a:r>
          </a:p>
          <a:p>
            <a:pPr marL="0" lvl="0" indent="0" algn="just">
              <a:spcBef>
                <a:spcPts val="300"/>
              </a:spcBef>
              <a:buNone/>
            </a:pPr>
            <a:r>
              <a:rPr lang="uk-UA" sz="2400" dirty="0" smtClean="0"/>
              <a:t/>
            </a:r>
            <a:br>
              <a:rPr lang="uk-UA" sz="2400" dirty="0" smtClean="0"/>
            </a:b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500042"/>
            <a:ext cx="7772400" cy="6000792"/>
          </a:xfrm>
        </p:spPr>
        <p:txBody>
          <a:bodyPr/>
          <a:lstStyle/>
          <a:p>
            <a:pPr marL="0" lvl="0" indent="0" algn="just">
              <a:spcBef>
                <a:spcPts val="300"/>
              </a:spcBef>
              <a:buNone/>
            </a:pPr>
            <a:r>
              <a:rPr lang="uk-UA" sz="2400" dirty="0" smtClean="0"/>
              <a:t>	</a:t>
            </a:r>
            <a:r>
              <a:rPr lang="uk-UA" sz="2800" dirty="0" smtClean="0"/>
              <a:t>На </a:t>
            </a:r>
            <a:r>
              <a:rPr lang="uk-UA" sz="2800" dirty="0" smtClean="0"/>
              <a:t>вибір </a:t>
            </a:r>
            <a:r>
              <a:rPr lang="uk-UA" sz="2800" b="1" dirty="0" smtClean="0"/>
              <a:t>випадку розрахунку </a:t>
            </a:r>
            <a:r>
              <a:rPr lang="uk-UA" sz="2800" dirty="0" smtClean="0"/>
              <a:t>можуть впливати або його можуть визначати різні </a:t>
            </a:r>
            <a:r>
              <a:rPr lang="uk-UA" sz="2800" dirty="0" smtClean="0"/>
              <a:t>обставини:</a:t>
            </a:r>
          </a:p>
          <a:p>
            <a:pPr marL="0" lvl="0" indent="0" algn="just">
              <a:spcBef>
                <a:spcPts val="300"/>
              </a:spcBef>
              <a:buFontTx/>
              <a:buChar char="-"/>
            </a:pPr>
            <a:r>
              <a:rPr lang="uk-UA" sz="2800" dirty="0" smtClean="0"/>
              <a:t> можливі </a:t>
            </a:r>
            <a:r>
              <a:rPr lang="uk-UA" sz="2800" dirty="0" smtClean="0"/>
              <a:t>чинники </a:t>
            </a:r>
            <a:r>
              <a:rPr lang="uk-UA" sz="2800" dirty="0" err="1" smtClean="0"/>
              <a:t>нелінійності</a:t>
            </a:r>
            <a:r>
              <a:rPr lang="uk-UA" sz="2800" dirty="0" smtClean="0"/>
              <a:t> (</a:t>
            </a:r>
            <a:r>
              <a:rPr lang="uk-UA" sz="2800" dirty="0" err="1" smtClean="0"/>
              <a:t>нелінійність</a:t>
            </a:r>
            <a:r>
              <a:rPr lang="uk-UA" sz="2800" dirty="0" smtClean="0"/>
              <a:t> фізична, яка залежить від властивостей матеріалів, або геометрична</a:t>
            </a:r>
            <a:r>
              <a:rPr lang="uk-UA" sz="2800" dirty="0" smtClean="0"/>
              <a:t>);</a:t>
            </a:r>
          </a:p>
          <a:p>
            <a:pPr marL="0" lvl="0" indent="0" algn="just">
              <a:spcBef>
                <a:spcPts val="300"/>
              </a:spcBef>
              <a:buFontTx/>
              <a:buChar char="-"/>
            </a:pPr>
            <a:r>
              <a:rPr lang="uk-UA" sz="2800" dirty="0" smtClean="0"/>
              <a:t> </a:t>
            </a:r>
            <a:r>
              <a:rPr lang="uk-UA" sz="2800" dirty="0" smtClean="0"/>
              <a:t>можливості </a:t>
            </a:r>
            <a:r>
              <a:rPr lang="uk-UA" sz="2800" dirty="0" smtClean="0"/>
              <a:t>розрахунку;</a:t>
            </a:r>
          </a:p>
          <a:p>
            <a:pPr marL="0" lvl="0" indent="0" algn="just">
              <a:spcBef>
                <a:spcPts val="300"/>
              </a:spcBef>
              <a:buFontTx/>
              <a:buChar char="-"/>
            </a:pPr>
            <a:r>
              <a:rPr lang="uk-UA" sz="2800" dirty="0" smtClean="0"/>
              <a:t> його </a:t>
            </a:r>
            <a:r>
              <a:rPr lang="uk-UA" sz="2800" dirty="0" smtClean="0"/>
              <a:t>вартість у порівнянні з вартістю конструкції.</a:t>
            </a:r>
          </a:p>
          <a:p>
            <a:pPr marL="0" lvl="2" indent="0" algn="just">
              <a:spcBef>
                <a:spcPts val="300"/>
              </a:spcBef>
              <a:buNone/>
            </a:pPr>
            <a:r>
              <a:rPr lang="uk-UA" sz="2800" dirty="0" smtClean="0"/>
              <a:t>	Для </a:t>
            </a:r>
            <a:r>
              <a:rPr lang="uk-UA" sz="2800" dirty="0" smtClean="0"/>
              <a:t>розрахунку, як правило, конструкція може бути </a:t>
            </a:r>
            <a:r>
              <a:rPr lang="uk-UA" sz="2800" b="1" dirty="0" smtClean="0"/>
              <a:t>ідеалізована</a:t>
            </a:r>
            <a:r>
              <a:rPr lang="uk-UA" sz="2800" dirty="0" smtClean="0"/>
              <a:t> шляхом перетворення </a:t>
            </a:r>
            <a:r>
              <a:rPr lang="uk-UA" sz="2800" dirty="0" smtClean="0"/>
              <a:t>її:</a:t>
            </a:r>
          </a:p>
          <a:p>
            <a:pPr marL="0" lvl="2" indent="0" algn="just">
              <a:spcBef>
                <a:spcPts val="300"/>
              </a:spcBef>
              <a:buFontTx/>
              <a:buChar char="-"/>
            </a:pPr>
            <a:r>
              <a:rPr lang="uk-UA" sz="2800" dirty="0" smtClean="0"/>
              <a:t> у </a:t>
            </a:r>
            <a:r>
              <a:rPr lang="uk-UA" sz="2800" dirty="0" smtClean="0"/>
              <a:t>лінійні елементи (балки і колони</a:t>
            </a:r>
            <a:r>
              <a:rPr lang="uk-UA" sz="2800" dirty="0" smtClean="0"/>
              <a:t>);</a:t>
            </a:r>
          </a:p>
          <a:p>
            <a:pPr marL="0" lvl="2" indent="0" algn="just">
              <a:spcBef>
                <a:spcPts val="300"/>
              </a:spcBef>
              <a:buFontTx/>
              <a:buChar char="-"/>
            </a:pPr>
            <a:r>
              <a:rPr lang="uk-UA" sz="2800" dirty="0" smtClean="0"/>
              <a:t> </a:t>
            </a:r>
            <a:r>
              <a:rPr lang="uk-UA" sz="2800" dirty="0" smtClean="0"/>
              <a:t>у </a:t>
            </a:r>
            <a:r>
              <a:rPr lang="uk-UA" sz="2800" dirty="0" smtClean="0"/>
              <a:t>тонкостінні елементи (плити та оболонки</a:t>
            </a:r>
            <a:r>
              <a:rPr lang="uk-UA" sz="2800" dirty="0" smtClean="0"/>
              <a:t>);</a:t>
            </a:r>
          </a:p>
          <a:p>
            <a:pPr marL="0" lvl="2" indent="0" algn="just">
              <a:spcBef>
                <a:spcPts val="300"/>
              </a:spcBef>
              <a:buFontTx/>
              <a:buChar char="-"/>
            </a:pPr>
            <a:r>
              <a:rPr lang="uk-UA" sz="2800" dirty="0" smtClean="0"/>
              <a:t> в об'ємні </a:t>
            </a:r>
            <a:r>
              <a:rPr lang="uk-UA" sz="2800" dirty="0" smtClean="0"/>
              <a:t>елементи в </a:t>
            </a:r>
            <a:r>
              <a:rPr lang="uk-UA" sz="2800" dirty="0" smtClean="0"/>
              <a:t>особливих </a:t>
            </a:r>
            <a:r>
              <a:rPr lang="uk-UA" sz="2800" dirty="0" smtClean="0"/>
              <a:t>випадках.</a:t>
            </a:r>
            <a:endParaRPr lang="uk-UA" sz="28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20" y="142852"/>
            <a:ext cx="8572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7. </a:t>
            </a:r>
            <a:r>
              <a:rPr lang="uk-UA" sz="2400" dirty="0" smtClean="0">
                <a:latin typeface="Arial Black" pitchFamily="34" charset="0"/>
              </a:rPr>
              <a:t>Попередньо напружені елементи і конструкції та ефекти попереднього напруження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/>
          </p:nvPr>
        </p:nvSpPr>
        <p:spPr>
          <a:xfrm>
            <a:off x="285720" y="1285860"/>
            <a:ext cx="8572560" cy="5214974"/>
          </a:xfrm>
        </p:spPr>
        <p:txBody>
          <a:bodyPr/>
          <a:lstStyle/>
          <a:p>
            <a:pPr marL="0" lvl="8" indent="0" algn="just">
              <a:spcBef>
                <a:spcPts val="300"/>
              </a:spcBef>
              <a:buNone/>
            </a:pPr>
            <a:r>
              <a:rPr lang="ru-RU" sz="2400" dirty="0" smtClean="0"/>
              <a:t>	</a:t>
            </a:r>
            <a:r>
              <a:rPr lang="uk-UA" sz="2400" dirty="0" smtClean="0"/>
              <a:t>Розглядається </a:t>
            </a:r>
            <a:r>
              <a:rPr lang="uk-UA" sz="2400" b="1" dirty="0" smtClean="0"/>
              <a:t>попереднє напруження</a:t>
            </a:r>
            <a:r>
              <a:rPr lang="uk-UA" sz="2400" dirty="0" smtClean="0"/>
              <a:t>, яке прикладене до бетону попередньо напруженою арматурою.</a:t>
            </a:r>
          </a:p>
          <a:p>
            <a:pPr marL="0" lvl="8" indent="0" algn="just">
              <a:spcBef>
                <a:spcPts val="300"/>
              </a:spcBef>
              <a:buNone/>
            </a:pPr>
            <a:r>
              <a:rPr lang="uk-UA" sz="2400" dirty="0" smtClean="0"/>
              <a:t>	Можливість </a:t>
            </a:r>
            <a:r>
              <a:rPr lang="uk-UA" sz="2400" b="1" dirty="0" smtClean="0"/>
              <a:t>крихкого руйнування</a:t>
            </a:r>
            <a:r>
              <a:rPr lang="uk-UA" sz="2400" dirty="0" smtClean="0"/>
              <a:t> елемента внаслідок розриву напруженої </a:t>
            </a:r>
            <a:r>
              <a:rPr lang="uk-UA" sz="2400" dirty="0" smtClean="0"/>
              <a:t>арматури </a:t>
            </a:r>
            <a:r>
              <a:rPr lang="uk-UA" sz="2400" b="1" dirty="0" smtClean="0"/>
              <a:t>повинна бути виключена</a:t>
            </a:r>
            <a:r>
              <a:rPr lang="uk-UA" sz="2400" dirty="0" smtClean="0"/>
              <a:t>.</a:t>
            </a:r>
          </a:p>
          <a:p>
            <a:pPr marL="0" lvl="8" indent="0" algn="just">
              <a:spcBef>
                <a:spcPts val="300"/>
              </a:spcBef>
              <a:buNone/>
            </a:pPr>
            <a:r>
              <a:rPr lang="ru-RU" sz="2400" b="1" dirty="0" smtClean="0"/>
              <a:t>	</a:t>
            </a:r>
            <a:r>
              <a:rPr lang="uk-UA" sz="2400" dirty="0" smtClean="0"/>
              <a:t>Сила, що прикладається до арматури </a:t>
            </a:r>
            <a:r>
              <a:rPr lang="uk-UA" sz="2400" b="1" i="1" dirty="0" smtClean="0"/>
              <a:t>Р</a:t>
            </a:r>
            <a:r>
              <a:rPr lang="en-US" sz="2400" b="1" baseline="-25000" dirty="0" smtClean="0"/>
              <a:t>m</a:t>
            </a:r>
            <a:r>
              <a:rPr lang="uk-UA" sz="2400" b="1" baseline="-25000" dirty="0" smtClean="0"/>
              <a:t>ах</a:t>
            </a:r>
            <a:r>
              <a:rPr lang="uk-UA" sz="2400" b="1" dirty="0" smtClean="0"/>
              <a:t> </a:t>
            </a:r>
            <a:r>
              <a:rPr lang="uk-UA" sz="2400" dirty="0" smtClean="0"/>
              <a:t>(тобто сила, що діє на кінці прикладання розтягування), не повинна перевищувати наступної величини:</a:t>
            </a:r>
            <a:endParaRPr lang="en-US" sz="2400" dirty="0" smtClean="0"/>
          </a:p>
          <a:p>
            <a:pPr marL="0" lvl="8" indent="0" algn="just">
              <a:spcBef>
                <a:spcPts val="300"/>
              </a:spcBef>
              <a:buNone/>
            </a:pPr>
            <a:endParaRPr lang="en-US" sz="2400" dirty="0" smtClean="0"/>
          </a:p>
          <a:p>
            <a:pPr marL="0" lvl="8" indent="0" algn="just">
              <a:spcBef>
                <a:spcPts val="300"/>
              </a:spcBef>
              <a:buNone/>
            </a:pPr>
            <a:endParaRPr lang="uk-UA" sz="2400" dirty="0" smtClean="0"/>
          </a:p>
          <a:p>
            <a:pPr marL="0" lvl="8" indent="0" algn="just">
              <a:spcBef>
                <a:spcPts val="300"/>
              </a:spcBef>
              <a:buNone/>
            </a:pPr>
            <a:r>
              <a:rPr lang="uk-UA" sz="2400" dirty="0" smtClean="0"/>
              <a:t>де		- площа </a:t>
            </a:r>
            <a:r>
              <a:rPr lang="uk-UA" sz="2400" dirty="0" smtClean="0"/>
              <a:t>перерізу напруженої арматури;</a:t>
            </a:r>
            <a:r>
              <a:rPr lang="uk-UA" sz="2400" dirty="0" smtClean="0"/>
              <a:t> </a:t>
            </a:r>
          </a:p>
          <a:p>
            <a:pPr marL="0" lvl="8" indent="0" algn="just">
              <a:spcBef>
                <a:spcPts val="300"/>
              </a:spcBef>
              <a:buNone/>
            </a:pPr>
            <a:r>
              <a:rPr lang="uk-UA" sz="2400" dirty="0" smtClean="0"/>
              <a:t>		- </a:t>
            </a:r>
            <a:r>
              <a:rPr lang="uk-UA" sz="2400" dirty="0" smtClean="0"/>
              <a:t>максимальні напруження, що </a:t>
            </a:r>
            <a:r>
              <a:rPr lang="uk-UA" sz="2400" dirty="0" smtClean="0"/>
              <a:t>виникають</a:t>
            </a:r>
          </a:p>
          <a:p>
            <a:pPr marL="0" lvl="8" indent="0" algn="just">
              <a:spcBef>
                <a:spcPts val="300"/>
              </a:spcBef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                          у </a:t>
            </a:r>
            <a:r>
              <a:rPr lang="uk-UA" sz="2400" dirty="0" smtClean="0"/>
              <a:t>напруженій арматурі</a:t>
            </a:r>
          </a:p>
        </p:txBody>
      </p:sp>
      <p:pic>
        <p:nvPicPr>
          <p:cNvPr id="2467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9" y="4162977"/>
            <a:ext cx="3371860" cy="48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7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895" y="4786322"/>
            <a:ext cx="112333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79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5" y="6000768"/>
            <a:ext cx="4953037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79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3" y="6000768"/>
            <a:ext cx="297545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857256"/>
          </a:xfrm>
        </p:spPr>
        <p:txBody>
          <a:bodyPr/>
          <a:lstStyle/>
          <a:p>
            <a:r>
              <a:rPr lang="uk-UA" b="1" u="sng" dirty="0" smtClean="0">
                <a:solidFill>
                  <a:schemeClr val="tx2"/>
                </a:solidFill>
                <a:latin typeface="Arial Black" pitchFamily="34" charset="0"/>
              </a:rPr>
              <a:t>План лекції</a:t>
            </a:r>
            <a:r>
              <a:rPr lang="uk-UA" b="1" dirty="0" smtClean="0">
                <a:solidFill>
                  <a:schemeClr val="tx2"/>
                </a:solidFill>
                <a:latin typeface="Arial Black" pitchFamily="34" charset="0"/>
              </a:rPr>
              <a:t>:</a:t>
            </a:r>
            <a:endParaRPr lang="ru-RU" b="1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57188" y="1000108"/>
            <a:ext cx="8572500" cy="5572164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Загальні положення розрахунку ЗБК.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uk-UA" sz="2800" dirty="0" smtClean="0">
                <a:latin typeface="Arial" charset="0"/>
                <a:cs typeface="Arial" charset="0"/>
              </a:rPr>
              <a:t>Геометричні недосконалості та ідеалізація споруди.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uk-UA" sz="2800" dirty="0" smtClean="0">
                <a:latin typeface="Arial" charset="0"/>
                <a:cs typeface="Arial" charset="0"/>
              </a:rPr>
              <a:t>Особливості та види розрахунків ЗБК.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uk-UA" sz="2800" dirty="0" smtClean="0">
                <a:latin typeface="Arial" charset="0"/>
                <a:cs typeface="Arial" charset="0"/>
              </a:rPr>
              <a:t>Розрахунок впливів другого порядку при стиску.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uk-UA" sz="2800" dirty="0" smtClean="0">
                <a:latin typeface="Arial" charset="0"/>
                <a:cs typeface="Arial" charset="0"/>
              </a:rPr>
              <a:t>Методи обчислень ЗБК і спрощення.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uk-UA" sz="2800" dirty="0" smtClean="0">
                <a:latin typeface="Arial" charset="0"/>
                <a:cs typeface="Arial" charset="0"/>
              </a:rPr>
              <a:t>Методи розрахунку зусиль за першою та другою групами граничних станів</a:t>
            </a:r>
            <a:r>
              <a:rPr lang="ru-RU" sz="2800" dirty="0" smtClean="0">
                <a:latin typeface="Arial" charset="0"/>
                <a:cs typeface="Arial" charset="0"/>
              </a:rPr>
              <a:t>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uk-UA" sz="2800" dirty="0" smtClean="0">
                <a:latin typeface="Arial" charset="0"/>
                <a:cs typeface="Arial" charset="0"/>
              </a:rPr>
              <a:t>Попередньо напружені елементи і конструкції та ефекти попереднього напруження.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uk-UA" sz="2800" dirty="0" smtClean="0">
                <a:latin typeface="Arial" charset="0"/>
                <a:cs typeface="Arial" charset="0"/>
              </a:rPr>
              <a:t>Вплив тривалих процесів у часі</a:t>
            </a:r>
            <a:r>
              <a:rPr lang="ru-RU" sz="2800" dirty="0" smtClean="0">
                <a:latin typeface="Arial" charset="0"/>
                <a:cs typeface="Arial" charset="0"/>
              </a:rPr>
              <a:t>.</a:t>
            </a:r>
            <a:endParaRPr lang="ru-RU" sz="3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4282" y="357166"/>
            <a:ext cx="8715436" cy="6215106"/>
          </a:xfrm>
        </p:spPr>
        <p:txBody>
          <a:bodyPr/>
          <a:lstStyle/>
          <a:p>
            <a:pPr algn="just">
              <a:buNone/>
            </a:pPr>
            <a:r>
              <a:rPr lang="uk-UA" sz="2400" dirty="0" smtClean="0"/>
              <a:t>Необхідно конструктивними заходами запобігати можливості </a:t>
            </a:r>
            <a:r>
              <a:rPr lang="uk-UA" sz="2400" dirty="0" err="1" smtClean="0"/>
              <a:t>тріщиноутворення</a:t>
            </a:r>
            <a:r>
              <a:rPr lang="uk-UA" sz="2400" dirty="0" smtClean="0"/>
              <a:t> і розколювання бетону на кінцях елементів, напружених на упори і на бетон.</a:t>
            </a:r>
          </a:p>
          <a:p>
            <a:pPr>
              <a:buNone/>
            </a:pPr>
            <a:r>
              <a:rPr lang="uk-UA" sz="2400" dirty="0" smtClean="0"/>
              <a:t>Розрізняють два способи попереднього напруження арматури:</a:t>
            </a:r>
            <a:endParaRPr lang="uk-UA" sz="2400" b="1" dirty="0" smtClean="0"/>
          </a:p>
          <a:p>
            <a:pPr lvl="0"/>
            <a:r>
              <a:rPr lang="uk-UA" sz="2400" dirty="0" smtClean="0"/>
              <a:t>після твердіння бетону (на бетон, який затвердів);</a:t>
            </a:r>
            <a:endParaRPr lang="uk-UA" sz="2400" b="1" dirty="0" smtClean="0"/>
          </a:p>
          <a:p>
            <a:pPr lvl="0"/>
            <a:r>
              <a:rPr lang="uk-UA" sz="2400" dirty="0" smtClean="0"/>
              <a:t>до бетонування (натяг на упори).</a:t>
            </a:r>
            <a:endParaRPr lang="uk-UA" sz="2400" b="1" dirty="0" smtClean="0"/>
          </a:p>
          <a:p>
            <a:pPr lvl="0" algn="just">
              <a:buNone/>
            </a:pPr>
            <a:r>
              <a:rPr lang="uk-UA" sz="2400" dirty="0" smtClean="0"/>
              <a:t>У разі натягування арматури на бетон, що затвердів, напружену арматуру (стрижні, дріт або канати) розташовують у каналах із улаштуванням на її кінцях анкерних пристроїв. У супроводжувальних документах вказують умови, яких необхідно дотримуватися у процесі напруження арматури залежно від способу її натягу.</a:t>
            </a:r>
            <a:endParaRPr lang="uk-UA" sz="2400" b="1" dirty="0" smtClean="0"/>
          </a:p>
          <a:p>
            <a:pPr lvl="0" algn="just">
              <a:buNone/>
            </a:pPr>
            <a:r>
              <a:rPr lang="uk-UA" sz="2400" dirty="0" smtClean="0"/>
              <a:t>У разі натягування арматури на упори напружена арматура (стрижні, дріт або канати) знаходиться у безпосередньому контакті з бетоном і </a:t>
            </a:r>
            <a:r>
              <a:rPr lang="uk-UA" sz="2400" dirty="0" err="1" smtClean="0"/>
              <a:t>анкерування</a:t>
            </a:r>
            <a:r>
              <a:rPr lang="uk-UA" sz="2400" dirty="0" smtClean="0"/>
              <a:t> забезпечується силами зчеплення.</a:t>
            </a:r>
            <a:endParaRPr lang="ru-RU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/>
          </p:nvPr>
        </p:nvSpPr>
        <p:spPr>
          <a:xfrm>
            <a:off x="285720" y="285728"/>
            <a:ext cx="8572560" cy="6357982"/>
          </a:xfrm>
        </p:spPr>
        <p:txBody>
          <a:bodyPr/>
          <a:lstStyle/>
          <a:p>
            <a:pPr lvl="0" algn="just">
              <a:buNone/>
            </a:pPr>
            <a:r>
              <a:rPr lang="uk-UA" sz="2400" dirty="0" smtClean="0"/>
              <a:t>Визначаючи вплив дії попереднього напруження, розглядають загальне зусилля та місцеві ефекти, які викликані концентраціями зусиль, такими, наприклад, як зусилля на ділянці </a:t>
            </a:r>
            <a:r>
              <a:rPr lang="uk-UA" sz="2400" dirty="0" err="1" smtClean="0"/>
              <a:t>анкерування</a:t>
            </a:r>
            <a:r>
              <a:rPr lang="uk-UA" sz="2400" dirty="0" smtClean="0"/>
              <a:t>, або там, де попередньо напружені стрижні змінюють свій напрямок</a:t>
            </a:r>
            <a:r>
              <a:rPr lang="uk-UA" sz="2400" dirty="0" smtClean="0"/>
              <a:t>.</a:t>
            </a:r>
          </a:p>
          <a:p>
            <a:pPr lvl="0" algn="just">
              <a:buNone/>
            </a:pPr>
            <a:r>
              <a:rPr lang="uk-UA" sz="2000" dirty="0" smtClean="0"/>
              <a:t>Для таврової балки можна допустити, що дія попереднього напруження відбувається:</a:t>
            </a:r>
            <a:endParaRPr lang="uk-UA" sz="2000" b="1" dirty="0" smtClean="0"/>
          </a:p>
          <a:p>
            <a:pPr lvl="0" algn="just"/>
            <a:r>
              <a:rPr lang="uk-UA" sz="2000" dirty="0" smtClean="0"/>
              <a:t>у стінці балки, починаючи</a:t>
            </a:r>
          </a:p>
          <a:p>
            <a:pPr lvl="0" algn="just"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   від анкерного пристрою у</a:t>
            </a:r>
          </a:p>
          <a:p>
            <a:pPr lvl="0" algn="just"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   межах кута 2</a:t>
            </a:r>
            <a:r>
              <a:rPr lang="en-US" sz="2000" b="1" dirty="0" smtClean="0">
                <a:latin typeface="GreekC"/>
                <a:cs typeface="GreekC"/>
              </a:rPr>
              <a:t>b</a:t>
            </a:r>
            <a:r>
              <a:rPr lang="uk-UA" sz="2000" dirty="0" smtClean="0"/>
              <a:t>;</a:t>
            </a:r>
            <a:endParaRPr lang="uk-UA" sz="2000" b="1" dirty="0" smtClean="0"/>
          </a:p>
          <a:p>
            <a:pPr algn="just"/>
            <a:r>
              <a:rPr lang="uk-UA" sz="2000" dirty="0" smtClean="0"/>
              <a:t>якщо розповсюдження</a:t>
            </a:r>
          </a:p>
          <a:p>
            <a:pPr algn="just"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   напруження </a:t>
            </a:r>
            <a:r>
              <a:rPr lang="uk-UA" sz="2000" dirty="0" smtClean="0"/>
              <a:t>у </a:t>
            </a:r>
            <a:r>
              <a:rPr lang="uk-UA" sz="2000" dirty="0" smtClean="0"/>
              <a:t>стінці</a:t>
            </a:r>
          </a:p>
          <a:p>
            <a:pPr algn="just"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   досягає середнього</a:t>
            </a:r>
          </a:p>
          <a:p>
            <a:pPr algn="just"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   шару </a:t>
            </a:r>
            <a:r>
              <a:rPr lang="uk-UA" sz="2000" dirty="0" smtClean="0"/>
              <a:t>полиці, </a:t>
            </a:r>
            <a:r>
              <a:rPr lang="uk-UA" sz="2000" dirty="0" smtClean="0"/>
              <a:t>розподілення</a:t>
            </a:r>
          </a:p>
          <a:p>
            <a:pPr algn="just"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   попереднього напруження</a:t>
            </a:r>
          </a:p>
          <a:p>
            <a:pPr algn="just"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   у </a:t>
            </a:r>
            <a:r>
              <a:rPr lang="uk-UA" sz="2000" dirty="0" smtClean="0"/>
              <a:t>ній приймають під </a:t>
            </a:r>
            <a:r>
              <a:rPr lang="uk-UA" sz="2000" dirty="0" smtClean="0"/>
              <a:t>кутом</a:t>
            </a:r>
          </a:p>
          <a:p>
            <a:pPr algn="just">
              <a:buNone/>
            </a:pPr>
            <a:r>
              <a:rPr lang="uk-UA" sz="2000" b="1" dirty="0" smtClean="0">
                <a:latin typeface="GreekC"/>
                <a:cs typeface="GreekC"/>
              </a:rPr>
              <a:t> </a:t>
            </a:r>
            <a:r>
              <a:rPr lang="uk-UA" sz="2000" b="1" dirty="0" smtClean="0">
                <a:latin typeface="GreekC"/>
                <a:cs typeface="GreekC"/>
              </a:rPr>
              <a:t> </a:t>
            </a:r>
            <a:r>
              <a:rPr lang="en-US" sz="2000" b="1" dirty="0" smtClean="0">
                <a:latin typeface="GreekC"/>
                <a:cs typeface="GreekC"/>
              </a:rPr>
              <a:t>b</a:t>
            </a:r>
            <a:r>
              <a:rPr lang="uk-UA" sz="2000" dirty="0" smtClean="0"/>
              <a:t> </a:t>
            </a:r>
            <a:r>
              <a:rPr lang="uk-UA" sz="2000" dirty="0" smtClean="0"/>
              <a:t>у кожен бік від стінки.</a:t>
            </a:r>
            <a:endParaRPr lang="uk-UA" sz="2000" dirty="0" smtClean="0"/>
          </a:p>
        </p:txBody>
      </p:sp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78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5" y="2857496"/>
            <a:ext cx="521497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34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34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34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34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Содержимое 1"/>
          <p:cNvSpPr>
            <a:spLocks noGrp="1"/>
          </p:cNvSpPr>
          <p:nvPr>
            <p:ph/>
          </p:nvPr>
        </p:nvSpPr>
        <p:spPr>
          <a:xfrm>
            <a:off x="285720" y="142852"/>
            <a:ext cx="8572560" cy="6500858"/>
          </a:xfrm>
        </p:spPr>
        <p:txBody>
          <a:bodyPr/>
          <a:lstStyle/>
          <a:p>
            <a:pPr marL="0" lvl="3" indent="0" algn="just">
              <a:lnSpc>
                <a:spcPct val="75000"/>
              </a:lnSpc>
              <a:spcBef>
                <a:spcPts val="0"/>
              </a:spcBef>
              <a:buNone/>
            </a:pPr>
            <a:r>
              <a:rPr lang="uk-UA" dirty="0" smtClean="0"/>
              <a:t>	</a:t>
            </a:r>
            <a:r>
              <a:rPr lang="uk-UA" sz="2400" dirty="0" smtClean="0"/>
              <a:t>У </a:t>
            </a:r>
            <a:r>
              <a:rPr lang="uk-UA" sz="2400" dirty="0" smtClean="0"/>
              <a:t>разі натягування арматури на упори припускають, що напруження у напруженій </a:t>
            </a:r>
            <a:r>
              <a:rPr lang="uk-UA" sz="2400" dirty="0" smtClean="0"/>
              <a:t>арматурі </a:t>
            </a:r>
            <a:r>
              <a:rPr lang="uk-UA" sz="2400" dirty="0" smtClean="0"/>
              <a:t>досягають своєї розрахункової величини на відстані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bpd</a:t>
            </a:r>
            <a:r>
              <a:rPr lang="en-US" sz="2400" i="1" dirty="0" smtClean="0"/>
              <a:t> </a:t>
            </a:r>
            <a:r>
              <a:rPr lang="uk-UA" sz="2400" dirty="0" smtClean="0"/>
              <a:t>від </a:t>
            </a:r>
            <a:r>
              <a:rPr lang="uk-UA" sz="2400" dirty="0" smtClean="0"/>
              <a:t>кінця </a:t>
            </a:r>
            <a:r>
              <a:rPr lang="uk-UA" sz="2400" dirty="0" smtClean="0"/>
              <a:t>елемента, </a:t>
            </a:r>
            <a:r>
              <a:rPr lang="uk-UA" sz="2400" dirty="0" smtClean="0"/>
              <a:t>що дорівнює найбільш несприятливій із двох величин: </a:t>
            </a:r>
            <a:r>
              <a:rPr lang="uk-UA" sz="2400" dirty="0" smtClean="0"/>
              <a:t>0,8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uk-UA" sz="2400" dirty="0" smtClean="0"/>
              <a:t> </a:t>
            </a:r>
            <a:r>
              <a:rPr lang="uk-UA" sz="2400" dirty="0" smtClean="0"/>
              <a:t>і </a:t>
            </a:r>
            <a:r>
              <a:rPr lang="uk-UA" sz="2400" dirty="0" smtClean="0"/>
              <a:t>1,2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uk-UA" sz="2400" b="1" i="1" dirty="0" smtClean="0"/>
              <a:t>,</a:t>
            </a:r>
            <a:r>
              <a:rPr lang="uk-UA" sz="2400" dirty="0" smtClean="0"/>
              <a:t> </a:t>
            </a:r>
            <a:r>
              <a:rPr lang="en-US" sz="2400" dirty="0" smtClean="0"/>
              <a:t> </a:t>
            </a:r>
            <a:r>
              <a:rPr lang="uk-UA" sz="2400" dirty="0" smtClean="0"/>
              <a:t>де </a:t>
            </a:r>
            <a:r>
              <a:rPr lang="en-US" sz="2400" dirty="0" smtClean="0"/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uk-UA" sz="2400" dirty="0" smtClean="0"/>
              <a:t> </a:t>
            </a:r>
            <a:r>
              <a:rPr lang="en-US" sz="2400" dirty="0" smtClean="0"/>
              <a:t> </a:t>
            </a:r>
            <a:r>
              <a:rPr lang="uk-UA" sz="2400" dirty="0" smtClean="0"/>
              <a:t>– довжина </a:t>
            </a:r>
            <a:r>
              <a:rPr lang="uk-UA" sz="2400" dirty="0" err="1" smtClean="0"/>
              <a:t>анкерування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 marL="0" lvl="3" indent="0" algn="just">
              <a:buNone/>
            </a:pPr>
            <a:endParaRPr lang="en-US" sz="2400" dirty="0" smtClean="0"/>
          </a:p>
          <a:p>
            <a:pPr marL="0" lvl="3" indent="0" algn="just">
              <a:buNone/>
            </a:pPr>
            <a:endParaRPr lang="en-US" sz="2400" dirty="0" smtClean="0"/>
          </a:p>
          <a:p>
            <a:pPr marL="0" lvl="3" indent="0" algn="just">
              <a:buNone/>
            </a:pPr>
            <a:endParaRPr lang="en-US" sz="2400" dirty="0" smtClean="0"/>
          </a:p>
          <a:p>
            <a:pPr marL="0" lvl="3" indent="0" algn="just">
              <a:buNone/>
            </a:pPr>
            <a:endParaRPr lang="en-US" sz="2400" dirty="0" smtClean="0"/>
          </a:p>
          <a:p>
            <a:pPr marL="0" lvl="3" indent="0" algn="just">
              <a:buNone/>
            </a:pPr>
            <a:endParaRPr lang="en-US" sz="2400" dirty="0" smtClean="0"/>
          </a:p>
          <a:p>
            <a:pPr marL="0" lvl="3" indent="0" algn="just">
              <a:buNone/>
            </a:pPr>
            <a:endParaRPr lang="en-US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uk-UA" sz="2000" dirty="0" smtClean="0"/>
              <a:t>Ефективну довжину </a:t>
            </a:r>
            <a:r>
              <a:rPr lang="uk-UA" sz="2000" dirty="0" err="1" smtClean="0"/>
              <a:t>анкерування</a:t>
            </a:r>
            <a:r>
              <a:rPr lang="uk-UA" sz="2000" dirty="0" smtClean="0"/>
              <a:t> визначають відстанню від кінця напруженої арматури до того поперечного перерізу, за межами якого розподіл поздовжніх напружень, викликаних попереднім напруженням, можна вважати таким, що відповідає лінійному закону.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uk-UA" sz="2000" dirty="0" smtClean="0"/>
              <a:t>Довжину </a:t>
            </a:r>
            <a:r>
              <a:rPr lang="uk-UA" sz="2000" dirty="0" err="1" smtClean="0"/>
              <a:t>анкерування</a:t>
            </a:r>
            <a:r>
              <a:rPr lang="uk-UA" sz="2000" dirty="0" smtClean="0"/>
              <a:t>, необхідну для забезпечення передачі зусиль попереднього </a:t>
            </a:r>
            <a:r>
              <a:rPr lang="uk-UA" sz="2000" dirty="0" smtClean="0"/>
              <a:t>напруження </a:t>
            </a:r>
            <a:r>
              <a:rPr lang="uk-UA" sz="2000" dirty="0" smtClean="0"/>
              <a:t>на бетон у момент звільнення кінців арматурних стрижнів, визначають за відповідними розрахунками або шляхом відповідних випробувань в умовах практичного застосування.</a:t>
            </a:r>
            <a:endParaRPr lang="en-US" sz="2000" dirty="0" smtClean="0"/>
          </a:p>
          <a:p>
            <a:pPr marL="0" lvl="3" indent="0" algn="just">
              <a:buNone/>
            </a:pPr>
            <a:endParaRPr lang="ru-RU" dirty="0"/>
          </a:p>
        </p:txBody>
      </p:sp>
      <p:pic>
        <p:nvPicPr>
          <p:cNvPr id="2488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571504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4282" y="1142984"/>
            <a:ext cx="8715436" cy="5572164"/>
          </a:xfrm>
        </p:spPr>
        <p:txBody>
          <a:bodyPr/>
          <a:lstStyle/>
          <a:p>
            <a:pPr marL="0" lvl="2" indent="0" algn="just">
              <a:spcBef>
                <a:spcPts val="300"/>
              </a:spcBef>
              <a:buNone/>
            </a:pPr>
            <a:r>
              <a:rPr lang="en-US" dirty="0" smtClean="0"/>
              <a:t>	</a:t>
            </a:r>
            <a:r>
              <a:rPr lang="uk-UA" dirty="0" smtClean="0"/>
              <a:t>Точність розрахунків, які враховують повзучість та усадку бетону, має співвідноситись із наявністю достовірних даних про зміну властивостей бетону у часі та вплив цих ефектів на граничний стан, що розглядається.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Взагалі ефект повзучості та усадки, як правило, може враховуватись тільки при граничних станах другої групи. За важливістю впливів повзучість та усадка відносяться до групи другорядних ефектів.</a:t>
            </a:r>
          </a:p>
          <a:p>
            <a:pPr marL="0" lvl="2" indent="0" algn="just">
              <a:spcBef>
                <a:spcPts val="300"/>
              </a:spcBef>
              <a:buNone/>
            </a:pPr>
            <a:r>
              <a:rPr lang="en-US" dirty="0" smtClean="0"/>
              <a:t>	</a:t>
            </a:r>
            <a:r>
              <a:rPr lang="uk-UA" dirty="0" smtClean="0"/>
              <a:t>Для всіх рівнів напружень у бетонному перерізі вплив повзучості бетону може бути врахований шляхом використання діаграм деформування бетону при тривалій дії навантажень.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Повзучість</a:t>
            </a:r>
            <a:r>
              <a:rPr lang="uk-UA" sz="2400" dirty="0" smtClean="0"/>
              <a:t>, усадка і релаксація напружень мають бути враховані під час визначення втрат попереднього напруження у часі.</a:t>
            </a:r>
            <a:endParaRPr lang="ru-RU" sz="24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20" y="395567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8. </a:t>
            </a:r>
            <a:r>
              <a:rPr lang="uk-UA" sz="2400" dirty="0" smtClean="0">
                <a:latin typeface="Arial Black" pitchFamily="34" charset="0"/>
              </a:rPr>
              <a:t>Вплив тривалих процесів у часі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42918"/>
            <a:ext cx="7772400" cy="5453082"/>
          </a:xfrm>
        </p:spPr>
        <p:txBody>
          <a:bodyPr/>
          <a:lstStyle/>
          <a:p>
            <a:pPr marL="0" lvl="2" indent="0" algn="just">
              <a:spcBef>
                <a:spcPts val="300"/>
              </a:spcBef>
              <a:buNone/>
            </a:pPr>
            <a:r>
              <a:rPr lang="en-US" dirty="0" smtClean="0"/>
              <a:t>	</a:t>
            </a:r>
            <a:r>
              <a:rPr lang="uk-UA" sz="2800" dirty="0" smtClean="0"/>
              <a:t>Якщо </a:t>
            </a:r>
            <a:r>
              <a:rPr lang="uk-UA" sz="2800" dirty="0" smtClean="0"/>
              <a:t>напруження у бетонному перерізі знаходяться на нормальному експлуатаційному рівні, то можуть бути прийняті такі передумови:</a:t>
            </a:r>
          </a:p>
          <a:p>
            <a:pPr marL="0" lvl="0" indent="0" algn="just">
              <a:spcBef>
                <a:spcPts val="300"/>
              </a:spcBef>
            </a:pPr>
            <a:r>
              <a:rPr lang="en-US" sz="2800" dirty="0" smtClean="0"/>
              <a:t>  </a:t>
            </a:r>
            <a:r>
              <a:rPr lang="uk-UA" sz="2800" dirty="0" smtClean="0"/>
              <a:t>повзучість </a:t>
            </a:r>
            <a:r>
              <a:rPr lang="uk-UA" sz="2800" dirty="0" smtClean="0"/>
              <a:t>і усадка є незалежними;</a:t>
            </a:r>
          </a:p>
          <a:p>
            <a:pPr marL="0" lvl="0" indent="0" algn="just">
              <a:spcBef>
                <a:spcPts val="300"/>
              </a:spcBef>
            </a:pPr>
            <a:r>
              <a:rPr lang="en-US" sz="2800" dirty="0" smtClean="0"/>
              <a:t>  </a:t>
            </a:r>
            <a:r>
              <a:rPr lang="uk-UA" sz="2800" dirty="0" smtClean="0"/>
              <a:t>передбачається </a:t>
            </a:r>
            <a:r>
              <a:rPr lang="uk-UA" sz="2800" dirty="0" smtClean="0"/>
              <a:t>лінійний зв'язок між повзучістю і напруженнями, які викликають повзучість;</a:t>
            </a:r>
          </a:p>
          <a:p>
            <a:pPr marL="0" lvl="0" indent="0" algn="just">
              <a:spcBef>
                <a:spcPts val="300"/>
              </a:spcBef>
            </a:pPr>
            <a:r>
              <a:rPr lang="en-US" sz="2800" dirty="0" smtClean="0"/>
              <a:t>  </a:t>
            </a:r>
            <a:r>
              <a:rPr lang="uk-UA" sz="2800" dirty="0" smtClean="0"/>
              <a:t>нерівномірним </a:t>
            </a:r>
            <a:r>
              <a:rPr lang="uk-UA" sz="2800" dirty="0" smtClean="0"/>
              <a:t>розподілом температури або вологості можна знехтувати;</a:t>
            </a:r>
          </a:p>
          <a:p>
            <a:pPr marL="0" lvl="0" indent="0" algn="just">
              <a:spcBef>
                <a:spcPts val="300"/>
              </a:spcBef>
            </a:pPr>
            <a:r>
              <a:rPr lang="en-US" sz="2800" dirty="0" smtClean="0"/>
              <a:t>  </a:t>
            </a:r>
            <a:r>
              <a:rPr lang="uk-UA" sz="2800" dirty="0" smtClean="0"/>
              <a:t>можливе </a:t>
            </a:r>
            <a:r>
              <a:rPr lang="uk-UA" sz="2800" dirty="0" smtClean="0"/>
              <a:t>використання принципу суперпозиції для дій у різному віці;</a:t>
            </a:r>
          </a:p>
          <a:p>
            <a:pPr marL="0" lvl="0" indent="0" algn="just">
              <a:spcBef>
                <a:spcPts val="300"/>
              </a:spcBef>
            </a:pPr>
            <a:r>
              <a:rPr lang="en-US" sz="2800" dirty="0" smtClean="0"/>
              <a:t>  </a:t>
            </a:r>
            <a:r>
              <a:rPr lang="uk-UA" sz="2800" dirty="0" smtClean="0"/>
              <a:t>зазначені </a:t>
            </a:r>
            <a:r>
              <a:rPr lang="uk-UA" sz="2800" dirty="0" smtClean="0"/>
              <a:t>передумови дійсні як для стиску, так і для розтягу</a:t>
            </a:r>
            <a:r>
              <a:rPr lang="uk-UA" sz="2800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0" y="28572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Arial Black" pitchFamily="34" charset="0"/>
              </a:rPr>
              <a:t>1. </a:t>
            </a:r>
            <a:r>
              <a:rPr lang="uk-UA" sz="2400" dirty="0" smtClean="0">
                <a:latin typeface="Arial Black" pitchFamily="34" charset="0"/>
                <a:cs typeface="Arial" pitchFamily="34" charset="0"/>
              </a:rPr>
              <a:t>Загальні положення розрахунку ЗБК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/>
          </p:nvPr>
        </p:nvSpPr>
        <p:spPr>
          <a:xfrm>
            <a:off x="285720" y="857232"/>
            <a:ext cx="8572560" cy="5715040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uk-UA" sz="2400" b="1" dirty="0" smtClean="0"/>
              <a:t>Метою конструктивного розрахунку </a:t>
            </a:r>
            <a:r>
              <a:rPr lang="uk-UA" sz="2400" dirty="0" smtClean="0"/>
              <a:t>є визначення розподілу внутрішніх сил і моментів або напружень, деформацій і переміщень по всій конструкції або її частині. За необхідності виконується розрахунок на місцеву дію навантаження.</a:t>
            </a:r>
          </a:p>
          <a:p>
            <a:pPr algn="just">
              <a:spcBef>
                <a:spcPts val="0"/>
              </a:spcBef>
              <a:buNone/>
            </a:pPr>
            <a:endParaRPr lang="uk-UA" sz="800" dirty="0" smtClean="0"/>
          </a:p>
          <a:p>
            <a:pPr algn="just">
              <a:spcBef>
                <a:spcPts val="0"/>
              </a:spcBef>
              <a:buNone/>
            </a:pPr>
            <a:r>
              <a:rPr lang="uk-UA" sz="2400" dirty="0" smtClean="0"/>
              <a:t>Розрахунок повинен виконуватись із використанням ідеалізації як геометрії, так і характеру роботи конструкції. Вибрана ідеалізація повинна відповідати характеру задачі, яка розв'язується.</a:t>
            </a:r>
          </a:p>
          <a:p>
            <a:pPr algn="just">
              <a:spcBef>
                <a:spcPts val="0"/>
              </a:spcBef>
              <a:buNone/>
            </a:pPr>
            <a:r>
              <a:rPr lang="uk-UA" sz="2400" dirty="0" smtClean="0"/>
              <a:t>У розрахунках необхідно враховувати вплив геометрії і характеристик конструкції на характер її роботи на кожній стадії існування.</a:t>
            </a:r>
          </a:p>
          <a:p>
            <a:pPr algn="just">
              <a:spcBef>
                <a:spcPts val="0"/>
              </a:spcBef>
              <a:buNone/>
            </a:pPr>
            <a:r>
              <a:rPr lang="uk-UA" sz="2400" dirty="0" smtClean="0"/>
              <a:t>У будівлях впливи поперечних і осьових зусиль на деформацію лінійних елементів і плит можуть не враховуватись, якщо сукупна величина цих впливів не перевищує 10 % від зусиль, викликаних згином.</a:t>
            </a:r>
          </a:p>
          <a:p>
            <a:pPr algn="just">
              <a:spcBef>
                <a:spcPts val="0"/>
              </a:spcBef>
              <a:buNone/>
            </a:pPr>
            <a:endParaRPr lang="ru-RU" sz="2000" b="1" dirty="0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57158" y="571480"/>
            <a:ext cx="8429684" cy="6000792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uk-UA" sz="2400" dirty="0" smtClean="0"/>
              <a:t>Якщо взаємодія "основа-споруда" суттєво впливає на характер розподілу зусиль у споруді, то необхідно виконувати розрахунок як єдину геометричну і фізично нелінійну систему "основа-фундаменти-споруда".</a:t>
            </a:r>
          </a:p>
          <a:p>
            <a:pPr algn="just">
              <a:spcBef>
                <a:spcPts val="0"/>
              </a:spcBef>
              <a:buNone/>
            </a:pPr>
            <a:endParaRPr lang="uk-UA" sz="1600" b="1" dirty="0" smtClean="0"/>
          </a:p>
          <a:p>
            <a:pPr algn="just">
              <a:spcBef>
                <a:spcPts val="0"/>
              </a:spcBef>
              <a:buNone/>
            </a:pPr>
            <a:r>
              <a:rPr lang="uk-UA" sz="2400" dirty="0" smtClean="0"/>
              <a:t>При аналізі сполучень навантажень і впливів повинні розглядатись відповідні випадки з метою визначення всіх перерізів конструкції або її частини, де можливе виникнення граничного стану.</a:t>
            </a:r>
          </a:p>
          <a:p>
            <a:pPr algn="just">
              <a:spcBef>
                <a:spcPts val="0"/>
              </a:spcBef>
              <a:buNone/>
            </a:pPr>
            <a:endParaRPr lang="uk-UA" sz="1600" b="1" dirty="0" smtClean="0"/>
          </a:p>
          <a:p>
            <a:pPr algn="just">
              <a:spcBef>
                <a:spcPts val="0"/>
              </a:spcBef>
              <a:buNone/>
            </a:pPr>
            <a:r>
              <a:rPr lang="uk-UA" sz="2400" dirty="0" smtClean="0"/>
              <a:t>Впливи другого порядку потрібно враховувати, якщо вони суттєво впливають на загальну стійкість конструкції і на досягнення граничного стану у критичних перерізах.</a:t>
            </a:r>
            <a:endParaRPr lang="uk-UA" sz="24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57158" y="1071546"/>
            <a:ext cx="8429684" cy="5572164"/>
          </a:xfrm>
        </p:spPr>
        <p:txBody>
          <a:bodyPr/>
          <a:lstStyle/>
          <a:p>
            <a:pPr marL="0" lvl="2" indent="457200" algn="just">
              <a:spcBef>
                <a:spcPts val="1200"/>
              </a:spcBef>
              <a:buNone/>
            </a:pPr>
            <a:r>
              <a:rPr lang="uk-UA" b="1" dirty="0" smtClean="0"/>
              <a:t>Несприятливі впливи</a:t>
            </a:r>
            <a:r>
              <a:rPr lang="uk-UA" dirty="0" smtClean="0"/>
              <a:t> від можливих </a:t>
            </a:r>
            <a:r>
              <a:rPr lang="uk-UA" b="1" dirty="0" smtClean="0"/>
              <a:t>відхилів у геометрії конструкції</a:t>
            </a:r>
            <a:r>
              <a:rPr lang="uk-UA" dirty="0" smtClean="0"/>
              <a:t>, розташуванні навантажень потрібно враховувати при розрахунку елементів і конструкцій.</a:t>
            </a:r>
            <a:endParaRPr lang="uk-UA" b="1" dirty="0" smtClean="0"/>
          </a:p>
          <a:p>
            <a:pPr marL="0" lvl="2" indent="457200" algn="just">
              <a:spcBef>
                <a:spcPts val="0"/>
              </a:spcBef>
              <a:buNone/>
            </a:pPr>
            <a:r>
              <a:rPr lang="uk-UA" sz="2000" u="sng" dirty="0" smtClean="0"/>
              <a:t>Примітка.</a:t>
            </a:r>
            <a:r>
              <a:rPr lang="uk-UA" sz="2000" dirty="0" smtClean="0"/>
              <a:t> </a:t>
            </a:r>
            <a:r>
              <a:rPr lang="uk-UA" sz="2000" b="1" dirty="0" smtClean="0"/>
              <a:t>Відхили</a:t>
            </a:r>
            <a:r>
              <a:rPr lang="uk-UA" sz="2000" dirty="0" smtClean="0"/>
              <a:t> у розмірах поперечних перерізів, зазвичай, ураховуються коефіцієнтами надійності за матеріалами. їх не потрібно додатково включати у конструктивний розрахунок.</a:t>
            </a:r>
            <a:endParaRPr lang="uk-UA" sz="2000" b="1" dirty="0" smtClean="0"/>
          </a:p>
          <a:p>
            <a:pPr marL="0" lvl="2" indent="457200" algn="just">
              <a:spcBef>
                <a:spcPts val="600"/>
              </a:spcBef>
            </a:pPr>
            <a:r>
              <a:rPr lang="uk-UA" sz="2200" dirty="0" smtClean="0"/>
              <a:t>При розрахунку за першою групою граничних станів слід розглядати ефект від впливу можливих недосконалостей у геометрії ненавантаженої конструкції. Необхідно намагатися врахувати несприятливі ефекти якомога більшої кількості недосконалостей.</a:t>
            </a:r>
            <a:endParaRPr lang="uk-UA" sz="2200" b="1" dirty="0" smtClean="0"/>
          </a:p>
          <a:p>
            <a:pPr marL="0" lvl="2" indent="457200" algn="just">
              <a:spcBef>
                <a:spcPts val="600"/>
              </a:spcBef>
            </a:pPr>
            <a:r>
              <a:rPr lang="uk-UA" sz="2200" dirty="0" smtClean="0"/>
              <a:t>Недосконалості потрібно враховувати для граничних станів за придатністю до нормальної експлуатації.</a:t>
            </a:r>
            <a:endParaRPr lang="uk-UA" sz="2200" b="1" dirty="0" smtClean="0"/>
          </a:p>
          <a:p>
            <a:pPr marL="0" lvl="2" indent="457200" algn="just">
              <a:spcBef>
                <a:spcPts val="600"/>
              </a:spcBef>
            </a:pPr>
            <a:r>
              <a:rPr lang="uk-UA" sz="2200" dirty="0" smtClean="0"/>
              <a:t>Якщо вплив недосконалостей менший від впливу розрахункових горизонтальних дій, то ним можна знехтувати.</a:t>
            </a:r>
            <a:endParaRPr lang="uk-UA" sz="2200" b="1" dirty="0" smtClean="0"/>
          </a:p>
          <a:p>
            <a:pPr marL="0" indent="457200" algn="just">
              <a:spcBef>
                <a:spcPts val="600"/>
              </a:spcBef>
            </a:pPr>
            <a:r>
              <a:rPr lang="uk-UA" sz="2200" dirty="0" smtClean="0"/>
              <a:t>Недосконалості </a:t>
            </a:r>
            <a:r>
              <a:rPr lang="uk-UA" sz="2200" b="1" dirty="0" smtClean="0"/>
              <a:t>не слід</a:t>
            </a:r>
            <a:r>
              <a:rPr lang="uk-UA" sz="2200" dirty="0" smtClean="0"/>
              <a:t> ураховувати для </a:t>
            </a:r>
            <a:r>
              <a:rPr lang="uk-UA" sz="2200" b="1" dirty="0" smtClean="0"/>
              <a:t>особливих (аварійних)</a:t>
            </a:r>
            <a:r>
              <a:rPr lang="uk-UA" sz="2200" dirty="0" smtClean="0"/>
              <a:t> сполучень навантажень.</a:t>
            </a:r>
            <a:endParaRPr lang="uk-UA" sz="2200" b="1" dirty="0" smtClean="0"/>
          </a:p>
          <a:p>
            <a:pPr marL="0" indent="0">
              <a:spcBef>
                <a:spcPts val="0"/>
              </a:spcBef>
              <a:buNone/>
            </a:pPr>
            <a:endParaRPr lang="uk-UA" sz="2800" dirty="0" smtClean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85720" y="285728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Arial Black" pitchFamily="34" charset="0"/>
              </a:rPr>
              <a:t>2</a:t>
            </a:r>
            <a:r>
              <a:rPr lang="uk-UA" sz="2400" dirty="0" smtClean="0">
                <a:latin typeface="Arial Black" pitchFamily="34" charset="0"/>
              </a:rPr>
              <a:t>. Геометричні недосконалості та ідеалізація споруди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85720" y="285728"/>
            <a:ext cx="8572560" cy="6286544"/>
          </a:xfrm>
        </p:spPr>
        <p:txBody>
          <a:bodyPr/>
          <a:lstStyle/>
          <a:p>
            <a:pPr marL="0" lvl="2" indent="450000" algn="just">
              <a:spcBef>
                <a:spcPts val="600"/>
              </a:spcBef>
              <a:buNone/>
            </a:pPr>
            <a:r>
              <a:rPr lang="uk-UA" dirty="0" smtClean="0"/>
              <a:t>Розраховуючи бетонні і залізобетонні елементи на дію стискального поздовжнього зусилля, необхідно враховувати </a:t>
            </a:r>
            <a:r>
              <a:rPr lang="uk-UA" b="1" dirty="0" smtClean="0"/>
              <a:t>випадковий ексцентриситет </a:t>
            </a:r>
            <a:r>
              <a:rPr lang="uk-UA" b="1" i="1" dirty="0" smtClean="0"/>
              <a:t>е</a:t>
            </a:r>
            <a:r>
              <a:rPr lang="uk-UA" b="1" i="1" baseline="-25000" dirty="0" smtClean="0"/>
              <a:t>0</a:t>
            </a:r>
            <a:r>
              <a:rPr lang="uk-UA" dirty="0" smtClean="0"/>
              <a:t>, який слід приймати </a:t>
            </a:r>
            <a:r>
              <a:rPr lang="uk-UA" b="1" dirty="0" smtClean="0"/>
              <a:t>не меншим за</a:t>
            </a:r>
            <a:r>
              <a:rPr lang="uk-UA" dirty="0" smtClean="0"/>
              <a:t>:</a:t>
            </a:r>
            <a:endParaRPr lang="uk-UA" b="1" dirty="0" smtClean="0"/>
          </a:p>
          <a:p>
            <a:pPr marL="0" lvl="0" indent="450000" algn="just">
              <a:spcBef>
                <a:spcPts val="600"/>
              </a:spcBef>
            </a:pPr>
            <a:r>
              <a:rPr lang="uk-UA" sz="2400" dirty="0" smtClean="0"/>
              <a:t>1/600 довжини елемента або відстані між його перерізами, закріпленими від зміщення;</a:t>
            </a:r>
            <a:endParaRPr lang="uk-UA" sz="2400" b="1" dirty="0" smtClean="0"/>
          </a:p>
          <a:p>
            <a:pPr marL="0" lvl="0" indent="450000" algn="just">
              <a:spcBef>
                <a:spcPts val="600"/>
              </a:spcBef>
            </a:pPr>
            <a:r>
              <a:rPr lang="uk-UA" sz="2400" dirty="0" smtClean="0"/>
              <a:t>1/30 висоти перерізу (діаметра);</a:t>
            </a:r>
            <a:endParaRPr lang="uk-UA" sz="2400" b="1" dirty="0" smtClean="0"/>
          </a:p>
          <a:p>
            <a:pPr marL="0" lvl="0" indent="450000" algn="just">
              <a:spcBef>
                <a:spcPts val="600"/>
              </a:spcBef>
            </a:pPr>
            <a:r>
              <a:rPr lang="uk-UA" sz="2400" dirty="0" smtClean="0"/>
              <a:t>10 мм.</a:t>
            </a:r>
            <a:endParaRPr lang="uk-UA" sz="2400" b="1" dirty="0" smtClean="0"/>
          </a:p>
          <a:p>
            <a:pPr marL="0" indent="450000" algn="just">
              <a:spcBef>
                <a:spcPts val="600"/>
              </a:spcBef>
              <a:buNone/>
            </a:pPr>
            <a:r>
              <a:rPr lang="uk-UA" sz="2400" dirty="0" smtClean="0"/>
              <a:t>Для елементів статично невизначених конструкцій значення ексцентриситету поздовжнього зусилля відносно центра ваги приведеного перерізу </a:t>
            </a:r>
            <a:r>
              <a:rPr lang="uk-UA" sz="2400" b="1" i="1" dirty="0" smtClean="0"/>
              <a:t>е</a:t>
            </a:r>
            <a:r>
              <a:rPr lang="uk-UA" sz="2400" dirty="0" smtClean="0"/>
              <a:t> приймають таким, що дорівнює величині ексцентриситету, отриманого зі статичного розрахунку, але не меншим від </a:t>
            </a:r>
            <a:r>
              <a:rPr lang="uk-UA" sz="2400" b="1" i="1" dirty="0" smtClean="0"/>
              <a:t>е</a:t>
            </a:r>
            <a:r>
              <a:rPr lang="uk-UA" sz="2400" b="1" i="1" baseline="-25000" dirty="0" smtClean="0"/>
              <a:t>0</a:t>
            </a:r>
            <a:r>
              <a:rPr lang="uk-UA" sz="2400" dirty="0" smtClean="0"/>
              <a:t>.</a:t>
            </a:r>
            <a:endParaRPr lang="uk-UA" sz="2400" b="1" dirty="0" smtClean="0"/>
          </a:p>
          <a:p>
            <a:pPr marL="0" indent="450000" algn="just">
              <a:spcBef>
                <a:spcPts val="600"/>
              </a:spcBef>
              <a:buNone/>
            </a:pPr>
            <a:r>
              <a:rPr lang="uk-UA" sz="2400" b="1" dirty="0" smtClean="0"/>
              <a:t>Для елементів статично визначених конструкцій ексцентриситет </a:t>
            </a:r>
            <a:r>
              <a:rPr lang="uk-UA" sz="2400" b="1" i="1" dirty="0" smtClean="0"/>
              <a:t>е</a:t>
            </a:r>
            <a:r>
              <a:rPr lang="uk-UA" sz="2400" b="1" dirty="0" smtClean="0"/>
              <a:t> приймають таким, що дорівнює сумі ексцентриситетів зі статичного розрахунку та випадкового.</a:t>
            </a:r>
            <a:endParaRPr lang="ru-RU" sz="2400" dirty="0"/>
          </a:p>
        </p:txBody>
      </p:sp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 marL="0" lvl="1" indent="450000" algn="ctr">
              <a:spcBef>
                <a:spcPts val="600"/>
              </a:spcBef>
              <a:buNone/>
            </a:pPr>
            <a:r>
              <a:rPr lang="uk-UA" sz="2400" b="1" dirty="0" smtClean="0"/>
              <a:t>Ідеалізація споруди: конструктивні моделі для загального розрахунку</a:t>
            </a:r>
            <a:endParaRPr lang="uk-UA" sz="2400" b="1" i="1" dirty="0" smtClean="0"/>
          </a:p>
          <a:p>
            <a:pPr marL="0" lvl="3" indent="450000" algn="just">
              <a:spcBef>
                <a:spcPts val="600"/>
              </a:spcBef>
              <a:buNone/>
            </a:pPr>
            <a:r>
              <a:rPr lang="uk-UA" b="1" dirty="0" smtClean="0"/>
              <a:t>Елементи споруди класифікують за характером їх функціонування як балки, колони, плити, стіни, панелі, арки, оболонки тощо. Правила охоплюють розрахунок цих характерних елементів та споруд, що сформовані сукупністю таких елементів.</a:t>
            </a:r>
            <a:endParaRPr lang="ru-RU" b="1" dirty="0" smtClean="0"/>
          </a:p>
          <a:p>
            <a:pPr marL="0" lvl="3" indent="450000">
              <a:spcBef>
                <a:spcPts val="600"/>
              </a:spcBef>
              <a:buNone/>
            </a:pPr>
            <a:r>
              <a:rPr lang="uk-UA" b="1" dirty="0" smtClean="0"/>
              <a:t>Для будівель застосовуються нижченаведені положення:</a:t>
            </a:r>
            <a:endParaRPr lang="ru-RU" b="1" dirty="0" smtClean="0"/>
          </a:p>
          <a:p>
            <a:pPr marL="0" lvl="3" indent="450000" algn="just">
              <a:spcBef>
                <a:spcPts val="600"/>
              </a:spcBef>
            </a:pPr>
            <a:r>
              <a:rPr lang="uk-UA" b="1" dirty="0" smtClean="0"/>
              <a:t>балка – це елемент, у якого проліт не менше ніж утричі перевищує загальну висоту перерізу. У іншому разі вона повинна розглядатися, як балка-стінка;</a:t>
            </a:r>
            <a:endParaRPr lang="ru-RU" b="1" dirty="0" smtClean="0"/>
          </a:p>
          <a:p>
            <a:pPr marL="0" lvl="3" indent="450000" algn="just">
              <a:spcBef>
                <a:spcPts val="600"/>
              </a:spcBef>
            </a:pPr>
            <a:r>
              <a:rPr lang="uk-UA" b="1" dirty="0" smtClean="0"/>
              <a:t>плита – це елемент, у якого мінімальний розмір сторони не менше ніж у п'ять разів перевищує загальну товщину плити;</a:t>
            </a:r>
            <a:endParaRPr lang="ru-RU" b="1" dirty="0" smtClean="0"/>
          </a:p>
          <a:p>
            <a:pPr marL="0" lvl="3" indent="450000" algn="just">
              <a:spcBef>
                <a:spcPts val="600"/>
              </a:spcBef>
            </a:pPr>
            <a:r>
              <a:rPr lang="uk-UA" b="1" dirty="0" smtClean="0"/>
              <a:t>плита, на яку діє переважно рівномірно розподілене навантаження, може розглядатися як така, що працює за балковою схемою, якщо:</a:t>
            </a:r>
            <a:endParaRPr lang="ru-RU" b="1" dirty="0" smtClean="0"/>
          </a:p>
          <a:p>
            <a:pPr marL="0" lvl="0" indent="450000">
              <a:spcBef>
                <a:spcPts val="600"/>
              </a:spcBef>
            </a:pPr>
            <a:r>
              <a:rPr lang="uk-UA" sz="2000" b="1" dirty="0" smtClean="0"/>
              <a:t>вона має дві вільні (не обперті) та практично паралельні грані;</a:t>
            </a:r>
            <a:endParaRPr lang="ru-RU" sz="2000" b="1" dirty="0" smtClean="0"/>
          </a:p>
          <a:p>
            <a:pPr marL="0" lvl="0" indent="450000" algn="just">
              <a:spcBef>
                <a:spcPts val="600"/>
              </a:spcBef>
            </a:pPr>
            <a:r>
              <a:rPr lang="uk-UA" sz="2000" b="1" dirty="0" smtClean="0"/>
              <a:t>вона є центральною частиною практично прямокутної плити, обпертої по чотирьох гранях при співвідношенні довшого прольоту до коротшого, більшого ніж удвічі.</a:t>
            </a:r>
            <a:endParaRPr lang="ru-RU" sz="2000" b="1" dirty="0" smtClean="0"/>
          </a:p>
          <a:p>
            <a:pPr marL="0" indent="450000">
              <a:spcBef>
                <a:spcPts val="600"/>
              </a:spcBef>
              <a:buNone/>
            </a:pPr>
            <a:endParaRPr lang="ru-RU" sz="2000" b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85720" y="142852"/>
            <a:ext cx="8572560" cy="6500858"/>
          </a:xfrm>
        </p:spPr>
        <p:txBody>
          <a:bodyPr/>
          <a:lstStyle/>
          <a:p>
            <a:pPr marL="0" lvl="3" indent="450000" algn="just">
              <a:spcBef>
                <a:spcPts val="300"/>
              </a:spcBef>
              <a:buNone/>
            </a:pPr>
            <a:r>
              <a:rPr lang="uk-UA" b="1" dirty="0" smtClean="0"/>
              <a:t>Ребристі або кесонні плити не потрібно розглядати як дискретні елементи при розрахунку, коли забезпечується умова, за якої полиця або верхня частина конструкції та поперечні ребра мають необхідну жорсткість на крутіння.</a:t>
            </a:r>
          </a:p>
          <a:p>
            <a:pPr marL="0" lvl="3" indent="450000" algn="just">
              <a:spcBef>
                <a:spcPts val="300"/>
              </a:spcBef>
              <a:buNone/>
            </a:pPr>
            <a:r>
              <a:rPr lang="uk-UA" b="1" dirty="0" smtClean="0"/>
              <a:t>Це можливо, якщо:</a:t>
            </a:r>
            <a:endParaRPr lang="ru-RU" b="1" dirty="0" smtClean="0"/>
          </a:p>
          <a:p>
            <a:pPr marL="0" lvl="0" indent="450000">
              <a:spcBef>
                <a:spcPts val="300"/>
              </a:spcBef>
            </a:pPr>
            <a:r>
              <a:rPr lang="uk-UA" sz="2000" b="1" dirty="0" smtClean="0"/>
              <a:t>крок ребер не перевищує 1500 мм;</a:t>
            </a:r>
            <a:endParaRPr lang="ru-RU" sz="2000" b="1" dirty="0" smtClean="0"/>
          </a:p>
          <a:p>
            <a:pPr marL="0" lvl="0" indent="450000">
              <a:spcBef>
                <a:spcPts val="300"/>
              </a:spcBef>
            </a:pPr>
            <a:r>
              <a:rPr lang="uk-UA" sz="2000" b="1" dirty="0" smtClean="0"/>
              <a:t>ширина полиці не більше ніж у чотири рази перевищує висоту ребер;</a:t>
            </a:r>
            <a:endParaRPr lang="ru-RU" sz="2000" b="1" dirty="0" smtClean="0"/>
          </a:p>
          <a:p>
            <a:pPr marL="0" lvl="0" indent="450000" algn="just">
              <a:spcBef>
                <a:spcPts val="300"/>
              </a:spcBef>
            </a:pPr>
            <a:r>
              <a:rPr lang="uk-UA" sz="2000" b="1" dirty="0" smtClean="0"/>
              <a:t>товщина полиці, щонайменше, становить 1/10 відстані у чистоті між ребрами або 50 мм. У розрахунок приймається більше з цих двох значень;</a:t>
            </a:r>
            <a:endParaRPr lang="ru-RU" sz="2000" b="1" dirty="0" smtClean="0"/>
          </a:p>
          <a:p>
            <a:pPr marL="0" lvl="0" indent="450000" algn="just">
              <a:spcBef>
                <a:spcPts val="300"/>
              </a:spcBef>
            </a:pPr>
            <a:r>
              <a:rPr lang="uk-UA" sz="2000" b="1" dirty="0" smtClean="0"/>
              <a:t>крок поперечних ребер у чистоті не перевищує більше ніж у 10 разів середню товщину плити.</a:t>
            </a:r>
            <a:endParaRPr lang="ru-RU" sz="2000" b="1" dirty="0" smtClean="0"/>
          </a:p>
          <a:p>
            <a:pPr marL="0" indent="450000">
              <a:spcBef>
                <a:spcPts val="300"/>
              </a:spcBef>
              <a:buNone/>
            </a:pPr>
            <a:r>
              <a:rPr lang="uk-UA" sz="2000" dirty="0" smtClean="0"/>
              <a:t>Мінімальна товщина плити 50 мм може бути зменшена до 40 мм, якщо ребра розташовані зі сталим модулем (стала структура).</a:t>
            </a:r>
            <a:endParaRPr lang="ru-RU" sz="2000" dirty="0" smtClean="0"/>
          </a:p>
          <a:p>
            <a:pPr marL="0" lvl="3" indent="450000" algn="just">
              <a:spcBef>
                <a:spcPts val="300"/>
              </a:spcBef>
            </a:pPr>
            <a:r>
              <a:rPr lang="uk-UA" b="1" dirty="0" smtClean="0"/>
              <a:t>Колона – це елемент, у якого висота перерізу не перевищує ширину більше ніжу чотири рази, а висота елемента – щонайменше у три рази висоту перерізу. В іншому разі її потрібно розглядати як пілон або стіну</a:t>
            </a:r>
            <a:r>
              <a:rPr lang="uk-UA" b="1" dirty="0" smtClean="0"/>
              <a:t>.</a:t>
            </a:r>
          </a:p>
          <a:p>
            <a:pPr marL="0" lvl="3" indent="450000" algn="just">
              <a:spcBef>
                <a:spcPts val="300"/>
              </a:spcBef>
            </a:pPr>
            <a:r>
              <a:rPr lang="uk-UA" b="1" dirty="0" smtClean="0"/>
              <a:t>Плити, що обпираються на колони, класифікуються як плоскі (</a:t>
            </a:r>
            <a:r>
              <a:rPr lang="uk-UA" b="1" dirty="0" err="1" smtClean="0"/>
              <a:t>безбалкові</a:t>
            </a:r>
            <a:r>
              <a:rPr lang="uk-UA" b="1" dirty="0" smtClean="0"/>
              <a:t>) плити.</a:t>
            </a:r>
          </a:p>
          <a:p>
            <a:pPr marL="0" lvl="3" indent="450000" algn="just">
              <a:spcBef>
                <a:spcPts val="300"/>
              </a:spcBef>
            </a:pPr>
            <a:r>
              <a:rPr lang="uk-UA" b="1" dirty="0" smtClean="0"/>
              <a:t>Діафрагми </a:t>
            </a:r>
            <a:r>
              <a:rPr lang="uk-UA" b="1" dirty="0" smtClean="0"/>
              <a:t>жорсткості </a:t>
            </a:r>
            <a:r>
              <a:rPr lang="uk-UA" b="1" dirty="0" smtClean="0"/>
              <a:t>– це </a:t>
            </a:r>
            <a:r>
              <a:rPr lang="uk-UA" b="1" dirty="0" smtClean="0"/>
              <a:t>плоскі чарункові елементи або залізобетонні стіни, які </a:t>
            </a:r>
            <a:r>
              <a:rPr lang="uk-UA" b="1" dirty="0" smtClean="0"/>
              <a:t>забезпечують </a:t>
            </a:r>
            <a:r>
              <a:rPr lang="uk-UA" b="1" dirty="0" smtClean="0"/>
              <a:t>поперечну стійкість споруди.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57158" y="285728"/>
            <a:ext cx="8429684" cy="1928826"/>
          </a:xfrm>
        </p:spPr>
        <p:txBody>
          <a:bodyPr/>
          <a:lstStyle/>
          <a:p>
            <a:pPr algn="just">
              <a:buNone/>
            </a:pPr>
            <a:r>
              <a:rPr lang="uk-UA" sz="2400" dirty="0" smtClean="0"/>
              <a:t>Для конструктивного розрахунку, якщо не вимагається високої точності результату, допускається приймати постійну ширину полиці вздовж усього прольоту. При цьому, ширина полиці повинна задовольняти вимоги опору прольотного поперечного перерізу.</a:t>
            </a:r>
            <a:endParaRPr lang="ru-RU" sz="2400" dirty="0"/>
          </a:p>
        </p:txBody>
      </p:sp>
      <p:pic>
        <p:nvPicPr>
          <p:cNvPr id="277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3929066"/>
            <a:ext cx="838376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 l="17391" t="48835" r="14263" b="27704"/>
          <a:stretch>
            <a:fillRect/>
          </a:stretch>
        </p:blipFill>
        <p:spPr bwMode="auto">
          <a:xfrm>
            <a:off x="357158" y="2357430"/>
            <a:ext cx="838343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5690</TotalTime>
  <Words>1147</Words>
  <Application>Microsoft Office PowerPoint</Application>
  <PresentationFormat>Экран (4:3)</PresentationFormat>
  <Paragraphs>166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План лекції: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НИИСФ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 выстного комплекса “Федерация”</dc:title>
  <dc:creator>Сергей</dc:creator>
  <cp:lastModifiedBy>dom</cp:lastModifiedBy>
  <cp:revision>571</cp:revision>
  <dcterms:created xsi:type="dcterms:W3CDTF">2004-05-27T07:25:07Z</dcterms:created>
  <dcterms:modified xsi:type="dcterms:W3CDTF">2012-02-14T20:32:23Z</dcterms:modified>
</cp:coreProperties>
</file>