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5"/>
  </p:notesMasterIdLst>
  <p:sldIdLst>
    <p:sldId id="256" r:id="rId2"/>
    <p:sldId id="349" r:id="rId3"/>
    <p:sldId id="378" r:id="rId4"/>
    <p:sldId id="350" r:id="rId5"/>
    <p:sldId id="377" r:id="rId6"/>
    <p:sldId id="376" r:id="rId7"/>
    <p:sldId id="400" r:id="rId8"/>
    <p:sldId id="351" r:id="rId9"/>
    <p:sldId id="399" r:id="rId10"/>
    <p:sldId id="352" r:id="rId11"/>
    <p:sldId id="358" r:id="rId12"/>
    <p:sldId id="368" r:id="rId13"/>
    <p:sldId id="367" r:id="rId14"/>
    <p:sldId id="360" r:id="rId15"/>
    <p:sldId id="362" r:id="rId16"/>
    <p:sldId id="363" r:id="rId17"/>
    <p:sldId id="366" r:id="rId18"/>
    <p:sldId id="364" r:id="rId19"/>
    <p:sldId id="365" r:id="rId20"/>
    <p:sldId id="353" r:id="rId21"/>
    <p:sldId id="369" r:id="rId22"/>
    <p:sldId id="371" r:id="rId23"/>
    <p:sldId id="372" r:id="rId24"/>
    <p:sldId id="374" r:id="rId25"/>
    <p:sldId id="375" r:id="rId26"/>
    <p:sldId id="401" r:id="rId27"/>
    <p:sldId id="402" r:id="rId28"/>
    <p:sldId id="354" r:id="rId29"/>
    <p:sldId id="355" r:id="rId30"/>
    <p:sldId id="356" r:id="rId31"/>
    <p:sldId id="357" r:id="rId32"/>
    <p:sldId id="390" r:id="rId33"/>
    <p:sldId id="391" r:id="rId34"/>
    <p:sldId id="379" r:id="rId35"/>
    <p:sldId id="380" r:id="rId36"/>
    <p:sldId id="381" r:id="rId37"/>
    <p:sldId id="398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2" r:id="rId47"/>
    <p:sldId id="393" r:id="rId48"/>
    <p:sldId id="394" r:id="rId49"/>
    <p:sldId id="395" r:id="rId50"/>
    <p:sldId id="396" r:id="rId51"/>
    <p:sldId id="397" r:id="rId52"/>
    <p:sldId id="307" r:id="rId53"/>
    <p:sldId id="30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43B53-51E2-4869-BE3B-969BC15116CE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8267D-5A54-4CE3-9CCF-0EC12AF5B5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6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r.weforum.org/" TargetMode="External"/><Relationship Id="rId2" Type="http://schemas.openxmlformats.org/officeDocument/2006/relationships/hyperlink" Target="http://www.doingbusines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r.undp.org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r.weforum.org/" TargetMode="External"/><Relationship Id="rId2" Type="http://schemas.openxmlformats.org/officeDocument/2006/relationships/hyperlink" Target="http://www.doingbusines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r.undp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1. </a:t>
            </a:r>
            <a:b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НАЦІОНАЛЬНІ ЕКОНОМІКИ У СВІТОВОМУ ГОСПОДАРСЬКОМУ ПРОСТОРІ 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КЛАСИФІКАЦІЯ КРАЇН У СВІТОВІЙ ЕКОНОМІЦІ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0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Індекс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(ІЛР) </a:t>
            </a:r>
            <a:r>
              <a:rPr lang="ru-RU" sz="2800" dirty="0"/>
              <a:t>/ </a:t>
            </a:r>
            <a:r>
              <a:rPr lang="ru-RU" sz="2800" dirty="0" err="1"/>
              <a:t>Human</a:t>
            </a:r>
            <a:r>
              <a:rPr lang="ru-RU" sz="2800" dirty="0"/>
              <a:t> </a:t>
            </a:r>
            <a:r>
              <a:rPr lang="ru-RU" sz="2800" dirty="0" err="1"/>
              <a:t>Development</a:t>
            </a:r>
            <a:r>
              <a:rPr lang="ru-RU" sz="2800" dirty="0"/>
              <a:t> </a:t>
            </a:r>
            <a:r>
              <a:rPr lang="ru-RU" sz="2800" dirty="0" err="1"/>
              <a:t>Index</a:t>
            </a:r>
            <a:r>
              <a:rPr lang="ru-RU" sz="2800" dirty="0"/>
              <a:t> (HDI) 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комбінований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показник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характеризує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розвиток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/>
              <a:t>в 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і </a:t>
            </a:r>
            <a:r>
              <a:rPr lang="ru-RU" sz="2800" dirty="0" err="1" smtClean="0"/>
              <a:t>регіонах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1900" dirty="0" err="1"/>
              <a:t>Розвиток</a:t>
            </a:r>
            <a:r>
              <a:rPr lang="ru-RU" sz="1900" dirty="0"/>
              <a:t> </a:t>
            </a:r>
            <a:r>
              <a:rPr lang="ru-RU" sz="1900" dirty="0" err="1"/>
              <a:t>людини</a:t>
            </a:r>
            <a:r>
              <a:rPr lang="ru-RU" sz="1900" dirty="0"/>
              <a:t> </a:t>
            </a:r>
            <a:r>
              <a:rPr lang="ru-RU" sz="1900" dirty="0" err="1" smtClean="0"/>
              <a:t>це</a:t>
            </a:r>
            <a:r>
              <a:rPr lang="ru-RU" sz="1900" dirty="0" smtClean="0"/>
              <a:t> </a:t>
            </a:r>
            <a:r>
              <a:rPr lang="ru-RU" sz="1900" dirty="0" err="1"/>
              <a:t>процес</a:t>
            </a:r>
            <a:r>
              <a:rPr lang="ru-RU" sz="1900" dirty="0"/>
              <a:t> </a:t>
            </a:r>
            <a:r>
              <a:rPr lang="ru-RU" sz="1900" dirty="0" err="1"/>
              <a:t>розширення</a:t>
            </a:r>
            <a:r>
              <a:rPr lang="ru-RU" sz="1900" dirty="0"/>
              <a:t> </a:t>
            </a:r>
            <a:r>
              <a:rPr lang="ru-RU" sz="1900" dirty="0" err="1"/>
              <a:t>свободи</a:t>
            </a:r>
            <a:r>
              <a:rPr lang="ru-RU" sz="1900" dirty="0"/>
              <a:t> людей </a:t>
            </a:r>
            <a:r>
              <a:rPr lang="ru-RU" sz="1900" dirty="0" err="1"/>
              <a:t>жити</a:t>
            </a:r>
            <a:r>
              <a:rPr lang="ru-RU" sz="1900" dirty="0"/>
              <a:t> </a:t>
            </a:r>
            <a:r>
              <a:rPr lang="ru-RU" sz="1900" dirty="0" err="1" smtClean="0"/>
              <a:t>довгим</a:t>
            </a:r>
            <a:r>
              <a:rPr lang="ru-RU" sz="1900" dirty="0" smtClean="0"/>
              <a:t>, </a:t>
            </a:r>
            <a:r>
              <a:rPr lang="ru-RU" sz="1900" dirty="0" err="1" smtClean="0"/>
              <a:t>здоровим</a:t>
            </a:r>
            <a:r>
              <a:rPr lang="ru-RU" sz="1900" dirty="0" smtClean="0"/>
              <a:t> </a:t>
            </a:r>
            <a:r>
              <a:rPr lang="ru-RU" sz="1900" dirty="0"/>
              <a:t>та </a:t>
            </a:r>
            <a:r>
              <a:rPr lang="ru-RU" sz="1900" dirty="0" err="1" smtClean="0"/>
              <a:t>творчим</a:t>
            </a:r>
            <a:r>
              <a:rPr lang="ru-RU" sz="1900" dirty="0" smtClean="0"/>
              <a:t> </a:t>
            </a:r>
            <a:r>
              <a:rPr lang="ru-RU" sz="1900" dirty="0" err="1"/>
              <a:t>життям</a:t>
            </a:r>
            <a:r>
              <a:rPr lang="ru-RU" sz="1900" dirty="0"/>
              <a:t>, при </a:t>
            </a:r>
            <a:r>
              <a:rPr lang="ru-RU" sz="1900" dirty="0" err="1"/>
              <a:t>здійсненні</a:t>
            </a:r>
            <a:r>
              <a:rPr lang="ru-RU" sz="1900" dirty="0"/>
              <a:t> </a:t>
            </a:r>
            <a:r>
              <a:rPr lang="ru-RU" sz="1900" dirty="0" err="1"/>
              <a:t>інших</a:t>
            </a:r>
            <a:r>
              <a:rPr lang="ru-RU" sz="1900" dirty="0"/>
              <a:t> целей, які, </a:t>
            </a:r>
            <a:r>
              <a:rPr lang="ru-RU" sz="1900" dirty="0" smtClean="0"/>
              <a:t>на </a:t>
            </a:r>
            <a:r>
              <a:rPr lang="ru-RU" sz="1900" dirty="0" err="1" smtClean="0"/>
              <a:t>їх</a:t>
            </a:r>
            <a:r>
              <a:rPr lang="ru-RU" sz="1900" dirty="0" smtClean="0"/>
              <a:t> </a:t>
            </a:r>
            <a:r>
              <a:rPr lang="ru-RU" sz="1900" dirty="0"/>
              <a:t>думку, </a:t>
            </a:r>
            <a:r>
              <a:rPr lang="ru-RU" sz="1900" dirty="0" err="1"/>
              <a:t>мають</a:t>
            </a:r>
            <a:r>
              <a:rPr lang="ru-RU" sz="1900" dirty="0"/>
              <a:t> </a:t>
            </a:r>
            <a:r>
              <a:rPr lang="ru-RU" sz="1900" dirty="0" err="1"/>
              <a:t>цінність</a:t>
            </a:r>
            <a:r>
              <a:rPr lang="ru-RU" sz="1900" dirty="0"/>
              <a:t>; активно брати участь у </a:t>
            </a:r>
            <a:r>
              <a:rPr lang="ru-RU" sz="1900" dirty="0" err="1"/>
              <a:t>забезпеченні</a:t>
            </a:r>
            <a:r>
              <a:rPr lang="ru-RU" sz="1900" dirty="0"/>
              <a:t> </a:t>
            </a:r>
            <a:r>
              <a:rPr lang="ru-RU" sz="1900" dirty="0" err="1"/>
              <a:t>справедливості</a:t>
            </a:r>
            <a:r>
              <a:rPr lang="ru-RU" sz="1900" dirty="0"/>
              <a:t> та </a:t>
            </a:r>
            <a:r>
              <a:rPr lang="ru-RU" sz="1900" dirty="0" err="1"/>
              <a:t>стійкості</a:t>
            </a:r>
            <a:r>
              <a:rPr lang="ru-RU" sz="1900" dirty="0"/>
              <a:t> </a:t>
            </a:r>
            <a:r>
              <a:rPr lang="ru-RU" sz="1900" dirty="0" err="1"/>
              <a:t>розвитку</a:t>
            </a:r>
            <a:r>
              <a:rPr lang="ru-RU" sz="1900" dirty="0"/>
              <a:t> на </a:t>
            </a:r>
            <a:r>
              <a:rPr lang="ru-RU" sz="1900" dirty="0" err="1"/>
              <a:t>планеті</a:t>
            </a:r>
            <a:endParaRPr lang="uk-UA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/>
              </a:rPr>
              <a:t>4. Індекс людського </a:t>
            </a:r>
            <a:r>
              <a:rPr lang="uk-UA" dirty="0" smtClean="0">
                <a:effectLst/>
              </a:rPr>
              <a:t>розвитку, </a:t>
            </a:r>
            <a:r>
              <a:rPr lang="uk-UA" sz="2000" dirty="0">
                <a:solidFill>
                  <a:schemeClr val="tx1"/>
                </a:solidFill>
                <a:effectLst/>
              </a:rPr>
              <a:t>ООН.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FF0000"/>
                </a:solidFill>
              </a:rPr>
              <a:t>Добробут:</a:t>
            </a:r>
            <a:r>
              <a:rPr lang="uk-UA" dirty="0" smtClean="0"/>
              <a:t> </a:t>
            </a:r>
            <a:r>
              <a:rPr lang="uk-UA" dirty="0"/>
              <a:t>розширення реальних свобод людини таким чином, щоб вони могли </a:t>
            </a:r>
            <a:r>
              <a:rPr lang="uk-UA" dirty="0" smtClean="0"/>
              <a:t>процвітати</a:t>
            </a:r>
            <a:r>
              <a:rPr lang="uk-UA" dirty="0"/>
              <a:t>. 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FF0000"/>
                </a:solidFill>
              </a:rPr>
              <a:t>Розширення </a:t>
            </a:r>
            <a:r>
              <a:rPr lang="uk-UA" dirty="0">
                <a:solidFill>
                  <a:srgbClr val="FF0000"/>
                </a:solidFill>
              </a:rPr>
              <a:t>прав та </a:t>
            </a:r>
            <a:r>
              <a:rPr lang="uk-UA" dirty="0" smtClean="0">
                <a:solidFill>
                  <a:srgbClr val="FF0000"/>
                </a:solidFill>
              </a:rPr>
              <a:t>можливостей</a:t>
            </a:r>
            <a:r>
              <a:rPr lang="uk-UA" dirty="0" smtClean="0"/>
              <a:t>: </a:t>
            </a:r>
            <a:r>
              <a:rPr lang="uk-UA" dirty="0"/>
              <a:t>можливість людини та </a:t>
            </a:r>
            <a:r>
              <a:rPr lang="uk-UA" dirty="0" smtClean="0"/>
              <a:t>груп </a:t>
            </a:r>
            <a:r>
              <a:rPr lang="uk-UA" dirty="0"/>
              <a:t>діяти та отримувати цінні результати. 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FF0000"/>
                </a:solidFill>
              </a:rPr>
              <a:t>Справедливість</a:t>
            </a:r>
            <a:r>
              <a:rPr lang="uk-UA" dirty="0"/>
              <a:t>: підвищення соціальної справедливості, забезпечення стійкості результатів </a:t>
            </a:r>
            <a:r>
              <a:rPr lang="uk-UA" dirty="0" smtClean="0"/>
              <a:t>у часі, </a:t>
            </a:r>
            <a:r>
              <a:rPr lang="uk-UA" dirty="0"/>
              <a:t>повага прав людини та інших </a:t>
            </a:r>
            <a:r>
              <a:rPr lang="uk-UA" dirty="0" smtClean="0"/>
              <a:t>цілей </a:t>
            </a:r>
            <a:r>
              <a:rPr lang="uk-UA" dirty="0"/>
              <a:t>суспільства.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Враховуючи це визначення розвитку людини виділяють три компоненти</a:t>
            </a:r>
            <a:r>
              <a:rPr lang="uk-UA" sz="3200" dirty="0" smtClean="0"/>
              <a:t>: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52890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Картинки по запросу &quot;інфографіка індекс людського розвит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369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Занимательная инфографика - Индекс человеческого развития Всем добрый вечер. В последенем выпуске ЗанГео промелькнул такой показатель как ИЧР и я решил сделать инфографику про него. Изображение должно быть кликабельн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3"/>
          <a:stretch/>
        </p:blipFill>
        <p:spPr>
          <a:xfrm>
            <a:off x="323528" y="188641"/>
            <a:ext cx="8352928" cy="61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5"/>
          <a:stretch/>
        </p:blipFill>
        <p:spPr>
          <a:xfrm>
            <a:off x="395536" y="332509"/>
            <a:ext cx="8280919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8068" t="9091" r="38726" b="6545"/>
          <a:stretch/>
        </p:blipFill>
        <p:spPr>
          <a:xfrm>
            <a:off x="107504" y="116632"/>
            <a:ext cx="4536503" cy="6311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8953" t="11798" r="39535" b="6077"/>
          <a:stretch/>
        </p:blipFill>
        <p:spPr>
          <a:xfrm>
            <a:off x="4785553" y="260648"/>
            <a:ext cx="4178935" cy="60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ttps://static.ukrinform.com/photos/2020_12/1608043980-5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0" y="260648"/>
            <a:ext cx="8677275" cy="59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5822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0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Згідно з індексом, очікувана 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тривалість життя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українців становить 72,1 року.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Індекс освіти вимірює 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середню тривалість навчання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населення, яке складає 11,4 року і очікувану тривалість навчання населення – 15,1 року.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Індекс валового 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національного доходу на душу населення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становить 13 216 доларів США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/>
              <a:t>Всього</a:t>
            </a:r>
            <a:r>
              <a:rPr lang="ru-RU" dirty="0"/>
              <a:t> у рейтингу 189 </a:t>
            </a:r>
            <a:r>
              <a:rPr lang="ru-RU" dirty="0" err="1"/>
              <a:t>країн</a:t>
            </a:r>
            <a:r>
              <a:rPr lang="ru-RU" dirty="0"/>
              <a:t>.</a:t>
            </a:r>
          </a:p>
          <a:p>
            <a:r>
              <a:rPr lang="ru-RU" dirty="0"/>
              <a:t>У </a:t>
            </a:r>
            <a:r>
              <a:rPr lang="ru-RU" dirty="0" err="1" smtClean="0"/>
              <a:t>позаминулорічному</a:t>
            </a:r>
            <a:r>
              <a:rPr lang="ru-RU" dirty="0" smtClean="0"/>
              <a:t> ІЛР</a:t>
            </a:r>
            <a:r>
              <a:rPr lang="ru-RU" dirty="0"/>
              <a:t> 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 smtClean="0"/>
              <a:t>посідала</a:t>
            </a:r>
            <a:r>
              <a:rPr lang="ru-RU" dirty="0" smtClean="0"/>
              <a:t> </a:t>
            </a:r>
            <a:r>
              <a:rPr lang="ru-RU" dirty="0"/>
              <a:t>88 </a:t>
            </a:r>
            <a:r>
              <a:rPr lang="ru-RU" dirty="0" err="1"/>
              <a:t>місце</a:t>
            </a:r>
            <a:r>
              <a:rPr lang="ru-RU" dirty="0"/>
              <a:t>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27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Рейтинг конкурентоспроможності країн складає підрозділ Міжнародного інституту розвитку управління щорічно, починаючи з 1989 року.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2007 р. для складання цього рейтингу інститут використав інформацію більш як півсотні всесвітньо відомих дослідних інститутів і здійснив оцінювання на основі 323 критеріїв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1. Рейтинг глобальної конкурентоспроможності країн</a:t>
            </a:r>
            <a:r>
              <a:rPr lang="uk-UA" dirty="0" smtClean="0">
                <a:effectLst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74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r>
              <a:rPr lang="uk-UA" dirty="0"/>
              <a:t>Ведення бізнесу – річний звіт, який дає змогу об’єктивно оцінити законодавство, пов’язане з регулюванням підприємницької діяльності та його правозастосуванням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5. Проект Ведення бізнесу (</a:t>
            </a:r>
            <a:r>
              <a:rPr lang="uk-UA" dirty="0" err="1">
                <a:effectLst/>
              </a:rPr>
              <a:t>Doing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Business</a:t>
            </a:r>
            <a:r>
              <a:rPr lang="uk-UA" dirty="0" smtClean="0">
                <a:effectLst/>
              </a:rPr>
              <a:t>),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</a:rPr>
              <a:t>група Світового  Банку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81" y="4221088"/>
            <a:ext cx="6076875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79"/>
            <a:ext cx="9144000" cy="129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33967"/>
            <a:ext cx="8420100" cy="51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88640"/>
            <a:ext cx="8590518" cy="555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0"/>
            <a:ext cx="7715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7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10922"/>
              </p:ext>
            </p:extLst>
          </p:nvPr>
        </p:nvGraphicFramePr>
        <p:xfrm>
          <a:off x="323528" y="-171400"/>
          <a:ext cx="8496945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853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Номер в</a:t>
                      </a:r>
                      <a:r>
                        <a:rPr lang="ru-RU" sz="2400" baseline="0" dirty="0" smtClean="0"/>
                        <a:t> рейтинге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Страна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Индекс </a:t>
                      </a:r>
                      <a:r>
                        <a:rPr lang="en-US" sz="2400" dirty="0" smtClean="0"/>
                        <a:t>EODB</a:t>
                      </a:r>
                      <a:endParaRPr lang="ru-RU" sz="2400" dirty="0"/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Новая Зеландия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86.59</a:t>
                      </a: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Сингапур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85.24</a:t>
                      </a:r>
                      <a:endParaRPr lang="ru-RU" sz="2400" dirty="0"/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Дания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84.64</a:t>
                      </a: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США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82.75</a:t>
                      </a:r>
                      <a:endParaRPr lang="ru-RU" sz="2400" dirty="0"/>
                    </a:p>
                  </a:txBody>
                  <a:tcPr marT="60960" marB="60960"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Великобритания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82.65</a:t>
                      </a:r>
                      <a:endParaRPr lang="ru-RU" sz="2400" dirty="0"/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22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Канада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79.26</a:t>
                      </a:r>
                      <a:endParaRPr lang="ru-RU" sz="2400" dirty="0"/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24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Германия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78.90</a:t>
                      </a:r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31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Россия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77.37</a:t>
                      </a:r>
                      <a:endParaRPr lang="ru-RU" sz="2400" dirty="0"/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Франция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77.29</a:t>
                      </a:r>
                      <a:endParaRPr lang="ru-RU" sz="2400" dirty="0"/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46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Китай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73.64</a:t>
                      </a:r>
                      <a:endParaRPr lang="ru-RU" sz="2400" dirty="0"/>
                    </a:p>
                  </a:txBody>
                  <a:tcPr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71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Украина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68.25</a:t>
                      </a:r>
                      <a:endParaRPr lang="ru-RU" sz="24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2302" b="6250"/>
          <a:stretch/>
        </p:blipFill>
        <p:spPr bwMode="auto">
          <a:xfrm>
            <a:off x="0" y="116632"/>
            <a:ext cx="92525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7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12897" b="6251"/>
          <a:stretch/>
        </p:blipFill>
        <p:spPr bwMode="auto">
          <a:xfrm>
            <a:off x="1" y="620688"/>
            <a:ext cx="9144000" cy="591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2302" b="81219"/>
          <a:stretch/>
        </p:blipFill>
        <p:spPr bwMode="auto">
          <a:xfrm>
            <a:off x="-139499" y="116632"/>
            <a:ext cx="92525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5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dirty="0"/>
              <a:t>Ефективне державне управління передбачає свободу вибору й підзвітність влади, політичну стабільність, ефективність уряду, ефективну регуляторну політику, верховенство закону та контроль над корупцією. Саме за цими показниками СБ визначив стиль і якість державного управління у 212 країнах світу</a:t>
            </a:r>
            <a:r>
              <a:rPr lang="uk-UA" dirty="0" smtClean="0"/>
              <a:t>.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Моніторинг проводили з 1996 по 2006 рік. Після його завершення було опубліковано доповідь «Якість державного управління 2007: Всесвітні індикатори державного управління 1996–2006», в якій було підбито підсумки минулого десятиліття.</a:t>
            </a:r>
          </a:p>
          <a:p>
            <a:pPr algn="ctr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6. Всесвітні індикатори державного </a:t>
            </a:r>
            <a:r>
              <a:rPr lang="uk-UA" dirty="0" smtClean="0">
                <a:effectLst/>
              </a:rPr>
              <a:t>управління, </a:t>
            </a:r>
            <a:br>
              <a:rPr lang="uk-UA" dirty="0" smtClean="0">
                <a:effectLst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</a:rPr>
              <a:t>група </a:t>
            </a:r>
            <a:r>
              <a:rPr lang="uk-UA" sz="2000" dirty="0">
                <a:solidFill>
                  <a:schemeClr val="tx1"/>
                </a:solidFill>
                <a:effectLst/>
              </a:rPr>
              <a:t>Світового Банку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dirty="0"/>
              <a:t>Індекс глобалізації дає можливість оцінити процеси глобалізації в різних країнах світу. Щороку його складають рейтингова компанія A. T. </a:t>
            </a:r>
            <a:r>
              <a:rPr lang="uk-UA" dirty="0" err="1"/>
              <a:t>Kearney</a:t>
            </a:r>
            <a:r>
              <a:rPr lang="uk-UA" dirty="0"/>
              <a:t> та журнал </a:t>
            </a:r>
            <a:r>
              <a:rPr lang="uk-UA" dirty="0" err="1"/>
              <a:t>Foreign</a:t>
            </a:r>
            <a:r>
              <a:rPr lang="uk-UA" dirty="0"/>
              <a:t> </a:t>
            </a:r>
            <a:r>
              <a:rPr lang="uk-UA" dirty="0" err="1"/>
              <a:t>Policy</a:t>
            </a:r>
            <a:r>
              <a:rPr lang="uk-UA" dirty="0"/>
              <a:t> на основі 14 показників економічної, політичної, технологічної та соціальної інтеграції, згрупованих у чотири основні блоки:</a:t>
            </a:r>
          </a:p>
          <a:p>
            <a:r>
              <a:rPr lang="uk-UA" dirty="0"/>
              <a:t>– економічна </a:t>
            </a:r>
            <a:r>
              <a:rPr lang="uk-UA" dirty="0" smtClean="0"/>
              <a:t>інтеграція</a:t>
            </a:r>
          </a:p>
          <a:p>
            <a:r>
              <a:rPr lang="uk-UA" dirty="0" smtClean="0"/>
              <a:t>– </a:t>
            </a:r>
            <a:r>
              <a:rPr lang="uk-UA" dirty="0"/>
              <a:t>персональні міжнародні </a:t>
            </a:r>
            <a:r>
              <a:rPr lang="uk-UA" dirty="0" smtClean="0"/>
              <a:t>контакти</a:t>
            </a:r>
          </a:p>
          <a:p>
            <a:r>
              <a:rPr lang="uk-UA" dirty="0" smtClean="0"/>
              <a:t>– </a:t>
            </a:r>
            <a:r>
              <a:rPr lang="uk-UA" dirty="0"/>
              <a:t>розвиток глобальних </a:t>
            </a:r>
            <a:r>
              <a:rPr lang="uk-UA" dirty="0" smtClean="0"/>
              <a:t>технологій</a:t>
            </a:r>
          </a:p>
          <a:p>
            <a:r>
              <a:rPr lang="uk-UA" dirty="0" smtClean="0"/>
              <a:t>– </a:t>
            </a:r>
            <a:r>
              <a:rPr lang="uk-UA" dirty="0"/>
              <a:t>участь у глобальних політичних </a:t>
            </a:r>
            <a:r>
              <a:rPr lang="uk-UA" dirty="0" smtClean="0"/>
              <a:t>процесах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/>
              </a:rPr>
              <a:t>7. Індекс глобалізації, 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</a:rPr>
              <a:t>A</a:t>
            </a:r>
            <a:r>
              <a:rPr lang="uk-UA" sz="2000" dirty="0">
                <a:solidFill>
                  <a:schemeClr val="tx1"/>
                </a:solidFill>
                <a:effectLst/>
              </a:rPr>
              <a:t>. T.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Kearney</a:t>
            </a:r>
            <a:r>
              <a:rPr lang="uk-UA" sz="2000" dirty="0">
                <a:solidFill>
                  <a:schemeClr val="tx1"/>
                </a:solidFill>
                <a:effectLst/>
              </a:rPr>
              <a:t> &amp;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Foreign</a:t>
            </a:r>
            <a:r>
              <a:rPr lang="uk-UA" sz="2000" dirty="0">
                <a:solidFill>
                  <a:schemeClr val="tx1"/>
                </a:solidFill>
                <a:effectLst/>
              </a:rPr>
              <a:t>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Policy</a:t>
            </a:r>
            <a:r>
              <a:rPr lang="uk-UA" sz="2000" dirty="0" smtClean="0">
                <a:solidFill>
                  <a:schemeClr val="tx1"/>
                </a:solidFill>
                <a:effectLst/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– 79 критеріїв, що характеризують рівень розвитку економіки (макроекономічна ситуація, торгова політика, інвестиційна політика, </a:t>
            </a:r>
            <a:r>
              <a:rPr lang="uk-UA" dirty="0" err="1"/>
              <a:t>політика</a:t>
            </a:r>
            <a:r>
              <a:rPr lang="uk-UA" dirty="0"/>
              <a:t> в сфері зайнятості та цінова політика);</a:t>
            </a:r>
          </a:p>
          <a:p>
            <a:r>
              <a:rPr lang="uk-UA" dirty="0"/>
              <a:t>– 72 критерії, що характеризують ефективність державної політики (вплив урядових рішень на фінансовий сектор, фіскальну політику, розвиток інституцій, законодавство, яке регулює підприємницьку діяльність);</a:t>
            </a:r>
          </a:p>
          <a:p>
            <a:r>
              <a:rPr lang="uk-UA" dirty="0"/>
              <a:t>– 71 критерій, що характеризує ефективність бізнесу, ринку праці та менеджменту;</a:t>
            </a:r>
          </a:p>
          <a:p>
            <a:r>
              <a:rPr lang="uk-UA" dirty="0"/>
              <a:t>– 101 критерій, що характеризує рівень інфраструктури, технологічного розвитку, науки та освіти, охорони здоров’я й охорони довкілля.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43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 допомогою KOF проводять комплексне оцінювання включення країни до процесу глобалізації. Індекс складає Швейцарський інститут дослідження бізнес-циклів (Цюріх, Швейцарія</a:t>
            </a:r>
            <a:r>
              <a:rPr lang="uk-UA" dirty="0" smtClean="0"/>
              <a:t>).</a:t>
            </a:r>
          </a:p>
          <a:p>
            <a:endParaRPr lang="uk-UA" dirty="0"/>
          </a:p>
          <a:p>
            <a:r>
              <a:rPr lang="uk-UA" dirty="0"/>
              <a:t>Інтегральний показник глобалізації враховує три показники глобалізації – економічної, соціальної та політичної.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/>
              </a:rPr>
              <a:t>8. Індекс глобалізації (KOF), </a:t>
            </a:r>
            <a:r>
              <a:rPr lang="uk-UA" sz="2000" dirty="0">
                <a:solidFill>
                  <a:schemeClr val="tx1"/>
                </a:solidFill>
                <a:effectLst/>
              </a:rPr>
              <a:t>Швейцарський інститут дослідження </a:t>
            </a:r>
            <a:r>
              <a:rPr lang="uk-UA" sz="2000" dirty="0" smtClean="0">
                <a:solidFill>
                  <a:schemeClr val="tx1"/>
                </a:solidFill>
                <a:effectLst/>
              </a:rPr>
              <a:t>бізнес-циклів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66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/>
          <a:lstStyle/>
          <a:p>
            <a:pPr marL="109728" indent="0">
              <a:buNone/>
            </a:pPr>
            <a:r>
              <a:rPr lang="uk-UA" dirty="0"/>
              <a:t>Конференція ООН з торгівлі та розвитку складає рейтинги країн за двома індексами:</a:t>
            </a:r>
          </a:p>
          <a:p>
            <a:pPr marL="109728" indent="0">
              <a:buNone/>
            </a:pPr>
            <a:r>
              <a:rPr lang="uk-UA" dirty="0"/>
              <a:t>– індексом залучення прямих іноземних інвестицій (</a:t>
            </a:r>
            <a:r>
              <a:rPr lang="uk-UA" dirty="0" err="1"/>
              <a:t>Inward</a:t>
            </a:r>
            <a:r>
              <a:rPr lang="uk-UA" dirty="0"/>
              <a:t> FDI </a:t>
            </a:r>
            <a:r>
              <a:rPr lang="uk-UA" dirty="0" err="1"/>
              <a:t>Performance</a:t>
            </a:r>
            <a:r>
              <a:rPr lang="uk-UA" dirty="0"/>
              <a:t> </a:t>
            </a:r>
            <a:r>
              <a:rPr lang="uk-UA" dirty="0" err="1"/>
              <a:t>Index</a:t>
            </a:r>
            <a:r>
              <a:rPr lang="uk-UA" dirty="0"/>
              <a:t>);</a:t>
            </a:r>
          </a:p>
          <a:p>
            <a:pPr marL="109728" indent="0">
              <a:buNone/>
            </a:pPr>
            <a:r>
              <a:rPr lang="uk-UA" dirty="0"/>
              <a:t>– індексом потенціалу залучення прямих іноземних інвестицій (</a:t>
            </a:r>
            <a:r>
              <a:rPr lang="uk-UA" dirty="0" err="1"/>
              <a:t>Inward</a:t>
            </a:r>
            <a:r>
              <a:rPr lang="uk-UA" dirty="0"/>
              <a:t> FDI </a:t>
            </a:r>
            <a:r>
              <a:rPr lang="uk-UA" dirty="0" err="1"/>
              <a:t>Potential</a:t>
            </a:r>
            <a:r>
              <a:rPr lang="uk-UA" dirty="0"/>
              <a:t> </a:t>
            </a:r>
            <a:r>
              <a:rPr lang="uk-UA" dirty="0" err="1"/>
              <a:t>Index</a:t>
            </a:r>
            <a:r>
              <a:rPr lang="uk-UA" dirty="0"/>
              <a:t>).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>
                <a:effectLst/>
              </a:rPr>
              <a:t>9. Індекс залучення прямих іноземних інвестицій та індекс потенціалу залучення прямих іноземних інвестицій, </a:t>
            </a:r>
            <a:r>
              <a:rPr lang="uk-UA" sz="2000" dirty="0">
                <a:solidFill>
                  <a:schemeClr val="tx1"/>
                </a:solidFill>
                <a:effectLst/>
              </a:rPr>
              <a:t>Конференція ООН з торгівлі та розвитку (UNCTAD).</a:t>
            </a:r>
            <a:br>
              <a:rPr lang="uk-UA" sz="2000" dirty="0">
                <a:solidFill>
                  <a:schemeClr val="tx1"/>
                </a:solidFill>
                <a:effectLst/>
              </a:rPr>
            </a:b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Ресурси мережі </a:t>
            </a:r>
            <a:r>
              <a:rPr lang="en-AU" dirty="0">
                <a:solidFill>
                  <a:schemeClr val="tx1"/>
                </a:solidFill>
              </a:rPr>
              <a:t>Internet </a:t>
            </a:r>
            <a:r>
              <a:rPr lang="uk-UA" dirty="0">
                <a:solidFill>
                  <a:schemeClr val="tx1"/>
                </a:solidFill>
              </a:rPr>
              <a:t>для пошуку необхідної інформації</a:t>
            </a:r>
            <a:r>
              <a:rPr lang="uk-UA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843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Сервер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Internet-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адреса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Державна служба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статистики </a:t>
            </a:r>
            <a:r>
              <a:rPr lang="en-A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www.ukrstat.gov.ua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Міністерство фінансів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www.minfint.gov.ua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Міністерство економіки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www.me.gov.ua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Кабінет Міністрів України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www.kmu.gov.ua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Національний банк України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www.bank.gov.ua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Сервер Верховної Ради України </a:t>
            </a:r>
            <a:r>
              <a:rPr lang="en-A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www.rada.gov.ua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БизнесИнформ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www.liga.net.com.ua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World bank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www.worldbank.org</a:t>
            </a:r>
            <a:r>
              <a:rPr lang="en-A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World Economic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www.weforum.org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International Financial Statistics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www.ifs.org</a:t>
            </a:r>
            <a:endParaRPr lang="uk-U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4345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Corruption Perceptions Index, Transparency International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http://www.icgg.org 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Doing Business Report, World Bank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www.doingbusiness.org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Global Competitiveness Yearbook, Institute for Management Development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http://www.imd.ch/index.cfm 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Global Competitiveness Report, World Economic Forum 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www.gcr.weforum.org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Human Development Report , UN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hdr.undp.org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Index of Economic Freedom, Heritage Foundation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www.heritage.org/index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Paying Taxes 2008. The global picture. PricewaterhouseCoopers, World Bank Group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http://www.pwc.co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Standard &amp; Poor’s Ratings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http://www.standardandpoors.com</a:t>
            </a:r>
            <a:endParaRPr lang="uk-U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1844824"/>
            <a:ext cx="8207697" cy="1202485"/>
          </a:xfrm>
        </p:spPr>
        <p:txBody>
          <a:bodyPr>
            <a:noAutofit/>
          </a:bodyPr>
          <a:lstStyle/>
          <a:p>
            <a:pPr algn="ctr"/>
            <a:r>
              <a:rPr lang="uk-UA" sz="4000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4000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40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Картинки по запросу &quot;питанн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Картинки по запросу &quot;питанн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288987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 – </a:t>
            </a:r>
            <a:r>
              <a:rPr lang="uk-UA" dirty="0" smtClean="0">
                <a:solidFill>
                  <a:srgbClr val="FF0000"/>
                </a:solidFill>
              </a:rPr>
              <a:t>регіональний </a:t>
            </a:r>
            <a:r>
              <a:rPr lang="uk-UA" dirty="0">
                <a:solidFill>
                  <a:srgbClr val="FF0000"/>
                </a:solidFill>
              </a:rPr>
              <a:t>підхід</a:t>
            </a:r>
            <a:r>
              <a:rPr lang="uk-UA" dirty="0"/>
              <a:t>, тобто розподіл на історико-культурні </a:t>
            </a:r>
            <a:r>
              <a:rPr lang="uk-UA" dirty="0" smtClean="0"/>
              <a:t>регіони.</a:t>
            </a:r>
          </a:p>
          <a:p>
            <a:r>
              <a:rPr lang="uk-UA" dirty="0" smtClean="0"/>
              <a:t>2 </a:t>
            </a:r>
            <a:r>
              <a:rPr lang="uk-UA" dirty="0"/>
              <a:t>– </a:t>
            </a:r>
            <a:r>
              <a:rPr lang="uk-UA" dirty="0">
                <a:solidFill>
                  <a:srgbClr val="FF0000"/>
                </a:solidFill>
              </a:rPr>
              <a:t>типологічна диференціація</a:t>
            </a:r>
            <a:r>
              <a:rPr lang="uk-UA" dirty="0"/>
              <a:t>, тобто виділення спеціальних типів </a:t>
            </a:r>
            <a:r>
              <a:rPr lang="uk-UA" dirty="0" smtClean="0"/>
              <a:t>країн</a:t>
            </a:r>
          </a:p>
          <a:p>
            <a:r>
              <a:rPr lang="uk-UA" sz="1800" dirty="0"/>
              <a:t>географічне положення держави; </a:t>
            </a:r>
            <a:endParaRPr lang="uk-UA" sz="1800" dirty="0" smtClean="0"/>
          </a:p>
          <a:p>
            <a:r>
              <a:rPr lang="uk-UA" sz="1800" dirty="0" smtClean="0"/>
              <a:t>час </a:t>
            </a:r>
            <a:r>
              <a:rPr lang="uk-UA" sz="1800" dirty="0"/>
              <a:t>її виникнення; </a:t>
            </a:r>
            <a:endParaRPr lang="uk-UA" sz="1800" dirty="0" smtClean="0"/>
          </a:p>
          <a:p>
            <a:r>
              <a:rPr lang="uk-UA" sz="1800" dirty="0" smtClean="0"/>
              <a:t>етнічний </a:t>
            </a:r>
            <a:r>
              <a:rPr lang="uk-UA" sz="1800" dirty="0"/>
              <a:t>і релігійний склад населення; </a:t>
            </a:r>
            <a:endParaRPr lang="uk-UA" sz="1800" dirty="0" smtClean="0"/>
          </a:p>
          <a:p>
            <a:r>
              <a:rPr lang="uk-UA" sz="1800" dirty="0" smtClean="0"/>
              <a:t>чисельність </a:t>
            </a:r>
            <a:r>
              <a:rPr lang="uk-UA" sz="1800" dirty="0"/>
              <a:t>населення</a:t>
            </a:r>
            <a:r>
              <a:rPr lang="uk-UA" sz="1800" dirty="0" smtClean="0"/>
              <a:t>;</a:t>
            </a:r>
          </a:p>
          <a:p>
            <a:r>
              <a:rPr lang="uk-UA" sz="1800" dirty="0" smtClean="0"/>
              <a:t> </a:t>
            </a:r>
            <a:r>
              <a:rPr lang="uk-UA" sz="1800" dirty="0"/>
              <a:t>державна мова і культурні особливості розвитку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</a:rPr>
              <a:t>підходи </a:t>
            </a:r>
            <a:r>
              <a:rPr lang="uk-UA" dirty="0">
                <a:effectLst/>
              </a:rPr>
              <a:t>до класифікації країн у світовій економіці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41168"/>
            <a:ext cx="4023271" cy="19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1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pPr lvl="0" algn="r"/>
            <a:r>
              <a:rPr lang="uk-UA" b="1" i="1" dirty="0"/>
              <a:t>Регіональна класифікація </a:t>
            </a:r>
            <a:endParaRPr lang="uk-UA" b="1" i="1" dirty="0" smtClean="0"/>
          </a:p>
          <a:p>
            <a:pPr lvl="0" algn="r"/>
            <a:r>
              <a:rPr lang="uk-UA" b="1" i="1" dirty="0" smtClean="0"/>
              <a:t>країн світу</a:t>
            </a:r>
          </a:p>
          <a:p>
            <a:pPr lvl="0" algn="r"/>
            <a:endParaRPr lang="uk-UA" b="1" i="1" dirty="0"/>
          </a:p>
          <a:p>
            <a:pPr lvl="0" algn="r"/>
            <a:endParaRPr lang="uk-UA" dirty="0"/>
          </a:p>
          <a:p>
            <a:pPr marL="109728" indent="0">
              <a:buNone/>
            </a:pPr>
            <a:r>
              <a:rPr lang="ru-RU" b="1" dirty="0" err="1"/>
              <a:t>Західна</a:t>
            </a:r>
            <a:r>
              <a:rPr lang="ru-RU" b="1" dirty="0"/>
              <a:t> </a:t>
            </a:r>
            <a:r>
              <a:rPr lang="ru-RU" b="1" dirty="0" err="1" smtClean="0"/>
              <a:t>Європа</a:t>
            </a:r>
            <a:r>
              <a:rPr lang="ru-RU" b="1" dirty="0" smtClean="0"/>
              <a:t>                  </a:t>
            </a:r>
            <a:r>
              <a:rPr lang="ru-RU" b="1" dirty="0" err="1"/>
              <a:t>Австралія</a:t>
            </a:r>
            <a:r>
              <a:rPr lang="ru-RU" b="1" dirty="0"/>
              <a:t> і </a:t>
            </a:r>
            <a:r>
              <a:rPr lang="ru-RU" b="1" dirty="0" err="1"/>
              <a:t>Океанія</a:t>
            </a:r>
            <a:r>
              <a:rPr lang="ru-RU" dirty="0"/>
              <a:t> </a:t>
            </a:r>
            <a:endParaRPr lang="ru-RU" b="1" dirty="0" smtClean="0"/>
          </a:p>
          <a:p>
            <a:pPr marL="109728" indent="0">
              <a:buNone/>
            </a:pPr>
            <a:r>
              <a:rPr lang="ru-RU" b="1" dirty="0"/>
              <a:t>Центральна </a:t>
            </a:r>
            <a:r>
              <a:rPr lang="ru-RU" b="1" dirty="0" err="1"/>
              <a:t>Європа</a:t>
            </a: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b="1" dirty="0" err="1"/>
              <a:t>Північна</a:t>
            </a:r>
            <a:r>
              <a:rPr lang="ru-RU" b="1" dirty="0"/>
              <a:t> Африка</a:t>
            </a:r>
            <a:r>
              <a:rPr lang="ru-RU" dirty="0"/>
              <a:t> </a:t>
            </a:r>
            <a:endParaRPr lang="ru-RU" dirty="0" smtClean="0"/>
          </a:p>
          <a:p>
            <a:pPr marL="109728" indent="0">
              <a:buNone/>
            </a:pPr>
            <a:r>
              <a:rPr lang="ru-RU" b="1" dirty="0" err="1"/>
              <a:t>Східна</a:t>
            </a:r>
            <a:r>
              <a:rPr lang="ru-RU" b="1" dirty="0"/>
              <a:t> </a:t>
            </a:r>
            <a:r>
              <a:rPr lang="ru-RU" b="1" dirty="0" err="1"/>
              <a:t>Європа</a:t>
            </a: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b="1" dirty="0" err="1"/>
              <a:t>Західна</a:t>
            </a:r>
            <a:r>
              <a:rPr lang="ru-RU" b="1" dirty="0"/>
              <a:t> Африка</a:t>
            </a:r>
            <a:r>
              <a:rPr lang="ru-RU" dirty="0"/>
              <a:t> </a:t>
            </a:r>
            <a:endParaRPr lang="ru-RU" dirty="0" smtClean="0"/>
          </a:p>
          <a:p>
            <a:pPr marL="109728" indent="0">
              <a:buNone/>
            </a:pPr>
            <a:r>
              <a:rPr lang="ru-RU" b="1" dirty="0" err="1"/>
              <a:t>Південно-західна</a:t>
            </a:r>
            <a:r>
              <a:rPr lang="ru-RU" b="1" dirty="0"/>
              <a:t> </a:t>
            </a:r>
            <a:r>
              <a:rPr lang="ru-RU" b="1" dirty="0" err="1"/>
              <a:t>Азія</a:t>
            </a: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dirty="0" err="1"/>
              <a:t>Східна</a:t>
            </a:r>
            <a:r>
              <a:rPr lang="ru-RU" b="1" dirty="0"/>
              <a:t> Африка</a:t>
            </a:r>
            <a:endParaRPr lang="ru-RU" dirty="0" smtClean="0"/>
          </a:p>
          <a:p>
            <a:pPr marL="109728" indent="0">
              <a:buNone/>
            </a:pPr>
            <a:r>
              <a:rPr lang="ru-RU" b="1" dirty="0"/>
              <a:t>Центральна </a:t>
            </a:r>
            <a:r>
              <a:rPr lang="ru-RU" b="1" dirty="0" err="1"/>
              <a:t>Азія</a:t>
            </a:r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b="1" dirty="0" err="1"/>
              <a:t>Південна</a:t>
            </a:r>
            <a:r>
              <a:rPr lang="ru-RU" b="1" dirty="0"/>
              <a:t> Африка</a:t>
            </a:r>
            <a:endParaRPr lang="ru-RU" dirty="0" smtClean="0"/>
          </a:p>
          <a:p>
            <a:pPr marL="109728" indent="0">
              <a:buNone/>
            </a:pPr>
            <a:r>
              <a:rPr lang="ru-RU" b="1" dirty="0" err="1" smtClean="0"/>
              <a:t>Південна</a:t>
            </a:r>
            <a:r>
              <a:rPr lang="ru-RU" b="1" dirty="0" smtClean="0"/>
              <a:t> </a:t>
            </a:r>
            <a:r>
              <a:rPr lang="ru-RU" b="1" dirty="0" err="1" smtClean="0"/>
              <a:t>Азія</a:t>
            </a:r>
            <a:r>
              <a:rPr lang="ru-RU" b="1" dirty="0" smtClean="0"/>
              <a:t>                     </a:t>
            </a:r>
            <a:r>
              <a:rPr lang="ru-RU" b="1" dirty="0" err="1"/>
              <a:t>Північна</a:t>
            </a:r>
            <a:r>
              <a:rPr lang="ru-RU" b="1" dirty="0"/>
              <a:t> Америка</a:t>
            </a:r>
            <a:endParaRPr lang="ru-RU" b="1" dirty="0" smtClean="0"/>
          </a:p>
          <a:p>
            <a:pPr marL="109728" indent="0">
              <a:buNone/>
            </a:pPr>
            <a:r>
              <a:rPr lang="ru-RU" b="1" dirty="0"/>
              <a:t>Далекий </a:t>
            </a:r>
            <a:r>
              <a:rPr lang="ru-RU" b="1" dirty="0" err="1"/>
              <a:t>Схід</a:t>
            </a: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b="1" dirty="0" err="1"/>
              <a:t>Латинська</a:t>
            </a:r>
            <a:r>
              <a:rPr lang="ru-RU" b="1" dirty="0"/>
              <a:t> Америк</a:t>
            </a:r>
            <a:r>
              <a:rPr lang="ru-RU" dirty="0"/>
              <a:t>а </a:t>
            </a:r>
            <a:endParaRPr lang="ru-RU" dirty="0" smtClean="0"/>
          </a:p>
          <a:p>
            <a:pPr marL="109728" indent="0">
              <a:buNone/>
            </a:pPr>
            <a:r>
              <a:rPr lang="ru-RU" b="1" dirty="0" err="1"/>
              <a:t>Південно-Східна</a:t>
            </a:r>
            <a:r>
              <a:rPr lang="ru-RU" b="1" dirty="0"/>
              <a:t> </a:t>
            </a:r>
            <a:r>
              <a:rPr lang="ru-RU" b="1" dirty="0" err="1"/>
              <a:t>Азія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33" y="0"/>
            <a:ext cx="28083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Регіональна класифікація </a:t>
            </a:r>
          </a:p>
        </p:txBody>
      </p:sp>
    </p:spTree>
    <p:extLst>
      <p:ext uri="{BB962C8B-B14F-4D97-AF65-F5344CB8AC3E}">
        <p14:creationId xmlns:p14="http://schemas.microsoft.com/office/powerpoint/2010/main" val="17679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14344"/>
          <a:stretch/>
        </p:blipFill>
        <p:spPr bwMode="auto">
          <a:xfrm>
            <a:off x="395536" y="404664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pPr lvl="0" algn="r"/>
            <a:r>
              <a:rPr lang="ru-RU" b="1" i="1" dirty="0" err="1"/>
              <a:t>Регіонально-інтеграційна</a:t>
            </a:r>
            <a:r>
              <a:rPr lang="ru-RU" b="1" i="1" dirty="0"/>
              <a:t> </a:t>
            </a:r>
            <a:endParaRPr lang="ru-RU" b="1" i="1" dirty="0" smtClean="0"/>
          </a:p>
          <a:p>
            <a:pPr lvl="0" algn="r"/>
            <a:r>
              <a:rPr lang="ru-RU" b="1" i="1" dirty="0" err="1" smtClean="0"/>
              <a:t>класифікація</a:t>
            </a:r>
            <a:r>
              <a:rPr lang="ru-RU" b="1" i="1" dirty="0" smtClean="0"/>
              <a:t> </a:t>
            </a:r>
            <a:r>
              <a:rPr lang="ru-RU" b="1" i="1" dirty="0" err="1"/>
              <a:t>країн</a:t>
            </a:r>
            <a:r>
              <a:rPr lang="ru-RU" b="1" i="1" dirty="0"/>
              <a:t> </a:t>
            </a:r>
            <a:r>
              <a:rPr lang="ru-RU" b="1" i="1" dirty="0" err="1" smtClean="0"/>
              <a:t>світу</a:t>
            </a:r>
            <a:endParaRPr lang="ru-RU" b="1" i="1" dirty="0" smtClean="0"/>
          </a:p>
          <a:p>
            <a:pPr lvl="0" algn="r"/>
            <a:endParaRPr lang="ru-RU" b="1" i="1" dirty="0"/>
          </a:p>
          <a:p>
            <a:pPr lvl="0" algn="ctr"/>
            <a:r>
              <a:rPr lang="ru-RU" b="1" dirty="0"/>
              <a:t>зона </a:t>
            </a:r>
            <a:r>
              <a:rPr lang="ru-RU" b="1" dirty="0" err="1"/>
              <a:t>преференційної</a:t>
            </a:r>
            <a:r>
              <a:rPr lang="ru-RU" b="1" dirty="0"/>
              <a:t> </a:t>
            </a:r>
            <a:r>
              <a:rPr lang="ru-RU" b="1" dirty="0" err="1" smtClean="0"/>
              <a:t>торгівлі</a:t>
            </a:r>
            <a:endParaRPr lang="ru-RU" b="1" dirty="0" smtClean="0"/>
          </a:p>
          <a:p>
            <a:pPr lvl="0" algn="ctr"/>
            <a:endParaRPr lang="ru-RU" b="1" dirty="0" smtClean="0"/>
          </a:p>
          <a:p>
            <a:pPr lvl="0" algn="ctr"/>
            <a:r>
              <a:rPr lang="ru-RU" b="1" dirty="0"/>
              <a:t>зона </a:t>
            </a:r>
            <a:r>
              <a:rPr lang="ru-RU" b="1" dirty="0" err="1"/>
              <a:t>вільної</a:t>
            </a:r>
            <a:r>
              <a:rPr lang="ru-RU" b="1" dirty="0"/>
              <a:t> </a:t>
            </a:r>
            <a:r>
              <a:rPr lang="ru-RU" b="1" dirty="0" err="1"/>
              <a:t>торгівлі</a:t>
            </a:r>
            <a:r>
              <a:rPr lang="ru-RU" dirty="0"/>
              <a:t> </a:t>
            </a:r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r>
              <a:rPr lang="ru-RU" b="1" dirty="0" err="1"/>
              <a:t>митний</a:t>
            </a:r>
            <a:r>
              <a:rPr lang="ru-RU" b="1" dirty="0"/>
              <a:t> союз</a:t>
            </a:r>
            <a:r>
              <a:rPr lang="ru-RU" dirty="0"/>
              <a:t> </a:t>
            </a:r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r>
              <a:rPr lang="ru-RU" b="1" dirty="0" err="1"/>
              <a:t>спільний</a:t>
            </a:r>
            <a:r>
              <a:rPr lang="ru-RU" b="1" dirty="0"/>
              <a:t> </a:t>
            </a:r>
            <a:r>
              <a:rPr lang="ru-RU" b="1" dirty="0" err="1"/>
              <a:t>ринок</a:t>
            </a:r>
            <a:r>
              <a:rPr lang="ru-RU" dirty="0"/>
              <a:t> </a:t>
            </a:r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r>
              <a:rPr lang="ru-RU" b="1" dirty="0" err="1"/>
              <a:t>економічний</a:t>
            </a:r>
            <a:r>
              <a:rPr lang="ru-RU" b="1" dirty="0"/>
              <a:t> і </a:t>
            </a:r>
            <a:r>
              <a:rPr lang="ru-RU" b="1" dirty="0" err="1"/>
              <a:t>валютний</a:t>
            </a:r>
            <a:r>
              <a:rPr lang="ru-RU" b="1" dirty="0"/>
              <a:t> союз</a:t>
            </a:r>
            <a:r>
              <a:rPr lang="ru-RU" dirty="0"/>
              <a:t> </a:t>
            </a:r>
            <a:endParaRPr lang="uk-UA" dirty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33" y="0"/>
            <a:ext cx="28083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Регіональна класифікація </a:t>
            </a:r>
          </a:p>
        </p:txBody>
      </p:sp>
    </p:spTree>
    <p:extLst>
      <p:ext uri="{BB962C8B-B14F-4D97-AF65-F5344CB8AC3E}">
        <p14:creationId xmlns:p14="http://schemas.microsoft.com/office/powerpoint/2010/main" val="28993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"/>
          <a:stretch/>
        </p:blipFill>
        <p:spPr bwMode="auto">
          <a:xfrm>
            <a:off x="179512" y="188640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33" y="0"/>
            <a:ext cx="28083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Регіональна класифікація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033" y="152400"/>
            <a:ext cx="28083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Регіональна класифікація </a:t>
            </a:r>
          </a:p>
        </p:txBody>
      </p:sp>
    </p:spTree>
    <p:extLst>
      <p:ext uri="{BB962C8B-B14F-4D97-AF65-F5344CB8AC3E}">
        <p14:creationId xmlns:p14="http://schemas.microsoft.com/office/powerpoint/2010/main" val="11755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демонструє наскільки економіка тієї чи іншої держави відповідає ліберальним принципам. Автори рейтингу стверджують: ступінь економічної свободи більш-менш збігається із рівнем добробуту нації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2. Індекс економічної </a:t>
            </a:r>
            <a:r>
              <a:rPr lang="uk-UA" dirty="0" smtClean="0">
                <a:effectLst/>
              </a:rPr>
              <a:t>свободи, </a:t>
            </a:r>
            <a:br>
              <a:rPr lang="uk-UA" dirty="0" smtClean="0">
                <a:effectLst/>
              </a:rPr>
            </a:br>
            <a:r>
              <a:rPr lang="uk-UA" sz="2000" dirty="0" err="1" smtClean="0">
                <a:solidFill>
                  <a:schemeClr val="tx1"/>
                </a:solidFill>
                <a:effectLst/>
              </a:rPr>
              <a:t>The</a:t>
            </a:r>
            <a:r>
              <a:rPr lang="uk-UA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Heritage</a:t>
            </a:r>
            <a:r>
              <a:rPr lang="uk-UA" sz="2000" dirty="0">
                <a:solidFill>
                  <a:schemeClr val="tx1"/>
                </a:solidFill>
                <a:effectLst/>
              </a:rPr>
              <a:t>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Foundation</a:t>
            </a:r>
            <a:r>
              <a:rPr lang="uk-UA" sz="2000" dirty="0">
                <a:solidFill>
                  <a:schemeClr val="tx1"/>
                </a:solidFill>
                <a:effectLst/>
              </a:rPr>
              <a:t> &amp;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The</a:t>
            </a:r>
            <a:r>
              <a:rPr lang="uk-UA" sz="2000" dirty="0">
                <a:solidFill>
                  <a:schemeClr val="tx1"/>
                </a:solidFill>
                <a:effectLst/>
              </a:rPr>
              <a:t>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Wall</a:t>
            </a:r>
            <a:r>
              <a:rPr lang="uk-UA" sz="2000" dirty="0">
                <a:solidFill>
                  <a:schemeClr val="tx1"/>
                </a:solidFill>
                <a:effectLst/>
              </a:rPr>
              <a:t>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Street</a:t>
            </a:r>
            <a:r>
              <a:rPr lang="uk-UA" sz="2000" dirty="0">
                <a:solidFill>
                  <a:schemeClr val="tx1"/>
                </a:solidFill>
                <a:effectLst/>
              </a:rPr>
              <a:t>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Journal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890659"/>
          </a:xfrm>
        </p:spPr>
        <p:txBody>
          <a:bodyPr/>
          <a:lstStyle/>
          <a:p>
            <a:pPr algn="r"/>
            <a:r>
              <a:rPr lang="uk-UA" b="1" i="1" u="sng" dirty="0"/>
              <a:t>Поділ країн світу </a:t>
            </a:r>
            <a:endParaRPr lang="uk-UA" b="1" i="1" u="sng" dirty="0" smtClean="0"/>
          </a:p>
          <a:p>
            <a:pPr algn="r"/>
            <a:r>
              <a:rPr lang="uk-UA" b="1" i="1" u="sng" dirty="0" smtClean="0"/>
              <a:t>за </a:t>
            </a:r>
            <a:r>
              <a:rPr lang="uk-UA" b="1" i="1" u="sng" dirty="0"/>
              <a:t>Класифікацією ООН</a:t>
            </a:r>
            <a:endParaRPr lang="uk-UA" dirty="0"/>
          </a:p>
          <a:p>
            <a:endParaRPr lang="ru-RU" dirty="0" smtClean="0"/>
          </a:p>
          <a:p>
            <a:pPr marL="109728" indent="0" algn="ctr">
              <a:buNone/>
            </a:pPr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/>
              <a:t>країн</a:t>
            </a:r>
            <a:r>
              <a:rPr lang="ru-RU" dirty="0"/>
              <a:t>:</a:t>
            </a:r>
            <a:endParaRPr lang="uk-UA" dirty="0"/>
          </a:p>
          <a:p>
            <a:pPr lvl="0">
              <a:buFont typeface="Wingdings" pitchFamily="2" charset="2"/>
              <a:buChar char="Ø"/>
            </a:pPr>
            <a:r>
              <a:rPr lang="ru-RU" sz="2400" dirty="0" err="1"/>
              <a:t>економічно</a:t>
            </a:r>
            <a:r>
              <a:rPr lang="ru-RU" sz="2400" dirty="0"/>
              <a:t> </a:t>
            </a:r>
            <a:r>
              <a:rPr lang="ru-RU" sz="2400" dirty="0" err="1"/>
              <a:t>розвинуті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(</a:t>
            </a:r>
            <a:r>
              <a:rPr lang="ru-RU" sz="2400" dirty="0" err="1"/>
              <a:t>іноді</a:t>
            </a:r>
            <a:r>
              <a:rPr lang="ru-RU" sz="2400" dirty="0"/>
              <a:t> - </a:t>
            </a:r>
            <a:r>
              <a:rPr lang="ru-RU" sz="2400" dirty="0" err="1"/>
              <a:t>індустріально</a:t>
            </a:r>
            <a:r>
              <a:rPr lang="ru-RU" sz="2400" dirty="0"/>
              <a:t> </a:t>
            </a:r>
            <a:r>
              <a:rPr lang="ru-RU" sz="2400" dirty="0" err="1"/>
              <a:t>розвинуті</a:t>
            </a:r>
            <a:r>
              <a:rPr lang="ru-RU" sz="2400" dirty="0"/>
              <a:t>);</a:t>
            </a:r>
            <a:endParaRPr lang="uk-UA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 err="1"/>
              <a:t>країни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розвиваються</a:t>
            </a:r>
            <a:r>
              <a:rPr lang="ru-RU" sz="2400" dirty="0"/>
              <a:t> (з </a:t>
            </a:r>
            <a:r>
              <a:rPr lang="ru-RU" sz="2400" dirty="0" err="1"/>
              <a:t>виокремленням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індустріальних</a:t>
            </a:r>
            <a:r>
              <a:rPr lang="ru-RU" sz="2400" dirty="0"/>
              <a:t> і </a:t>
            </a:r>
            <a:r>
              <a:rPr lang="ru-RU" sz="2400" dirty="0" err="1"/>
              <a:t>найменш</a:t>
            </a:r>
            <a:r>
              <a:rPr lang="ru-RU" sz="2400" dirty="0"/>
              <a:t> </a:t>
            </a:r>
            <a:r>
              <a:rPr lang="ru-RU" sz="2400" dirty="0" err="1"/>
              <a:t>розвинутих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);</a:t>
            </a:r>
            <a:endParaRPr lang="uk-UA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 err="1"/>
              <a:t>країни</a:t>
            </a:r>
            <a:r>
              <a:rPr lang="ru-RU" sz="2400" dirty="0"/>
              <a:t> з транзитивною </a:t>
            </a:r>
            <a:r>
              <a:rPr lang="ru-RU" sz="2400" dirty="0" err="1"/>
              <a:t>економікою</a:t>
            </a:r>
            <a:r>
              <a:rPr lang="ru-RU" sz="2400" dirty="0"/>
              <a:t>;</a:t>
            </a:r>
            <a:endParaRPr lang="uk-UA" sz="2400" dirty="0"/>
          </a:p>
          <a:p>
            <a:pPr lvl="0">
              <a:buFont typeface="Wingdings" pitchFamily="2" charset="2"/>
              <a:buChar char="Ø"/>
            </a:pPr>
            <a:r>
              <a:rPr lang="ru-RU" sz="2400" dirty="0" err="1"/>
              <a:t>соціалістичні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(або </a:t>
            </a:r>
            <a:r>
              <a:rPr lang="ru-RU" sz="2400" dirty="0" err="1"/>
              <a:t>країни</a:t>
            </a:r>
            <a:r>
              <a:rPr lang="ru-RU" sz="2400" dirty="0"/>
              <a:t> з командно-</a:t>
            </a:r>
            <a:r>
              <a:rPr lang="ru-RU" sz="2400" dirty="0" err="1"/>
              <a:t>адміністративною</a:t>
            </a:r>
            <a:r>
              <a:rPr lang="ru-RU" sz="2400" dirty="0"/>
              <a:t> </a:t>
            </a:r>
            <a:r>
              <a:rPr lang="ru-RU" sz="2400" dirty="0" err="1"/>
              <a:t>економікою</a:t>
            </a:r>
            <a:r>
              <a:rPr lang="ru-RU" sz="2400" dirty="0"/>
              <a:t>).</a:t>
            </a:r>
            <a:endParaRPr lang="uk-UA" sz="2400" dirty="0"/>
          </a:p>
          <a:p>
            <a:pPr>
              <a:buFont typeface="Wingdings" pitchFamily="2" charset="2"/>
              <a:buChar char="Ø"/>
            </a:pPr>
            <a:endParaRPr lang="uk-UA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27" y="116632"/>
            <a:ext cx="33947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Типологічна диференціація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116632"/>
            <a:ext cx="339472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Типологічна диференціація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3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algn="r"/>
            <a:r>
              <a:rPr lang="uk-UA" b="1" i="1" u="sng" dirty="0"/>
              <a:t>Поділ країн світу </a:t>
            </a:r>
            <a:endParaRPr lang="uk-UA" b="1" i="1" u="sng" dirty="0" smtClean="0"/>
          </a:p>
          <a:p>
            <a:pPr algn="r"/>
            <a:r>
              <a:rPr lang="uk-UA" b="1" i="1" u="sng" dirty="0" smtClean="0"/>
              <a:t>за </a:t>
            </a:r>
            <a:r>
              <a:rPr lang="uk-UA" b="1" i="1" u="sng" dirty="0"/>
              <a:t>Класифікацією Світового банку (</a:t>
            </a:r>
            <a:r>
              <a:rPr lang="uk-UA" b="1" i="1" u="sng" dirty="0" smtClean="0"/>
              <a:t>кількісний </a:t>
            </a:r>
            <a:r>
              <a:rPr lang="uk-UA" b="1" i="1" u="sng" dirty="0"/>
              <a:t>критерій</a:t>
            </a:r>
            <a:r>
              <a:rPr lang="uk-UA" b="1" i="1" u="sng" dirty="0" smtClean="0"/>
              <a:t>)</a:t>
            </a:r>
          </a:p>
          <a:p>
            <a:pPr algn="r"/>
            <a:endParaRPr lang="uk-UA" b="1" i="1" u="sng" dirty="0"/>
          </a:p>
          <a:p>
            <a:pPr marL="109728" indent="0">
              <a:buNone/>
            </a:pP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/>
              <a:t>:</a:t>
            </a:r>
            <a:endParaRPr lang="uk-UA" dirty="0"/>
          </a:p>
          <a:p>
            <a:pPr lvl="0">
              <a:buFont typeface="Wingdings" pitchFamily="2" charset="2"/>
              <a:buChar char="q"/>
            </a:pPr>
            <a:r>
              <a:rPr lang="ru-RU" dirty="0" err="1"/>
              <a:t>високорозвинуті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(ВВП на душу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 тис. дол.);</a:t>
            </a:r>
            <a:endParaRPr lang="uk-UA" dirty="0"/>
          </a:p>
          <a:p>
            <a:pPr lvl="0">
              <a:buFont typeface="Wingdings" pitchFamily="2" charset="2"/>
              <a:buChar char="q"/>
            </a:pP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(10-20 тис. дол.);</a:t>
            </a:r>
            <a:endParaRPr lang="uk-UA" dirty="0"/>
          </a:p>
          <a:p>
            <a:pPr lvl="0">
              <a:buFont typeface="Wingdings" pitchFamily="2" charset="2"/>
              <a:buChar char="q"/>
            </a:pP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(5-10 тис. дол.);</a:t>
            </a:r>
            <a:endParaRPr lang="uk-UA" dirty="0"/>
          </a:p>
          <a:p>
            <a:pPr lvl="0">
              <a:buFont typeface="Wingdings" pitchFamily="2" charset="2"/>
              <a:buChar char="q"/>
            </a:pPr>
            <a:r>
              <a:rPr lang="ru-RU" dirty="0" err="1"/>
              <a:t>бідні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(</a:t>
            </a:r>
            <a:r>
              <a:rPr lang="ru-RU" dirty="0" err="1"/>
              <a:t>менше</a:t>
            </a:r>
            <a:r>
              <a:rPr lang="ru-RU" dirty="0"/>
              <a:t> 5 тис. дол.).</a:t>
            </a:r>
            <a:endParaRPr lang="uk-UA" dirty="0"/>
          </a:p>
          <a:p>
            <a:pPr algn="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627784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Типологічна диференціація</a:t>
            </a:r>
          </a:p>
        </p:txBody>
      </p:sp>
    </p:spTree>
    <p:extLst>
      <p:ext uri="{BB962C8B-B14F-4D97-AF65-F5344CB8AC3E}">
        <p14:creationId xmlns:p14="http://schemas.microsoft.com/office/powerpoint/2010/main" val="6103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algn="r"/>
            <a:r>
              <a:rPr lang="uk-UA" b="1" i="1" u="sng" dirty="0"/>
              <a:t>Класифікація країн за схемою «цивілізаційних стадій </a:t>
            </a:r>
            <a:endParaRPr lang="uk-UA" b="1" i="1" u="sng" dirty="0" smtClean="0"/>
          </a:p>
          <a:p>
            <a:pPr marL="109728" indent="0" algn="r">
              <a:buNone/>
            </a:pPr>
            <a:r>
              <a:rPr lang="uk-UA" b="1" i="1" u="sng" dirty="0" smtClean="0"/>
              <a:t>економічного розвитку»</a:t>
            </a:r>
          </a:p>
          <a:p>
            <a:pPr algn="r"/>
            <a:endParaRPr lang="uk-UA" b="1" i="1" u="sng" dirty="0"/>
          </a:p>
          <a:p>
            <a:pPr marL="109728" indent="0" algn="ctr">
              <a:buNone/>
            </a:pPr>
            <a:r>
              <a:rPr lang="ru-RU" dirty="0"/>
              <a:t>Тип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який</a:t>
            </a:r>
            <a:r>
              <a:rPr lang="ru-RU" dirty="0"/>
              <a:t> сектор в </a:t>
            </a:r>
            <a:r>
              <a:rPr lang="ru-RU" dirty="0" err="1"/>
              <a:t>економіці</a:t>
            </a:r>
            <a:r>
              <a:rPr lang="ru-RU" dirty="0"/>
              <a:t> є </a:t>
            </a:r>
            <a:r>
              <a:rPr lang="ru-RU" dirty="0" err="1"/>
              <a:t>провідним</a:t>
            </a:r>
            <a:r>
              <a:rPr lang="ru-RU" dirty="0"/>
              <a:t> - </a:t>
            </a:r>
            <a:r>
              <a:rPr lang="ru-RU" dirty="0" err="1"/>
              <a:t>аграрний</a:t>
            </a:r>
            <a:r>
              <a:rPr lang="ru-RU" dirty="0"/>
              <a:t>, </a:t>
            </a:r>
            <a:r>
              <a:rPr lang="ru-RU" dirty="0" err="1"/>
              <a:t>промисловий</a:t>
            </a:r>
            <a:r>
              <a:rPr lang="ru-RU" dirty="0"/>
              <a:t> або сфера </a:t>
            </a:r>
            <a:r>
              <a:rPr lang="ru-RU" dirty="0" err="1"/>
              <a:t>послуг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483768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Типологічна диференціація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3" y="3355791"/>
            <a:ext cx="2424164" cy="21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6960"/>
            <a:ext cx="2592288" cy="20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03" y="4725144"/>
            <a:ext cx="5648325" cy="194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algn="r"/>
            <a:r>
              <a:rPr lang="uk-UA" b="1" i="1" u="sng" dirty="0"/>
              <a:t>Класифікація країн світу </a:t>
            </a:r>
            <a:endParaRPr lang="uk-UA" b="1" i="1" u="sng" dirty="0" smtClean="0"/>
          </a:p>
          <a:p>
            <a:pPr marL="109728" indent="0" algn="r">
              <a:buNone/>
            </a:pPr>
            <a:r>
              <a:rPr lang="uk-UA" b="1" i="1" u="sng" dirty="0" smtClean="0"/>
              <a:t>згідно </a:t>
            </a:r>
            <a:r>
              <a:rPr lang="uk-UA" b="1" i="1" u="sng" dirty="0"/>
              <a:t>поєднанню параметрів</a:t>
            </a:r>
            <a:endParaRPr lang="uk-UA" dirty="0"/>
          </a:p>
          <a:p>
            <a:pPr marL="109728" indent="0" algn="r">
              <a:buNone/>
            </a:pPr>
            <a:endParaRPr lang="uk-UA" b="1" i="1" u="sng" dirty="0" smtClean="0"/>
          </a:p>
          <a:p>
            <a:pPr marL="109728" indent="0" algn="ctr">
              <a:buNone/>
            </a:pP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483768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Типологічна диференціація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708920"/>
            <a:ext cx="2232248" cy="252028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/>
            <a:r>
              <a:rPr lang="ru-RU" b="1" dirty="0" err="1" smtClean="0">
                <a:solidFill>
                  <a:schemeClr val="tx1"/>
                </a:solidFill>
              </a:rPr>
              <a:t>Високотехноло-гічні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країни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усталеною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економікою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6310" y="5013176"/>
            <a:ext cx="3048178" cy="1656184"/>
          </a:xfrm>
          <a:prstGeom prst="rect">
            <a:avLst/>
          </a:prstGeom>
          <a:solidFill>
            <a:srgbClr val="EC42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/>
            <a:r>
              <a:rPr lang="ru-RU" b="1" dirty="0" err="1">
                <a:solidFill>
                  <a:schemeClr val="tx1"/>
                </a:solidFill>
              </a:rPr>
              <a:t>Низькотехнологічні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країни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аграрної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стадії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розвитку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6310" y="2708920"/>
            <a:ext cx="3024336" cy="194421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/>
            <a:r>
              <a:rPr lang="ru-RU" b="1" dirty="0" err="1">
                <a:solidFill>
                  <a:schemeClr val="tx1"/>
                </a:solidFill>
              </a:rPr>
              <a:t>Середньотехнологічні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країни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помірними</a:t>
            </a:r>
            <a:r>
              <a:rPr lang="ru-RU" b="1" dirty="0">
                <a:solidFill>
                  <a:schemeClr val="tx1"/>
                </a:solidFill>
              </a:rPr>
              <a:t> темпами </a:t>
            </a:r>
            <a:r>
              <a:rPr lang="ru-RU" b="1" dirty="0" err="1">
                <a:solidFill>
                  <a:schemeClr val="tx1"/>
                </a:solidFill>
              </a:rPr>
              <a:t>зростання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економіки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3844" y="2492896"/>
            <a:ext cx="3200284" cy="3744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/>
            <a:r>
              <a:rPr lang="ru-RU" b="1" dirty="0" err="1">
                <a:solidFill>
                  <a:schemeClr val="tx1"/>
                </a:solidFill>
              </a:rPr>
              <a:t>Країни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динамічним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розвитком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економіки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109728" algn="ctr"/>
            <a:endParaRPr lang="ru-RU" dirty="0" smtClean="0">
              <a:solidFill>
                <a:schemeClr val="tx1"/>
              </a:solidFill>
            </a:endParaRPr>
          </a:p>
          <a:p>
            <a:pPr marL="109728"/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>
                <a:solidFill>
                  <a:schemeClr val="tx1"/>
                </a:solidFill>
              </a:rPr>
              <a:t>Нові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індустріальні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країни</a:t>
            </a:r>
            <a:endParaRPr lang="ru-RU" dirty="0" smtClean="0">
              <a:solidFill>
                <a:schemeClr val="tx1"/>
              </a:solidFill>
            </a:endParaRPr>
          </a:p>
          <a:p>
            <a:pPr marL="109728"/>
            <a:endParaRPr lang="ru-RU" dirty="0" smtClean="0">
              <a:solidFill>
                <a:schemeClr val="tx1"/>
              </a:solidFill>
            </a:endParaRPr>
          </a:p>
          <a:p>
            <a:pPr marL="109728"/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завершальному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етапі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технологічної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перебудови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економіки</a:t>
            </a:r>
            <a:endParaRPr lang="ru-RU" dirty="0" smtClean="0">
              <a:solidFill>
                <a:schemeClr val="tx1"/>
              </a:solidFill>
            </a:endParaRPr>
          </a:p>
          <a:p>
            <a:pPr marL="109728"/>
            <a:endParaRPr lang="ru-RU" dirty="0" smtClean="0">
              <a:solidFill>
                <a:schemeClr val="tx1"/>
              </a:solidFill>
            </a:endParaRPr>
          </a:p>
          <a:p>
            <a:pPr marL="109728"/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dirty="0" err="1">
                <a:solidFill>
                  <a:schemeClr val="tx1"/>
                </a:solidFill>
              </a:rPr>
              <a:t>Нафтодобуваючі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1844824"/>
            <a:ext cx="8207697" cy="1202485"/>
          </a:xfrm>
        </p:spPr>
        <p:txBody>
          <a:bodyPr>
            <a:noAutofit/>
          </a:bodyPr>
          <a:lstStyle/>
          <a:p>
            <a:pPr algn="ctr"/>
            <a:r>
              <a:rPr lang="uk-UA" sz="4000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4000" i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40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Основні моделі економічного розвитку країн світу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Картинки по запросу &quot;питанн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Картинки по запросу &quot;питанн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288987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(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еко­номіки</a:t>
            </a:r>
            <a:r>
              <a:rPr lang="ru-RU" dirty="0"/>
              <a:t>, </a:t>
            </a:r>
            <a:r>
              <a:rPr lang="ru-RU" dirty="0" err="1"/>
              <a:t>головних</a:t>
            </a:r>
            <a:r>
              <a:rPr lang="ru-RU" dirty="0"/>
              <a:t> сфер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-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країн</a:t>
            </a:r>
            <a:r>
              <a:rPr lang="ru-RU" dirty="0"/>
              <a:t> з </a:t>
            </a:r>
            <a:r>
              <a:rPr lang="ru-RU" dirty="0" err="1"/>
              <a:t>перехідною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 і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</a:t>
            </a:r>
            <a:r>
              <a:rPr lang="ru-RU" dirty="0" err="1"/>
              <a:t>наці­ональних</a:t>
            </a:r>
            <a:r>
              <a:rPr lang="ru-RU" dirty="0"/>
              <a:t> </a:t>
            </a:r>
            <a:r>
              <a:rPr lang="ru-RU" dirty="0" err="1"/>
              <a:t>економік</a:t>
            </a:r>
            <a:r>
              <a:rPr lang="ru-RU" dirty="0"/>
              <a:t>, сфер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інтеграційних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 </a:t>
            </a:r>
            <a:r>
              <a:rPr lang="ru-RU" dirty="0" err="1"/>
              <a:t>то­що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певного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smtClean="0"/>
              <a:t>результату.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Модель </a:t>
            </a:r>
            <a:r>
              <a:rPr lang="ru-RU" i="1" dirty="0" err="1"/>
              <a:t>економічного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64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(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мети, ком­плекс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)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конкретними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й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endParaRPr lang="ru-RU" dirty="0"/>
          </a:p>
          <a:p>
            <a:pPr marL="109728" indent="0" algn="ctr">
              <a:buNone/>
            </a:pPr>
            <a:r>
              <a:rPr lang="ru-RU" dirty="0" smtClean="0"/>
              <a:t>Модель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</a:t>
            </a:r>
            <a:r>
              <a:rPr lang="ru-RU" dirty="0" err="1"/>
              <a:t>закономір­ностей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у </a:t>
            </a:r>
            <a:r>
              <a:rPr lang="ru-RU" dirty="0" err="1"/>
              <a:t>ринковій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err="1"/>
              <a:t>Особливос­ті</a:t>
            </a:r>
            <a:r>
              <a:rPr lang="ru-RU" i="1" dirty="0"/>
              <a:t> моделей </a:t>
            </a:r>
            <a:r>
              <a:rPr lang="ru-RU" i="1" dirty="0" err="1"/>
              <a:t>економічного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74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dirty="0" smtClean="0"/>
              <a:t>("</a:t>
            </a:r>
            <a:r>
              <a:rPr lang="ru-RU" dirty="0" err="1"/>
              <a:t>наздоганяючої</a:t>
            </a:r>
            <a:r>
              <a:rPr lang="ru-RU" dirty="0"/>
              <a:t> </a:t>
            </a:r>
            <a:r>
              <a:rPr lang="ru-RU" dirty="0" err="1"/>
              <a:t>модернізації</a:t>
            </a:r>
            <a:r>
              <a:rPr lang="ru-RU" dirty="0"/>
              <a:t>"). </a:t>
            </a:r>
            <a:endParaRPr lang="ru-RU" dirty="0" smtClean="0"/>
          </a:p>
          <a:p>
            <a:pPr algn="ctr"/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/>
              <a:t>модель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меркантилістській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(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i="1" dirty="0"/>
              <a:t> </a:t>
            </a:r>
            <a:r>
              <a:rPr lang="ru-RU" i="1" dirty="0" err="1"/>
              <a:t>імпортозаміщення</a:t>
            </a:r>
            <a:r>
              <a:rPr lang="ru-RU" i="1" dirty="0"/>
              <a:t>).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Ціль</a:t>
            </a:r>
            <a:r>
              <a:rPr lang="ru-RU" dirty="0" smtClean="0"/>
              <a:t> </a:t>
            </a:r>
            <a:r>
              <a:rPr lang="ru-RU" dirty="0" err="1"/>
              <a:t>подо­лання</a:t>
            </a:r>
            <a:r>
              <a:rPr lang="ru-RU" dirty="0"/>
              <a:t> </a:t>
            </a:r>
            <a:r>
              <a:rPr lang="ru-RU" dirty="0" err="1"/>
              <a:t>відставання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за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ринку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мо­дель</a:t>
            </a:r>
            <a:r>
              <a:rPr lang="ru-RU" i="1" dirty="0"/>
              <a:t> "</a:t>
            </a:r>
            <a:r>
              <a:rPr lang="ru-RU" i="1" dirty="0" err="1"/>
              <a:t>наздогоняючого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"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00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-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підйому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проду­ктивних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високих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техноло­гій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конкурентноздатної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продукції для </a:t>
            </a:r>
            <a:r>
              <a:rPr lang="ru-RU" i="1" u="sng" dirty="0" err="1">
                <a:latin typeface="Times New Roman" pitchFamily="18" charset="0"/>
                <a:cs typeface="Times New Roman" pitchFamily="18" charset="0"/>
              </a:rPr>
              <a:t>зов­нішнього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 ринку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i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комерціалізації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еко­номіки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/>
              <a:t>Інноваційна</a:t>
            </a:r>
            <a:r>
              <a:rPr lang="ru-RU" dirty="0"/>
              <a:t> модель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00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r>
              <a:rPr lang="uk-UA" dirty="0"/>
              <a:t>Індекс економічної свободи вимірюють у відсотках у діапазоні від 0 до 100, де мінімальному значенню відповідає найнижчий ступінь економічної свободи. </a:t>
            </a:r>
            <a:endParaRPr lang="uk-UA" dirty="0" smtClean="0"/>
          </a:p>
          <a:p>
            <a:endParaRPr lang="uk-UA" dirty="0" smtClean="0"/>
          </a:p>
          <a:p>
            <a:pPr marL="109728" indent="0">
              <a:buNone/>
            </a:pPr>
            <a:r>
              <a:rPr lang="uk-UA" dirty="0" smtClean="0"/>
              <a:t>Країни </a:t>
            </a:r>
            <a:r>
              <a:rPr lang="uk-UA" dirty="0"/>
              <a:t>згруповано в п’ять категорій: </a:t>
            </a:r>
            <a:endParaRPr lang="uk-UA" dirty="0" smtClean="0"/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«</a:t>
            </a:r>
            <a:r>
              <a:rPr lang="uk-UA" dirty="0"/>
              <a:t>вільні» з індексом від 80 до 100</a:t>
            </a:r>
            <a:r>
              <a:rPr lang="uk-UA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/>
              <a:t>«в основному вільні» – від 70 до 79,9</a:t>
            </a:r>
            <a:r>
              <a:rPr lang="uk-UA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/>
              <a:t>«відносно вільні» – від 60 до 69,9</a:t>
            </a:r>
            <a:r>
              <a:rPr lang="uk-UA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/>
              <a:t>«в основному невільні» – від 50 до 59,9; «депресивні» з індексом від 0 до 49,9.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18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Ліберальна, неоліберальна чи приватно-корпоративна. </a:t>
            </a:r>
            <a:r>
              <a:rPr lang="uk-UA" dirty="0"/>
              <a:t>Характерна для англосаксонських країн (США, Велика Британія, Ірландія, Нова Зеландія). </a:t>
            </a:r>
            <a:endParaRPr lang="uk-UA" dirty="0" smtClean="0"/>
          </a:p>
          <a:p>
            <a:endParaRPr lang="uk-UA" dirty="0" smtClean="0"/>
          </a:p>
          <a:p>
            <a:r>
              <a:rPr lang="uk-UA" b="1" dirty="0"/>
              <a:t>Соціальне ринкове господарство (соціально орієнтована економіка). </a:t>
            </a:r>
            <a:r>
              <a:rPr lang="uk-UA" dirty="0"/>
              <a:t>Притаманна для країн-членів ЄС, Канади та Ізраїлю. Інколи її називають соціал-демократичною (</a:t>
            </a:r>
            <a:r>
              <a:rPr lang="uk-UA" dirty="0" err="1"/>
              <a:t>соціал-ліберальною</a:t>
            </a:r>
            <a:r>
              <a:rPr lang="uk-UA" dirty="0"/>
              <a:t>) моделлю.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effectLst/>
              </a:rPr>
              <a:t>країнові</a:t>
            </a:r>
            <a:r>
              <a:rPr lang="uk-UA" dirty="0" smtClean="0">
                <a:effectLst/>
              </a:rPr>
              <a:t> моделі економіки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81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“Азіатсько-Тихоокеанська модель”</a:t>
            </a:r>
            <a:r>
              <a:rPr lang="uk-UA" dirty="0"/>
              <a:t> (Японія, Південна Корея, Тайвань, Сінгапур) 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b="1" dirty="0"/>
              <a:t>Соціалістична модель </a:t>
            </a:r>
            <a:r>
              <a:rPr lang="uk-UA" dirty="0" smtClean="0"/>
              <a:t>(</a:t>
            </a:r>
            <a:r>
              <a:rPr lang="uk-UA" dirty="0"/>
              <a:t>Куба, В’єтнам, Північна Корея). </a:t>
            </a: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effectLst/>
              </a:rPr>
              <a:t>країнові</a:t>
            </a:r>
            <a:r>
              <a:rPr lang="uk-UA" dirty="0" smtClean="0">
                <a:effectLst/>
              </a:rPr>
              <a:t> моделі економіки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38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Ресурси мережі </a:t>
            </a:r>
            <a:r>
              <a:rPr lang="en-AU" dirty="0">
                <a:solidFill>
                  <a:schemeClr val="tx1"/>
                </a:solidFill>
              </a:rPr>
              <a:t>Internet </a:t>
            </a:r>
            <a:r>
              <a:rPr lang="uk-UA" dirty="0">
                <a:solidFill>
                  <a:schemeClr val="tx1"/>
                </a:solidFill>
              </a:rPr>
              <a:t>для пошуку необхідної інформації</a:t>
            </a:r>
            <a:r>
              <a:rPr lang="uk-UA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843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Сервер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Internet-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адреса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Державна служба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статистики </a:t>
            </a:r>
            <a:r>
              <a:rPr lang="en-A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www.ukrstat.gov.ua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Міністерство фінансів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www.minfint.gov.ua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Міністерство економіки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www.me.gov.ua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Кабінет Міністрів України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www.kmu.gov.ua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Національний банк України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www.bank.gov.ua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Сервер Верховної Ради України </a:t>
            </a:r>
            <a:r>
              <a:rPr lang="en-A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www.rada.gov.ua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БизнесИнформ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www.liga.net.com.ua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World bank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www.worldbank.org</a:t>
            </a:r>
            <a:r>
              <a:rPr lang="en-A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World Economic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www.weforum.org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International Financial Statistics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A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www.ifs.org</a:t>
            </a:r>
            <a:endParaRPr lang="uk-U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4345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Corruption Perceptions Index, Transparency International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http://www.icgg.org 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Doing Business Report, World Bank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www.doingbusiness.org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Global Competitiveness Yearbook, Institute for Management Development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http://www.imd.ch/index.cfm 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Global Competitiveness Report, World Economic Forum 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www.gcr.weforum.org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Human Development Report , UN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hdr.undp.org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Index of Economic Freedom, Heritage Foundation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www.heritage.org/index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Paying Taxes 2008. The global picture. PricewaterhouseCoopers, World Bank Group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http://www.pwc.co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Standard &amp; Poor’s Ratings -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http://www.standardandpoors.com</a:t>
            </a:r>
            <a:endParaRPr lang="uk-U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– </a:t>
            </a:r>
            <a:r>
              <a:rPr lang="uk-UA" dirty="0"/>
              <a:t>регуляторна </a:t>
            </a:r>
            <a:r>
              <a:rPr lang="uk-UA" dirty="0" smtClean="0"/>
              <a:t>політика</a:t>
            </a:r>
            <a:endParaRPr lang="uk-UA" dirty="0"/>
          </a:p>
          <a:p>
            <a:r>
              <a:rPr lang="uk-UA" dirty="0"/>
              <a:t>– торгова </a:t>
            </a:r>
            <a:r>
              <a:rPr lang="uk-UA" dirty="0" smtClean="0"/>
              <a:t>політика</a:t>
            </a:r>
          </a:p>
          <a:p>
            <a:r>
              <a:rPr lang="uk-UA" dirty="0" smtClean="0"/>
              <a:t>– </a:t>
            </a:r>
            <a:r>
              <a:rPr lang="uk-UA" dirty="0"/>
              <a:t>фіскальна </a:t>
            </a:r>
            <a:r>
              <a:rPr lang="uk-UA" dirty="0" smtClean="0"/>
              <a:t>політика</a:t>
            </a:r>
          </a:p>
          <a:p>
            <a:r>
              <a:rPr lang="uk-UA" dirty="0" smtClean="0"/>
              <a:t>– </a:t>
            </a:r>
            <a:r>
              <a:rPr lang="uk-UA" dirty="0"/>
              <a:t>втручання </a:t>
            </a:r>
            <a:r>
              <a:rPr lang="uk-UA" dirty="0" smtClean="0"/>
              <a:t>держави</a:t>
            </a:r>
          </a:p>
          <a:p>
            <a:r>
              <a:rPr lang="uk-UA" dirty="0" smtClean="0"/>
              <a:t>– </a:t>
            </a:r>
            <a:r>
              <a:rPr lang="uk-UA" dirty="0"/>
              <a:t>монетарна </a:t>
            </a:r>
            <a:r>
              <a:rPr lang="uk-UA" dirty="0" smtClean="0"/>
              <a:t>політика</a:t>
            </a:r>
          </a:p>
          <a:p>
            <a:r>
              <a:rPr lang="uk-UA" dirty="0" smtClean="0"/>
              <a:t>– </a:t>
            </a:r>
            <a:r>
              <a:rPr lang="uk-UA" dirty="0"/>
              <a:t>інвестиційна політика </a:t>
            </a:r>
          </a:p>
          <a:p>
            <a:r>
              <a:rPr lang="uk-UA" dirty="0"/>
              <a:t>– фінансова </a:t>
            </a:r>
            <a:r>
              <a:rPr lang="uk-UA" dirty="0" smtClean="0"/>
              <a:t>політика</a:t>
            </a:r>
          </a:p>
          <a:p>
            <a:r>
              <a:rPr lang="uk-UA" dirty="0" smtClean="0"/>
              <a:t>– </a:t>
            </a:r>
            <a:r>
              <a:rPr lang="uk-UA" dirty="0"/>
              <a:t>права </a:t>
            </a:r>
            <a:r>
              <a:rPr lang="uk-UA" dirty="0" smtClean="0"/>
              <a:t>власності</a:t>
            </a:r>
          </a:p>
          <a:p>
            <a:r>
              <a:rPr lang="uk-UA" dirty="0" smtClean="0"/>
              <a:t>– </a:t>
            </a:r>
            <a:r>
              <a:rPr lang="uk-UA" dirty="0"/>
              <a:t>поширення корупції </a:t>
            </a:r>
          </a:p>
          <a:p>
            <a:r>
              <a:rPr lang="uk-UA" dirty="0" smtClean="0"/>
              <a:t>– </a:t>
            </a:r>
            <a:r>
              <a:rPr lang="uk-UA" dirty="0"/>
              <a:t>політика в сфері праці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dirty="0"/>
              <a:t>За цим індексом порівнюють країни за 10 категоріями економічної свободи, в тому числі за такими:</a:t>
            </a:r>
            <a:br>
              <a:rPr lang="uk-UA" sz="2800" dirty="0"/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092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7" t="23016" r="14551"/>
          <a:stretch/>
        </p:blipFill>
        <p:spPr bwMode="auto">
          <a:xfrm>
            <a:off x="467544" y="260648"/>
            <a:ext cx="820891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/>
              <a:t>Для оцінювання масштабів корупції в країнах світу громадська організація </a:t>
            </a:r>
            <a:r>
              <a:rPr lang="uk-UA" dirty="0" err="1"/>
              <a:t>Transparency</a:t>
            </a:r>
            <a:r>
              <a:rPr lang="uk-UA" dirty="0"/>
              <a:t> </a:t>
            </a:r>
            <a:r>
              <a:rPr lang="uk-UA" dirty="0" err="1"/>
              <a:t>International</a:t>
            </a:r>
            <a:r>
              <a:rPr lang="uk-UA" dirty="0"/>
              <a:t> (Берлін, Німеччина) складає індекс сприйняття корупції. </a:t>
            </a:r>
            <a:endParaRPr lang="uk-UA" dirty="0" smtClean="0"/>
          </a:p>
          <a:p>
            <a:pPr algn="ctr"/>
            <a:r>
              <a:rPr lang="uk-UA" dirty="0" smtClean="0"/>
              <a:t>З </a:t>
            </a:r>
            <a:r>
              <a:rPr lang="uk-UA" dirty="0"/>
              <a:t>1995 року за результатами дослідження щороку складають доповідь, яка містить аналітичні висновки щодо цього явища, в тому числі рейтинги країн світу за ступенем поширення корупції.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effectLst/>
              </a:rPr>
              <a:t>3. Індекс сприйняття </a:t>
            </a:r>
            <a:r>
              <a:rPr lang="uk-UA" dirty="0" smtClean="0">
                <a:effectLst/>
              </a:rPr>
              <a:t>корупції,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Transparency</a:t>
            </a:r>
            <a:r>
              <a:rPr lang="uk-UA" sz="2000" dirty="0">
                <a:solidFill>
                  <a:schemeClr val="tx1"/>
                </a:solidFill>
                <a:effectLst/>
              </a:rPr>
              <a:t>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International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14679" r="22309" b="5776"/>
          <a:stretch/>
        </p:blipFill>
        <p:spPr bwMode="auto">
          <a:xfrm>
            <a:off x="0" y="116632"/>
            <a:ext cx="896448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934</TotalTime>
  <Words>1603</Words>
  <Application>Microsoft Office PowerPoint</Application>
  <PresentationFormat>Экран (4:3)</PresentationFormat>
  <Paragraphs>228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Открытая</vt:lpstr>
      <vt:lpstr> ТЕМА 1.   НАЦІОНАЛЬНІ ЕКОНОМІКИ У СВІТОВОМУ ГОСПОДАРСЬКОМУ ПРОСТОРІ  КЛАСИФІКАЦІЯ КРАЇН У СВІТОВІЙ ЕКОНОМІЦІ</vt:lpstr>
      <vt:lpstr>1. Рейтинг глобальної конкурентоспроможності країн.</vt:lpstr>
      <vt:lpstr>Презентация PowerPoint</vt:lpstr>
      <vt:lpstr>2. Індекс економічної свободи,  The Heritage Foundation &amp; The Wall Street Journal</vt:lpstr>
      <vt:lpstr>Презентация PowerPoint</vt:lpstr>
      <vt:lpstr>За цим індексом порівнюють країни за 10 категоріями економічної свободи, в тому числі за такими: </vt:lpstr>
      <vt:lpstr>Презентация PowerPoint</vt:lpstr>
      <vt:lpstr>3. Індекс сприйняття корупції, Transparency International</vt:lpstr>
      <vt:lpstr>Презентация PowerPoint</vt:lpstr>
      <vt:lpstr>4. Індекс людського розвитку, ООН.</vt:lpstr>
      <vt:lpstr>Враховуючи це визначення розвитку людини виділяють три компоненти: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Проект Ведення бізнесу (Doing Business),  група Світового  Банку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Всесвітні індикатори державного управління,  група Світового Банку</vt:lpstr>
      <vt:lpstr>7. Індекс глобалізації,  A. T. Kearney &amp; Foreign Policy.</vt:lpstr>
      <vt:lpstr>8. Індекс глобалізації (KOF), Швейцарський інститут дослідження бізнес-циклів</vt:lpstr>
      <vt:lpstr>9. Індекс залучення прямих іноземних інвестицій та індекс потенціалу залучення прямих іноземних інвестицій, Конференція ООН з торгівлі та розвитку (UNCTAD). </vt:lpstr>
      <vt:lpstr>Ресурси мережі Internet для пошуку необхідної інформації </vt:lpstr>
      <vt:lpstr>Презентация PowerPoint</vt:lpstr>
      <vt:lpstr>3. Класифікація країн у світовій економіці  </vt:lpstr>
      <vt:lpstr>підходи до класифікації країн у світовій економіці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Типологічна диференціація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4. Основні моделі економічного розвитку країн світу  </vt:lpstr>
      <vt:lpstr>Модель економічного розвитку </vt:lpstr>
      <vt:lpstr>Особливос­ті моделей економічного розвитку </vt:lpstr>
      <vt:lpstr>мо­дель "наздогоняючого розвитку" </vt:lpstr>
      <vt:lpstr>Інноваційна модель розвитку </vt:lpstr>
      <vt:lpstr>країнові моделі економіки</vt:lpstr>
      <vt:lpstr>країнові моделі економіки</vt:lpstr>
      <vt:lpstr>Ресурси мережі Internet для пошуку необхідної інформації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Класифікація країн у світовій економіці</dc:title>
  <dc:creator>Наташа</dc:creator>
  <cp:lastModifiedBy>Наташа</cp:lastModifiedBy>
  <cp:revision>98</cp:revision>
  <dcterms:created xsi:type="dcterms:W3CDTF">2021-02-08T13:57:11Z</dcterms:created>
  <dcterms:modified xsi:type="dcterms:W3CDTF">2021-02-25T17:28:00Z</dcterms:modified>
</cp:coreProperties>
</file>