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4" r:id="rId1"/>
  </p:sldMasterIdLst>
  <p:sldIdLst>
    <p:sldId id="269" r:id="rId2"/>
    <p:sldId id="270" r:id="rId3"/>
    <p:sldId id="271" r:id="rId4"/>
    <p:sldId id="273" r:id="rId5"/>
    <p:sldId id="274"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3" d="100"/>
          <a:sy n="73" d="100"/>
        </p:scale>
        <p:origin x="-1013" y="-29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47E15FA-CE55-4103-8F10-9D27C2ACCB07}" type="datetimeFigureOut">
              <a:rPr lang="ru-RU" smtClean="0"/>
              <a:t>04.03.2025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2008862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7E15FA-CE55-4103-8F10-9D27C2ACCB07}" type="datetimeFigureOut">
              <a:rPr lang="ru-RU" smtClean="0"/>
              <a:t>04.03.2025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3560985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7E15FA-CE55-4103-8F10-9D27C2ACCB07}" type="datetimeFigureOut">
              <a:rPr lang="ru-RU" smtClean="0"/>
              <a:t>04.03.2025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2845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7E15FA-CE55-4103-8F10-9D27C2ACCB07}" type="datetimeFigureOut">
              <a:rPr lang="ru-RU" smtClean="0"/>
              <a:t>04.03.2025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4031347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7E15FA-CE55-4103-8F10-9D27C2ACCB07}" type="datetimeFigureOut">
              <a:rPr lang="ru-RU" smtClean="0"/>
              <a:t>04.03.2025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905701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7E15FA-CE55-4103-8F10-9D27C2ACCB07}" type="datetimeFigureOut">
              <a:rPr lang="ru-RU" smtClean="0"/>
              <a:t>04.03.2025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1740091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7E15FA-CE55-4103-8F10-9D27C2ACCB07}" type="datetimeFigureOut">
              <a:rPr lang="ru-RU" smtClean="0"/>
              <a:t>04.03.2025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34459366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7E15FA-CE55-4103-8F10-9D27C2ACCB07}" type="datetimeFigureOut">
              <a:rPr lang="ru-RU" smtClean="0"/>
              <a:t>04.03.2025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2466310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7E15FA-CE55-4103-8F10-9D27C2ACCB07}" type="datetimeFigureOut">
              <a:rPr lang="ru-RU" smtClean="0"/>
              <a:t>04.03.2025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3357982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7E15FA-CE55-4103-8F10-9D27C2ACCB07}" type="datetimeFigureOut">
              <a:rPr lang="ru-RU" smtClean="0"/>
              <a:t>04.03.2025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880987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47E15FA-CE55-4103-8F10-9D27C2ACCB07}" type="datetimeFigureOut">
              <a:rPr lang="ru-RU" smtClean="0"/>
              <a:t>04.03.2025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151312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47E15FA-CE55-4103-8F10-9D27C2ACCB07}" type="datetimeFigureOut">
              <a:rPr lang="ru-RU" smtClean="0"/>
              <a:t>04.03.2025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2814020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47E15FA-CE55-4103-8F10-9D27C2ACCB07}" type="datetimeFigureOut">
              <a:rPr lang="ru-RU" smtClean="0"/>
              <a:t>04.03.2025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269580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7E15FA-CE55-4103-8F10-9D27C2ACCB07}" type="datetimeFigureOut">
              <a:rPr lang="ru-RU" smtClean="0"/>
              <a:t>04.03.2025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1960008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47E15FA-CE55-4103-8F10-9D27C2ACCB07}" type="datetimeFigureOut">
              <a:rPr lang="ru-RU" smtClean="0"/>
              <a:t>04.03.2025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2072529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47E15FA-CE55-4103-8F10-9D27C2ACCB07}" type="datetimeFigureOut">
              <a:rPr lang="ru-RU" smtClean="0"/>
              <a:t>04.03.2025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2427380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7E15FA-CE55-4103-8F10-9D27C2ACCB07}" type="datetimeFigureOut">
              <a:rPr lang="ru-RU" smtClean="0"/>
              <a:t>04.03.2025</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7C7A9D2-1909-47AD-825E-8E39E57B9393}" type="slidenum">
              <a:rPr lang="ru-RU" smtClean="0"/>
              <a:t>‹#›</a:t>
            </a:fld>
            <a:endParaRPr lang="ru-RU"/>
          </a:p>
        </p:txBody>
      </p:sp>
    </p:spTree>
    <p:extLst>
      <p:ext uri="{BB962C8B-B14F-4D97-AF65-F5344CB8AC3E}">
        <p14:creationId xmlns:p14="http://schemas.microsoft.com/office/powerpoint/2010/main" val="3728209541"/>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 id="2147483806" r:id="rId12"/>
    <p:sldLayoutId id="2147483807" r:id="rId13"/>
    <p:sldLayoutId id="2147483808" r:id="rId14"/>
    <p:sldLayoutId id="2147483809" r:id="rId15"/>
    <p:sldLayoutId id="21474838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ua-referat.com/&#1030;&#1084;&#1110;&#1076;&#1078;" TargetMode="External"/><Relationship Id="rId2" Type="http://schemas.openxmlformats.org/officeDocument/2006/relationships/hyperlink" Target="http://ua-referat.com/&#1055;&#1086;&#1085;&#1103;&#1090;&#1090;&#110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ua-referat.com/&#1030;&#1089;&#1090;&#1086;&#1088;&#1080;&#1095;&#1082;&#1072;" TargetMode="External"/><Relationship Id="rId2" Type="http://schemas.openxmlformats.org/officeDocument/2006/relationships/hyperlink" Target="http://ua-referat.com/&#1058;&#1086;&#1075;&#1086;" TargetMode="External"/><Relationship Id="rId1" Type="http://schemas.openxmlformats.org/officeDocument/2006/relationships/slideLayout" Target="../slideLayouts/slideLayout2.xml"/><Relationship Id="rId6" Type="http://schemas.openxmlformats.org/officeDocument/2006/relationships/hyperlink" Target="http://ua-referat.com/&#1030;&#1074;&#1072;&#1085;_&#1043;&#1088;&#1086;&#1079;&#1085;&#1080;&#1081;" TargetMode="External"/><Relationship Id="rId5" Type="http://schemas.openxmlformats.org/officeDocument/2006/relationships/hyperlink" Target="http://ua-referat.com/&#1071;&#1088;&#1086;&#1089;&#1083;&#1072;&#1074;_&#1052;&#1091;&#1076;&#1088;&#1080;&#1081;" TargetMode="External"/><Relationship Id="rId4" Type="http://schemas.openxmlformats.org/officeDocument/2006/relationships/hyperlink" Target="http://ua-referat.com/&#1056;&#1110;&#1095;&#1072;&#1088;&#1076;_&#1051;&#1077;&#1074;&#1080;&#1085;&#1077;_&#1057;&#1077;&#1088;&#1094;&#1077;"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2700" b="1" dirty="0">
                <a:solidFill>
                  <a:schemeClr val="tx1"/>
                </a:solidFill>
                <a:latin typeface="Arial" pitchFamily="34" charset="0"/>
                <a:cs typeface="Arial" pitchFamily="34" charset="0"/>
              </a:rPr>
              <a:t>РОЗДІЛ </a:t>
            </a:r>
            <a:r>
              <a:rPr lang="ru-RU" sz="2700" b="1" dirty="0">
                <a:solidFill>
                  <a:schemeClr val="tx1"/>
                </a:solidFill>
                <a:latin typeface="Arial" pitchFamily="34" charset="0"/>
                <a:cs typeface="Arial" pitchFamily="34" charset="0"/>
              </a:rPr>
              <a:t>1</a:t>
            </a:r>
            <a:br>
              <a:rPr lang="ru-RU" sz="2700" b="1" dirty="0">
                <a:solidFill>
                  <a:schemeClr val="tx1"/>
                </a:solidFill>
                <a:latin typeface="Arial" pitchFamily="34" charset="0"/>
                <a:cs typeface="Arial" pitchFamily="34" charset="0"/>
              </a:rPr>
            </a:br>
            <a:r>
              <a:rPr lang="ru-RU" sz="2700" b="1" dirty="0">
                <a:solidFill>
                  <a:schemeClr val="tx1"/>
                </a:solidFill>
                <a:latin typeface="Arial" pitchFamily="34" charset="0"/>
                <a:cs typeface="Arial" pitchFamily="34" charset="0"/>
              </a:rPr>
              <a:t>ТЕОРЕТИКО-МЕТОДОЛОГІЧНІ ОСНОВИ ІМІДЖОЛОГІЇ</a:t>
            </a:r>
            <a:r>
              <a:rPr lang="uk-UA" sz="2700" b="1" dirty="0">
                <a:solidFill>
                  <a:schemeClr val="tx1"/>
                </a:solidFill>
                <a:latin typeface="Arial" pitchFamily="34" charset="0"/>
                <a:cs typeface="Arial" pitchFamily="34" charset="0"/>
              </a:rPr>
              <a:t>. </a:t>
            </a:r>
            <a:r>
              <a:rPr lang="ru-RU" sz="2700" b="1" dirty="0">
                <a:solidFill>
                  <a:schemeClr val="tx1"/>
                </a:solidFill>
                <a:latin typeface="Arial" pitchFamily="34" charset="0"/>
                <a:cs typeface="Arial" pitchFamily="34" charset="0"/>
              </a:rPr>
              <a:t>ФІЛОСОФІЯ ІМІДЖУ</a:t>
            </a:r>
            <a:br>
              <a:rPr lang="ru-RU" sz="2700" b="1" dirty="0">
                <a:solidFill>
                  <a:schemeClr val="tx1"/>
                </a:solidFill>
                <a:latin typeface="Arial" pitchFamily="34" charset="0"/>
                <a:cs typeface="Arial" pitchFamily="34" charset="0"/>
              </a:rPr>
            </a:br>
            <a:r>
              <a:rPr lang="uk-UA" sz="2700" b="1" dirty="0">
                <a:solidFill>
                  <a:schemeClr val="tx1"/>
                </a:solidFill>
                <a:latin typeface="Arial" pitchFamily="34" charset="0"/>
                <a:cs typeface="Arial" pitchFamily="34" charset="0"/>
              </a:rPr>
              <a:t> </a:t>
            </a:r>
            <a:r>
              <a:rPr lang="ru-RU" sz="2700" b="1" dirty="0">
                <a:solidFill>
                  <a:schemeClr val="tx1"/>
                </a:solidFill>
                <a:latin typeface="Arial" pitchFamily="34" charset="0"/>
                <a:cs typeface="Arial" pitchFamily="34" charset="0"/>
              </a:rPr>
              <a:t/>
            </a:r>
            <a:br>
              <a:rPr lang="ru-RU" sz="2700" b="1" dirty="0">
                <a:solidFill>
                  <a:schemeClr val="tx1"/>
                </a:solidFill>
                <a:latin typeface="Arial" pitchFamily="34" charset="0"/>
                <a:cs typeface="Arial" pitchFamily="34" charset="0"/>
              </a:rPr>
            </a:br>
            <a:r>
              <a:rPr lang="uk-UA" sz="2700" b="1" dirty="0">
                <a:solidFill>
                  <a:schemeClr val="tx1"/>
                </a:solidFill>
                <a:latin typeface="Arial" pitchFamily="34" charset="0"/>
                <a:cs typeface="Arial" pitchFamily="34" charset="0"/>
              </a:rPr>
              <a:t>Тема 1 Іміджелогія як особлива галузь гуманітарних знань</a:t>
            </a:r>
            <a:r>
              <a:rPr lang="ru-RU" b="1" dirty="0">
                <a:solidFill>
                  <a:schemeClr val="tx1"/>
                </a:solidFill>
              </a:rPr>
              <a:t/>
            </a:r>
            <a:br>
              <a:rPr lang="ru-RU" b="1" dirty="0">
                <a:solidFill>
                  <a:schemeClr val="tx1"/>
                </a:solidFill>
              </a:rPr>
            </a:br>
            <a:endParaRPr lang="ru-RU" dirty="0"/>
          </a:p>
        </p:txBody>
      </p:sp>
      <p:sp>
        <p:nvSpPr>
          <p:cNvPr id="3" name="Объект 2"/>
          <p:cNvSpPr>
            <a:spLocks noGrp="1"/>
          </p:cNvSpPr>
          <p:nvPr>
            <p:ph idx="1"/>
          </p:nvPr>
        </p:nvSpPr>
        <p:spPr>
          <a:xfrm>
            <a:off x="566058" y="2865119"/>
            <a:ext cx="9718138" cy="3707465"/>
          </a:xfrm>
        </p:spPr>
        <p:txBody>
          <a:bodyPr/>
          <a:lstStyle/>
          <a:p>
            <a:pPr marL="0" indent="0" algn="ctr">
              <a:buNone/>
            </a:pPr>
            <a:r>
              <a:rPr lang="uk-UA" b="1" dirty="0"/>
              <a:t>План</a:t>
            </a:r>
            <a:endParaRPr lang="ru-RU" b="1" dirty="0"/>
          </a:p>
          <a:p>
            <a:pPr marL="0" indent="0">
              <a:buNone/>
            </a:pPr>
            <a:r>
              <a:rPr lang="uk-UA" b="1" dirty="0"/>
              <a:t>1. Імідж – як феномен сучасного світу. Характеристика </a:t>
            </a:r>
            <a:r>
              <a:rPr lang="uk-UA" b="1" dirty="0" err="1"/>
              <a:t>іміджелогії</a:t>
            </a:r>
            <a:r>
              <a:rPr lang="uk-UA" b="1" dirty="0"/>
              <a:t> як самостійної науки та системи практичної діяльності: предмет та основні поняття </a:t>
            </a:r>
            <a:endParaRPr lang="ru-RU" b="1" dirty="0"/>
          </a:p>
          <a:p>
            <a:pPr marL="0" indent="0">
              <a:buNone/>
            </a:pPr>
            <a:r>
              <a:rPr lang="uk-UA" b="1" dirty="0"/>
              <a:t>2. Педагогічна </a:t>
            </a:r>
            <a:r>
              <a:rPr lang="uk-UA" b="1" dirty="0" err="1"/>
              <a:t>іміджелогія</a:t>
            </a:r>
            <a:r>
              <a:rPr lang="uk-UA" b="1" dirty="0"/>
              <a:t> як особлива галузь гуманітарних знань. Значення </a:t>
            </a:r>
            <a:r>
              <a:rPr lang="uk-UA" b="1" dirty="0" err="1"/>
              <a:t>іміджестворюючих</a:t>
            </a:r>
            <a:r>
              <a:rPr lang="uk-UA" b="1" dirty="0"/>
              <a:t> компонентів для професійної діяльності </a:t>
            </a:r>
            <a:r>
              <a:rPr lang="uk-UA" b="1" dirty="0" smtClean="0"/>
              <a:t>педагога</a:t>
            </a:r>
            <a:endParaRPr lang="uk-UA" b="1" dirty="0" smtClean="0"/>
          </a:p>
          <a:p>
            <a:pPr marL="0" indent="0" algn="r">
              <a:buNone/>
            </a:pPr>
            <a:r>
              <a:rPr lang="uk-UA" i="1" dirty="0">
                <a:solidFill>
                  <a:schemeClr val="tx1"/>
                </a:solidFill>
              </a:rPr>
              <a:t>Гарний імідж –  це довготривалий </a:t>
            </a:r>
            <a:endParaRPr lang="ru-RU" dirty="0">
              <a:solidFill>
                <a:schemeClr val="tx1"/>
              </a:solidFill>
            </a:endParaRPr>
          </a:p>
          <a:p>
            <a:pPr marL="0" indent="0" algn="r">
              <a:buNone/>
            </a:pPr>
            <a:r>
              <a:rPr lang="uk-UA" i="1" dirty="0">
                <a:solidFill>
                  <a:schemeClr val="tx1"/>
                </a:solidFill>
              </a:rPr>
              <a:t>вклад у професійний та особистісний успіх</a:t>
            </a:r>
            <a:endParaRPr lang="ru-RU" dirty="0">
              <a:solidFill>
                <a:schemeClr val="tx1"/>
              </a:solidFill>
            </a:endParaRPr>
          </a:p>
          <a:p>
            <a:pPr marL="0" indent="0" algn="r">
              <a:buNone/>
            </a:pPr>
            <a:r>
              <a:rPr lang="uk-UA" i="1" dirty="0">
                <a:solidFill>
                  <a:schemeClr val="tx1"/>
                </a:solidFill>
              </a:rPr>
              <a:t>О. </a:t>
            </a:r>
            <a:r>
              <a:rPr lang="uk-UA" i="1" dirty="0" err="1">
                <a:solidFill>
                  <a:schemeClr val="tx1"/>
                </a:solidFill>
              </a:rPr>
              <a:t>Змановська</a:t>
            </a:r>
            <a:endParaRPr lang="ru-RU" b="1" dirty="0">
              <a:solidFill>
                <a:schemeClr val="tx1"/>
              </a:solidFill>
            </a:endParaRPr>
          </a:p>
          <a:p>
            <a:pPr marL="0" indent="0" algn="r">
              <a:buNone/>
            </a:pPr>
            <a:endParaRPr lang="ru-RU" b="1" dirty="0"/>
          </a:p>
          <a:p>
            <a:endParaRPr lang="ru-RU" b="1" dirty="0"/>
          </a:p>
        </p:txBody>
      </p:sp>
    </p:spTree>
    <p:extLst>
      <p:ext uri="{BB962C8B-B14F-4D97-AF65-F5344CB8AC3E}">
        <p14:creationId xmlns:p14="http://schemas.microsoft.com/office/powerpoint/2010/main" val="11157423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r>
              <a:rPr lang="uk-UA" sz="2000" b="1" dirty="0" smtClean="0">
                <a:solidFill>
                  <a:schemeClr val="tx1"/>
                </a:solidFill>
              </a:rPr>
              <a:t>«</a:t>
            </a:r>
            <a:r>
              <a:rPr lang="uk-UA" sz="2000" b="1" dirty="0" err="1" smtClean="0">
                <a:solidFill>
                  <a:schemeClr val="tx1"/>
                </a:solidFill>
              </a:rPr>
              <a:t>Іміджелогія</a:t>
            </a:r>
            <a:r>
              <a:rPr lang="uk-UA" sz="2000" b="1" dirty="0">
                <a:solidFill>
                  <a:schemeClr val="tx1"/>
                </a:solidFill>
              </a:rPr>
              <a:t>» </a:t>
            </a:r>
            <a:r>
              <a:rPr lang="uk-UA" sz="2000" dirty="0">
                <a:solidFill>
                  <a:schemeClr val="tx1"/>
                </a:solidFill>
              </a:rPr>
              <a:t>перекладається, як «наука про образ» від об’єднання двох слів «</a:t>
            </a:r>
            <a:r>
              <a:rPr lang="uk-UA" sz="2000" i="1" dirty="0" err="1">
                <a:solidFill>
                  <a:schemeClr val="tx1"/>
                </a:solidFill>
              </a:rPr>
              <a:t>image</a:t>
            </a:r>
            <a:r>
              <a:rPr lang="uk-UA" sz="2000" i="1" dirty="0">
                <a:solidFill>
                  <a:schemeClr val="tx1"/>
                </a:solidFill>
              </a:rPr>
              <a:t>» </a:t>
            </a:r>
            <a:r>
              <a:rPr lang="uk-UA" sz="2000" dirty="0">
                <a:solidFill>
                  <a:schemeClr val="tx1"/>
                </a:solidFill>
              </a:rPr>
              <a:t>(англ.) – образ, подоба, зображення, відображення та «</a:t>
            </a:r>
            <a:r>
              <a:rPr lang="uk-UA" sz="2000" i="1" dirty="0" err="1">
                <a:solidFill>
                  <a:schemeClr val="tx1"/>
                </a:solidFill>
              </a:rPr>
              <a:t>logos</a:t>
            </a:r>
            <a:r>
              <a:rPr lang="uk-UA" sz="2000" i="1" dirty="0">
                <a:solidFill>
                  <a:schemeClr val="tx1"/>
                </a:solidFill>
              </a:rPr>
              <a:t>» </a:t>
            </a:r>
            <a:r>
              <a:rPr lang="uk-UA" sz="2000" dirty="0">
                <a:solidFill>
                  <a:schemeClr val="tx1"/>
                </a:solidFill>
              </a:rPr>
              <a:t>(</a:t>
            </a:r>
            <a:r>
              <a:rPr lang="uk-UA" sz="2000" dirty="0" err="1">
                <a:solidFill>
                  <a:schemeClr val="tx1"/>
                </a:solidFill>
              </a:rPr>
              <a:t>грец</a:t>
            </a:r>
            <a:r>
              <a:rPr lang="uk-UA" sz="2000" dirty="0">
                <a:solidFill>
                  <a:schemeClr val="tx1"/>
                </a:solidFill>
              </a:rPr>
              <a:t>.) – слово, мова, роздум</a:t>
            </a:r>
            <a:r>
              <a:rPr lang="uk-UA" sz="2000" dirty="0" smtClean="0">
                <a:solidFill>
                  <a:schemeClr val="tx1"/>
                </a:solidFill>
              </a:rPr>
              <a:t>.</a:t>
            </a:r>
          </a:p>
          <a:p>
            <a:r>
              <a:rPr lang="uk-UA" sz="2000" b="1" dirty="0" smtClean="0">
                <a:solidFill>
                  <a:schemeClr val="tx1"/>
                </a:solidFill>
              </a:rPr>
              <a:t> </a:t>
            </a:r>
            <a:r>
              <a:rPr lang="uk-UA" sz="2000" b="1" dirty="0" err="1">
                <a:solidFill>
                  <a:schemeClr val="tx1"/>
                </a:solidFill>
              </a:rPr>
              <a:t>Іміджелогія</a:t>
            </a:r>
            <a:r>
              <a:rPr lang="uk-UA" sz="2000" b="1" dirty="0">
                <a:solidFill>
                  <a:schemeClr val="tx1"/>
                </a:solidFill>
              </a:rPr>
              <a:t> </a:t>
            </a:r>
            <a:r>
              <a:rPr lang="uk-UA" sz="2000" dirty="0">
                <a:solidFill>
                  <a:schemeClr val="tx1"/>
                </a:solidFill>
              </a:rPr>
              <a:t>– </a:t>
            </a:r>
            <a:r>
              <a:rPr lang="uk-UA" sz="2000" dirty="0" smtClean="0">
                <a:solidFill>
                  <a:schemeClr val="tx1"/>
                </a:solidFill>
              </a:rPr>
              <a:t>наука </a:t>
            </a:r>
            <a:r>
              <a:rPr lang="uk-UA" sz="2000" dirty="0">
                <a:solidFill>
                  <a:schemeClr val="tx1"/>
                </a:solidFill>
              </a:rPr>
              <a:t>про дослідження, розробку та технології впровадження у суспільну свідомість бажаного (позитивного і привабливого) іміджу людини, соціальної групи чи організації, суспільства (держави), ідеї, ідеології, релігії тощо. </a:t>
            </a:r>
            <a:endParaRPr lang="uk-UA" sz="2000" dirty="0" smtClean="0">
              <a:solidFill>
                <a:schemeClr val="tx1"/>
              </a:solidFill>
            </a:endParaRPr>
          </a:p>
          <a:p>
            <a:r>
              <a:rPr lang="uk-UA" sz="2000" dirty="0" smtClean="0">
                <a:solidFill>
                  <a:schemeClr val="tx1"/>
                </a:solidFill>
              </a:rPr>
              <a:t>Л</a:t>
            </a:r>
            <a:r>
              <a:rPr lang="uk-UA" sz="2000" dirty="0">
                <a:solidFill>
                  <a:schemeClr val="tx1"/>
                </a:solidFill>
              </a:rPr>
              <a:t>. Браун, Ф. </a:t>
            </a:r>
            <a:r>
              <a:rPr lang="uk-UA" sz="2000" dirty="0" err="1">
                <a:solidFill>
                  <a:schemeClr val="tx1"/>
                </a:solidFill>
              </a:rPr>
              <a:t>Дейвіс</a:t>
            </a:r>
            <a:r>
              <a:rPr lang="uk-UA" sz="2000" dirty="0">
                <a:solidFill>
                  <a:schemeClr val="tx1"/>
                </a:solidFill>
              </a:rPr>
              <a:t>, С. Демченко, О. </a:t>
            </a:r>
            <a:r>
              <a:rPr lang="uk-UA" sz="2000" dirty="0" err="1">
                <a:solidFill>
                  <a:schemeClr val="tx1"/>
                </a:solidFill>
              </a:rPr>
              <a:t>Змановська</a:t>
            </a:r>
            <a:r>
              <a:rPr lang="uk-UA" sz="2000" dirty="0">
                <a:solidFill>
                  <a:schemeClr val="tx1"/>
                </a:solidFill>
              </a:rPr>
              <a:t>, А. Ковальчук, В. </a:t>
            </a:r>
            <a:r>
              <a:rPr lang="uk-UA" sz="2000" dirty="0" err="1">
                <a:solidFill>
                  <a:schemeClr val="tx1"/>
                </a:solidFill>
              </a:rPr>
              <a:t>Королько</a:t>
            </a:r>
            <a:r>
              <a:rPr lang="uk-UA" sz="2000" dirty="0">
                <a:solidFill>
                  <a:schemeClr val="tx1"/>
                </a:solidFill>
              </a:rPr>
              <a:t>, А. </a:t>
            </a:r>
            <a:r>
              <a:rPr lang="uk-UA" sz="2000" dirty="0" err="1">
                <a:solidFill>
                  <a:schemeClr val="tx1"/>
                </a:solidFill>
              </a:rPr>
              <a:t>Косарєв</a:t>
            </a:r>
            <a:r>
              <a:rPr lang="uk-UA" sz="2000" dirty="0">
                <a:solidFill>
                  <a:schemeClr val="tx1"/>
                </a:solidFill>
              </a:rPr>
              <a:t>, Т. Пархоменко, О. </a:t>
            </a:r>
            <a:r>
              <a:rPr lang="uk-UA" sz="2000" dirty="0" err="1">
                <a:solidFill>
                  <a:schemeClr val="tx1"/>
                </a:solidFill>
              </a:rPr>
              <a:t>Перелигіна</a:t>
            </a:r>
            <a:r>
              <a:rPr lang="uk-UA" sz="2000" dirty="0">
                <a:solidFill>
                  <a:schemeClr val="tx1"/>
                </a:solidFill>
              </a:rPr>
              <a:t>, Г. </a:t>
            </a:r>
            <a:r>
              <a:rPr lang="uk-UA" sz="2000" dirty="0" err="1">
                <a:solidFill>
                  <a:schemeClr val="tx1"/>
                </a:solidFill>
              </a:rPr>
              <a:t>Почепцов</a:t>
            </a:r>
            <a:r>
              <a:rPr lang="uk-UA" sz="2000" dirty="0">
                <a:solidFill>
                  <a:schemeClr val="tx1"/>
                </a:solidFill>
              </a:rPr>
              <a:t>, В. </a:t>
            </a:r>
            <a:r>
              <a:rPr lang="uk-UA" sz="2000" dirty="0" err="1">
                <a:solidFill>
                  <a:schemeClr val="tx1"/>
                </a:solidFill>
              </a:rPr>
              <a:t>Шапар</a:t>
            </a:r>
            <a:r>
              <a:rPr lang="uk-UA" sz="2000" dirty="0">
                <a:solidFill>
                  <a:schemeClr val="tx1"/>
                </a:solidFill>
              </a:rPr>
              <a:t>, В. </a:t>
            </a:r>
            <a:r>
              <a:rPr lang="uk-UA" sz="2000" dirty="0" err="1">
                <a:solidFill>
                  <a:schemeClr val="tx1"/>
                </a:solidFill>
              </a:rPr>
              <a:t>Шепель</a:t>
            </a:r>
            <a:r>
              <a:rPr lang="uk-UA" sz="2000" dirty="0" smtClean="0">
                <a:solidFill>
                  <a:schemeClr val="tx1"/>
                </a:solidFill>
              </a:rPr>
              <a:t>,</a:t>
            </a:r>
          </a:p>
          <a:p>
            <a:pPr marL="0" indent="0" algn="ctr">
              <a:buNone/>
            </a:pPr>
            <a:r>
              <a:rPr lang="uk-UA" sz="2000" dirty="0">
                <a:solidFill>
                  <a:schemeClr val="tx1"/>
                </a:solidFill>
                <a:latin typeface="Times New Roman"/>
                <a:cs typeface="Times New Roman"/>
              </a:rPr>
              <a:t>↓</a:t>
            </a:r>
            <a:endParaRPr lang="uk-UA" sz="2000" dirty="0" smtClean="0">
              <a:solidFill>
                <a:schemeClr val="tx1"/>
              </a:solidFill>
            </a:endParaRPr>
          </a:p>
          <a:p>
            <a:pPr marL="0" indent="0" algn="ctr">
              <a:buNone/>
            </a:pPr>
            <a:r>
              <a:rPr lang="uk-UA" sz="2000" u="sng" dirty="0" err="1" smtClean="0">
                <a:solidFill>
                  <a:schemeClr val="tx1"/>
                </a:solidFill>
              </a:rPr>
              <a:t>іміджмейкерство</a:t>
            </a:r>
            <a:r>
              <a:rPr lang="uk-UA" sz="2000" u="sng" dirty="0" smtClean="0">
                <a:solidFill>
                  <a:schemeClr val="tx1"/>
                </a:solidFill>
              </a:rPr>
              <a:t> </a:t>
            </a:r>
            <a:r>
              <a:rPr lang="uk-UA" sz="2000" u="sng" dirty="0">
                <a:solidFill>
                  <a:schemeClr val="tx1"/>
                </a:solidFill>
              </a:rPr>
              <a:t>не було б сформовано у професію, якби </a:t>
            </a:r>
            <a:r>
              <a:rPr lang="uk-UA" sz="2000" u="sng" dirty="0" err="1">
                <a:solidFill>
                  <a:schemeClr val="tx1"/>
                </a:solidFill>
              </a:rPr>
              <a:t>іміджелогія</a:t>
            </a:r>
            <a:r>
              <a:rPr lang="uk-UA" sz="2000" u="sng" dirty="0">
                <a:solidFill>
                  <a:schemeClr val="tx1"/>
                </a:solidFill>
              </a:rPr>
              <a:t> не перетворилася б у науку.</a:t>
            </a:r>
            <a:endParaRPr lang="ru-RU" sz="2000" u="sng" dirty="0">
              <a:solidFill>
                <a:schemeClr val="tx1"/>
              </a:solidFill>
            </a:endParaRPr>
          </a:p>
          <a:p>
            <a:r>
              <a:rPr lang="uk-UA" sz="2000" i="1" dirty="0" err="1">
                <a:solidFill>
                  <a:schemeClr val="tx1"/>
                </a:solidFill>
              </a:rPr>
              <a:t>Іміджелогія</a:t>
            </a:r>
            <a:r>
              <a:rPr lang="uk-UA" sz="2000" i="1" dirty="0">
                <a:solidFill>
                  <a:schemeClr val="tx1"/>
                </a:solidFill>
              </a:rPr>
              <a:t> </a:t>
            </a:r>
            <a:r>
              <a:rPr lang="uk-UA" sz="2000" dirty="0">
                <a:solidFill>
                  <a:schemeClr val="tx1"/>
                </a:solidFill>
              </a:rPr>
              <a:t>– це наука про технологію створення особистісної привабливості, це галузь наукового знання, що допомагає оволодіти механізмами ефективного впливу людини на інших людей (В. </a:t>
            </a:r>
            <a:r>
              <a:rPr lang="uk-UA" sz="2000" dirty="0" err="1">
                <a:solidFill>
                  <a:schemeClr val="tx1"/>
                </a:solidFill>
              </a:rPr>
              <a:t>Шепель</a:t>
            </a:r>
            <a:r>
              <a:rPr lang="uk-UA" sz="2000" dirty="0">
                <a:solidFill>
                  <a:schemeClr val="tx1"/>
                </a:solidFill>
              </a:rPr>
              <a:t>).</a:t>
            </a:r>
            <a:endParaRPr lang="ru-RU" sz="2000" dirty="0">
              <a:solidFill>
                <a:schemeClr val="tx1"/>
              </a:solidFill>
            </a:endParaRPr>
          </a:p>
          <a:p>
            <a:r>
              <a:rPr lang="uk-UA" sz="2000" dirty="0">
                <a:solidFill>
                  <a:schemeClr val="tx1"/>
                </a:solidFill>
              </a:rPr>
              <a:t>Ця наука пов’язана із виробничою, інтелектуальною та творчою діяльністю людини.</a:t>
            </a:r>
            <a:endParaRPr lang="ru-RU" sz="2000" dirty="0">
              <a:solidFill>
                <a:schemeClr val="tx1"/>
              </a:solidFill>
            </a:endParaRPr>
          </a:p>
          <a:p>
            <a:endParaRPr lang="ru-RU" sz="2000" dirty="0">
              <a:solidFill>
                <a:schemeClr val="tx1"/>
              </a:solidFill>
            </a:endParaRPr>
          </a:p>
          <a:p>
            <a:endParaRPr lang="uk-UA" sz="2000"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20818845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fontScale="92500" lnSpcReduction="20000"/>
          </a:bodyPr>
          <a:lstStyle/>
          <a:p>
            <a:pPr marL="0" indent="0" algn="r">
              <a:buNone/>
            </a:pPr>
            <a:endParaRPr lang="ru-RU" b="1" dirty="0"/>
          </a:p>
          <a:p>
            <a:pPr marL="0" indent="0" algn="ctr">
              <a:buNone/>
            </a:pPr>
            <a:r>
              <a:rPr lang="uk-UA" sz="2200" b="1" i="1" dirty="0">
                <a:solidFill>
                  <a:schemeClr val="tx1"/>
                </a:solidFill>
              </a:rPr>
              <a:t>Структура </a:t>
            </a:r>
            <a:r>
              <a:rPr lang="uk-UA" sz="2200" b="1" i="1" dirty="0" err="1">
                <a:solidFill>
                  <a:schemeClr val="tx1"/>
                </a:solidFill>
              </a:rPr>
              <a:t>іміджелогії</a:t>
            </a:r>
            <a:r>
              <a:rPr lang="uk-UA" sz="2200" b="1" dirty="0">
                <a:solidFill>
                  <a:schemeClr val="tx1"/>
                </a:solidFill>
              </a:rPr>
              <a:t> </a:t>
            </a:r>
            <a:endParaRPr lang="uk-UA" sz="2200" b="1" dirty="0" smtClean="0">
              <a:solidFill>
                <a:schemeClr val="tx1"/>
              </a:solidFill>
            </a:endParaRPr>
          </a:p>
          <a:p>
            <a:r>
              <a:rPr lang="uk-UA" sz="2200" dirty="0" smtClean="0">
                <a:solidFill>
                  <a:schemeClr val="tx1"/>
                </a:solidFill>
              </a:rPr>
              <a:t>дві </a:t>
            </a:r>
            <a:r>
              <a:rPr lang="uk-UA" sz="2200" dirty="0">
                <a:solidFill>
                  <a:schemeClr val="tx1"/>
                </a:solidFill>
              </a:rPr>
              <a:t>важливі складові частини, пов’язані між собою системою взаємозв’язків і </a:t>
            </a:r>
            <a:r>
              <a:rPr lang="uk-UA" sz="2200" dirty="0" smtClean="0">
                <a:solidFill>
                  <a:schemeClr val="tx1"/>
                </a:solidFill>
              </a:rPr>
              <a:t>взаємовпливів</a:t>
            </a:r>
          </a:p>
          <a:p>
            <a:pPr marL="0" indent="0" algn="ctr">
              <a:buNone/>
            </a:pPr>
            <a:r>
              <a:rPr lang="uk-UA" sz="2200" dirty="0" smtClean="0">
                <a:solidFill>
                  <a:schemeClr val="tx1"/>
                </a:solidFill>
              </a:rPr>
              <a:t> </a:t>
            </a:r>
            <a:r>
              <a:rPr lang="uk-UA" sz="2200" b="1" dirty="0" smtClean="0">
                <a:solidFill>
                  <a:schemeClr val="tx1"/>
                </a:solidFill>
              </a:rPr>
              <a:t>1. З</a:t>
            </a:r>
            <a:r>
              <a:rPr lang="uk-UA" sz="2200" b="1" i="1" dirty="0" smtClean="0">
                <a:solidFill>
                  <a:schemeClr val="tx1"/>
                </a:solidFill>
              </a:rPr>
              <a:t>агальна </a:t>
            </a:r>
            <a:r>
              <a:rPr lang="uk-UA" sz="2200" b="1" i="1" dirty="0">
                <a:solidFill>
                  <a:schemeClr val="tx1"/>
                </a:solidFill>
              </a:rPr>
              <a:t>(теоретична) </a:t>
            </a:r>
            <a:r>
              <a:rPr lang="uk-UA" sz="2200" b="1" i="1" dirty="0" err="1">
                <a:solidFill>
                  <a:schemeClr val="tx1"/>
                </a:solidFill>
              </a:rPr>
              <a:t>іміджелогія</a:t>
            </a:r>
            <a:r>
              <a:rPr lang="uk-UA" sz="2200" b="1" dirty="0">
                <a:solidFill>
                  <a:schemeClr val="tx1"/>
                </a:solidFill>
              </a:rPr>
              <a:t> </a:t>
            </a:r>
            <a:r>
              <a:rPr lang="uk-UA" sz="2200" b="1" dirty="0" smtClean="0">
                <a:solidFill>
                  <a:schemeClr val="tx1"/>
                </a:solidFill>
              </a:rPr>
              <a:t>         2.</a:t>
            </a:r>
            <a:r>
              <a:rPr lang="uk-UA" sz="2200" b="1" i="1" dirty="0" smtClean="0">
                <a:solidFill>
                  <a:schemeClr val="tx1"/>
                </a:solidFill>
              </a:rPr>
              <a:t>Прикладна </a:t>
            </a:r>
            <a:r>
              <a:rPr lang="uk-UA" sz="2200" b="1" i="1" dirty="0" err="1">
                <a:solidFill>
                  <a:schemeClr val="tx1"/>
                </a:solidFill>
              </a:rPr>
              <a:t>іміджелогія</a:t>
            </a:r>
            <a:r>
              <a:rPr lang="uk-UA" sz="2200" b="1" i="1" dirty="0">
                <a:solidFill>
                  <a:schemeClr val="tx1"/>
                </a:solidFill>
              </a:rPr>
              <a:t> (</a:t>
            </a:r>
            <a:r>
              <a:rPr lang="uk-UA" sz="2200" b="1" i="1" dirty="0" err="1">
                <a:solidFill>
                  <a:schemeClr val="tx1"/>
                </a:solidFill>
              </a:rPr>
              <a:t>іміджмейкерство</a:t>
            </a:r>
            <a:r>
              <a:rPr lang="uk-UA" sz="2200" b="1" dirty="0" smtClean="0">
                <a:solidFill>
                  <a:schemeClr val="tx1"/>
                </a:solidFill>
              </a:rPr>
              <a:t>)</a:t>
            </a:r>
          </a:p>
          <a:p>
            <a:pPr marL="0" indent="0" algn="ctr">
              <a:buNone/>
            </a:pPr>
            <a:endParaRPr lang="ru-RU" sz="2200" b="1" dirty="0">
              <a:solidFill>
                <a:schemeClr val="tx1"/>
              </a:solidFill>
            </a:endParaRPr>
          </a:p>
          <a:p>
            <a:pPr marL="0" indent="0">
              <a:buNone/>
            </a:pPr>
            <a:r>
              <a:rPr lang="uk-UA" sz="2200" b="1" dirty="0">
                <a:solidFill>
                  <a:schemeClr val="tx1"/>
                </a:solidFill>
              </a:rPr>
              <a:t>Загальна (теоретична) </a:t>
            </a:r>
            <a:r>
              <a:rPr lang="uk-UA" sz="2200" b="1" dirty="0" err="1" smtClean="0">
                <a:solidFill>
                  <a:schemeClr val="tx1"/>
                </a:solidFill>
              </a:rPr>
              <a:t>іміджелогія</a:t>
            </a:r>
            <a:r>
              <a:rPr lang="uk-UA" sz="2200" b="1" dirty="0">
                <a:solidFill>
                  <a:schemeClr val="tx1"/>
                </a:solidFill>
              </a:rPr>
              <a:t>:</a:t>
            </a:r>
            <a:endParaRPr lang="uk-UA" sz="2200" b="1" dirty="0" smtClean="0">
              <a:solidFill>
                <a:schemeClr val="tx1"/>
              </a:solidFill>
            </a:endParaRPr>
          </a:p>
          <a:p>
            <a:pPr marL="0" indent="0">
              <a:buNone/>
            </a:pPr>
            <a:r>
              <a:rPr lang="uk-UA" sz="2200" dirty="0" smtClean="0">
                <a:solidFill>
                  <a:schemeClr val="tx1"/>
                </a:solidFill>
              </a:rPr>
              <a:t>вивчає </a:t>
            </a:r>
            <a:r>
              <a:rPr lang="uk-UA" sz="2200" dirty="0">
                <a:solidFill>
                  <a:schemeClr val="tx1"/>
                </a:solidFill>
              </a:rPr>
              <a:t>онтологію іміджу, розглядає питання та проблеми, пов’язані з методологічними основами наукового знання, розробляє концептуальні засади науки в різних галузях.</a:t>
            </a:r>
            <a:endParaRPr lang="ru-RU" sz="2200" dirty="0">
              <a:solidFill>
                <a:schemeClr val="tx1"/>
              </a:solidFill>
            </a:endParaRPr>
          </a:p>
          <a:p>
            <a:pPr marL="0" indent="0">
              <a:buNone/>
            </a:pPr>
            <a:r>
              <a:rPr lang="uk-UA" sz="2200" b="1" dirty="0">
                <a:solidFill>
                  <a:schemeClr val="tx1"/>
                </a:solidFill>
              </a:rPr>
              <a:t>Прикладна </a:t>
            </a:r>
            <a:r>
              <a:rPr lang="uk-UA" sz="2200" b="1" dirty="0" err="1">
                <a:solidFill>
                  <a:schemeClr val="tx1"/>
                </a:solidFill>
              </a:rPr>
              <a:t>іміджелогія</a:t>
            </a:r>
            <a:r>
              <a:rPr lang="uk-UA" sz="2200" b="1" dirty="0">
                <a:solidFill>
                  <a:schemeClr val="tx1"/>
                </a:solidFill>
              </a:rPr>
              <a:t> (</a:t>
            </a:r>
            <a:r>
              <a:rPr lang="uk-UA" sz="2200" b="1" dirty="0" err="1">
                <a:solidFill>
                  <a:schemeClr val="tx1"/>
                </a:solidFill>
              </a:rPr>
              <a:t>іміджмейкерство</a:t>
            </a:r>
            <a:r>
              <a:rPr lang="uk-UA" sz="2200" b="1" dirty="0">
                <a:solidFill>
                  <a:schemeClr val="tx1"/>
                </a:solidFill>
              </a:rPr>
              <a:t>) </a:t>
            </a:r>
            <a:endParaRPr lang="uk-UA" sz="2200" b="1" dirty="0" smtClean="0">
              <a:solidFill>
                <a:schemeClr val="tx1"/>
              </a:solidFill>
            </a:endParaRPr>
          </a:p>
          <a:p>
            <a:pPr marL="0" indent="0">
              <a:buNone/>
            </a:pPr>
            <a:r>
              <a:rPr lang="uk-UA" sz="2200" dirty="0" smtClean="0">
                <a:solidFill>
                  <a:schemeClr val="tx1"/>
                </a:solidFill>
              </a:rPr>
              <a:t>технології </a:t>
            </a:r>
            <a:r>
              <a:rPr lang="uk-UA" sz="2200" dirty="0">
                <a:solidFill>
                  <a:schemeClr val="tx1"/>
                </a:solidFill>
              </a:rPr>
              <a:t>формування іміджу (</a:t>
            </a:r>
            <a:r>
              <a:rPr lang="uk-UA" sz="2200" dirty="0" err="1">
                <a:solidFill>
                  <a:schemeClr val="tx1"/>
                </a:solidFill>
              </a:rPr>
              <a:t>неймінг</a:t>
            </a:r>
            <a:r>
              <a:rPr lang="uk-UA" sz="2200" dirty="0">
                <a:solidFill>
                  <a:schemeClr val="tx1"/>
                </a:solidFill>
              </a:rPr>
              <a:t>, </a:t>
            </a:r>
            <a:r>
              <a:rPr lang="uk-UA" sz="2200" dirty="0" err="1">
                <a:solidFill>
                  <a:schemeClr val="tx1"/>
                </a:solidFill>
              </a:rPr>
              <a:t>іміджмейкінг</a:t>
            </a:r>
            <a:r>
              <a:rPr lang="uk-UA" sz="2200" dirty="0">
                <a:solidFill>
                  <a:schemeClr val="tx1"/>
                </a:solidFill>
              </a:rPr>
              <a:t>, техніки створення яскравого образу), розробляє моделі використання іміджу технологій залежно від соціального замовлення.</a:t>
            </a:r>
            <a:endParaRPr lang="ru-RU" sz="2200" dirty="0">
              <a:solidFill>
                <a:schemeClr val="tx1"/>
              </a:solidFill>
            </a:endParaRPr>
          </a:p>
          <a:p>
            <a:pPr marL="0" indent="0" algn="ctr">
              <a:buNone/>
            </a:pPr>
            <a:r>
              <a:rPr lang="uk-UA" sz="2200" b="1" u="sng" dirty="0" smtClean="0">
                <a:solidFill>
                  <a:schemeClr val="tx1"/>
                </a:solidFill>
              </a:rPr>
              <a:t>ІМІДЖЕЛОГІЯ </a:t>
            </a:r>
          </a:p>
          <a:p>
            <a:pPr marL="0" indent="0">
              <a:buNone/>
            </a:pPr>
            <a:r>
              <a:rPr lang="uk-UA" sz="2200" dirty="0" smtClean="0">
                <a:solidFill>
                  <a:schemeClr val="tx1"/>
                </a:solidFill>
              </a:rPr>
              <a:t> </a:t>
            </a:r>
            <a:r>
              <a:rPr lang="uk-UA" sz="2200" dirty="0">
                <a:solidFill>
                  <a:schemeClr val="tx1"/>
                </a:solidFill>
              </a:rPr>
              <a:t>це комплексна інтегративна дисципліна, яка використовує окремі результати ряду наук, зокрема </a:t>
            </a:r>
            <a:r>
              <a:rPr lang="uk-UA" sz="2200" i="1" dirty="0">
                <a:solidFill>
                  <a:schemeClr val="tx1"/>
                </a:solidFill>
              </a:rPr>
              <a:t>соціальної психології, культурології, менеджменту та маркетингу, політології </a:t>
            </a:r>
            <a:r>
              <a:rPr lang="uk-UA" sz="2200" dirty="0">
                <a:solidFill>
                  <a:schemeClr val="tx1"/>
                </a:solidFill>
              </a:rPr>
              <a:t>тощо, метою якої є створення методологічного і методичного оснащення для професійної діяльності зі створення і перетворення імідж-образу.</a:t>
            </a:r>
            <a:endParaRPr lang="ru-RU" sz="2200" dirty="0">
              <a:solidFill>
                <a:schemeClr val="tx1"/>
              </a:solidFill>
            </a:endParaRPr>
          </a:p>
          <a:p>
            <a:pPr algn="ctr"/>
            <a:endParaRPr lang="uk-UA" sz="2000" b="1"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4031645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pPr marL="0" indent="0" algn="ctr">
              <a:buNone/>
            </a:pPr>
            <a:r>
              <a:rPr lang="uk-UA" sz="2000" b="1" dirty="0"/>
              <a:t>2. Педагогічна </a:t>
            </a:r>
            <a:r>
              <a:rPr lang="uk-UA" sz="2000" b="1" dirty="0" err="1"/>
              <a:t>іміджелогія</a:t>
            </a:r>
            <a:r>
              <a:rPr lang="uk-UA" sz="2000" b="1" dirty="0"/>
              <a:t> як особлива галузь гуманітарних знань. Значення </a:t>
            </a:r>
            <a:r>
              <a:rPr lang="uk-UA" sz="2000" b="1" dirty="0" err="1"/>
              <a:t>іміджестворюючих</a:t>
            </a:r>
            <a:r>
              <a:rPr lang="uk-UA" sz="2000" b="1" dirty="0"/>
              <a:t> компонентів для професійної діяльності </a:t>
            </a:r>
            <a:r>
              <a:rPr lang="uk-UA" sz="2000" b="1" dirty="0" smtClean="0"/>
              <a:t>педагога</a:t>
            </a:r>
            <a:endParaRPr lang="uk-UA" sz="2000" b="1" dirty="0" smtClean="0"/>
          </a:p>
          <a:p>
            <a:pPr marL="0" indent="0">
              <a:buNone/>
            </a:pPr>
            <a:r>
              <a:rPr lang="uk-UA" sz="2000" dirty="0" smtClean="0">
                <a:solidFill>
                  <a:schemeClr val="tx1"/>
                </a:solidFill>
              </a:rPr>
              <a:t>    </a:t>
            </a:r>
            <a:r>
              <a:rPr lang="uk-UA" sz="2000" b="1" dirty="0" smtClean="0">
                <a:solidFill>
                  <a:schemeClr val="tx1"/>
                </a:solidFill>
              </a:rPr>
              <a:t>Сучасний </a:t>
            </a:r>
            <a:r>
              <a:rPr lang="uk-UA" sz="2000" b="1" dirty="0" smtClean="0">
                <a:solidFill>
                  <a:schemeClr val="tx1"/>
                </a:solidFill>
              </a:rPr>
              <a:t>педагог </a:t>
            </a:r>
            <a:r>
              <a:rPr lang="uk-UA" sz="2000" dirty="0">
                <a:solidFill>
                  <a:schemeClr val="tx1"/>
                </a:solidFill>
              </a:rPr>
              <a:t>повинен не тільки знати свій предмет, вміти його викладати, а й бути ерудованою, освіченою, висококультурною, привабливою особистістю, яка прагне постійного </a:t>
            </a:r>
            <a:r>
              <a:rPr lang="uk-UA" sz="2000" u="sng" dirty="0">
                <a:solidFill>
                  <a:schemeClr val="tx1"/>
                </a:solidFill>
              </a:rPr>
              <a:t>саморозвитку</a:t>
            </a:r>
            <a:r>
              <a:rPr lang="uk-UA" sz="2000" dirty="0">
                <a:solidFill>
                  <a:schemeClr val="tx1"/>
                </a:solidFill>
              </a:rPr>
              <a:t>, володіє технікою </a:t>
            </a:r>
            <a:r>
              <a:rPr lang="uk-UA" sz="2000" dirty="0" err="1">
                <a:solidFill>
                  <a:schemeClr val="tx1"/>
                </a:solidFill>
              </a:rPr>
              <a:t>самопрезентації</a:t>
            </a:r>
            <a:r>
              <a:rPr lang="uk-UA" sz="2000" dirty="0">
                <a:solidFill>
                  <a:schemeClr val="tx1"/>
                </a:solidFill>
              </a:rPr>
              <a:t> та постійно працює над створенням </a:t>
            </a:r>
            <a:r>
              <a:rPr lang="uk-UA" sz="2000" i="1" dirty="0">
                <a:solidFill>
                  <a:schemeClr val="tx1"/>
                </a:solidFill>
              </a:rPr>
              <a:t>власного позитивного професійного іміджу</a:t>
            </a:r>
            <a:r>
              <a:rPr lang="uk-UA" sz="2000" dirty="0" smtClean="0">
                <a:solidFill>
                  <a:schemeClr val="tx1"/>
                </a:solidFill>
              </a:rPr>
              <a:t>.</a:t>
            </a:r>
          </a:p>
          <a:p>
            <a:endParaRPr lang="uk-UA" sz="2000" dirty="0" smtClean="0">
              <a:solidFill>
                <a:schemeClr val="tx1"/>
              </a:solidFill>
            </a:endParaRPr>
          </a:p>
          <a:p>
            <a:r>
              <a:rPr lang="uk-UA" sz="2000" dirty="0" smtClean="0">
                <a:solidFill>
                  <a:schemeClr val="tx1"/>
                </a:solidFill>
              </a:rPr>
              <a:t>Найбільша </a:t>
            </a:r>
            <a:r>
              <a:rPr lang="uk-UA" sz="2000" dirty="0">
                <a:solidFill>
                  <a:schemeClr val="tx1"/>
                </a:solidFill>
              </a:rPr>
              <a:t>увага в іміджі </a:t>
            </a:r>
            <a:r>
              <a:rPr lang="uk-UA" sz="2000" dirty="0" smtClean="0">
                <a:solidFill>
                  <a:schemeClr val="tx1"/>
                </a:solidFill>
              </a:rPr>
              <a:t>педагога  </a:t>
            </a:r>
            <a:r>
              <a:rPr lang="uk-UA" sz="2000" dirty="0" smtClean="0">
                <a:solidFill>
                  <a:schemeClr val="tx1"/>
                </a:solidFill>
              </a:rPr>
              <a:t>завжди   </a:t>
            </a:r>
            <a:r>
              <a:rPr lang="uk-UA" sz="2000" dirty="0">
                <a:solidFill>
                  <a:schemeClr val="tx1"/>
                </a:solidFill>
              </a:rPr>
              <a:t>приділялася його внутрішньому компоненту – </a:t>
            </a:r>
            <a:r>
              <a:rPr lang="uk-UA" sz="2000" i="1" dirty="0">
                <a:solidFill>
                  <a:schemeClr val="tx1"/>
                </a:solidFill>
              </a:rPr>
              <a:t>особистісним і професійним характеристикам</a:t>
            </a:r>
            <a:r>
              <a:rPr lang="uk-UA" sz="2000" dirty="0">
                <a:solidFill>
                  <a:schemeClr val="tx1"/>
                </a:solidFill>
              </a:rPr>
              <a:t>. Лише згодом починають звертати увагу не тільки не такі якості як </a:t>
            </a:r>
            <a:r>
              <a:rPr lang="uk-UA" sz="2000" i="1" dirty="0">
                <a:solidFill>
                  <a:schemeClr val="tx1"/>
                </a:solidFill>
              </a:rPr>
              <a:t>професіоналізм, педагогічна майстерність, моральність, а й на зовнішню привабливість педагога, його поведінку, міміку, тон – основні складники зовнішнього компонента іміджу, що формують перше враження</a:t>
            </a:r>
            <a:r>
              <a:rPr lang="uk-UA" sz="2000" dirty="0">
                <a:solidFill>
                  <a:schemeClr val="tx1"/>
                </a:solidFill>
              </a:rPr>
              <a:t>. Поступово утворюється образ-стереотип справжнього </a:t>
            </a:r>
            <a:r>
              <a:rPr lang="uk-UA" sz="2000" dirty="0" smtClean="0">
                <a:solidFill>
                  <a:schemeClr val="tx1"/>
                </a:solidFill>
              </a:rPr>
              <a:t>педагога.</a:t>
            </a:r>
            <a:endParaRPr lang="ru-RU" sz="2000" dirty="0">
              <a:solidFill>
                <a:schemeClr val="tx1"/>
              </a:solidFill>
            </a:endParaRPr>
          </a:p>
          <a:p>
            <a:pPr marL="0" indent="0">
              <a:buNone/>
            </a:pPr>
            <a:endParaRPr lang="uk-UA" sz="2000" dirty="0" smtClean="0">
              <a:solidFill>
                <a:schemeClr val="tx1"/>
              </a:solidFill>
            </a:endParaRPr>
          </a:p>
          <a:p>
            <a:pPr marL="0" indent="0" algn="ctr">
              <a:buNone/>
            </a:pPr>
            <a:endParaRPr lang="ru-RU" sz="2000" dirty="0"/>
          </a:p>
          <a:p>
            <a:pPr marL="0" indent="0" algn="ctr">
              <a:buNone/>
            </a:pPr>
            <a:endParaRPr lang="ru-RU" sz="2000" dirty="0"/>
          </a:p>
          <a:p>
            <a:pPr marL="0" indent="0" algn="ctr">
              <a:buNone/>
            </a:pPr>
            <a:endParaRPr lang="uk-UA" sz="2000" b="1"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5982181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pPr marL="0" indent="0" algn="ctr">
              <a:buNone/>
            </a:pPr>
            <a:r>
              <a:rPr lang="uk-UA" sz="2400" b="1" i="1" dirty="0" smtClean="0">
                <a:solidFill>
                  <a:schemeClr val="tx1"/>
                </a:solidFill>
              </a:rPr>
              <a:t>«ПЕДАГОГІЧНИЙ ІМІДЖ»</a:t>
            </a:r>
            <a:endParaRPr lang="ru-RU" sz="2400" b="1" dirty="0" smtClean="0">
              <a:solidFill>
                <a:schemeClr val="tx1"/>
              </a:solidFill>
            </a:endParaRPr>
          </a:p>
          <a:p>
            <a:r>
              <a:rPr lang="uk-UA" sz="2000" dirty="0" smtClean="0">
                <a:solidFill>
                  <a:schemeClr val="tx1"/>
                </a:solidFill>
              </a:rPr>
              <a:t>Нині </a:t>
            </a:r>
            <a:r>
              <a:rPr lang="uk-UA" sz="2000" dirty="0">
                <a:solidFill>
                  <a:schemeClr val="tx1"/>
                </a:solidFill>
              </a:rPr>
              <a:t>існує багато підходів до вивчення цього питання. Адже професійний імідж є багатофункціональною категорією, котра зумовлює успішність освітнього </a:t>
            </a:r>
            <a:r>
              <a:rPr lang="uk-UA" sz="2000" dirty="0" smtClean="0">
                <a:solidFill>
                  <a:schemeClr val="tx1"/>
                </a:solidFill>
              </a:rPr>
              <a:t>процесу</a:t>
            </a:r>
            <a:endParaRPr lang="ru-RU" sz="2000" dirty="0">
              <a:solidFill>
                <a:schemeClr val="tx1"/>
              </a:solidFill>
            </a:endParaRPr>
          </a:p>
          <a:p>
            <a:endParaRPr lang="uk-UA" sz="2000" dirty="0" smtClean="0">
              <a:solidFill>
                <a:schemeClr val="tx1"/>
              </a:solidFill>
            </a:endParaRPr>
          </a:p>
          <a:p>
            <a:r>
              <a:rPr lang="uk-UA" sz="2000" dirty="0" smtClean="0">
                <a:solidFill>
                  <a:schemeClr val="tx1"/>
                </a:solidFill>
              </a:rPr>
              <a:t>У </a:t>
            </a:r>
            <a:r>
              <a:rPr lang="uk-UA" sz="2000" dirty="0">
                <a:solidFill>
                  <a:schemeClr val="tx1"/>
                </a:solidFill>
              </a:rPr>
              <a:t>педагогічному словнику </a:t>
            </a:r>
            <a:r>
              <a:rPr lang="uk-UA" sz="2000" i="1" dirty="0">
                <a:solidFill>
                  <a:schemeClr val="tx1"/>
                </a:solidFill>
              </a:rPr>
              <a:t>імідж учителя</a:t>
            </a:r>
            <a:r>
              <a:rPr lang="uk-UA" sz="2000" dirty="0">
                <a:solidFill>
                  <a:schemeClr val="tx1"/>
                </a:solidFill>
              </a:rPr>
              <a:t> визначається як «емоційно забарвлений стереотип сприйняття образу вчителя в свідомості вихованців, колег, соціального оточення, в свідомості мас. Під час формування іміджу педагога реальні якості тісно переплітаються з якостями, що приписуються оточуючими</a:t>
            </a:r>
            <a:r>
              <a:rPr lang="uk-UA" sz="2000" dirty="0" smtClean="0">
                <a:solidFill>
                  <a:schemeClr val="tx1"/>
                </a:solidFill>
              </a:rPr>
              <a:t>»</a:t>
            </a:r>
            <a:endParaRPr lang="ru-RU" sz="2000" dirty="0">
              <a:solidFill>
                <a:schemeClr val="tx1"/>
              </a:solidFill>
            </a:endParaRPr>
          </a:p>
          <a:p>
            <a:r>
              <a:rPr lang="uk-UA" sz="2000" dirty="0">
                <a:solidFill>
                  <a:schemeClr val="tx1"/>
                </a:solidFill>
              </a:rPr>
              <a:t>Н. </a:t>
            </a:r>
            <a:r>
              <a:rPr lang="uk-UA" sz="2000" dirty="0" err="1">
                <a:solidFill>
                  <a:schemeClr val="tx1"/>
                </a:solidFill>
              </a:rPr>
              <a:t>Гузій</a:t>
            </a:r>
            <a:r>
              <a:rPr lang="uk-UA" sz="2000" dirty="0">
                <a:solidFill>
                  <a:schemeClr val="tx1"/>
                </a:solidFill>
              </a:rPr>
              <a:t> пропонує розглядати </a:t>
            </a:r>
            <a:r>
              <a:rPr lang="uk-UA" sz="2000" i="1" dirty="0">
                <a:solidFill>
                  <a:schemeClr val="tx1"/>
                </a:solidFill>
              </a:rPr>
              <a:t>педагогічний імідж</a:t>
            </a:r>
            <a:r>
              <a:rPr lang="uk-UA" sz="2000" dirty="0">
                <a:solidFill>
                  <a:schemeClr val="tx1"/>
                </a:solidFill>
              </a:rPr>
              <a:t> як «полісемічну категорію, що характеризує стиль професійно-педагогічної діяльності, манеру спілкування, уміння індивідуалізувати свій образ, надавати йому естетичної виразності. Суспільство породжує вимоги до професійного іміджу педагога, але такі якості, як любов до дітей, студентів, високий професіоналізм, доброта, щирість, вміння спілкуватися залишаються незмінними».</a:t>
            </a:r>
            <a:endParaRPr lang="ru-RU" sz="2000" dirty="0">
              <a:solidFill>
                <a:schemeClr val="tx1"/>
              </a:solidFill>
            </a:endParaRPr>
          </a:p>
          <a:p>
            <a:pPr marL="0" indent="0">
              <a:buNone/>
            </a:pPr>
            <a:endParaRPr lang="uk-UA" sz="2000" dirty="0" smtClean="0">
              <a:solidFill>
                <a:schemeClr val="tx1"/>
              </a:solidFill>
            </a:endParaRPr>
          </a:p>
          <a:p>
            <a:pPr marL="0" indent="0" algn="ctr">
              <a:buNone/>
            </a:pPr>
            <a:endParaRPr lang="ru-RU" sz="2000" dirty="0"/>
          </a:p>
          <a:p>
            <a:pPr marL="0" indent="0" algn="ctr">
              <a:buNone/>
            </a:pPr>
            <a:endParaRPr lang="ru-RU" sz="2000" dirty="0"/>
          </a:p>
          <a:p>
            <a:pPr marL="0" indent="0" algn="ctr">
              <a:buNone/>
            </a:pPr>
            <a:endParaRPr lang="uk-UA" sz="2000" b="1"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348154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fontScale="92500" lnSpcReduction="20000"/>
          </a:bodyPr>
          <a:lstStyle/>
          <a:p>
            <a:pPr marL="0" indent="0" algn="r">
              <a:buNone/>
            </a:pPr>
            <a:endParaRPr lang="ru-RU" b="1" dirty="0"/>
          </a:p>
          <a:p>
            <a:pPr marL="0" indent="0" algn="ctr">
              <a:buNone/>
            </a:pPr>
            <a:r>
              <a:rPr lang="uk-UA" sz="2400" b="1" i="1" dirty="0" smtClean="0">
                <a:solidFill>
                  <a:schemeClr val="tx1"/>
                </a:solidFill>
              </a:rPr>
              <a:t>ПЕДАГОГІЧНИЙ ІМІДЖ</a:t>
            </a:r>
            <a:r>
              <a:rPr lang="uk-UA" sz="2400" b="1" dirty="0" smtClean="0">
                <a:solidFill>
                  <a:schemeClr val="tx1"/>
                </a:solidFill>
              </a:rPr>
              <a:t> </a:t>
            </a:r>
          </a:p>
          <a:p>
            <a:pPr marL="0" indent="0">
              <a:buNone/>
            </a:pPr>
            <a:r>
              <a:rPr lang="uk-UA" sz="2000" dirty="0" smtClean="0"/>
              <a:t>компонент </a:t>
            </a:r>
            <a:r>
              <a:rPr lang="uk-UA" sz="2000" dirty="0"/>
              <a:t>культури педагогічної діяльності, який зумовлює успішність професійної діяльності педагога, бо дозволяє йому краще виявити особистісні та ділові якості</a:t>
            </a:r>
            <a:r>
              <a:rPr lang="uk-UA" sz="2000" dirty="0" smtClean="0"/>
              <a:t>»</a:t>
            </a:r>
          </a:p>
          <a:p>
            <a:pPr marL="0" indent="0">
              <a:buNone/>
            </a:pPr>
            <a:r>
              <a:rPr lang="uk-UA" sz="2000" i="1" dirty="0" smtClean="0"/>
              <a:t>Індивідуальний </a:t>
            </a:r>
            <a:r>
              <a:rPr lang="uk-UA" sz="2000" i="1" dirty="0"/>
              <a:t>імідж</a:t>
            </a:r>
            <a:r>
              <a:rPr lang="uk-UA" sz="2000" dirty="0"/>
              <a:t> – це </a:t>
            </a:r>
            <a:r>
              <a:rPr lang="uk-UA" sz="2000" dirty="0" smtClean="0"/>
              <a:t>система </a:t>
            </a:r>
            <a:r>
              <a:rPr lang="uk-UA" sz="2000" dirty="0"/>
              <a:t>особистісних якостей педагога (толерантність, фактичність, доброзичливість, рефлективність тощо) і психологічних засобів (вербальних та невербальних, методів спілкування, позицій, ролей) до яких цілеспрямовано удається педагог з метою отримання оптимального результату педагогічної </a:t>
            </a:r>
            <a:r>
              <a:rPr lang="uk-UA" sz="2000" dirty="0" smtClean="0"/>
              <a:t>діяльності (Н</a:t>
            </a:r>
            <a:r>
              <a:rPr lang="uk-UA" sz="2000" dirty="0"/>
              <a:t>. </a:t>
            </a:r>
            <a:r>
              <a:rPr lang="uk-UA" sz="2000" dirty="0" smtClean="0"/>
              <a:t>Тарасенко) </a:t>
            </a:r>
          </a:p>
          <a:p>
            <a:pPr marL="0" indent="0" algn="ctr">
              <a:buNone/>
            </a:pPr>
            <a:r>
              <a:rPr lang="uk-UA" sz="2600" b="1" i="1" dirty="0" smtClean="0">
                <a:solidFill>
                  <a:schemeClr val="tx1"/>
                </a:solidFill>
              </a:rPr>
              <a:t>Професійний </a:t>
            </a:r>
            <a:r>
              <a:rPr lang="uk-UA" sz="2600" b="1" i="1" dirty="0">
                <a:solidFill>
                  <a:schemeClr val="tx1"/>
                </a:solidFill>
              </a:rPr>
              <a:t>іміджу менеджера закладу </a:t>
            </a:r>
            <a:r>
              <a:rPr lang="uk-UA" sz="2600" b="1" i="1" dirty="0" smtClean="0">
                <a:solidFill>
                  <a:schemeClr val="tx1"/>
                </a:solidFill>
              </a:rPr>
              <a:t>освіти</a:t>
            </a:r>
          </a:p>
          <a:p>
            <a:pPr marL="0" indent="0" algn="ctr">
              <a:buNone/>
            </a:pPr>
            <a:r>
              <a:rPr lang="uk-UA" sz="2000" dirty="0" smtClean="0">
                <a:solidFill>
                  <a:schemeClr val="tx1"/>
                </a:solidFill>
              </a:rPr>
              <a:t>Спільні </a:t>
            </a:r>
            <a:r>
              <a:rPr lang="uk-UA" sz="2000" dirty="0">
                <a:solidFill>
                  <a:schemeClr val="tx1"/>
                </a:solidFill>
              </a:rPr>
              <a:t>для всіх цих визначень є такі положення:</a:t>
            </a:r>
            <a:endParaRPr lang="ru-RU" sz="2000" dirty="0">
              <a:solidFill>
                <a:schemeClr val="tx1"/>
              </a:solidFill>
            </a:endParaRPr>
          </a:p>
          <a:p>
            <a:pPr lvl="0"/>
            <a:r>
              <a:rPr lang="uk-UA" sz="2000" dirty="0">
                <a:solidFill>
                  <a:schemeClr val="tx1"/>
                </a:solidFill>
              </a:rPr>
              <a:t>імідж керівника – це </a:t>
            </a:r>
            <a:r>
              <a:rPr lang="uk-UA" sz="2000" dirty="0" err="1">
                <a:solidFill>
                  <a:schemeClr val="tx1"/>
                </a:solidFill>
              </a:rPr>
              <a:t>стереотипізований</a:t>
            </a:r>
            <a:r>
              <a:rPr lang="uk-UA" sz="2000" dirty="0">
                <a:solidFill>
                  <a:schemeClr val="tx1"/>
                </a:solidFill>
              </a:rPr>
              <a:t> образ, що виникає у свідомості окремої особи, певної групи або цілого суспільства;</a:t>
            </a:r>
            <a:endParaRPr lang="ru-RU" sz="2000" dirty="0">
              <a:solidFill>
                <a:schemeClr val="tx1"/>
              </a:solidFill>
            </a:endParaRPr>
          </a:p>
          <a:p>
            <a:pPr lvl="0"/>
            <a:r>
              <a:rPr lang="uk-UA" sz="2000" dirty="0">
                <a:solidFill>
                  <a:schemeClr val="tx1"/>
                </a:solidFill>
              </a:rPr>
              <a:t>професійний імідж є надбудовою, що створюється на основі особистісних якостей індивіда;</a:t>
            </a:r>
            <a:endParaRPr lang="ru-RU" sz="2000" dirty="0">
              <a:solidFill>
                <a:schemeClr val="tx1"/>
              </a:solidFill>
            </a:endParaRPr>
          </a:p>
          <a:p>
            <a:pPr lvl="0"/>
            <a:r>
              <a:rPr lang="uk-UA" sz="2000" dirty="0">
                <a:solidFill>
                  <a:schemeClr val="tx1"/>
                </a:solidFill>
              </a:rPr>
              <a:t>основними особистісними якостями менеджера закладу освіти є гуманізм, любов до дітей, тактовність, стриманість, справедливість;</a:t>
            </a:r>
            <a:endParaRPr lang="ru-RU" sz="2000" dirty="0">
              <a:solidFill>
                <a:schemeClr val="tx1"/>
              </a:solidFill>
            </a:endParaRPr>
          </a:p>
          <a:p>
            <a:pPr lvl="0"/>
            <a:r>
              <a:rPr lang="uk-UA" sz="2000" dirty="0">
                <a:solidFill>
                  <a:schemeClr val="tx1"/>
                </a:solidFill>
              </a:rPr>
              <a:t>професійний імідж керівника зумовлюється професійними якостями, що формують позитивне враження про нього як про справжнього фахівця: педагогічна майстерність, педагогічна ерудиція, педагогічна рефлексія, педагогічна етика, індивідуальний стиль роботи;</a:t>
            </a:r>
            <a:endParaRPr lang="ru-RU" sz="2000" dirty="0">
              <a:solidFill>
                <a:schemeClr val="tx1"/>
              </a:solidFill>
            </a:endParaRPr>
          </a:p>
          <a:p>
            <a:pPr marL="0" indent="0">
              <a:buNone/>
            </a:pPr>
            <a:endParaRPr lang="ru-RU" sz="2000" dirty="0"/>
          </a:p>
          <a:p>
            <a:pPr marL="0" indent="0">
              <a:buNone/>
            </a:pPr>
            <a:endParaRPr lang="uk-UA" sz="2000" dirty="0" smtClean="0">
              <a:solidFill>
                <a:schemeClr val="tx1"/>
              </a:solidFill>
            </a:endParaRPr>
          </a:p>
          <a:p>
            <a:pPr marL="0" indent="0" algn="ctr">
              <a:buNone/>
            </a:pPr>
            <a:endParaRPr lang="ru-RU" sz="2000" dirty="0"/>
          </a:p>
          <a:p>
            <a:pPr marL="0" indent="0" algn="ctr">
              <a:buNone/>
            </a:pPr>
            <a:endParaRPr lang="ru-RU" sz="2000" dirty="0"/>
          </a:p>
          <a:p>
            <a:pPr marL="0" indent="0" algn="ctr">
              <a:buNone/>
            </a:pPr>
            <a:endParaRPr lang="uk-UA" sz="2000" b="1"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3216344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pPr lvl="0"/>
            <a:r>
              <a:rPr lang="uk-UA" sz="2000" dirty="0">
                <a:solidFill>
                  <a:schemeClr val="tx1"/>
                </a:solidFill>
              </a:rPr>
              <a:t>формування іміджу відбувається з урахуванням вимог та очікувань певної соціальної групи (учасників освітнього процесу);</a:t>
            </a:r>
            <a:endParaRPr lang="ru-RU" sz="2000" dirty="0">
              <a:solidFill>
                <a:schemeClr val="tx1"/>
              </a:solidFill>
            </a:endParaRPr>
          </a:p>
          <a:p>
            <a:pPr lvl="0"/>
            <a:r>
              <a:rPr lang="uk-UA" sz="2000" dirty="0">
                <a:solidFill>
                  <a:schemeClr val="tx1"/>
                </a:solidFill>
              </a:rPr>
              <a:t>гармонійна сукупність зовнішніх і внутрішніх індивідуальних і професійних якостей, що виявляються у діях і поведінці представника педагогічної професії, зумовлює успішність професійної діяльності.</a:t>
            </a:r>
            <a:endParaRPr lang="ru-RU" sz="2000" dirty="0">
              <a:solidFill>
                <a:schemeClr val="tx1"/>
              </a:solidFill>
            </a:endParaRPr>
          </a:p>
          <a:p>
            <a:pPr marL="0" indent="0">
              <a:buNone/>
            </a:pPr>
            <a:endParaRPr lang="uk-UA" sz="2000" i="1" dirty="0" smtClean="0">
              <a:solidFill>
                <a:schemeClr val="tx1"/>
              </a:solidFill>
            </a:endParaRPr>
          </a:p>
          <a:p>
            <a:pPr marL="0" indent="0">
              <a:buNone/>
            </a:pPr>
            <a:r>
              <a:rPr lang="uk-UA" sz="2000" b="1" i="1" dirty="0" smtClean="0">
                <a:solidFill>
                  <a:schemeClr val="tx1"/>
                </a:solidFill>
              </a:rPr>
              <a:t>Професійний </a:t>
            </a:r>
            <a:r>
              <a:rPr lang="uk-UA" sz="2000" b="1" i="1" dirty="0">
                <a:solidFill>
                  <a:schemeClr val="tx1"/>
                </a:solidFill>
              </a:rPr>
              <a:t>імідж менеджера закладу осві</a:t>
            </a:r>
            <a:r>
              <a:rPr lang="uk-UA" sz="2000" i="1" dirty="0">
                <a:solidFill>
                  <a:schemeClr val="tx1"/>
                </a:solidFill>
              </a:rPr>
              <a:t>ти</a:t>
            </a:r>
            <a:r>
              <a:rPr lang="uk-UA" sz="2000" dirty="0">
                <a:solidFill>
                  <a:schemeClr val="tx1"/>
                </a:solidFill>
              </a:rPr>
              <a:t> є результатом цілеспрямованої діяльності, що має на меті створити позитивне враження про його носія. Основою професійного іміджу керівника стає його </a:t>
            </a:r>
            <a:r>
              <a:rPr lang="uk-UA" sz="2000" i="1" dirty="0">
                <a:solidFill>
                  <a:schemeClr val="tx1"/>
                </a:solidFill>
              </a:rPr>
              <a:t>особистісний імідж</a:t>
            </a:r>
            <a:r>
              <a:rPr lang="uk-UA" sz="2000" dirty="0">
                <a:solidFill>
                  <a:schemeClr val="tx1"/>
                </a:solidFill>
              </a:rPr>
              <a:t>, який доповнюють професійні якості та професійні установки.</a:t>
            </a:r>
            <a:endParaRPr lang="ru-RU" sz="2000" dirty="0">
              <a:solidFill>
                <a:schemeClr val="tx1"/>
              </a:solidFill>
            </a:endParaRPr>
          </a:p>
          <a:p>
            <a:pPr marL="0" indent="0">
              <a:buNone/>
            </a:pPr>
            <a:endParaRPr lang="uk-UA" sz="2000" dirty="0" smtClean="0">
              <a:solidFill>
                <a:schemeClr val="tx1"/>
              </a:solidFill>
            </a:endParaRPr>
          </a:p>
          <a:p>
            <a:pPr marL="0" indent="0">
              <a:buNone/>
            </a:pPr>
            <a:r>
              <a:rPr lang="uk-UA" sz="2000" dirty="0" smtClean="0">
                <a:solidFill>
                  <a:schemeClr val="tx1"/>
                </a:solidFill>
              </a:rPr>
              <a:t>П</a:t>
            </a:r>
            <a:r>
              <a:rPr lang="uk-UA" sz="2000" b="1" dirty="0" smtClean="0">
                <a:solidFill>
                  <a:schemeClr val="tx1"/>
                </a:solidFill>
              </a:rPr>
              <a:t>едагогічний </a:t>
            </a:r>
            <a:r>
              <a:rPr lang="uk-UA" sz="2000" b="1" dirty="0">
                <a:solidFill>
                  <a:schemeClr val="tx1"/>
                </a:solidFill>
              </a:rPr>
              <a:t>імідж</a:t>
            </a:r>
            <a:r>
              <a:rPr lang="uk-UA" sz="2000" dirty="0">
                <a:solidFill>
                  <a:schemeClr val="tx1"/>
                </a:solidFill>
              </a:rPr>
              <a:t> – інтегральний образ, що поєднує в собі внутрішній світ, зовнішній вигляд і сформовані професійно значущі характеристики, утворюється у свідомості суб’єктів педагогічної взаємодії під час виконання професійно-педагогічних функцій і забезпечує індивідуальний стиль професійної педагогічної діяльності</a:t>
            </a:r>
            <a:r>
              <a:rPr lang="uk-UA" sz="2000" i="1" dirty="0">
                <a:solidFill>
                  <a:schemeClr val="tx1"/>
                </a:solidFill>
              </a:rPr>
              <a:t>.</a:t>
            </a:r>
            <a:endParaRPr lang="ru-RU" sz="2000" dirty="0">
              <a:solidFill>
                <a:schemeClr val="tx1"/>
              </a:solidFill>
            </a:endParaRPr>
          </a:p>
          <a:p>
            <a:pPr marL="0" indent="0">
              <a:buNone/>
            </a:pPr>
            <a:endParaRPr lang="ru-RU" sz="2000" dirty="0"/>
          </a:p>
          <a:p>
            <a:pPr marL="0" indent="0">
              <a:buNone/>
            </a:pPr>
            <a:endParaRPr lang="uk-UA" sz="2000" dirty="0" smtClean="0">
              <a:solidFill>
                <a:schemeClr val="tx1"/>
              </a:solidFill>
            </a:endParaRPr>
          </a:p>
          <a:p>
            <a:pPr marL="0" indent="0" algn="ctr">
              <a:buNone/>
            </a:pPr>
            <a:endParaRPr lang="ru-RU" sz="2000" dirty="0"/>
          </a:p>
          <a:p>
            <a:pPr marL="0" indent="0" algn="ctr">
              <a:buNone/>
            </a:pPr>
            <a:endParaRPr lang="ru-RU" sz="2000" dirty="0"/>
          </a:p>
          <a:p>
            <a:pPr marL="0" indent="0" algn="ctr">
              <a:buNone/>
            </a:pPr>
            <a:endParaRPr lang="uk-UA" sz="2000" b="1"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36948296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pPr marL="0" indent="0" algn="ctr">
              <a:buNone/>
            </a:pPr>
            <a:r>
              <a:rPr lang="uk-UA" sz="2800" b="1" i="1" dirty="0">
                <a:solidFill>
                  <a:schemeClr val="tx1"/>
                </a:solidFill>
                <a:latin typeface="Arial" pitchFamily="34" charset="0"/>
                <a:cs typeface="Arial" pitchFamily="34" charset="0"/>
              </a:rPr>
              <a:t>Компоненти педагогічного іміджу</a:t>
            </a:r>
            <a:endParaRPr lang="ru-RU" sz="2800" b="1" dirty="0">
              <a:solidFill>
                <a:schemeClr val="tx1"/>
              </a:solidFill>
              <a:latin typeface="Arial" pitchFamily="34" charset="0"/>
              <a:cs typeface="Arial" pitchFamily="34" charset="0"/>
            </a:endParaRPr>
          </a:p>
          <a:p>
            <a:r>
              <a:rPr lang="uk-UA" sz="2000" dirty="0" smtClean="0">
                <a:solidFill>
                  <a:schemeClr val="tx1"/>
                </a:solidFill>
              </a:rPr>
              <a:t>О</a:t>
            </a:r>
            <a:r>
              <a:rPr lang="uk-UA" sz="2000" dirty="0">
                <a:solidFill>
                  <a:schemeClr val="tx1"/>
                </a:solidFill>
              </a:rPr>
              <a:t>. Ковальова </a:t>
            </a:r>
            <a:r>
              <a:rPr lang="uk-UA" sz="2000" dirty="0" smtClean="0">
                <a:solidFill>
                  <a:schemeClr val="tx1"/>
                </a:solidFill>
              </a:rPr>
              <a:t>виділяє </a:t>
            </a:r>
            <a:r>
              <a:rPr lang="uk-UA" sz="2000" dirty="0">
                <a:solidFill>
                  <a:schemeClr val="tx1"/>
                </a:solidFill>
              </a:rPr>
              <a:t>три складники педагогічного </a:t>
            </a:r>
            <a:r>
              <a:rPr lang="uk-UA" sz="2000" dirty="0" smtClean="0">
                <a:solidFill>
                  <a:schemeClr val="tx1"/>
                </a:solidFill>
              </a:rPr>
              <a:t>іміджу:   </a:t>
            </a:r>
            <a:r>
              <a:rPr lang="uk-UA" sz="2000" dirty="0">
                <a:solidFill>
                  <a:schemeClr val="tx1"/>
                </a:solidFill>
              </a:rPr>
              <a:t>основу професійного іміджу педагога становить його </a:t>
            </a:r>
            <a:r>
              <a:rPr lang="uk-UA" sz="2000" b="1" dirty="0">
                <a:solidFill>
                  <a:schemeClr val="tx1"/>
                </a:solidFill>
              </a:rPr>
              <a:t>професійна складова</a:t>
            </a:r>
            <a:r>
              <a:rPr lang="uk-UA" sz="2000" dirty="0">
                <a:solidFill>
                  <a:schemeClr val="tx1"/>
                </a:solidFill>
              </a:rPr>
              <a:t> (якість праці, рейтинг, репутація), яку доповнює </a:t>
            </a:r>
            <a:r>
              <a:rPr lang="uk-UA" sz="2000" b="1" dirty="0">
                <a:solidFill>
                  <a:schemeClr val="tx1"/>
                </a:solidFill>
              </a:rPr>
              <a:t>візуальна</a:t>
            </a:r>
            <a:r>
              <a:rPr lang="uk-UA" sz="2000" dirty="0">
                <a:solidFill>
                  <a:schemeClr val="tx1"/>
                </a:solidFill>
              </a:rPr>
              <a:t> (зовнішній вигляд, предметне середовище, особливості </a:t>
            </a:r>
            <a:r>
              <a:rPr lang="uk-UA" sz="2000" dirty="0" err="1">
                <a:solidFill>
                  <a:schemeClr val="tx1"/>
                </a:solidFill>
              </a:rPr>
              <a:t>кінесичної</a:t>
            </a:r>
            <a:r>
              <a:rPr lang="uk-UA" sz="2000" dirty="0">
                <a:solidFill>
                  <a:schemeClr val="tx1"/>
                </a:solidFill>
              </a:rPr>
              <a:t> системи невербальної поведінки) та </a:t>
            </a:r>
            <a:r>
              <a:rPr lang="uk-UA" sz="2000" b="1" dirty="0" err="1">
                <a:solidFill>
                  <a:schemeClr val="tx1"/>
                </a:solidFill>
              </a:rPr>
              <a:t>аудіальна</a:t>
            </a:r>
            <a:r>
              <a:rPr lang="uk-UA" sz="2000" b="1" dirty="0">
                <a:solidFill>
                  <a:schemeClr val="tx1"/>
                </a:solidFill>
              </a:rPr>
              <a:t> </a:t>
            </a:r>
            <a:r>
              <a:rPr lang="uk-UA" sz="2000" dirty="0">
                <a:solidFill>
                  <a:schemeClr val="tx1"/>
                </a:solidFill>
              </a:rPr>
              <a:t>(</a:t>
            </a:r>
            <a:r>
              <a:rPr lang="uk-UA" sz="2000" dirty="0" err="1">
                <a:solidFill>
                  <a:schemeClr val="tx1"/>
                </a:solidFill>
              </a:rPr>
              <a:t>комунікативність</a:t>
            </a:r>
            <a:r>
              <a:rPr lang="uk-UA" sz="2000" dirty="0">
                <a:solidFill>
                  <a:schemeClr val="tx1"/>
                </a:solidFill>
              </a:rPr>
              <a:t>, ораторське мистецтво, думка інших) складові. Отже, вся сукупність професійних, особистісних характеристик, так само як і предмети, які оточують фахівця, особисті речі, допомагають створити цілісний образ.</a:t>
            </a:r>
            <a:endParaRPr lang="ru-RU" sz="2000" dirty="0">
              <a:solidFill>
                <a:schemeClr val="tx1"/>
              </a:solidFill>
            </a:endParaRPr>
          </a:p>
          <a:p>
            <a:pPr marL="0" indent="0" algn="ctr">
              <a:buNone/>
            </a:pPr>
            <a:r>
              <a:rPr lang="uk-UA" sz="2400" b="1" dirty="0" smtClean="0">
                <a:solidFill>
                  <a:schemeClr val="tx1"/>
                </a:solidFill>
                <a:latin typeface="Arial" pitchFamily="34" charset="0"/>
                <a:cs typeface="Arial" pitchFamily="34" charset="0"/>
              </a:rPr>
              <a:t>Структурні компоненти </a:t>
            </a:r>
            <a:r>
              <a:rPr lang="uk-UA" sz="2400" b="1" dirty="0">
                <a:solidFill>
                  <a:schemeClr val="tx1"/>
                </a:solidFill>
                <a:latin typeface="Arial" pitchFamily="34" charset="0"/>
                <a:cs typeface="Arial" pitchFamily="34" charset="0"/>
              </a:rPr>
              <a:t>педагогічного іміджу:</a:t>
            </a:r>
            <a:endParaRPr lang="ru-RU" sz="2400" b="1" dirty="0">
              <a:solidFill>
                <a:schemeClr val="tx1"/>
              </a:solidFill>
              <a:latin typeface="Arial" pitchFamily="34" charset="0"/>
              <a:cs typeface="Arial" pitchFamily="34" charset="0"/>
            </a:endParaRPr>
          </a:p>
          <a:p>
            <a:pPr lvl="1"/>
            <a:r>
              <a:rPr lang="uk-UA" sz="2000" dirty="0">
                <a:solidFill>
                  <a:schemeClr val="tx1"/>
                </a:solidFill>
              </a:rPr>
              <a:t>образ, що формується під час першої появи викладача в аудиторії та залишається в свідомості студентів, зовнішня складова (зовнішність, манери, хода, голос, міміка, одяг, зачіска);</a:t>
            </a:r>
            <a:endParaRPr lang="ru-RU" sz="2000" dirty="0">
              <a:solidFill>
                <a:schemeClr val="tx1"/>
              </a:solidFill>
            </a:endParaRPr>
          </a:p>
          <a:p>
            <a:pPr lvl="1"/>
            <a:r>
              <a:rPr lang="uk-UA" sz="2000" dirty="0">
                <a:solidFill>
                  <a:schemeClr val="tx1"/>
                </a:solidFill>
              </a:rPr>
              <a:t>процесуальна складова (форма звернення, професіоналізм, енергійність, темперамент, виразність);</a:t>
            </a:r>
            <a:endParaRPr lang="ru-RU" sz="2000" dirty="0">
              <a:solidFill>
                <a:schemeClr val="tx1"/>
              </a:solidFill>
            </a:endParaRPr>
          </a:p>
          <a:p>
            <a:pPr marL="0" indent="0">
              <a:buNone/>
            </a:pPr>
            <a:endParaRPr lang="ru-RU" sz="2000" dirty="0">
              <a:solidFill>
                <a:schemeClr val="tx1"/>
              </a:solidFill>
            </a:endParaRPr>
          </a:p>
          <a:p>
            <a:pPr marL="0" indent="0">
              <a:buNone/>
            </a:pPr>
            <a:endParaRPr lang="uk-UA" sz="2000" dirty="0" smtClean="0">
              <a:solidFill>
                <a:schemeClr val="tx1"/>
              </a:solidFill>
            </a:endParaRPr>
          </a:p>
          <a:p>
            <a:pPr marL="0" indent="0" algn="ctr">
              <a:buNone/>
            </a:pPr>
            <a:endParaRPr lang="ru-RU" sz="2000" dirty="0"/>
          </a:p>
          <a:p>
            <a:pPr marL="0" indent="0" algn="ctr">
              <a:buNone/>
            </a:pPr>
            <a:endParaRPr lang="ru-RU" sz="2000" dirty="0"/>
          </a:p>
          <a:p>
            <a:pPr marL="0" indent="0" algn="ctr">
              <a:buNone/>
            </a:pPr>
            <a:endParaRPr lang="uk-UA" sz="2000" b="1"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33126222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pPr lvl="1"/>
            <a:r>
              <a:rPr lang="uk-UA" sz="2000" dirty="0">
                <a:solidFill>
                  <a:schemeClr val="tx1"/>
                </a:solidFill>
              </a:rPr>
              <a:t>внутрішня складова (інтелект, спосіб мислення, цілі та засоби їх досягнення, інтереси, ерудиція);</a:t>
            </a:r>
            <a:endParaRPr lang="ru-RU" sz="2000" dirty="0">
              <a:solidFill>
                <a:schemeClr val="tx1"/>
              </a:solidFill>
            </a:endParaRPr>
          </a:p>
          <a:p>
            <a:pPr lvl="1"/>
            <a:r>
              <a:rPr lang="uk-UA" sz="2000" dirty="0">
                <a:solidFill>
                  <a:schemeClr val="tx1"/>
                </a:solidFill>
              </a:rPr>
              <a:t>позиція, установка, легенда – сприймаються позитивно лише за умови високого рівня психологічної та педагогічної культури особистості.</a:t>
            </a:r>
            <a:endParaRPr lang="ru-RU" sz="2000" dirty="0">
              <a:solidFill>
                <a:schemeClr val="tx1"/>
              </a:solidFill>
            </a:endParaRPr>
          </a:p>
          <a:p>
            <a:pPr marL="0" indent="0">
              <a:buNone/>
            </a:pPr>
            <a:r>
              <a:rPr lang="uk-UA" sz="2400" dirty="0" smtClean="0">
                <a:solidFill>
                  <a:schemeClr val="tx1"/>
                </a:solidFill>
                <a:latin typeface="Arial" pitchFamily="34" charset="0"/>
                <a:cs typeface="Arial" pitchFamily="34" charset="0"/>
              </a:rPr>
              <a:t>    Основу </a:t>
            </a:r>
            <a:r>
              <a:rPr lang="uk-UA" sz="2400" dirty="0">
                <a:solidFill>
                  <a:schemeClr val="tx1"/>
                </a:solidFill>
                <a:latin typeface="Arial" pitchFamily="34" charset="0"/>
                <a:cs typeface="Arial" pitchFamily="34" charset="0"/>
              </a:rPr>
              <a:t>наведеної вище </a:t>
            </a:r>
            <a:r>
              <a:rPr lang="uk-UA" sz="2400" b="1" i="1" dirty="0">
                <a:solidFill>
                  <a:schemeClr val="tx1"/>
                </a:solidFill>
                <a:latin typeface="Arial" pitchFamily="34" charset="0"/>
                <a:cs typeface="Arial" pitchFamily="34" charset="0"/>
              </a:rPr>
              <a:t>структури педагогічного іміджу</a:t>
            </a:r>
            <a:r>
              <a:rPr lang="uk-UA" sz="2400" b="1" dirty="0">
                <a:solidFill>
                  <a:schemeClr val="tx1"/>
                </a:solidFill>
                <a:latin typeface="Arial" pitchFamily="34" charset="0"/>
                <a:cs typeface="Arial" pitchFamily="34" charset="0"/>
              </a:rPr>
              <a:t> </a:t>
            </a:r>
            <a:r>
              <a:rPr lang="uk-UA" sz="2400" dirty="0">
                <a:solidFill>
                  <a:schemeClr val="tx1"/>
                </a:solidFill>
                <a:latin typeface="Arial" pitchFamily="34" charset="0"/>
                <a:cs typeface="Arial" pitchFamily="34" charset="0"/>
              </a:rPr>
              <a:t>становить </a:t>
            </a:r>
            <a:r>
              <a:rPr lang="uk-UA" sz="2400" i="1" dirty="0">
                <a:solidFill>
                  <a:schemeClr val="tx1"/>
                </a:solidFill>
                <a:latin typeface="Arial" pitchFamily="34" charset="0"/>
                <a:cs typeface="Arial" pitchFamily="34" charset="0"/>
              </a:rPr>
              <a:t>зовнішній елемент</a:t>
            </a:r>
            <a:r>
              <a:rPr lang="uk-UA" sz="2400" dirty="0">
                <a:solidFill>
                  <a:schemeClr val="tx1"/>
                </a:solidFill>
                <a:latin typeface="Arial" pitchFamily="34" charset="0"/>
                <a:cs typeface="Arial" pitchFamily="34" charset="0"/>
              </a:rPr>
              <a:t>, </a:t>
            </a:r>
            <a:r>
              <a:rPr lang="uk-UA" sz="2400" i="1" dirty="0">
                <a:solidFill>
                  <a:schemeClr val="tx1"/>
                </a:solidFill>
                <a:latin typeface="Arial" pitchFamily="34" charset="0"/>
                <a:cs typeface="Arial" pitchFamily="34" charset="0"/>
              </a:rPr>
              <a:t>який доповнюється професійно-індивідуальними характеристиками та внутрішніми якостями педагога</a:t>
            </a:r>
            <a:r>
              <a:rPr lang="uk-UA" sz="2400" dirty="0">
                <a:solidFill>
                  <a:schemeClr val="tx1"/>
                </a:solidFill>
                <a:latin typeface="Arial" pitchFamily="34" charset="0"/>
                <a:cs typeface="Arial" pitchFamily="34" charset="0"/>
              </a:rPr>
              <a:t>. </a:t>
            </a:r>
            <a:endParaRPr lang="uk-UA" sz="2400" dirty="0" smtClean="0">
              <a:solidFill>
                <a:schemeClr val="tx1"/>
              </a:solidFill>
              <a:latin typeface="Arial" pitchFamily="34" charset="0"/>
              <a:cs typeface="Arial" pitchFamily="34" charset="0"/>
            </a:endParaRPr>
          </a:p>
          <a:p>
            <a:pPr marL="0" indent="0">
              <a:buNone/>
            </a:pPr>
            <a:r>
              <a:rPr lang="uk-UA" sz="2400" dirty="0">
                <a:solidFill>
                  <a:schemeClr val="tx1"/>
                </a:solidFill>
                <a:latin typeface="Arial" pitchFamily="34" charset="0"/>
                <a:cs typeface="Arial" pitchFamily="34" charset="0"/>
              </a:rPr>
              <a:t> </a:t>
            </a:r>
            <a:r>
              <a:rPr lang="uk-UA" sz="2400" dirty="0" smtClean="0">
                <a:solidFill>
                  <a:schemeClr val="tx1"/>
                </a:solidFill>
                <a:latin typeface="Arial" pitchFamily="34" charset="0"/>
                <a:cs typeface="Arial" pitchFamily="34" charset="0"/>
              </a:rPr>
              <a:t>   Проте </a:t>
            </a:r>
            <a:r>
              <a:rPr lang="uk-UA" sz="2400" dirty="0">
                <a:solidFill>
                  <a:schemeClr val="tx1"/>
                </a:solidFill>
                <a:latin typeface="Arial" pitchFamily="34" charset="0"/>
                <a:cs typeface="Arial" pitchFamily="34" charset="0"/>
              </a:rPr>
              <a:t>в поданій структурі є новий компонент, що впливає на результативність формування позитивного образу фахівця – </a:t>
            </a:r>
            <a:r>
              <a:rPr lang="uk-UA" sz="2400" b="1" i="1" dirty="0">
                <a:solidFill>
                  <a:schemeClr val="tx1"/>
                </a:solidFill>
                <a:latin typeface="Arial" pitchFamily="34" charset="0"/>
                <a:cs typeface="Arial" pitchFamily="34" charset="0"/>
              </a:rPr>
              <a:t>особистісна позиція</a:t>
            </a:r>
            <a:r>
              <a:rPr lang="uk-UA" sz="2400" i="1" dirty="0">
                <a:solidFill>
                  <a:schemeClr val="tx1"/>
                </a:solidFill>
                <a:latin typeface="Arial" pitchFamily="34" charset="0"/>
                <a:cs typeface="Arial" pitchFamily="34" charset="0"/>
              </a:rPr>
              <a:t>,</a:t>
            </a:r>
            <a:r>
              <a:rPr lang="uk-UA" sz="2400" dirty="0">
                <a:solidFill>
                  <a:schemeClr val="tx1"/>
                </a:solidFill>
                <a:latin typeface="Arial" pitchFamily="34" charset="0"/>
                <a:cs typeface="Arial" pitchFamily="34" charset="0"/>
              </a:rPr>
              <a:t> яку свідомо розробляє педагог-фахівець для встановлення гармонічної взаємодії з учасниками педагогічного процесу.</a:t>
            </a:r>
            <a:endParaRPr lang="ru-RU" sz="2400" dirty="0">
              <a:solidFill>
                <a:schemeClr val="tx1"/>
              </a:solidFill>
              <a:latin typeface="Arial" pitchFamily="34" charset="0"/>
              <a:cs typeface="Arial" pitchFamily="34" charset="0"/>
            </a:endParaRPr>
          </a:p>
          <a:p>
            <a:pPr marL="0" indent="0">
              <a:buNone/>
            </a:pPr>
            <a:endParaRPr lang="ru-RU" sz="2400" dirty="0">
              <a:solidFill>
                <a:schemeClr val="tx1"/>
              </a:solidFill>
              <a:latin typeface="Arial" pitchFamily="34" charset="0"/>
              <a:cs typeface="Arial" pitchFamily="34" charset="0"/>
            </a:endParaRPr>
          </a:p>
          <a:p>
            <a:pPr marL="0" indent="0">
              <a:buNone/>
            </a:pPr>
            <a:endParaRPr lang="uk-UA" sz="2000" dirty="0" smtClean="0">
              <a:solidFill>
                <a:schemeClr val="tx1"/>
              </a:solidFill>
            </a:endParaRPr>
          </a:p>
          <a:p>
            <a:pPr marL="0" indent="0" algn="ctr">
              <a:buNone/>
            </a:pPr>
            <a:endParaRPr lang="ru-RU" sz="2000" dirty="0"/>
          </a:p>
          <a:p>
            <a:pPr marL="0" indent="0" algn="ctr">
              <a:buNone/>
            </a:pPr>
            <a:endParaRPr lang="ru-RU" sz="2000" dirty="0"/>
          </a:p>
          <a:p>
            <a:pPr marL="0" indent="0" algn="ctr">
              <a:buNone/>
            </a:pPr>
            <a:endParaRPr lang="uk-UA" sz="2000" b="1"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33794220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pPr marL="0" indent="0" algn="ctr">
              <a:buNone/>
            </a:pPr>
            <a:r>
              <a:rPr lang="uk-UA" sz="2400" b="1" dirty="0" smtClean="0">
                <a:solidFill>
                  <a:schemeClr val="tx1"/>
                </a:solidFill>
                <a:latin typeface="Arial" pitchFamily="34" charset="0"/>
                <a:cs typeface="Arial" pitchFamily="34" charset="0"/>
              </a:rPr>
              <a:t>Складові </a:t>
            </a:r>
            <a:r>
              <a:rPr lang="uk-UA" sz="2400" b="1" dirty="0">
                <a:solidFill>
                  <a:schemeClr val="tx1"/>
                </a:solidFill>
                <a:latin typeface="Arial" pitchFamily="34" charset="0"/>
                <a:cs typeface="Arial" pitchFamily="34" charset="0"/>
              </a:rPr>
              <a:t>іміджу </a:t>
            </a:r>
            <a:r>
              <a:rPr lang="uk-UA" sz="2400" b="1" dirty="0" smtClean="0">
                <a:solidFill>
                  <a:schemeClr val="tx1"/>
                </a:solidFill>
                <a:latin typeface="Arial" pitchFamily="34" charset="0"/>
                <a:cs typeface="Arial" pitchFamily="34" charset="0"/>
              </a:rPr>
              <a:t>педагога:</a:t>
            </a:r>
            <a:endParaRPr lang="uk-UA" sz="2400" b="1" dirty="0" smtClean="0">
              <a:solidFill>
                <a:schemeClr val="tx1"/>
              </a:solidFill>
              <a:latin typeface="Arial" pitchFamily="34" charset="0"/>
              <a:cs typeface="Arial" pitchFamily="34" charset="0"/>
            </a:endParaRPr>
          </a:p>
          <a:p>
            <a:pPr marL="0" indent="0" algn="ctr">
              <a:buNone/>
            </a:pPr>
            <a:r>
              <a:rPr lang="uk-UA" sz="2400" b="1" dirty="0" smtClean="0">
                <a:solidFill>
                  <a:schemeClr val="tx1"/>
                </a:solidFill>
                <a:latin typeface="Arial" pitchFamily="34" charset="0"/>
                <a:cs typeface="Arial" pitchFamily="34" charset="0"/>
              </a:rPr>
              <a:t>(за Л</a:t>
            </a:r>
            <a:r>
              <a:rPr lang="uk-UA" sz="2400" b="1" dirty="0">
                <a:solidFill>
                  <a:schemeClr val="tx1"/>
                </a:solidFill>
                <a:latin typeface="Arial" pitchFamily="34" charset="0"/>
                <a:cs typeface="Arial" pitchFamily="34" charset="0"/>
              </a:rPr>
              <a:t>. </a:t>
            </a:r>
            <a:r>
              <a:rPr lang="uk-UA" sz="2400" b="1" dirty="0" err="1" smtClean="0">
                <a:solidFill>
                  <a:schemeClr val="tx1"/>
                </a:solidFill>
                <a:latin typeface="Arial" pitchFamily="34" charset="0"/>
                <a:cs typeface="Arial" pitchFamily="34" charset="0"/>
              </a:rPr>
              <a:t>Іноземцевою</a:t>
            </a:r>
            <a:r>
              <a:rPr lang="uk-UA" sz="2400" b="1" dirty="0" smtClean="0">
                <a:solidFill>
                  <a:schemeClr val="tx1"/>
                </a:solidFill>
                <a:latin typeface="Arial" pitchFamily="34" charset="0"/>
                <a:cs typeface="Arial" pitchFamily="34" charset="0"/>
              </a:rPr>
              <a:t>)</a:t>
            </a:r>
            <a:endParaRPr lang="ru-RU" sz="2400" b="1" dirty="0">
              <a:solidFill>
                <a:schemeClr val="tx1"/>
              </a:solidFill>
              <a:latin typeface="Arial" pitchFamily="34" charset="0"/>
              <a:cs typeface="Arial" pitchFamily="34" charset="0"/>
            </a:endParaRPr>
          </a:p>
          <a:p>
            <a:pPr lvl="1"/>
            <a:endParaRPr lang="uk-UA" sz="2400" dirty="0" smtClean="0">
              <a:solidFill>
                <a:schemeClr val="tx1"/>
              </a:solidFill>
              <a:latin typeface="Arial" pitchFamily="34" charset="0"/>
              <a:cs typeface="Arial" pitchFamily="34" charset="0"/>
            </a:endParaRPr>
          </a:p>
          <a:p>
            <a:pPr lvl="1"/>
            <a:r>
              <a:rPr lang="uk-UA" sz="2400" dirty="0" smtClean="0">
                <a:solidFill>
                  <a:schemeClr val="tx1"/>
                </a:solidFill>
                <a:latin typeface="Arial" pitchFamily="34" charset="0"/>
                <a:cs typeface="Arial" pitchFamily="34" charset="0"/>
              </a:rPr>
              <a:t>фундамент </a:t>
            </a:r>
            <a:r>
              <a:rPr lang="uk-UA" sz="2400" dirty="0">
                <a:solidFill>
                  <a:schemeClr val="tx1"/>
                </a:solidFill>
                <a:latin typeface="Arial" pitchFamily="34" charset="0"/>
                <a:cs typeface="Arial" pitchFamily="34" charset="0"/>
              </a:rPr>
              <a:t>– принципи, філософія професіоналізму, що формують репутацію </a:t>
            </a:r>
            <a:r>
              <a:rPr lang="uk-UA" sz="2400" dirty="0" smtClean="0">
                <a:solidFill>
                  <a:schemeClr val="tx1"/>
                </a:solidFill>
                <a:latin typeface="Arial" pitchFamily="34" charset="0"/>
                <a:cs typeface="Arial" pitchFamily="34" charset="0"/>
              </a:rPr>
              <a:t>педагога;</a:t>
            </a:r>
            <a:endParaRPr lang="ru-RU" sz="2400" dirty="0">
              <a:solidFill>
                <a:schemeClr val="tx1"/>
              </a:solidFill>
              <a:latin typeface="Arial" pitchFamily="34" charset="0"/>
              <a:cs typeface="Arial" pitchFamily="34" charset="0"/>
            </a:endParaRPr>
          </a:p>
          <a:p>
            <a:pPr lvl="1"/>
            <a:r>
              <a:rPr lang="uk-UA" sz="2400" dirty="0">
                <a:solidFill>
                  <a:schemeClr val="tx1"/>
                </a:solidFill>
                <a:latin typeface="Arial" pitchFamily="34" charset="0"/>
                <a:cs typeface="Arial" pitchFamily="34" charset="0"/>
              </a:rPr>
              <a:t>зовнішній імідж – те, як </a:t>
            </a:r>
            <a:r>
              <a:rPr lang="uk-UA" sz="2400" dirty="0" smtClean="0">
                <a:solidFill>
                  <a:schemeClr val="tx1"/>
                </a:solidFill>
                <a:latin typeface="Arial" pitchFamily="34" charset="0"/>
                <a:cs typeface="Arial" pitchFamily="34" charset="0"/>
              </a:rPr>
              <a:t>педагога </a:t>
            </a:r>
            <a:r>
              <a:rPr lang="uk-UA" sz="2400" dirty="0">
                <a:solidFill>
                  <a:schemeClr val="tx1"/>
                </a:solidFill>
                <a:latin typeface="Arial" pitchFamily="34" charset="0"/>
                <a:cs typeface="Arial" pitchFamily="34" charset="0"/>
              </a:rPr>
              <a:t>сприймають оточуючі, суспільство, ЗМІ;</a:t>
            </a:r>
            <a:endParaRPr lang="ru-RU" sz="2400" dirty="0">
              <a:solidFill>
                <a:schemeClr val="tx1"/>
              </a:solidFill>
              <a:latin typeface="Arial" pitchFamily="34" charset="0"/>
              <a:cs typeface="Arial" pitchFamily="34" charset="0"/>
            </a:endParaRPr>
          </a:p>
          <a:p>
            <a:pPr lvl="1"/>
            <a:r>
              <a:rPr lang="uk-UA" sz="2400" dirty="0">
                <a:solidFill>
                  <a:schemeClr val="tx1"/>
                </a:solidFill>
                <a:latin typeface="Arial" pitchFamily="34" charset="0"/>
                <a:cs typeface="Arial" pitchFamily="34" charset="0"/>
              </a:rPr>
              <a:t>внутрішній імідж – ставлення до освітнього закладу, учнів, батьків, персоналу, </a:t>
            </a:r>
            <a:r>
              <a:rPr lang="uk-UA" sz="2400" dirty="0" smtClean="0">
                <a:solidFill>
                  <a:schemeClr val="tx1"/>
                </a:solidFill>
                <a:latin typeface="Arial" pitchFamily="34" charset="0"/>
                <a:cs typeface="Arial" pitchFamily="34" charset="0"/>
              </a:rPr>
              <a:t>колег;</a:t>
            </a:r>
            <a:endParaRPr lang="ru-RU" sz="2400" dirty="0">
              <a:solidFill>
                <a:schemeClr val="tx1"/>
              </a:solidFill>
              <a:latin typeface="Arial" pitchFamily="34" charset="0"/>
              <a:cs typeface="Arial" pitchFamily="34" charset="0"/>
            </a:endParaRPr>
          </a:p>
          <a:p>
            <a:pPr lvl="1"/>
            <a:r>
              <a:rPr lang="uk-UA" sz="2400" dirty="0">
                <a:solidFill>
                  <a:schemeClr val="tx1"/>
                </a:solidFill>
                <a:latin typeface="Arial" pitchFamily="34" charset="0"/>
                <a:cs typeface="Arial" pitchFamily="34" charset="0"/>
              </a:rPr>
              <a:t>невловимий (невідчутний) імідж, що будується на відчуттях (ставлення до роботи, емоційний настрій), атмосфера освітнього закладу.</a:t>
            </a:r>
            <a:endParaRPr lang="ru-RU" sz="2400" dirty="0">
              <a:solidFill>
                <a:schemeClr val="tx1"/>
              </a:solidFill>
              <a:latin typeface="Arial" pitchFamily="34" charset="0"/>
              <a:cs typeface="Arial" pitchFamily="34" charset="0"/>
            </a:endParaRPr>
          </a:p>
          <a:p>
            <a:pPr marL="0" indent="0">
              <a:buNone/>
            </a:pPr>
            <a:endParaRPr lang="ru-RU" sz="2400" dirty="0">
              <a:solidFill>
                <a:schemeClr val="tx1"/>
              </a:solidFill>
              <a:latin typeface="Arial" pitchFamily="34" charset="0"/>
              <a:cs typeface="Arial" pitchFamily="34" charset="0"/>
            </a:endParaRPr>
          </a:p>
          <a:p>
            <a:pPr marL="0" indent="0">
              <a:buNone/>
            </a:pPr>
            <a:endParaRPr lang="uk-UA" sz="2000" dirty="0" smtClean="0">
              <a:solidFill>
                <a:schemeClr val="tx1"/>
              </a:solidFill>
            </a:endParaRPr>
          </a:p>
          <a:p>
            <a:pPr marL="0" indent="0" algn="ctr">
              <a:buNone/>
            </a:pPr>
            <a:endParaRPr lang="ru-RU" sz="2000" dirty="0"/>
          </a:p>
          <a:p>
            <a:pPr marL="0" indent="0" algn="ctr">
              <a:buNone/>
            </a:pPr>
            <a:endParaRPr lang="ru-RU" sz="2000" dirty="0"/>
          </a:p>
          <a:p>
            <a:pPr marL="0" indent="0" algn="ctr">
              <a:buNone/>
            </a:pPr>
            <a:endParaRPr lang="uk-UA" sz="2000" b="1"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16743140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r>
              <a:rPr lang="uk-UA" sz="2400" dirty="0" smtClean="0">
                <a:solidFill>
                  <a:schemeClr val="tx1"/>
                </a:solidFill>
              </a:rPr>
              <a:t>Педагог </a:t>
            </a:r>
            <a:r>
              <a:rPr lang="uk-UA" sz="2400" dirty="0">
                <a:solidFill>
                  <a:schemeClr val="tx1"/>
                </a:solidFill>
              </a:rPr>
              <a:t>завжди повинен залишатися </a:t>
            </a:r>
            <a:r>
              <a:rPr lang="uk-UA" sz="2400" b="1" i="1" dirty="0">
                <a:solidFill>
                  <a:schemeClr val="tx1"/>
                </a:solidFill>
              </a:rPr>
              <a:t>модним, сучасним, бути чепурним, охайним, елегантним, одягненим </a:t>
            </a:r>
            <a:endParaRPr lang="uk-UA" sz="2400" b="1" i="1" dirty="0" smtClean="0">
              <a:solidFill>
                <a:schemeClr val="tx1"/>
              </a:solidFill>
            </a:endParaRPr>
          </a:p>
          <a:p>
            <a:r>
              <a:rPr lang="uk-UA" sz="2400" b="1" dirty="0" smtClean="0">
                <a:solidFill>
                  <a:schemeClr val="tx1"/>
                </a:solidFill>
              </a:rPr>
              <a:t>Професійний </a:t>
            </a:r>
            <a:r>
              <a:rPr lang="uk-UA" sz="2400" b="1" dirty="0">
                <a:solidFill>
                  <a:schemeClr val="tx1"/>
                </a:solidFill>
              </a:rPr>
              <a:t>імідж </a:t>
            </a:r>
            <a:r>
              <a:rPr lang="uk-UA" sz="2400" b="1" dirty="0" smtClean="0">
                <a:solidFill>
                  <a:schemeClr val="tx1"/>
                </a:solidFill>
              </a:rPr>
              <a:t>педагога </a:t>
            </a:r>
            <a:r>
              <a:rPr lang="uk-UA" sz="2400" dirty="0">
                <a:solidFill>
                  <a:schemeClr val="tx1"/>
                </a:solidFill>
              </a:rPr>
              <a:t>характеризується відкритістю, позитивною комунікативною спрямованістю і формується у свідомості усіх учасників освітнього процесу під час виконання професійно-педагогічних функцій. </a:t>
            </a:r>
            <a:endParaRPr lang="uk-UA" sz="2400" dirty="0" smtClean="0">
              <a:solidFill>
                <a:schemeClr val="tx1"/>
              </a:solidFill>
            </a:endParaRPr>
          </a:p>
          <a:p>
            <a:pPr marL="0" indent="0" algn="ctr">
              <a:buNone/>
            </a:pPr>
            <a:endParaRPr lang="uk-UA" sz="2400" b="1" dirty="0" smtClean="0">
              <a:solidFill>
                <a:schemeClr val="tx1"/>
              </a:solidFill>
            </a:endParaRPr>
          </a:p>
          <a:p>
            <a:pPr marL="0" indent="0" algn="ctr">
              <a:buNone/>
            </a:pPr>
            <a:r>
              <a:rPr lang="uk-UA" sz="2400" b="1" dirty="0" smtClean="0">
                <a:solidFill>
                  <a:schemeClr val="tx1"/>
                </a:solidFill>
              </a:rPr>
              <a:t>Структурні компоненти </a:t>
            </a:r>
            <a:r>
              <a:rPr lang="uk-UA" sz="2400" b="1" dirty="0">
                <a:solidFill>
                  <a:schemeClr val="tx1"/>
                </a:solidFill>
              </a:rPr>
              <a:t>педагогічного </a:t>
            </a:r>
            <a:r>
              <a:rPr lang="uk-UA" sz="2400" b="1" dirty="0" smtClean="0">
                <a:solidFill>
                  <a:schemeClr val="tx1"/>
                </a:solidFill>
              </a:rPr>
              <a:t>іміджу: </a:t>
            </a:r>
          </a:p>
          <a:p>
            <a:pPr algn="ctr"/>
            <a:endParaRPr lang="uk-UA" sz="2400" i="1" dirty="0" smtClean="0">
              <a:solidFill>
                <a:schemeClr val="tx1"/>
              </a:solidFill>
            </a:endParaRPr>
          </a:p>
          <a:p>
            <a:pPr algn="ctr"/>
            <a:r>
              <a:rPr lang="uk-UA" sz="2400" i="1" dirty="0" smtClean="0">
                <a:solidFill>
                  <a:schemeClr val="tx1"/>
                </a:solidFill>
              </a:rPr>
              <a:t>індивідуально-аксіологічний</a:t>
            </a:r>
          </a:p>
          <a:p>
            <a:pPr algn="ctr"/>
            <a:r>
              <a:rPr lang="uk-UA" sz="2400" i="1" dirty="0" smtClean="0">
                <a:solidFill>
                  <a:schemeClr val="tx1"/>
                </a:solidFill>
              </a:rPr>
              <a:t>професійно-педагогічний</a:t>
            </a:r>
          </a:p>
          <a:p>
            <a:pPr algn="ctr"/>
            <a:r>
              <a:rPr lang="uk-UA" sz="2400" i="1" dirty="0" err="1" smtClean="0">
                <a:solidFill>
                  <a:schemeClr val="tx1"/>
                </a:solidFill>
              </a:rPr>
              <a:t>зовнішньопедагогічний</a:t>
            </a:r>
            <a:endParaRPr lang="ru-RU" sz="2400" dirty="0">
              <a:solidFill>
                <a:schemeClr val="tx1"/>
              </a:solidFill>
            </a:endParaRPr>
          </a:p>
          <a:p>
            <a:pPr marL="0" indent="0">
              <a:buNone/>
            </a:pPr>
            <a:endParaRPr lang="ru-RU" sz="2400" dirty="0">
              <a:solidFill>
                <a:schemeClr val="tx1"/>
              </a:solidFill>
              <a:latin typeface="Arial" pitchFamily="34" charset="0"/>
              <a:cs typeface="Arial" pitchFamily="34" charset="0"/>
            </a:endParaRPr>
          </a:p>
          <a:p>
            <a:pPr marL="0" indent="0">
              <a:buNone/>
            </a:pPr>
            <a:endParaRPr lang="uk-UA" sz="2000" dirty="0" smtClean="0">
              <a:solidFill>
                <a:schemeClr val="tx1"/>
              </a:solidFill>
            </a:endParaRPr>
          </a:p>
          <a:p>
            <a:pPr marL="0" indent="0" algn="ctr">
              <a:buNone/>
            </a:pPr>
            <a:endParaRPr lang="ru-RU" sz="2000" dirty="0"/>
          </a:p>
          <a:p>
            <a:pPr marL="0" indent="0" algn="ctr">
              <a:buNone/>
            </a:pPr>
            <a:endParaRPr lang="ru-RU" sz="2000" dirty="0"/>
          </a:p>
          <a:p>
            <a:pPr marL="0" indent="0" algn="ctr">
              <a:buNone/>
            </a:pPr>
            <a:endParaRPr lang="uk-UA" sz="2000" b="1"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1534307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6057" y="278675"/>
            <a:ext cx="10328365" cy="6293910"/>
          </a:xfrm>
        </p:spPr>
        <p:txBody>
          <a:bodyPr/>
          <a:lstStyle/>
          <a:p>
            <a:pPr marL="0" indent="0" algn="r">
              <a:buNone/>
            </a:pPr>
            <a:endParaRPr lang="ru-RU" b="1" dirty="0"/>
          </a:p>
          <a:p>
            <a:pPr marL="0" indent="0">
              <a:buNone/>
            </a:pPr>
            <a:r>
              <a:rPr lang="uk-UA" dirty="0" smtClean="0">
                <a:solidFill>
                  <a:schemeClr val="tx1"/>
                </a:solidFill>
              </a:rPr>
              <a:t>    Поняття </a:t>
            </a:r>
            <a:r>
              <a:rPr lang="uk-UA" dirty="0">
                <a:solidFill>
                  <a:schemeClr val="tx1"/>
                </a:solidFill>
              </a:rPr>
              <a:t>«імідж» походить від лат. «</a:t>
            </a:r>
            <a:r>
              <a:rPr lang="uk-UA" i="1" dirty="0" err="1">
                <a:solidFill>
                  <a:schemeClr val="tx1"/>
                </a:solidFill>
              </a:rPr>
              <a:t>imago</a:t>
            </a:r>
            <a:r>
              <a:rPr lang="uk-UA" i="1" dirty="0">
                <a:solidFill>
                  <a:schemeClr val="tx1"/>
                </a:solidFill>
              </a:rPr>
              <a:t>»</a:t>
            </a:r>
            <a:r>
              <a:rPr lang="uk-UA" dirty="0">
                <a:solidFill>
                  <a:schemeClr val="tx1"/>
                </a:solidFill>
              </a:rPr>
              <a:t>, що пов’язане з латинським словом «</a:t>
            </a:r>
            <a:r>
              <a:rPr lang="uk-UA" i="1" dirty="0" err="1">
                <a:solidFill>
                  <a:schemeClr val="tx1"/>
                </a:solidFill>
              </a:rPr>
              <a:t>imitari</a:t>
            </a:r>
            <a:r>
              <a:rPr lang="uk-UA" i="1" dirty="0">
                <a:solidFill>
                  <a:schemeClr val="tx1"/>
                </a:solidFill>
              </a:rPr>
              <a:t>»</a:t>
            </a:r>
            <a:r>
              <a:rPr lang="uk-UA" dirty="0">
                <a:solidFill>
                  <a:schemeClr val="tx1"/>
                </a:solidFill>
              </a:rPr>
              <a:t>, тобто імітувати, або від слова «</a:t>
            </a:r>
            <a:r>
              <a:rPr lang="uk-UA" i="1" dirty="0" err="1">
                <a:solidFill>
                  <a:schemeClr val="tx1"/>
                </a:solidFill>
              </a:rPr>
              <a:t>image</a:t>
            </a:r>
            <a:r>
              <a:rPr lang="uk-UA" i="1" dirty="0">
                <a:solidFill>
                  <a:schemeClr val="tx1"/>
                </a:solidFill>
              </a:rPr>
              <a:t>»</a:t>
            </a:r>
            <a:r>
              <a:rPr lang="uk-UA" dirty="0">
                <a:solidFill>
                  <a:schemeClr val="tx1"/>
                </a:solidFill>
              </a:rPr>
              <a:t>, що в буквальному перекладі з англійської чи французької мови означає «образ».</a:t>
            </a:r>
            <a:endParaRPr lang="ru-RU" dirty="0">
              <a:solidFill>
                <a:schemeClr val="tx1"/>
              </a:solidFill>
            </a:endParaRPr>
          </a:p>
          <a:p>
            <a:pPr marL="0" indent="0">
              <a:buNone/>
            </a:pPr>
            <a:r>
              <a:rPr lang="uk-UA" i="1" dirty="0" smtClean="0">
                <a:solidFill>
                  <a:schemeClr val="tx1"/>
                </a:solidFill>
              </a:rPr>
              <a:t>     </a:t>
            </a:r>
            <a:r>
              <a:rPr lang="uk-UA" i="1" dirty="0" err="1" smtClean="0">
                <a:solidFill>
                  <a:schemeClr val="tx1"/>
                </a:solidFill>
              </a:rPr>
              <a:t>Протоіміджеві</a:t>
            </a:r>
            <a:r>
              <a:rPr lang="uk-UA" i="1" dirty="0" smtClean="0">
                <a:solidFill>
                  <a:schemeClr val="tx1"/>
                </a:solidFill>
              </a:rPr>
              <a:t> </a:t>
            </a:r>
            <a:r>
              <a:rPr lang="uk-UA" i="1" dirty="0">
                <a:solidFill>
                  <a:schemeClr val="tx1"/>
                </a:solidFill>
              </a:rPr>
              <a:t>явища у Стародавньому світі. </a:t>
            </a:r>
            <a:endParaRPr lang="uk-UA" i="1" dirty="0" smtClean="0">
              <a:solidFill>
                <a:schemeClr val="tx1"/>
              </a:solidFill>
            </a:endParaRPr>
          </a:p>
          <a:p>
            <a:pPr marL="0" indent="0" algn="ctr">
              <a:buNone/>
            </a:pPr>
            <a:r>
              <a:rPr lang="uk-UA" i="1" dirty="0" smtClean="0">
                <a:solidFill>
                  <a:schemeClr val="tx1"/>
                </a:solidFill>
              </a:rPr>
              <a:t>Категорія </a:t>
            </a:r>
            <a:r>
              <a:rPr lang="uk-UA" i="1" dirty="0">
                <a:solidFill>
                  <a:schemeClr val="tx1"/>
                </a:solidFill>
              </a:rPr>
              <a:t>іміджу в Середні віки</a:t>
            </a:r>
            <a:endParaRPr lang="ru-RU" b="1" dirty="0">
              <a:solidFill>
                <a:schemeClr val="tx1"/>
              </a:solidFill>
            </a:endParaRPr>
          </a:p>
          <a:p>
            <a:pPr marL="0" indent="0">
              <a:buNone/>
            </a:pPr>
            <a:r>
              <a:rPr lang="uk-UA" u="sng" dirty="0">
                <a:solidFill>
                  <a:schemeClr val="tx1"/>
                </a:solidFill>
                <a:hlinkClick r:id="rId2" tooltip="Поняття"/>
              </a:rPr>
              <a:t>Поняття</a:t>
            </a:r>
            <a:r>
              <a:rPr lang="uk-UA" dirty="0">
                <a:solidFill>
                  <a:schemeClr val="tx1"/>
                </a:solidFill>
              </a:rPr>
              <a:t> </a:t>
            </a:r>
            <a:r>
              <a:rPr lang="uk-UA" b="1" dirty="0">
                <a:solidFill>
                  <a:schemeClr val="tx1"/>
                </a:solidFill>
              </a:rPr>
              <a:t>«імідж» </a:t>
            </a:r>
            <a:r>
              <a:rPr lang="uk-UA" dirty="0">
                <a:solidFill>
                  <a:schemeClr val="tx1"/>
                </a:solidFill>
              </a:rPr>
              <a:t>у ХХ столітті отримало широке використання та застосування в дуже різних сферах знання: соціології, психології, політології, антропології, культурології тощо. На відміну від самого поняття «імідж», яке сформувалося відносно недавно,</a:t>
            </a:r>
            <a:r>
              <a:rPr lang="uk-UA" i="1" u="sng" dirty="0">
                <a:solidFill>
                  <a:schemeClr val="tx1"/>
                </a:solidFill>
                <a:hlinkClick r:id="rId3" tooltip="Імідж"/>
              </a:rPr>
              <a:t> імідж</a:t>
            </a:r>
            <a:r>
              <a:rPr lang="uk-UA" i="1" dirty="0">
                <a:solidFill>
                  <a:schemeClr val="tx1"/>
                </a:solidFill>
              </a:rPr>
              <a:t> як явище суспільного життя існував на всіх етапах розвитку людських соціумів</a:t>
            </a:r>
            <a:r>
              <a:rPr lang="uk-UA" dirty="0">
                <a:solidFill>
                  <a:schemeClr val="tx1"/>
                </a:solidFill>
              </a:rPr>
              <a:t>. Тому історія іміджу має коріння в глибині тисячоліть</a:t>
            </a:r>
            <a:r>
              <a:rPr lang="uk-UA" dirty="0" smtClean="0">
                <a:solidFill>
                  <a:schemeClr val="tx1"/>
                </a:solidFill>
              </a:rPr>
              <a:t>.</a:t>
            </a:r>
          </a:p>
          <a:p>
            <a:pPr marL="0" indent="0">
              <a:buNone/>
            </a:pPr>
            <a:r>
              <a:rPr lang="uk-UA" b="1" dirty="0" err="1">
                <a:solidFill>
                  <a:schemeClr val="tx1"/>
                </a:solidFill>
              </a:rPr>
              <a:t>Протоіміджеві</a:t>
            </a:r>
            <a:r>
              <a:rPr lang="uk-UA" b="1" dirty="0">
                <a:solidFill>
                  <a:schemeClr val="tx1"/>
                </a:solidFill>
              </a:rPr>
              <a:t> явища. </a:t>
            </a:r>
            <a:r>
              <a:rPr lang="uk-UA" b="1" dirty="0" smtClean="0">
                <a:solidFill>
                  <a:schemeClr val="tx1"/>
                </a:solidFill>
              </a:rPr>
              <a:t>  </a:t>
            </a:r>
            <a:r>
              <a:rPr lang="uk-UA" dirty="0" smtClean="0">
                <a:solidFill>
                  <a:schemeClr val="tx1"/>
                </a:solidFill>
              </a:rPr>
              <a:t>Віддавна</a:t>
            </a:r>
            <a:r>
              <a:rPr lang="uk-UA" dirty="0">
                <a:solidFill>
                  <a:schemeClr val="tx1"/>
                </a:solidFill>
              </a:rPr>
              <a:t>, як і зараз, існували усна, зображальна, предметна і, пізніше, письмова форми іміджевих явищ. Серед найдавніших відомих іміджевих текстів є </a:t>
            </a:r>
            <a:r>
              <a:rPr lang="uk-UA" b="1" dirty="0">
                <a:solidFill>
                  <a:schemeClr val="tx1"/>
                </a:solidFill>
              </a:rPr>
              <a:t>релігійні і світські, вербальні та візуальні тощо, оскільки іміджевий компонент свідомо чи ні закладався віддавна в найрізноманітніших формах і жанрах людської комунікації</a:t>
            </a:r>
            <a:r>
              <a:rPr lang="uk-UA" dirty="0">
                <a:solidFill>
                  <a:schemeClr val="tx1"/>
                </a:solidFill>
              </a:rPr>
              <a:t>. </a:t>
            </a:r>
            <a:endParaRPr lang="uk-UA" dirty="0" smtClean="0">
              <a:solidFill>
                <a:schemeClr val="tx1"/>
              </a:solidFill>
            </a:endParaRPr>
          </a:p>
          <a:p>
            <a:pPr marL="0" indent="0">
              <a:buNone/>
            </a:pPr>
            <a:r>
              <a:rPr lang="uk-UA" dirty="0" smtClean="0">
                <a:solidFill>
                  <a:schemeClr val="tx1"/>
                </a:solidFill>
              </a:rPr>
              <a:t>Первісні </a:t>
            </a:r>
            <a:r>
              <a:rPr lang="uk-UA" dirty="0">
                <a:solidFill>
                  <a:schemeClr val="tx1"/>
                </a:solidFill>
              </a:rPr>
              <a:t>форми </a:t>
            </a:r>
            <a:r>
              <a:rPr lang="uk-UA" dirty="0" err="1">
                <a:solidFill>
                  <a:schemeClr val="tx1"/>
                </a:solidFill>
              </a:rPr>
              <a:t>іміджування</a:t>
            </a:r>
            <a:r>
              <a:rPr lang="uk-UA" dirty="0">
                <a:solidFill>
                  <a:schemeClr val="tx1"/>
                </a:solidFill>
              </a:rPr>
              <a:t> традиційно вбачають у символічній комунікації, пов’язаній із культурою давніх татуювань, прикрас, одягу, </a:t>
            </a:r>
            <a:r>
              <a:rPr lang="uk-UA" dirty="0" err="1">
                <a:solidFill>
                  <a:schemeClr val="tx1"/>
                </a:solidFill>
              </a:rPr>
              <a:t>наскельних</a:t>
            </a:r>
            <a:r>
              <a:rPr lang="uk-UA" dirty="0">
                <a:solidFill>
                  <a:schemeClr val="tx1"/>
                </a:solidFill>
              </a:rPr>
              <a:t> розписів тощо, яка мала сакральне чи </a:t>
            </a:r>
            <a:r>
              <a:rPr lang="uk-UA" dirty="0" err="1">
                <a:solidFill>
                  <a:schemeClr val="tx1"/>
                </a:solidFill>
              </a:rPr>
              <a:t>напівсакральне</a:t>
            </a:r>
            <a:r>
              <a:rPr lang="uk-UA" dirty="0">
                <a:solidFill>
                  <a:schemeClr val="tx1"/>
                </a:solidFill>
              </a:rPr>
              <a:t> підґрунтя. </a:t>
            </a:r>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2341520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6057" y="278675"/>
            <a:ext cx="10328365" cy="6293910"/>
          </a:xfrm>
        </p:spPr>
        <p:txBody>
          <a:bodyPr/>
          <a:lstStyle/>
          <a:p>
            <a:pPr marL="0" indent="0" algn="r">
              <a:buNone/>
            </a:pPr>
            <a:endParaRPr lang="ru-RU" b="1" dirty="0"/>
          </a:p>
          <a:p>
            <a:pPr marL="0" indent="0" algn="ctr">
              <a:buNone/>
            </a:pPr>
            <a:r>
              <a:rPr lang="uk-UA" i="1" dirty="0" smtClean="0"/>
              <a:t>Історія підтверджує</a:t>
            </a:r>
          </a:p>
          <a:p>
            <a:pPr marL="0" indent="0" algn="ctr">
              <a:buNone/>
            </a:pPr>
            <a:r>
              <a:rPr lang="uk-UA" dirty="0" smtClean="0"/>
              <a:t>     секрети </a:t>
            </a:r>
            <a:r>
              <a:rPr lang="uk-UA" dirty="0"/>
              <a:t>впливу іміджу на успіх і спосіб життя були добре відомі й успішно використовувались </a:t>
            </a:r>
            <a:r>
              <a:rPr lang="uk-UA" dirty="0" smtClean="0"/>
              <a:t>ще </a:t>
            </a:r>
            <a:r>
              <a:rPr lang="uk-UA" dirty="0"/>
              <a:t>до нашої ери. Зародження й розвиток основ іміджу було викликане необхідністю </a:t>
            </a:r>
            <a:r>
              <a:rPr lang="uk-UA" b="1" dirty="0"/>
              <a:t>представлення унікальності і привабливості особистості чи групи в очах </a:t>
            </a:r>
            <a:r>
              <a:rPr lang="uk-UA" b="1" dirty="0" smtClean="0"/>
              <a:t>оточуючих!</a:t>
            </a:r>
            <a:endParaRPr lang="ru-RU" b="1" dirty="0"/>
          </a:p>
          <a:p>
            <a:pPr algn="ctr"/>
            <a:r>
              <a:rPr lang="uk-UA" sz="2000" b="1" i="1" dirty="0"/>
              <a:t>Ставлення до іміджу в давні </a:t>
            </a:r>
            <a:r>
              <a:rPr lang="uk-UA" sz="2000" b="1" i="1" dirty="0" smtClean="0"/>
              <a:t>віки</a:t>
            </a:r>
          </a:p>
          <a:p>
            <a:r>
              <a:rPr lang="uk-UA" dirty="0" smtClean="0"/>
              <a:t>Непрямим </a:t>
            </a:r>
            <a:r>
              <a:rPr lang="uk-UA" dirty="0"/>
              <a:t>підтвердженням </a:t>
            </a:r>
            <a:r>
              <a:rPr lang="uk-UA" u="sng" dirty="0">
                <a:hlinkClick r:id="rId2" tooltip="Того"/>
              </a:rPr>
              <a:t>того</a:t>
            </a:r>
            <a:r>
              <a:rPr lang="uk-UA" dirty="0"/>
              <a:t>, що турбуватися про імідж було притаманно людині в різні епохи, можуть бути прізвиська </a:t>
            </a:r>
            <a:r>
              <a:rPr lang="uk-UA" u="sng" dirty="0">
                <a:hlinkClick r:id="rId3" tooltip="Історичка"/>
              </a:rPr>
              <a:t>історичних</a:t>
            </a:r>
            <a:r>
              <a:rPr lang="uk-UA" dirty="0"/>
              <a:t> осіб, які характеризують їх носіїв: Володимир Красне Сонечко, </a:t>
            </a:r>
            <a:r>
              <a:rPr lang="uk-UA" u="sng" dirty="0">
                <a:hlinkClick r:id="rId4" tooltip="Річард Левине Серце"/>
              </a:rPr>
              <a:t>Ричард Левине Серце</a:t>
            </a:r>
            <a:r>
              <a:rPr lang="uk-UA" dirty="0" smtClean="0"/>
              <a:t>, </a:t>
            </a:r>
            <a:r>
              <a:rPr lang="uk-UA" u="sng" dirty="0">
                <a:hlinkClick r:id="rId5" tooltip="Ярослав Мудрий"/>
              </a:rPr>
              <a:t>Ярослав Мудрий</a:t>
            </a:r>
            <a:r>
              <a:rPr lang="uk-UA" dirty="0"/>
              <a:t>, </a:t>
            </a:r>
            <a:r>
              <a:rPr lang="uk-UA" u="sng" dirty="0">
                <a:hlinkClick r:id="rId6" tooltip="Іван Грозний"/>
              </a:rPr>
              <a:t>Іван Грозний</a:t>
            </a:r>
            <a:r>
              <a:rPr lang="uk-UA" dirty="0"/>
              <a:t>, Філіп IV Красивий.</a:t>
            </a:r>
            <a:endParaRPr lang="ru-RU" dirty="0"/>
          </a:p>
          <a:p>
            <a:r>
              <a:rPr lang="uk-UA" dirty="0"/>
              <a:t>До наших днів дійшла багата культурна спадщина давніх держав. </a:t>
            </a:r>
            <a:endParaRPr lang="uk-UA" dirty="0" smtClean="0"/>
          </a:p>
          <a:p>
            <a:r>
              <a:rPr lang="uk-UA" dirty="0" smtClean="0"/>
              <a:t>У </a:t>
            </a:r>
            <a:r>
              <a:rPr lang="uk-UA" dirty="0"/>
              <a:t>витворах мистецтва, літературних творах тощо особливе місце посідають життєписи правителів, релігійних лідерів, полководців. Зображення важливих персон демонструють (за допомогою спеціально створених символів) особливий спосіб життя, успіх, покровительство Богів відповідно до займаного в соціумі становища</a:t>
            </a:r>
            <a:r>
              <a:rPr lang="uk-UA" dirty="0" smtClean="0"/>
              <a:t>.</a:t>
            </a:r>
          </a:p>
          <a:p>
            <a:r>
              <a:rPr lang="uk-UA" dirty="0">
                <a:solidFill>
                  <a:schemeClr val="tx1"/>
                </a:solidFill>
              </a:rPr>
              <a:t>Вочевидь, уже </a:t>
            </a:r>
            <a:r>
              <a:rPr lang="uk-UA" i="1" dirty="0">
                <a:solidFill>
                  <a:schemeClr val="tx1"/>
                </a:solidFill>
              </a:rPr>
              <a:t>в Античний період </a:t>
            </a:r>
            <a:r>
              <a:rPr lang="uk-UA" b="1" i="1" dirty="0">
                <a:solidFill>
                  <a:schemeClr val="tx1"/>
                </a:solidFill>
              </a:rPr>
              <a:t>усвідомлювалася важливість впливу іміджу на успіх: </a:t>
            </a:r>
            <a:r>
              <a:rPr lang="uk-UA" i="1" dirty="0">
                <a:solidFill>
                  <a:schemeClr val="tx1"/>
                </a:solidFill>
              </a:rPr>
              <a:t>необхідність мати достойний </a:t>
            </a:r>
            <a:r>
              <a:rPr lang="uk-UA" b="1" i="1" dirty="0">
                <a:solidFill>
                  <a:schemeClr val="tx1"/>
                </a:solidFill>
              </a:rPr>
              <a:t>зовнішній вигляд і відповідні йому поведінку</a:t>
            </a:r>
            <a:r>
              <a:rPr lang="uk-UA" i="1" dirty="0">
                <a:solidFill>
                  <a:schemeClr val="tx1"/>
                </a:solidFill>
              </a:rPr>
              <a:t> та інтелект визначала образ життя античного соціуму</a:t>
            </a:r>
            <a:r>
              <a:rPr lang="uk-UA" dirty="0">
                <a:solidFill>
                  <a:schemeClr val="tx1"/>
                </a:solidFill>
              </a:rPr>
              <a:t>.</a:t>
            </a:r>
            <a:endParaRPr lang="ru-RU"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3270372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6057" y="278675"/>
            <a:ext cx="10328365" cy="6293910"/>
          </a:xfrm>
        </p:spPr>
        <p:txBody>
          <a:bodyPr/>
          <a:lstStyle/>
          <a:p>
            <a:pPr marL="0" indent="0" algn="r">
              <a:buNone/>
            </a:pPr>
            <a:endParaRPr lang="ru-RU" b="1" dirty="0"/>
          </a:p>
          <a:p>
            <a:r>
              <a:rPr lang="uk-UA" dirty="0">
                <a:solidFill>
                  <a:schemeClr val="tx1"/>
                </a:solidFill>
              </a:rPr>
              <a:t>Вперше поняття іміджу з’явилось у </a:t>
            </a:r>
            <a:r>
              <a:rPr lang="uk-UA" i="1" dirty="0">
                <a:solidFill>
                  <a:schemeClr val="tx1"/>
                </a:solidFill>
              </a:rPr>
              <a:t>60–80 рр. ХХ століття</a:t>
            </a:r>
            <a:r>
              <a:rPr lang="uk-UA" dirty="0">
                <a:solidFill>
                  <a:schemeClr val="tx1"/>
                </a:solidFill>
              </a:rPr>
              <a:t> в галузі загальної та соціальної психології в дослідженнях зарубіжних вчених.</a:t>
            </a:r>
            <a:endParaRPr lang="ru-RU" dirty="0">
              <a:solidFill>
                <a:schemeClr val="tx1"/>
              </a:solidFill>
            </a:endParaRPr>
          </a:p>
          <a:p>
            <a:r>
              <a:rPr lang="uk-UA" dirty="0">
                <a:solidFill>
                  <a:schemeClr val="tx1"/>
                </a:solidFill>
              </a:rPr>
              <a:t>Його зміст тлумачився переважно в контексті </a:t>
            </a:r>
            <a:r>
              <a:rPr lang="uk-UA" b="1" dirty="0">
                <a:solidFill>
                  <a:schemeClr val="tx1"/>
                </a:solidFill>
              </a:rPr>
              <a:t>теорії сприйняття, діяльності, спілкування і соціального пізнання.</a:t>
            </a:r>
            <a:endParaRPr lang="ru-RU" b="1" dirty="0">
              <a:solidFill>
                <a:schemeClr val="tx1"/>
              </a:solidFill>
            </a:endParaRPr>
          </a:p>
          <a:p>
            <a:r>
              <a:rPr lang="uk-UA" dirty="0">
                <a:solidFill>
                  <a:schemeClr val="tx1"/>
                </a:solidFill>
              </a:rPr>
              <a:t>У загальній психології під </a:t>
            </a:r>
            <a:r>
              <a:rPr lang="uk-UA" b="1" dirty="0">
                <a:solidFill>
                  <a:schemeClr val="tx1"/>
                </a:solidFill>
              </a:rPr>
              <a:t>образом </a:t>
            </a:r>
            <a:r>
              <a:rPr lang="uk-UA" dirty="0">
                <a:solidFill>
                  <a:schemeClr val="tx1"/>
                </a:solidFill>
              </a:rPr>
              <a:t>у широкому значенні розуміють суб’єктивну картину світу чи його фрагментів, охоплюючи самого суб’єкта, інших людей, просторове оточення і тимчасову послідовність подій.</a:t>
            </a:r>
            <a:endParaRPr lang="ru-RU" dirty="0">
              <a:solidFill>
                <a:schemeClr val="tx1"/>
              </a:solidFill>
            </a:endParaRPr>
          </a:p>
          <a:p>
            <a:r>
              <a:rPr lang="uk-UA" dirty="0">
                <a:solidFill>
                  <a:schemeClr val="tx1"/>
                </a:solidFill>
              </a:rPr>
              <a:t>З точки зору </a:t>
            </a:r>
            <a:r>
              <a:rPr lang="uk-UA" b="1" dirty="0">
                <a:solidFill>
                  <a:schemeClr val="tx1"/>
                </a:solidFill>
              </a:rPr>
              <a:t>соціальної психології</a:t>
            </a:r>
            <a:r>
              <a:rPr lang="uk-UA" dirty="0">
                <a:solidFill>
                  <a:schemeClr val="tx1"/>
                </a:solidFill>
              </a:rPr>
              <a:t>, імідж є різновидом образу, який виник у результаті соціального пізнання. На відміну від загальної психології соціальна психологія вивчає формування образів в умовах реальної соціальної групи</a:t>
            </a:r>
            <a:r>
              <a:rPr lang="uk-UA" dirty="0" smtClean="0">
                <a:solidFill>
                  <a:schemeClr val="tx1"/>
                </a:solidFill>
              </a:rPr>
              <a:t>.</a:t>
            </a:r>
          </a:p>
          <a:p>
            <a:pPr algn="ctr"/>
            <a:r>
              <a:rPr lang="uk-UA" sz="2000" b="1" dirty="0" smtClean="0">
                <a:solidFill>
                  <a:schemeClr val="tx1"/>
                </a:solidFill>
              </a:rPr>
              <a:t>ОБРАЗ</a:t>
            </a:r>
          </a:p>
          <a:p>
            <a:r>
              <a:rPr lang="uk-UA" dirty="0" smtClean="0">
                <a:solidFill>
                  <a:schemeClr val="tx1"/>
                </a:solidFill>
              </a:rPr>
              <a:t> </a:t>
            </a:r>
            <a:r>
              <a:rPr lang="uk-UA" dirty="0">
                <a:solidFill>
                  <a:schemeClr val="tx1"/>
                </a:solidFill>
              </a:rPr>
              <a:t>це результат психічного відображення того чи іншого об’єктивного явища. У процесі цього відображення можливі перетворення вихідної інформації, тому образ не обов’язково являє собою точну копію відображуваного. Процес створення образу може бути активним і цілеспрямованим, наприклад, у мистецтві.</a:t>
            </a:r>
            <a:endParaRPr lang="ru-RU" dirty="0">
              <a:solidFill>
                <a:schemeClr val="tx1"/>
              </a:solidFill>
            </a:endParaRPr>
          </a:p>
          <a:p>
            <a:r>
              <a:rPr lang="uk-UA" dirty="0">
                <a:solidFill>
                  <a:schemeClr val="tx1"/>
                </a:solidFill>
              </a:rPr>
              <a:t>Усі ці характеристики можна застосувати й щодо іміджу. Однак слово «імідж» не є синонімом слова «образ». Імідж визначають як експресивний, виразний бік образу.</a:t>
            </a:r>
            <a:endParaRPr lang="ru-RU" dirty="0">
              <a:solidFill>
                <a:schemeClr val="tx1"/>
              </a:solidFill>
            </a:endParaRPr>
          </a:p>
          <a:p>
            <a:endParaRPr lang="ru-RU"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59227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lstStyle/>
          <a:p>
            <a:pPr marL="0" indent="0" algn="r">
              <a:buNone/>
            </a:pPr>
            <a:endParaRPr lang="ru-RU" b="1" dirty="0"/>
          </a:p>
          <a:p>
            <a:r>
              <a:rPr lang="uk-UA" dirty="0">
                <a:solidFill>
                  <a:schemeClr val="tx1"/>
                </a:solidFill>
              </a:rPr>
              <a:t>В. </a:t>
            </a:r>
            <a:r>
              <a:rPr lang="uk-UA" dirty="0" err="1" smtClean="0">
                <a:solidFill>
                  <a:schemeClr val="tx1"/>
                </a:solidFill>
              </a:rPr>
              <a:t>Маркін</a:t>
            </a:r>
            <a:r>
              <a:rPr lang="uk-UA" dirty="0" smtClean="0">
                <a:solidFill>
                  <a:schemeClr val="tx1"/>
                </a:solidFill>
              </a:rPr>
              <a:t>: </a:t>
            </a:r>
            <a:r>
              <a:rPr lang="uk-UA" dirty="0">
                <a:solidFill>
                  <a:schemeClr val="tx1"/>
                </a:solidFill>
              </a:rPr>
              <a:t>«</a:t>
            </a:r>
            <a:r>
              <a:rPr lang="uk-UA" b="1" dirty="0">
                <a:solidFill>
                  <a:schemeClr val="tx1"/>
                </a:solidFill>
              </a:rPr>
              <a:t>Імідж</a:t>
            </a:r>
            <a:r>
              <a:rPr lang="uk-UA" dirty="0">
                <a:solidFill>
                  <a:schemeClr val="tx1"/>
                </a:solidFill>
              </a:rPr>
              <a:t> – це не маска, не прикрашання свого професійного образу. У реальному житті, звичайно, існує й це. Але цей аспект у технології іміджу, на мою думку, не головний. Головне тут – можливість </a:t>
            </a:r>
            <a:r>
              <a:rPr lang="uk-UA" dirty="0" smtClean="0">
                <a:solidFill>
                  <a:schemeClr val="tx1"/>
                </a:solidFill>
              </a:rPr>
              <a:t>передати </a:t>
            </a:r>
            <a:r>
              <a:rPr lang="uk-UA" dirty="0">
                <a:solidFill>
                  <a:schemeClr val="tx1"/>
                </a:solidFill>
              </a:rPr>
              <a:t>інформацію про себе, про свої справжні переконання, ідеали, плани, діяння</a:t>
            </a:r>
            <a:r>
              <a:rPr lang="uk-UA" dirty="0" smtClean="0">
                <a:solidFill>
                  <a:schemeClr val="tx1"/>
                </a:solidFill>
              </a:rPr>
              <a:t>»</a:t>
            </a:r>
          </a:p>
          <a:p>
            <a:r>
              <a:rPr lang="uk-UA" dirty="0" smtClean="0">
                <a:solidFill>
                  <a:schemeClr val="tx1"/>
                </a:solidFill>
              </a:rPr>
              <a:t>А</a:t>
            </a:r>
            <a:r>
              <a:rPr lang="uk-UA" dirty="0">
                <a:solidFill>
                  <a:schemeClr val="tx1"/>
                </a:solidFill>
              </a:rPr>
              <a:t>. </a:t>
            </a:r>
            <a:r>
              <a:rPr lang="uk-UA" dirty="0" err="1">
                <a:solidFill>
                  <a:schemeClr val="tx1"/>
                </a:solidFill>
              </a:rPr>
              <a:t>Федоркіна</a:t>
            </a:r>
            <a:r>
              <a:rPr lang="uk-UA" dirty="0">
                <a:solidFill>
                  <a:schemeClr val="tx1"/>
                </a:solidFill>
              </a:rPr>
              <a:t> та Р. </a:t>
            </a:r>
            <a:r>
              <a:rPr lang="uk-UA" dirty="0" err="1">
                <a:solidFill>
                  <a:schemeClr val="tx1"/>
                </a:solidFill>
              </a:rPr>
              <a:t>Ромашкіна</a:t>
            </a:r>
            <a:r>
              <a:rPr lang="uk-UA" dirty="0">
                <a:solidFill>
                  <a:schemeClr val="tx1"/>
                </a:solidFill>
              </a:rPr>
              <a:t> характеризують </a:t>
            </a:r>
            <a:r>
              <a:rPr lang="uk-UA" b="1" dirty="0">
                <a:solidFill>
                  <a:schemeClr val="tx1"/>
                </a:solidFill>
              </a:rPr>
              <a:t>імідж</a:t>
            </a:r>
            <a:r>
              <a:rPr lang="uk-UA" dirty="0">
                <a:solidFill>
                  <a:schemeClr val="tx1"/>
                </a:solidFill>
              </a:rPr>
              <a:t> як «соціально-психологічне явище, що відображає вплив на нього не тільки свідомого, але й несвідомого компонентів психіки різних соціальних груп, мотивації їхньої поведінки, а також формування образів, які викликані сьогодні народними масами»</a:t>
            </a:r>
            <a:endParaRPr lang="uk-UA" dirty="0" smtClean="0">
              <a:solidFill>
                <a:schemeClr val="tx1"/>
              </a:solidFill>
            </a:endParaRPr>
          </a:p>
          <a:p>
            <a:pPr marL="0" indent="0" algn="ctr">
              <a:buNone/>
            </a:pPr>
            <a:r>
              <a:rPr lang="uk-UA" b="1" dirty="0" smtClean="0">
                <a:solidFill>
                  <a:schemeClr val="tx1"/>
                </a:solidFill>
              </a:rPr>
              <a:t>ІМІДЖ</a:t>
            </a:r>
            <a:r>
              <a:rPr lang="uk-UA" dirty="0" smtClean="0">
                <a:solidFill>
                  <a:schemeClr val="tx1"/>
                </a:solidFill>
              </a:rPr>
              <a:t> </a:t>
            </a:r>
          </a:p>
          <a:p>
            <a:r>
              <a:rPr lang="uk-UA" dirty="0" smtClean="0">
                <a:solidFill>
                  <a:schemeClr val="tx1"/>
                </a:solidFill>
              </a:rPr>
              <a:t> </a:t>
            </a:r>
            <a:r>
              <a:rPr lang="uk-UA" dirty="0">
                <a:solidFill>
                  <a:schemeClr val="tx1"/>
                </a:solidFill>
              </a:rPr>
              <a:t>це стиль і форма поведінки людини, причому </a:t>
            </a:r>
            <a:r>
              <a:rPr lang="uk-UA" b="1" dirty="0">
                <a:solidFill>
                  <a:schemeClr val="tx1"/>
                </a:solidFill>
              </a:rPr>
              <a:t>переважно зовнішній бік її поведінки </a:t>
            </a:r>
            <a:r>
              <a:rPr lang="uk-UA" dirty="0">
                <a:solidFill>
                  <a:schemeClr val="tx1"/>
                </a:solidFill>
              </a:rPr>
              <a:t>в суспільстві. Іноді іміджем називають «набір значень і вражень, завдяки яким люди описують об’єкт, запам’ятовують його і починають ставитися до нього певним чином, інакше кажучи, завдяки яким об’єкт стає відомим». </a:t>
            </a:r>
            <a:endParaRPr lang="uk-UA" dirty="0" smtClean="0">
              <a:solidFill>
                <a:schemeClr val="tx1"/>
              </a:solidFill>
            </a:endParaRPr>
          </a:p>
          <a:p>
            <a:r>
              <a:rPr lang="uk-UA" dirty="0" smtClean="0">
                <a:solidFill>
                  <a:schemeClr val="tx1"/>
                </a:solidFill>
              </a:rPr>
              <a:t>При </a:t>
            </a:r>
            <a:r>
              <a:rPr lang="uk-UA" dirty="0">
                <a:solidFill>
                  <a:schemeClr val="tx1"/>
                </a:solidFill>
              </a:rPr>
              <a:t>цьому, як правило, уточнюється, що об’єктом іміджу найчастіше є людина, група людей чи організація, і значно рідше – неживі предмети (товари, послуги, продукти), щодо яких частіше вживається поняття «образ».</a:t>
            </a:r>
            <a:endParaRPr lang="ru-RU"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447566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lstStyle/>
          <a:p>
            <a:pPr marL="0" indent="0" algn="r">
              <a:buNone/>
            </a:pPr>
            <a:endParaRPr lang="ru-RU" b="1" dirty="0"/>
          </a:p>
          <a:p>
            <a:r>
              <a:rPr lang="uk-UA" sz="2000" dirty="0">
                <a:solidFill>
                  <a:schemeClr val="tx1"/>
                </a:solidFill>
              </a:rPr>
              <a:t>Багато спеціалістів з іміджу включають у це поняття </a:t>
            </a:r>
            <a:r>
              <a:rPr lang="uk-UA" sz="2000" b="1" dirty="0">
                <a:solidFill>
                  <a:schemeClr val="tx1"/>
                </a:solidFill>
              </a:rPr>
              <a:t>не тільки зовнішність людини, яка створюється завдяки її анатомічним особливостям і стилю одягу, але й практично всі характеристики, доступні сприйняттю</a:t>
            </a:r>
            <a:r>
              <a:rPr lang="uk-UA" sz="2000" dirty="0">
                <a:solidFill>
                  <a:schemeClr val="tx1"/>
                </a:solidFill>
              </a:rPr>
              <a:t>. </a:t>
            </a:r>
            <a:endParaRPr lang="uk-UA" sz="2000" dirty="0" smtClean="0">
              <a:solidFill>
                <a:schemeClr val="tx1"/>
              </a:solidFill>
            </a:endParaRPr>
          </a:p>
          <a:p>
            <a:r>
              <a:rPr lang="uk-UA" sz="2000" dirty="0" smtClean="0">
                <a:solidFill>
                  <a:schemeClr val="tx1"/>
                </a:solidFill>
              </a:rPr>
              <a:t>Так</a:t>
            </a:r>
            <a:r>
              <a:rPr lang="uk-UA" sz="2000" dirty="0">
                <a:solidFill>
                  <a:schemeClr val="tx1"/>
                </a:solidFill>
              </a:rPr>
              <a:t>, </a:t>
            </a:r>
            <a:r>
              <a:rPr lang="uk-UA" sz="2000" dirty="0" err="1">
                <a:solidFill>
                  <a:schemeClr val="tx1"/>
                </a:solidFill>
              </a:rPr>
              <a:t>Поллі</a:t>
            </a:r>
            <a:r>
              <a:rPr lang="uk-UA" sz="2000" dirty="0">
                <a:solidFill>
                  <a:schemeClr val="tx1"/>
                </a:solidFill>
              </a:rPr>
              <a:t> Берд зазначає, що </a:t>
            </a:r>
            <a:r>
              <a:rPr lang="uk-UA" sz="2000" b="1" dirty="0">
                <a:solidFill>
                  <a:schemeClr val="tx1"/>
                </a:solidFill>
              </a:rPr>
              <a:t>імідж – </a:t>
            </a:r>
            <a:r>
              <a:rPr lang="uk-UA" sz="2000" i="1" dirty="0">
                <a:solidFill>
                  <a:schemeClr val="tx1"/>
                </a:solidFill>
              </a:rPr>
              <a:t>це «повна картинка вас, якими вас бачать інші. Вона містить те, як ви виглядаєте, говорите, одягаєтесь, працюєте; ваші вміння, вашу поставу, позу й мову тіла, ваші аксесуари, ваше оточення</a:t>
            </a:r>
            <a:r>
              <a:rPr lang="uk-UA" sz="2000" i="1" dirty="0" smtClean="0">
                <a:solidFill>
                  <a:schemeClr val="tx1"/>
                </a:solidFill>
              </a:rPr>
              <a:t>».</a:t>
            </a:r>
          </a:p>
          <a:p>
            <a:r>
              <a:rPr lang="uk-UA" sz="2000" dirty="0">
                <a:solidFill>
                  <a:schemeClr val="tx1"/>
                </a:solidFill>
              </a:rPr>
              <a:t>В. </a:t>
            </a:r>
            <a:r>
              <a:rPr lang="uk-UA" sz="2000" dirty="0" err="1">
                <a:solidFill>
                  <a:schemeClr val="tx1"/>
                </a:solidFill>
              </a:rPr>
              <a:t>Шепель</a:t>
            </a:r>
            <a:r>
              <a:rPr lang="uk-UA" sz="2000" dirty="0">
                <a:solidFill>
                  <a:schemeClr val="tx1"/>
                </a:solidFill>
              </a:rPr>
              <a:t>, </a:t>
            </a:r>
            <a:r>
              <a:rPr lang="uk-UA" sz="2000" dirty="0" smtClean="0">
                <a:solidFill>
                  <a:schemeClr val="tx1"/>
                </a:solidFill>
              </a:rPr>
              <a:t>зазначає</a:t>
            </a:r>
            <a:r>
              <a:rPr lang="uk-UA" sz="2000" dirty="0">
                <a:solidFill>
                  <a:schemeClr val="tx1"/>
                </a:solidFill>
              </a:rPr>
              <a:t>, </a:t>
            </a:r>
            <a:r>
              <a:rPr lang="uk-UA" sz="2000" dirty="0" smtClean="0">
                <a:solidFill>
                  <a:schemeClr val="tx1"/>
                </a:solidFill>
              </a:rPr>
              <a:t>що імідж </a:t>
            </a:r>
            <a:r>
              <a:rPr lang="uk-UA" sz="2000" i="1" dirty="0" smtClean="0">
                <a:solidFill>
                  <a:schemeClr val="tx1"/>
                </a:solidFill>
              </a:rPr>
              <a:t> </a:t>
            </a:r>
            <a:r>
              <a:rPr lang="uk-UA" sz="2000" i="1" dirty="0">
                <a:solidFill>
                  <a:schemeClr val="tx1"/>
                </a:solidFill>
              </a:rPr>
              <a:t>– візуальна привабливість особистості. Щасливий той, хто від Бога наділений привабливим іміджем, проте, як правило, багато хто викликає симпатію в людей завдяки мистецтву </a:t>
            </a:r>
            <a:r>
              <a:rPr lang="uk-UA" sz="2000" i="1" dirty="0" err="1">
                <a:solidFill>
                  <a:schemeClr val="tx1"/>
                </a:solidFill>
              </a:rPr>
              <a:t>самопрезентації</a:t>
            </a:r>
            <a:r>
              <a:rPr lang="uk-UA" sz="2000" dirty="0" smtClean="0">
                <a:solidFill>
                  <a:schemeClr val="tx1"/>
                </a:solidFill>
              </a:rPr>
              <a:t>»</a:t>
            </a:r>
          </a:p>
          <a:p>
            <a:r>
              <a:rPr lang="uk-UA" sz="2000" dirty="0">
                <a:solidFill>
                  <a:schemeClr val="tx1"/>
                </a:solidFill>
              </a:rPr>
              <a:t>Ще одна важлива характеристика іміджу, на якій нерідко наголошують автори – це його </a:t>
            </a:r>
            <a:r>
              <a:rPr lang="uk-UA" sz="2000" u="sng" dirty="0">
                <a:solidFill>
                  <a:schemeClr val="tx1"/>
                </a:solidFill>
              </a:rPr>
              <a:t>функціональність</a:t>
            </a:r>
            <a:r>
              <a:rPr lang="uk-UA" sz="2000" b="1" dirty="0">
                <a:solidFill>
                  <a:schemeClr val="tx1"/>
                </a:solidFill>
              </a:rPr>
              <a:t>. Інакше кажучи, імідж не є самоціллю. </a:t>
            </a:r>
            <a:endParaRPr lang="uk-UA" sz="2000" b="1" dirty="0" smtClean="0">
              <a:solidFill>
                <a:schemeClr val="tx1"/>
              </a:solidFill>
            </a:endParaRPr>
          </a:p>
          <a:p>
            <a:r>
              <a:rPr lang="uk-UA" sz="2000" dirty="0" smtClean="0">
                <a:solidFill>
                  <a:schemeClr val="tx1"/>
                </a:solidFill>
              </a:rPr>
              <a:t>Коли </a:t>
            </a:r>
            <a:r>
              <a:rPr lang="uk-UA" sz="2000" dirty="0">
                <a:solidFill>
                  <a:schemeClr val="tx1"/>
                </a:solidFill>
              </a:rPr>
              <a:t>ми займаємося створенням або покращенням свого іміджу, неважливо, робимо ми це самостійно чи вдаємося до послуг фахівців, ми припускаємо, що </a:t>
            </a:r>
            <a:r>
              <a:rPr lang="uk-UA" sz="2000" u="sng" dirty="0">
                <a:solidFill>
                  <a:schemeClr val="tx1"/>
                </a:solidFill>
              </a:rPr>
              <a:t>добрий імідж нам потрібен, аби за його допомогою досягти певної мети, ефективно вирішити якісь завдання, зробити успішнішою нашу діяльність.</a:t>
            </a:r>
            <a:endParaRPr lang="ru-RU" sz="2000" u="sng" dirty="0">
              <a:solidFill>
                <a:schemeClr val="tx1"/>
              </a:solidFill>
            </a:endParaRPr>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37695798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lnSpcReduction="10000"/>
          </a:bodyPr>
          <a:lstStyle/>
          <a:p>
            <a:pPr marL="0" indent="0" algn="r">
              <a:buNone/>
            </a:pPr>
            <a:endParaRPr lang="ru-RU" b="1" dirty="0"/>
          </a:p>
          <a:p>
            <a:r>
              <a:rPr lang="uk-UA" sz="2000" b="1" dirty="0" smtClean="0">
                <a:solidFill>
                  <a:schemeClr val="tx1"/>
                </a:solidFill>
              </a:rPr>
              <a:t>Корпоративний імідж </a:t>
            </a:r>
            <a:r>
              <a:rPr lang="uk-UA" sz="2000" dirty="0" smtClean="0">
                <a:solidFill>
                  <a:schemeClr val="tx1"/>
                </a:solidFill>
              </a:rPr>
              <a:t>– спеціально </a:t>
            </a:r>
            <a:r>
              <a:rPr lang="uk-UA" sz="2000" dirty="0">
                <a:solidFill>
                  <a:schemeClr val="tx1"/>
                </a:solidFill>
              </a:rPr>
              <a:t>спроектований в інтересах фірми, оснований на особливостях діяльності, внутрішніх закономірностях, властивостях, достоїнствах, якостях і характеристиках образ, який цілеспрямовано запроваджується у свідомість (підсвідомість) цільової аудиторії, відповідає її очікуванням та вирізняє товар і послуги фірми від </a:t>
            </a:r>
            <a:r>
              <a:rPr lang="uk-UA" sz="2000" dirty="0" smtClean="0">
                <a:solidFill>
                  <a:schemeClr val="tx1"/>
                </a:solidFill>
              </a:rPr>
              <a:t>аналогічних</a:t>
            </a:r>
          </a:p>
          <a:p>
            <a:r>
              <a:rPr lang="uk-UA" sz="2000" i="1" dirty="0" smtClean="0">
                <a:solidFill>
                  <a:schemeClr val="tx1"/>
                </a:solidFill>
              </a:rPr>
              <a:t>Імідж </a:t>
            </a:r>
            <a:r>
              <a:rPr lang="uk-UA" sz="2000" i="1" dirty="0">
                <a:solidFill>
                  <a:schemeClr val="tx1"/>
                </a:solidFill>
              </a:rPr>
              <a:t>належать до групи соціально-психологічних феноменів</a:t>
            </a:r>
            <a:r>
              <a:rPr lang="uk-UA" sz="2000" dirty="0">
                <a:solidFill>
                  <a:schemeClr val="tx1"/>
                </a:solidFill>
              </a:rPr>
              <a:t>. </a:t>
            </a:r>
            <a:r>
              <a:rPr lang="uk-UA" sz="2000" dirty="0" smtClean="0">
                <a:solidFill>
                  <a:schemeClr val="tx1"/>
                </a:solidFill>
              </a:rPr>
              <a:t>Він </a:t>
            </a:r>
            <a:r>
              <a:rPr lang="uk-UA" sz="2000" dirty="0">
                <a:solidFill>
                  <a:schemeClr val="tx1"/>
                </a:solidFill>
              </a:rPr>
              <a:t>підкоряється всім </a:t>
            </a:r>
            <a:r>
              <a:rPr lang="uk-UA" sz="2000" u="sng" dirty="0">
                <a:solidFill>
                  <a:schemeClr val="tx1"/>
                </a:solidFill>
              </a:rPr>
              <a:t>основним законам соціальної психології</a:t>
            </a:r>
            <a:r>
              <a:rPr lang="uk-UA" sz="2000" dirty="0">
                <a:solidFill>
                  <a:schemeClr val="tx1"/>
                </a:solidFill>
              </a:rPr>
              <a:t>. Серед найважливіших можна виокремити такі:</a:t>
            </a:r>
            <a:endParaRPr lang="ru-RU" sz="2000" dirty="0">
              <a:solidFill>
                <a:schemeClr val="tx1"/>
              </a:solidFill>
            </a:endParaRPr>
          </a:p>
          <a:p>
            <a:pPr lvl="0"/>
            <a:r>
              <a:rPr lang="uk-UA" sz="2000" dirty="0">
                <a:solidFill>
                  <a:schemeClr val="tx1"/>
                </a:solidFill>
              </a:rPr>
              <a:t>людина – істота соціальна, вона надзвичайно залежна від своєї групи і соціального оточення;</a:t>
            </a:r>
            <a:endParaRPr lang="ru-RU" sz="2000" dirty="0">
              <a:solidFill>
                <a:schemeClr val="tx1"/>
              </a:solidFill>
            </a:endParaRPr>
          </a:p>
          <a:p>
            <a:pPr lvl="0"/>
            <a:r>
              <a:rPr lang="uk-UA" sz="2000" dirty="0">
                <a:solidFill>
                  <a:schemeClr val="tx1"/>
                </a:solidFill>
              </a:rPr>
              <a:t>поведінка людини у групі визначається стереотипами – узагальнено-спрощеними уявленнями;</a:t>
            </a:r>
            <a:endParaRPr lang="ru-RU" sz="2000" dirty="0">
              <a:solidFill>
                <a:schemeClr val="tx1"/>
              </a:solidFill>
            </a:endParaRPr>
          </a:p>
          <a:p>
            <a:pPr lvl="0"/>
            <a:r>
              <a:rPr lang="uk-UA" sz="2000" dirty="0">
                <a:solidFill>
                  <a:schemeClr val="tx1"/>
                </a:solidFill>
              </a:rPr>
              <a:t>ставлення всієї групи до конкретної людини істотно впливає на те, як саме її сприйматимуть окремі її учасники;</a:t>
            </a:r>
            <a:endParaRPr lang="ru-RU" sz="2000" dirty="0">
              <a:solidFill>
                <a:schemeClr val="tx1"/>
              </a:solidFill>
            </a:endParaRPr>
          </a:p>
          <a:p>
            <a:pPr lvl="0"/>
            <a:r>
              <a:rPr lang="uk-UA" sz="2000" dirty="0">
                <a:solidFill>
                  <a:schemeClr val="tx1"/>
                </a:solidFill>
              </a:rPr>
              <a:t>у різних групах одна і та ж людина може мати різну репутацію і, а отже, відповідну їй поведінку;</a:t>
            </a:r>
            <a:endParaRPr lang="ru-RU" sz="2000" dirty="0">
              <a:solidFill>
                <a:schemeClr val="tx1"/>
              </a:solidFill>
            </a:endParaRPr>
          </a:p>
          <a:p>
            <a:pPr lvl="0"/>
            <a:r>
              <a:rPr lang="uk-UA" sz="2000" dirty="0">
                <a:solidFill>
                  <a:schemeClr val="tx1"/>
                </a:solidFill>
              </a:rPr>
              <a:t>позитивне ставлення групи до окремої людини сприяє рішенню її завдань.</a:t>
            </a:r>
            <a:endParaRPr lang="ru-RU" sz="2000" dirty="0">
              <a:solidFill>
                <a:schemeClr val="tx1"/>
              </a:solidFill>
            </a:endParaRPr>
          </a:p>
          <a:p>
            <a:endParaRPr lang="uk-UA" sz="2000"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16994606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pPr algn="ctr"/>
            <a:r>
              <a:rPr lang="uk-UA" sz="2000" b="1" dirty="0" smtClean="0">
                <a:solidFill>
                  <a:schemeClr val="tx1"/>
                </a:solidFill>
              </a:rPr>
              <a:t>«ІМІДЖ» = «ДУМКА» = «РЕПУТАЦІЯ» = «АВТОРИТЕТ»</a:t>
            </a:r>
          </a:p>
          <a:p>
            <a:endParaRPr lang="uk-UA" sz="2000" dirty="0" smtClean="0">
              <a:solidFill>
                <a:schemeClr val="tx1"/>
              </a:solidFill>
            </a:endParaRPr>
          </a:p>
          <a:p>
            <a:r>
              <a:rPr lang="uk-UA" sz="2000" dirty="0" smtClean="0">
                <a:solidFill>
                  <a:schemeClr val="tx1"/>
                </a:solidFill>
              </a:rPr>
              <a:t> </a:t>
            </a:r>
            <a:r>
              <a:rPr lang="uk-UA" sz="2000" dirty="0">
                <a:solidFill>
                  <a:schemeClr val="tx1"/>
                </a:solidFill>
              </a:rPr>
              <a:t>У літературі трапляється навіть ототожнення іміджу з цим явищем</a:t>
            </a:r>
            <a:r>
              <a:rPr lang="uk-UA" sz="2000" dirty="0" smtClean="0">
                <a:solidFill>
                  <a:schemeClr val="tx1"/>
                </a:solidFill>
              </a:rPr>
              <a:t>.</a:t>
            </a:r>
          </a:p>
          <a:p>
            <a:r>
              <a:rPr lang="uk-UA" sz="2000" dirty="0" smtClean="0">
                <a:solidFill>
                  <a:schemeClr val="tx1"/>
                </a:solidFill>
              </a:rPr>
              <a:t> </a:t>
            </a:r>
            <a:r>
              <a:rPr lang="uk-UA" sz="2000" dirty="0">
                <a:solidFill>
                  <a:schemeClr val="tx1"/>
                </a:solidFill>
              </a:rPr>
              <a:t>Так, </a:t>
            </a:r>
            <a:r>
              <a:rPr lang="uk-UA" sz="2000" dirty="0" smtClean="0">
                <a:solidFill>
                  <a:schemeClr val="tx1"/>
                </a:solidFill>
              </a:rPr>
              <a:t>А</a:t>
            </a:r>
            <a:r>
              <a:rPr lang="uk-UA" sz="2000" dirty="0">
                <a:solidFill>
                  <a:schemeClr val="tx1"/>
                </a:solidFill>
              </a:rPr>
              <a:t>. </a:t>
            </a:r>
            <a:r>
              <a:rPr lang="uk-UA" sz="2000" dirty="0" err="1">
                <a:solidFill>
                  <a:schemeClr val="tx1"/>
                </a:solidFill>
              </a:rPr>
              <a:t>Панасюк</a:t>
            </a:r>
            <a:r>
              <a:rPr lang="uk-UA" sz="2000" dirty="0">
                <a:solidFill>
                  <a:schemeClr val="tx1"/>
                </a:solidFill>
              </a:rPr>
              <a:t> вважає, що імідж – це насправді те саме, що й думка, і бачить різницю між відповідними термінами лише у граматичних правилах вживання відповідних слів: </a:t>
            </a:r>
            <a:r>
              <a:rPr lang="uk-UA" sz="2000" u="sng" dirty="0">
                <a:solidFill>
                  <a:schemeClr val="tx1"/>
                </a:solidFill>
              </a:rPr>
              <a:t>імідж правильніше вживати у словосполученнях типу імідж людини </a:t>
            </a:r>
            <a:r>
              <a:rPr lang="uk-UA" sz="2000" dirty="0">
                <a:solidFill>
                  <a:schemeClr val="tx1"/>
                </a:solidFill>
              </a:rPr>
              <a:t>(політика, адвоката), </a:t>
            </a:r>
            <a:r>
              <a:rPr lang="uk-UA" sz="2000" u="sng" dirty="0">
                <a:solidFill>
                  <a:schemeClr val="tx1"/>
                </a:solidFill>
              </a:rPr>
              <a:t>думка – у словосполученнях типу думка про людину </a:t>
            </a:r>
            <a:r>
              <a:rPr lang="uk-UA" sz="2000" dirty="0">
                <a:solidFill>
                  <a:schemeClr val="tx1"/>
                </a:solidFill>
              </a:rPr>
              <a:t>(політика, адвоката</a:t>
            </a:r>
            <a:r>
              <a:rPr lang="uk-UA" sz="2000" dirty="0" smtClean="0">
                <a:solidFill>
                  <a:schemeClr val="tx1"/>
                </a:solidFill>
              </a:rPr>
              <a:t>).</a:t>
            </a:r>
          </a:p>
          <a:p>
            <a:endParaRPr lang="uk-UA" sz="2000" dirty="0">
              <a:solidFill>
                <a:schemeClr val="tx1"/>
              </a:solidFill>
            </a:endParaRPr>
          </a:p>
          <a:p>
            <a:pPr marL="0" indent="0" algn="ctr">
              <a:buNone/>
            </a:pPr>
            <a:r>
              <a:rPr lang="uk-UA" sz="2000" dirty="0">
                <a:solidFill>
                  <a:schemeClr val="tx1"/>
                </a:solidFill>
              </a:rPr>
              <a:t>Переважна кількість наявних робіт, присвячених </a:t>
            </a:r>
            <a:r>
              <a:rPr lang="uk-UA" sz="2000" dirty="0" smtClean="0">
                <a:solidFill>
                  <a:schemeClr val="tx1"/>
                </a:solidFill>
              </a:rPr>
              <a:t>іміджу:</a:t>
            </a:r>
          </a:p>
          <a:p>
            <a:r>
              <a:rPr lang="uk-UA" sz="2000" dirty="0" smtClean="0">
                <a:solidFill>
                  <a:schemeClr val="tx1"/>
                </a:solidFill>
              </a:rPr>
              <a:t>роботи </a:t>
            </a:r>
            <a:r>
              <a:rPr lang="uk-UA" sz="2000" dirty="0">
                <a:solidFill>
                  <a:schemeClr val="tx1"/>
                </a:solidFill>
              </a:rPr>
              <a:t>В. </a:t>
            </a:r>
            <a:r>
              <a:rPr lang="uk-UA" sz="2000" dirty="0" err="1">
                <a:solidFill>
                  <a:schemeClr val="tx1"/>
                </a:solidFill>
              </a:rPr>
              <a:t>Шепеля</a:t>
            </a:r>
            <a:r>
              <a:rPr lang="uk-UA" sz="2000" dirty="0">
                <a:solidFill>
                  <a:schemeClr val="tx1"/>
                </a:solidFill>
              </a:rPr>
              <a:t>, Г. </a:t>
            </a:r>
            <a:r>
              <a:rPr lang="uk-UA" sz="2000" dirty="0" err="1">
                <a:solidFill>
                  <a:schemeClr val="tx1"/>
                </a:solidFill>
              </a:rPr>
              <a:t>Почепцова</a:t>
            </a:r>
            <a:r>
              <a:rPr lang="uk-UA" sz="2000" dirty="0">
                <a:solidFill>
                  <a:schemeClr val="tx1"/>
                </a:solidFill>
              </a:rPr>
              <a:t>, О. </a:t>
            </a:r>
            <a:r>
              <a:rPr lang="uk-UA" sz="2000" dirty="0" err="1">
                <a:solidFill>
                  <a:schemeClr val="tx1"/>
                </a:solidFill>
              </a:rPr>
              <a:t>Змановської</a:t>
            </a:r>
            <a:r>
              <a:rPr lang="uk-UA" sz="2000" dirty="0">
                <a:solidFill>
                  <a:schemeClr val="tx1"/>
                </a:solidFill>
              </a:rPr>
              <a:t>, Л. </a:t>
            </a:r>
            <a:r>
              <a:rPr lang="uk-UA" sz="2000" dirty="0" err="1">
                <a:solidFill>
                  <a:schemeClr val="tx1"/>
                </a:solidFill>
              </a:rPr>
              <a:t>Данільчук</a:t>
            </a:r>
            <a:r>
              <a:rPr lang="uk-UA" sz="2000" dirty="0">
                <a:solidFill>
                  <a:schemeClr val="tx1"/>
                </a:solidFill>
              </a:rPr>
              <a:t> та інших авторів.</a:t>
            </a:r>
            <a:endParaRPr lang="ru-RU" sz="2000" dirty="0">
              <a:solidFill>
                <a:schemeClr val="tx1"/>
              </a:solidFill>
            </a:endParaRPr>
          </a:p>
          <a:p>
            <a:endParaRPr lang="uk-UA" sz="2000" dirty="0" smtClean="0">
              <a:solidFill>
                <a:schemeClr val="tx1"/>
              </a:solidFill>
            </a:endParaRPr>
          </a:p>
          <a:p>
            <a:endParaRPr lang="ru-RU" sz="2000" dirty="0">
              <a:solidFill>
                <a:schemeClr val="tx1"/>
              </a:solidFill>
            </a:endParaRPr>
          </a:p>
          <a:p>
            <a:endParaRPr lang="uk-UA" sz="2000"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1348400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pPr marL="0" indent="0" algn="ctr">
              <a:buNone/>
            </a:pPr>
            <a:r>
              <a:rPr lang="uk-UA" sz="2000" b="1" dirty="0">
                <a:solidFill>
                  <a:schemeClr val="tx1"/>
                </a:solidFill>
              </a:rPr>
              <a:t>Практична теорія іміджу почала формуватися на Заході в 60-ті роки ХХ ст. </a:t>
            </a:r>
            <a:endParaRPr lang="uk-UA" sz="2000" b="1" dirty="0" smtClean="0">
              <a:solidFill>
                <a:schemeClr val="tx1"/>
              </a:solidFill>
            </a:endParaRPr>
          </a:p>
          <a:p>
            <a:r>
              <a:rPr lang="uk-UA" sz="2000" dirty="0" smtClean="0">
                <a:solidFill>
                  <a:schemeClr val="tx1"/>
                </a:solidFill>
              </a:rPr>
              <a:t>В </a:t>
            </a:r>
            <a:r>
              <a:rPr lang="uk-UA" sz="2000" dirty="0">
                <a:solidFill>
                  <a:schemeClr val="tx1"/>
                </a:solidFill>
              </a:rPr>
              <a:t>економічній сфері як протидія рекламній діяльності конкурентів. Суть її, визначена визнаним фахівцем реклами Д. </a:t>
            </a:r>
            <a:r>
              <a:rPr lang="uk-UA" sz="2000" dirty="0" err="1">
                <a:solidFill>
                  <a:schemeClr val="tx1"/>
                </a:solidFill>
              </a:rPr>
              <a:t>Огілві</a:t>
            </a:r>
            <a:r>
              <a:rPr lang="uk-UA" sz="2000" dirty="0">
                <a:solidFill>
                  <a:schemeClr val="tx1"/>
                </a:solidFill>
              </a:rPr>
              <a:t>, у тому, що для успішної реалізації товару важливіше створювати у свідомості споживача його позитивний образ, ніж надавати інформацію про його окремі специфічні властивості. Новий напрям у науці, який з’явився у США з легкої руки відомого економіста К. </a:t>
            </a:r>
            <a:r>
              <a:rPr lang="uk-UA" sz="2000" dirty="0" err="1">
                <a:solidFill>
                  <a:schemeClr val="tx1"/>
                </a:solidFill>
              </a:rPr>
              <a:t>Болдінга</a:t>
            </a:r>
            <a:r>
              <a:rPr lang="uk-UA" sz="2000" dirty="0">
                <a:solidFill>
                  <a:schemeClr val="tx1"/>
                </a:solidFill>
              </a:rPr>
              <a:t>, дістав назву «</a:t>
            </a:r>
            <a:r>
              <a:rPr lang="uk-UA" sz="2000" b="1" dirty="0" err="1">
                <a:solidFill>
                  <a:schemeClr val="tx1"/>
                </a:solidFill>
              </a:rPr>
              <a:t>іміджезнавство</a:t>
            </a:r>
            <a:r>
              <a:rPr lang="uk-UA" sz="2000" dirty="0">
                <a:solidFill>
                  <a:schemeClr val="tx1"/>
                </a:solidFill>
              </a:rPr>
              <a:t>».</a:t>
            </a:r>
            <a:endParaRPr lang="ru-RU" sz="2000" dirty="0">
              <a:solidFill>
                <a:schemeClr val="tx1"/>
              </a:solidFill>
            </a:endParaRPr>
          </a:p>
          <a:p>
            <a:r>
              <a:rPr lang="uk-UA" sz="2000" dirty="0">
                <a:solidFill>
                  <a:schemeClr val="tx1"/>
                </a:solidFill>
              </a:rPr>
              <a:t>У 70-ті роки XX ст. елементи цієї теорії почали освоювати фахівці і у країнах колишнього Радянського Союзу. Згодом ця теорія іміджу трансформувалася в теорію </a:t>
            </a:r>
            <a:r>
              <a:rPr lang="uk-UA" sz="2000" b="1" dirty="0">
                <a:solidFill>
                  <a:schemeClr val="tx1"/>
                </a:solidFill>
              </a:rPr>
              <a:t>бренд-іміджу</a:t>
            </a:r>
            <a:r>
              <a:rPr lang="uk-UA" sz="2000" dirty="0">
                <a:solidFill>
                  <a:schemeClr val="tx1"/>
                </a:solidFill>
              </a:rPr>
              <a:t>, тобто створення образу не просто окремих товарів, а груп їх або товарних сімейств, об’єднаних певним товарним знаком. Цю теорію було покладено в основу </a:t>
            </a:r>
            <a:r>
              <a:rPr lang="uk-UA" sz="2000" b="1" dirty="0">
                <a:solidFill>
                  <a:schemeClr val="tx1"/>
                </a:solidFill>
              </a:rPr>
              <a:t>технології </a:t>
            </a:r>
            <a:r>
              <a:rPr lang="uk-UA" sz="2000" b="1" dirty="0" err="1">
                <a:solidFill>
                  <a:schemeClr val="tx1"/>
                </a:solidFill>
              </a:rPr>
              <a:t>брендингу</a:t>
            </a:r>
            <a:r>
              <a:rPr lang="uk-UA" sz="2000" dirty="0">
                <a:solidFill>
                  <a:schemeClr val="tx1"/>
                </a:solidFill>
              </a:rPr>
              <a:t>.</a:t>
            </a:r>
            <a:endParaRPr lang="ru-RU" sz="2000" dirty="0">
              <a:solidFill>
                <a:schemeClr val="tx1"/>
              </a:solidFill>
            </a:endParaRPr>
          </a:p>
          <a:p>
            <a:r>
              <a:rPr lang="uk-UA" sz="2000" dirty="0">
                <a:solidFill>
                  <a:schemeClr val="tx1"/>
                </a:solidFill>
              </a:rPr>
              <a:t>На початку 90-х років формується нова галузь гуманітарних технологій </a:t>
            </a:r>
            <a:r>
              <a:rPr lang="uk-UA" sz="2000" b="1" dirty="0">
                <a:solidFill>
                  <a:schemeClr val="tx1"/>
                </a:solidFill>
              </a:rPr>
              <a:t>– </a:t>
            </a:r>
            <a:r>
              <a:rPr lang="uk-UA" sz="2000" b="1" i="1" dirty="0" err="1">
                <a:solidFill>
                  <a:schemeClr val="tx1"/>
                </a:solidFill>
              </a:rPr>
              <a:t>іміджелогія</a:t>
            </a:r>
            <a:r>
              <a:rPr lang="uk-UA" sz="2000" dirty="0">
                <a:solidFill>
                  <a:schemeClr val="tx1"/>
                </a:solidFill>
              </a:rPr>
              <a:t>, або наука про технологію створення бажаного, дуже потрібного кожному образу.</a:t>
            </a:r>
            <a:endParaRPr lang="ru-RU" sz="2000" dirty="0">
              <a:solidFill>
                <a:schemeClr val="tx1"/>
              </a:solidFill>
            </a:endParaRPr>
          </a:p>
          <a:p>
            <a:endParaRPr lang="uk-UA" sz="2000" dirty="0" smtClean="0">
              <a:solidFill>
                <a:schemeClr val="tx1"/>
              </a:solidFill>
            </a:endParaRPr>
          </a:p>
          <a:p>
            <a:endParaRPr lang="ru-RU" sz="2000" dirty="0">
              <a:solidFill>
                <a:schemeClr val="tx1"/>
              </a:solidFill>
            </a:endParaRPr>
          </a:p>
          <a:p>
            <a:endParaRPr lang="uk-UA" sz="2000"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3112206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TM02900688[[fn=Аспект]]</Template>
  <TotalTime>112</TotalTime>
  <Words>1060</Words>
  <Application>Microsoft Office PowerPoint</Application>
  <PresentationFormat>Произвольный</PresentationFormat>
  <Paragraphs>231</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Аспект</vt:lpstr>
      <vt:lpstr>РОЗДІЛ 1 ТЕОРЕТИКО-МЕТОДОЛОГІЧНІ ОСНОВИ ІМІДЖОЛОГІЇ. ФІЛОСОФІЯ ІМІДЖУ   Тема 1 Іміджелогія як особлива галузь гуманітарних знань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Презинтація на тему «Портрет видатного педагога Джона Лока»</dc:title>
  <dc:creator>Киця Лера</dc:creator>
  <cp:lastModifiedBy>Larisa</cp:lastModifiedBy>
  <cp:revision>16</cp:revision>
  <dcterms:created xsi:type="dcterms:W3CDTF">2019-11-20T15:57:36Z</dcterms:created>
  <dcterms:modified xsi:type="dcterms:W3CDTF">2025-03-04T16:37:46Z</dcterms:modified>
</cp:coreProperties>
</file>