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C4D9-B696-44D0-ABF4-33AA88B9FDA6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DA1AB68-C38D-45A9-885D-F76AE31DC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050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C4D9-B696-44D0-ABF4-33AA88B9FDA6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AB68-C38D-45A9-885D-F76AE31DC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10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C4D9-B696-44D0-ABF4-33AA88B9FDA6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AB68-C38D-45A9-885D-F76AE31DC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88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C4D9-B696-44D0-ABF4-33AA88B9FDA6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AB68-C38D-45A9-885D-F76AE31DC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05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63AC4D9-B696-44D0-ABF4-33AA88B9FDA6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DA1AB68-C38D-45A9-885D-F76AE31DC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20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C4D9-B696-44D0-ABF4-33AA88B9FDA6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AB68-C38D-45A9-885D-F76AE31DC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85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C4D9-B696-44D0-ABF4-33AA88B9FDA6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AB68-C38D-45A9-885D-F76AE31DC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25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C4D9-B696-44D0-ABF4-33AA88B9FDA6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AB68-C38D-45A9-885D-F76AE31DC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76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C4D9-B696-44D0-ABF4-33AA88B9FDA6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AB68-C38D-45A9-885D-F76AE31DC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70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C4D9-B696-44D0-ABF4-33AA88B9FDA6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AB68-C38D-45A9-885D-F76AE31DC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71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C4D9-B696-44D0-ABF4-33AA88B9FDA6}" type="datetimeFigureOut">
              <a:rPr lang="ru-RU" smtClean="0"/>
              <a:t>17.03.2021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AB68-C38D-45A9-885D-F76AE31DC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98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63AC4D9-B696-44D0-ABF4-33AA88B9FDA6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DA1AB68-C38D-45A9-885D-F76AE31DC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53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Маркетинг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 smtClean="0"/>
              <a:t>Викладач </a:t>
            </a:r>
            <a:r>
              <a:rPr lang="uk-UA" dirty="0" err="1" smtClean="0"/>
              <a:t>Венгер</a:t>
            </a:r>
            <a:r>
              <a:rPr lang="uk-UA" dirty="0" smtClean="0"/>
              <a:t> Ольга Миколаївна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897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майбутніх</a:t>
            </a:r>
            <a:r>
              <a:rPr lang="ru-RU" dirty="0"/>
              <a:t> </a:t>
            </a:r>
            <a:r>
              <a:rPr lang="ru-RU" dirty="0" err="1" smtClean="0"/>
              <a:t>фахівців</a:t>
            </a:r>
            <a:r>
              <a:rPr lang="ru-RU" dirty="0" smtClean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поглядів</a:t>
            </a:r>
            <a:r>
              <a:rPr lang="ru-RU" dirty="0"/>
              <a:t> та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у </a:t>
            </a:r>
            <a:r>
              <a:rPr lang="ru-RU" dirty="0" err="1"/>
              <a:t>галузі</a:t>
            </a:r>
            <a:r>
              <a:rPr lang="ru-RU" dirty="0"/>
              <a:t> маркетингу,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на </a:t>
            </a:r>
            <a:r>
              <a:rPr lang="ru-RU" dirty="0" err="1"/>
              <a:t>ринок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потреб </a:t>
            </a:r>
            <a:r>
              <a:rPr lang="ru-RU" dirty="0" err="1"/>
              <a:t>споживачів</a:t>
            </a:r>
            <a:r>
              <a:rPr lang="ru-RU" dirty="0"/>
              <a:t> та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ефективної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 smtClean="0"/>
              <a:t>.</a:t>
            </a:r>
          </a:p>
          <a:p>
            <a:r>
              <a:rPr lang="ru-RU" dirty="0"/>
              <a:t>Предмет: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є </a:t>
            </a:r>
            <a:r>
              <a:rPr lang="ru-RU" dirty="0" err="1"/>
              <a:t>маркетинговий</a:t>
            </a:r>
            <a:r>
              <a:rPr lang="ru-RU" dirty="0"/>
              <a:t> комплекс у </a:t>
            </a:r>
            <a:r>
              <a:rPr lang="ru-RU" dirty="0" err="1"/>
              <a:t>взаємодії</a:t>
            </a:r>
            <a:r>
              <a:rPr lang="ru-RU" dirty="0"/>
              <a:t> з </a:t>
            </a:r>
            <a:r>
              <a:rPr lang="ru-RU" dirty="0" err="1"/>
              <a:t>внутрішнім</a:t>
            </a:r>
            <a:r>
              <a:rPr lang="ru-RU" dirty="0"/>
              <a:t> і </a:t>
            </a:r>
            <a:r>
              <a:rPr lang="ru-RU" dirty="0" err="1"/>
              <a:t>зовнішнім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ринку і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990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/>
              <a:t>теоретичних</a:t>
            </a:r>
            <a:r>
              <a:rPr lang="ru-RU" dirty="0"/>
              <a:t> та </a:t>
            </a:r>
            <a:r>
              <a:rPr lang="ru-RU" dirty="0" err="1"/>
              <a:t>методологічних</a:t>
            </a:r>
            <a:r>
              <a:rPr lang="ru-RU" dirty="0"/>
              <a:t> основ маркетингу, системного </a:t>
            </a:r>
            <a:r>
              <a:rPr lang="ru-RU" dirty="0" err="1"/>
              <a:t>підходу</a:t>
            </a:r>
            <a:r>
              <a:rPr lang="ru-RU" dirty="0"/>
              <a:t> до маркетингу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/>
              <a:t>впливу</a:t>
            </a:r>
            <a:r>
              <a:rPr lang="ru-RU" dirty="0"/>
              <a:t> макро- та </a:t>
            </a:r>
            <a:r>
              <a:rPr lang="ru-RU" dirty="0" err="1"/>
              <a:t>мікросередовища</a:t>
            </a:r>
            <a:r>
              <a:rPr lang="ru-RU" dirty="0"/>
              <a:t> маркетингу,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маркетингових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сегментування</a:t>
            </a:r>
            <a:r>
              <a:rPr lang="ru-RU" dirty="0" smtClean="0"/>
              <a:t> </a:t>
            </a:r>
            <a:r>
              <a:rPr lang="ru-RU" dirty="0"/>
              <a:t>ринку та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сегментів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розроблення</a:t>
            </a:r>
            <a:r>
              <a:rPr lang="ru-RU" dirty="0" smtClean="0"/>
              <a:t> </a:t>
            </a:r>
            <a:r>
              <a:rPr lang="ru-RU" dirty="0"/>
              <a:t>комплексу </a:t>
            </a:r>
            <a:r>
              <a:rPr lang="ru-RU" dirty="0" err="1"/>
              <a:t>маркетингових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з </a:t>
            </a:r>
            <a:r>
              <a:rPr lang="ru-RU" dirty="0" err="1"/>
              <a:t>товарної</a:t>
            </a:r>
            <a:r>
              <a:rPr lang="ru-RU" dirty="0"/>
              <a:t>, </a:t>
            </a:r>
            <a:r>
              <a:rPr lang="ru-RU" dirty="0" err="1"/>
              <a:t>цінової</a:t>
            </a:r>
            <a:r>
              <a:rPr lang="ru-RU" dirty="0"/>
              <a:t>, </a:t>
            </a:r>
            <a:r>
              <a:rPr lang="ru-RU" dirty="0" err="1"/>
              <a:t>комунікаційної</a:t>
            </a:r>
            <a:r>
              <a:rPr lang="ru-RU" dirty="0"/>
              <a:t> </a:t>
            </a:r>
            <a:r>
              <a:rPr lang="ru-RU" dirty="0" err="1"/>
              <a:t>політик</a:t>
            </a:r>
            <a:r>
              <a:rPr lang="ru-RU" dirty="0"/>
              <a:t>;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/>
              <a:t>та контролю </a:t>
            </a:r>
            <a:r>
              <a:rPr lang="ru-RU" dirty="0" err="1"/>
              <a:t>програм</a:t>
            </a:r>
            <a:r>
              <a:rPr lang="ru-RU" dirty="0"/>
              <a:t> маркетингу. </a:t>
            </a:r>
          </a:p>
        </p:txBody>
      </p:sp>
    </p:spTree>
    <p:extLst>
      <p:ext uri="{BB962C8B-B14F-4D97-AF65-F5344CB8AC3E}">
        <p14:creationId xmlns:p14="http://schemas.microsoft.com/office/powerpoint/2010/main" val="758368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десятиліть</a:t>
            </a:r>
            <a:r>
              <a:rPr lang="ru-RU" dirty="0"/>
              <a:t> </a:t>
            </a:r>
            <a:r>
              <a:rPr lang="ru-RU" dirty="0" err="1"/>
              <a:t>маркетингова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посідає</a:t>
            </a:r>
            <a:r>
              <a:rPr lang="ru-RU" dirty="0"/>
              <a:t> все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як </a:t>
            </a:r>
            <a:r>
              <a:rPr lang="ru-RU" dirty="0" err="1"/>
              <a:t>українських</a:t>
            </a:r>
            <a:r>
              <a:rPr lang="ru-RU" dirty="0"/>
              <a:t>, так і </a:t>
            </a:r>
            <a:r>
              <a:rPr lang="ru-RU" dirty="0" err="1"/>
              <a:t>зарубіжних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.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жодне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некомерційна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діяти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 без </a:t>
            </a:r>
            <a:r>
              <a:rPr lang="ru-RU" dirty="0" err="1"/>
              <a:t>урахування</a:t>
            </a:r>
            <a:r>
              <a:rPr lang="ru-RU" dirty="0"/>
              <a:t> потреб </a:t>
            </a:r>
            <a:r>
              <a:rPr lang="ru-RU" dirty="0" err="1"/>
              <a:t>споживачів</a:t>
            </a:r>
            <a:r>
              <a:rPr lang="ru-RU" dirty="0"/>
              <a:t>, </a:t>
            </a:r>
            <a:r>
              <a:rPr lang="ru-RU" dirty="0" err="1"/>
              <a:t>оперативної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на </a:t>
            </a:r>
            <a:r>
              <a:rPr lang="ru-RU" dirty="0" err="1"/>
              <a:t>зміни</a:t>
            </a:r>
            <a:r>
              <a:rPr lang="ru-RU" dirty="0"/>
              <a:t> в маркетинговому </a:t>
            </a:r>
            <a:r>
              <a:rPr lang="ru-RU" dirty="0" err="1"/>
              <a:t>середовищі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і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грамотної</a:t>
            </a:r>
            <a:r>
              <a:rPr lang="ru-RU" dirty="0"/>
              <a:t> </a:t>
            </a:r>
            <a:r>
              <a:rPr lang="ru-RU" dirty="0" err="1"/>
              <a:t>конкурентної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. У той же час,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, «</a:t>
            </a:r>
            <a:r>
              <a:rPr lang="ru-RU" dirty="0" err="1"/>
              <a:t>звикання</a:t>
            </a:r>
            <a:r>
              <a:rPr lang="ru-RU" dirty="0"/>
              <a:t>» </a:t>
            </a:r>
            <a:r>
              <a:rPr lang="ru-RU" dirty="0" err="1"/>
              <a:t>споживачів</a:t>
            </a:r>
            <a:r>
              <a:rPr lang="ru-RU" dirty="0"/>
              <a:t> до </a:t>
            </a:r>
            <a:r>
              <a:rPr lang="ru-RU" dirty="0" err="1"/>
              <a:t>традиційних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,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до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сервісу</a:t>
            </a:r>
            <a:r>
              <a:rPr lang="ru-RU" dirty="0"/>
              <a:t>, </a:t>
            </a:r>
            <a:r>
              <a:rPr lang="ru-RU" dirty="0" err="1"/>
              <a:t>доступності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, </a:t>
            </a:r>
            <a:r>
              <a:rPr lang="ru-RU" dirty="0" err="1"/>
              <a:t>комунікаційних</a:t>
            </a:r>
            <a:r>
              <a:rPr lang="ru-RU" dirty="0"/>
              <a:t>,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вимагають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менеджера з маркетингу </a:t>
            </a:r>
            <a:r>
              <a:rPr lang="ru-RU" dirty="0" err="1"/>
              <a:t>глибоких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і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вмінь</a:t>
            </a:r>
            <a:r>
              <a:rPr lang="ru-RU" dirty="0"/>
              <a:t> для </a:t>
            </a:r>
            <a:r>
              <a:rPr lang="ru-RU" dirty="0" err="1"/>
              <a:t>розробки</a:t>
            </a:r>
            <a:r>
              <a:rPr lang="ru-RU" dirty="0"/>
              <a:t>, </a:t>
            </a:r>
            <a:r>
              <a:rPr lang="ru-RU" dirty="0" err="1"/>
              <a:t>реалізації</a:t>
            </a:r>
            <a:r>
              <a:rPr lang="ru-RU" dirty="0"/>
              <a:t> й контролю </a:t>
            </a:r>
            <a:r>
              <a:rPr lang="ru-RU" dirty="0" err="1"/>
              <a:t>маркетингових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майбутній</a:t>
            </a:r>
            <a:r>
              <a:rPr lang="ru-RU" dirty="0"/>
              <a:t> менеджер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якнайповніше</a:t>
            </a:r>
            <a:r>
              <a:rPr lang="ru-RU" dirty="0"/>
              <a:t> </a:t>
            </a:r>
            <a:r>
              <a:rPr lang="ru-RU" dirty="0" err="1"/>
              <a:t>засвоїти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вміння</a:t>
            </a:r>
            <a:r>
              <a:rPr lang="ru-RU" dirty="0"/>
              <a:t> й </a:t>
            </a:r>
            <a:r>
              <a:rPr lang="ru-RU" dirty="0" err="1"/>
              <a:t>навички</a:t>
            </a:r>
            <a:r>
              <a:rPr lang="ru-RU" dirty="0"/>
              <a:t> з </a:t>
            </a:r>
            <a:r>
              <a:rPr lang="ru-RU" dirty="0" err="1"/>
              <a:t>управління</a:t>
            </a:r>
            <a:r>
              <a:rPr lang="ru-RU" dirty="0"/>
              <a:t> маркетинговою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83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Студент зможе</a:t>
            </a:r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336999"/>
              </p:ext>
            </p:extLst>
          </p:nvPr>
        </p:nvGraphicFramePr>
        <p:xfrm>
          <a:off x="1541417" y="2416629"/>
          <a:ext cx="9392194" cy="3694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92194">
                  <a:extLst>
                    <a:ext uri="{9D8B030D-6E8A-4147-A177-3AD203B41FA5}">
                      <a16:colId xmlns:a16="http://schemas.microsoft.com/office/drawing/2014/main" val="647382242"/>
                    </a:ext>
                  </a:extLst>
                </a:gridCol>
              </a:tblGrid>
              <a:tr h="369477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36220" algn="l"/>
                        </a:tabLst>
                      </a:pPr>
                      <a:r>
                        <a:rPr lang="uk-UA" sz="1200" dirty="0">
                          <a:effectLst/>
                        </a:rPr>
                        <a:t>засвоєння вмінь самостійно здійснювати комплексний аналіз та оцінку маркетингового середовища підприємства; 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36220" algn="l"/>
                        </a:tabLst>
                      </a:pPr>
                      <a:r>
                        <a:rPr lang="uk-UA" sz="1200" dirty="0">
                          <a:effectLst/>
                        </a:rPr>
                        <a:t>вміння обирати найефективніші методики відповідно до цілей, завдань, предмету та об’єктів маркетингових досліджень;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36220" algn="l"/>
                        </a:tabLst>
                      </a:pPr>
                      <a:r>
                        <a:rPr lang="uk-UA" sz="1200" dirty="0">
                          <a:effectLst/>
                        </a:rPr>
                        <a:t>здійснювати сегментацію ринку та обирати стратегію охоплення цільових сегментів ринку;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36220" algn="l"/>
                        </a:tabLst>
                      </a:pPr>
                      <a:r>
                        <a:rPr lang="uk-UA" sz="1200" dirty="0">
                          <a:effectLst/>
                        </a:rPr>
                        <a:t>обґрунтовувати стратегію позиціонування товару в сегменті; 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36220" algn="l"/>
                        </a:tabLst>
                      </a:pPr>
                      <a:r>
                        <a:rPr lang="uk-UA" sz="1200" dirty="0">
                          <a:effectLst/>
                        </a:rPr>
                        <a:t>аналізувати та оцінювати потребу оновлення товарного асортименту та пропонувати необхідні маркетингові стратегії підтримки товару на окремих етапах життєвого циклу; 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36220" algn="l"/>
                        </a:tabLst>
                      </a:pPr>
                      <a:r>
                        <a:rPr lang="uk-UA" sz="1200" dirty="0">
                          <a:effectLst/>
                        </a:rPr>
                        <a:t>обґрунтовувати вибір каналу розподілу; 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36220" algn="l"/>
                        </a:tabLst>
                      </a:pPr>
                      <a:r>
                        <a:rPr lang="uk-UA" sz="1200" dirty="0">
                          <a:effectLst/>
                        </a:rPr>
                        <a:t>формувати інструментарій маркетингових комунікацій підприємства.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36220" algn="l"/>
                        </a:tabLst>
                      </a:pPr>
                      <a:r>
                        <a:rPr lang="uk-UA" sz="1200" dirty="0">
                          <a:effectLst/>
                        </a:rPr>
                        <a:t>розрахунок ефективності комунікацій з контактною аудиторією;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36220" algn="l"/>
                        </a:tabLst>
                      </a:pPr>
                      <a:r>
                        <a:rPr lang="uk-UA" sz="1200" dirty="0">
                          <a:effectLst/>
                        </a:rPr>
                        <a:t>набуття практичних навичок їх використання в процесі просування товарів та удосконалення системи </a:t>
                      </a:r>
                      <a:r>
                        <a:rPr lang="uk-UA" sz="1200" dirty="0" err="1">
                          <a:effectLst/>
                        </a:rPr>
                        <a:t>товаропросування</a:t>
                      </a:r>
                      <a:r>
                        <a:rPr lang="uk-UA" sz="1200" dirty="0">
                          <a:effectLst/>
                        </a:rPr>
                        <a:t>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051" marR="29051" marT="29051" marB="29051"/>
                </a:tc>
                <a:extLst>
                  <a:ext uri="{0D108BD9-81ED-4DB2-BD59-A6C34878D82A}">
                    <a16:rowId xmlns:a16="http://schemas.microsoft.com/office/drawing/2014/main" val="3551581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452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11</TotalTime>
  <Words>354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Cambria</vt:lpstr>
      <vt:lpstr>Rockwell</vt:lpstr>
      <vt:lpstr>Rockwell Condensed</vt:lpstr>
      <vt:lpstr>Symbol</vt:lpstr>
      <vt:lpstr>Times New Roman</vt:lpstr>
      <vt:lpstr>Wingdings</vt:lpstr>
      <vt:lpstr>Дерево</vt:lpstr>
      <vt:lpstr>Маркетинг</vt:lpstr>
      <vt:lpstr>Мета:</vt:lpstr>
      <vt:lpstr>Основні завдання: </vt:lpstr>
      <vt:lpstr>Презентация PowerPoint</vt:lpstr>
      <vt:lpstr>Студент зможе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</dc:title>
  <dc:creator>Оля</dc:creator>
  <cp:lastModifiedBy>Оля</cp:lastModifiedBy>
  <cp:revision>2</cp:revision>
  <dcterms:created xsi:type="dcterms:W3CDTF">2021-03-16T23:43:39Z</dcterms:created>
  <dcterms:modified xsi:type="dcterms:W3CDTF">2021-03-16T23:55:25Z</dcterms:modified>
</cp:coreProperties>
</file>