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snapToGrid="0">
      <p:cViewPr varScale="1">
        <p:scale>
          <a:sx n="107" d="100"/>
          <a:sy n="107" d="100"/>
        </p:scale>
        <p:origin x="-8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ru-UA" smtClean="0"/>
              <a:t>01.02.2021</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ru-UA" smtClean="0"/>
              <a:t>‹#›</a:t>
            </a:fld>
            <a:endParaRPr lang="ru-UA"/>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01.02.2021</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5C6168F1-F037-49CF-9C25-A8D7A79186EA}"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35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0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5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336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861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t>01.02.2021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05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t>01.02.2021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150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t>01.02.2021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994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t>01.02.2021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403305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01.02.2021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1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4F97C1-9614-4B39-974F-3B9B49849869}" type="datetimeFigureOut">
              <a:rPr lang="ru-RU" smtClean="0"/>
              <a:t>01.02.2021</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07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4F97C1-9614-4B39-974F-3B9B49849869}" type="datetimeFigureOut">
              <a:rPr lang="ru-RU" smtClean="0"/>
              <a:t>01.02.2021</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168F1-F037-49CF-9C25-A8D7A79186EA}"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169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6055" y="404058"/>
            <a:ext cx="6818568" cy="2511642"/>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normAutofit/>
          </a:bodyPr>
          <a:lstStyle/>
          <a:p>
            <a:pPr algn="ctr"/>
            <a:r>
              <a:rPr lang="ru-RU" sz="3200" b="1" i="1" dirty="0">
                <a:solidFill>
                  <a:schemeClr val="accent2"/>
                </a:solidFill>
                <a:latin typeface="Cambria" panose="02040503050406030204" pitchFamily="18" charset="0"/>
              </a:rPr>
              <a:t>ДИСЦИПЛІНА ЗА ВИБОРОМ СТУДЕНТА: </a:t>
            </a:r>
            <a:r>
              <a:rPr lang="ru-RU" sz="3200" b="1" i="1" dirty="0">
                <a:solidFill>
                  <a:srgbClr val="FF0000"/>
                </a:solidFill>
                <a:latin typeface="Cambria" panose="02040503050406030204" pitchFamily="18" charset="0"/>
              </a:rPr>
              <a:t/>
            </a:r>
            <a:br>
              <a:rPr lang="ru-RU" sz="3200" b="1" i="1" dirty="0">
                <a:solidFill>
                  <a:srgbClr val="FF0000"/>
                </a:solidFill>
                <a:latin typeface="Cambria" panose="02040503050406030204" pitchFamily="18" charset="0"/>
              </a:rPr>
            </a:br>
            <a:r>
              <a:rPr lang="ru-RU" sz="3200" b="1" dirty="0" err="1">
                <a:solidFill>
                  <a:srgbClr val="0070C0"/>
                </a:solidFill>
              </a:rPr>
              <a:t>Тренінг</a:t>
            </a:r>
            <a:r>
              <a:rPr lang="ru-RU" sz="3200" b="1" dirty="0">
                <a:solidFill>
                  <a:srgbClr val="0070C0"/>
                </a:solidFill>
              </a:rPr>
              <a:t>-курс з </a:t>
            </a:r>
            <a:r>
              <a:rPr lang="ru-RU" sz="3200" b="1" dirty="0" err="1">
                <a:solidFill>
                  <a:srgbClr val="0070C0"/>
                </a:solidFill>
              </a:rPr>
              <a:t>ефективності</a:t>
            </a:r>
            <a:r>
              <a:rPr lang="ru-RU" sz="3200" b="1" dirty="0">
                <a:solidFill>
                  <a:srgbClr val="0070C0"/>
                </a:solidFill>
              </a:rPr>
              <a:t> ІТ - </a:t>
            </a:r>
            <a:r>
              <a:rPr lang="ru-RU" sz="3200" b="1" dirty="0" err="1">
                <a:solidFill>
                  <a:srgbClr val="0070C0"/>
                </a:solidFill>
              </a:rPr>
              <a:t>проектів</a:t>
            </a:r>
            <a:r>
              <a:rPr lang="ru-RU" sz="3200" b="1" dirty="0">
                <a:solidFill>
                  <a:srgbClr val="0070C0"/>
                </a:solidFill>
              </a:rPr>
              <a:t> </a:t>
            </a:r>
            <a:endParaRPr lang="ru-RU" sz="3200" b="1" i="1" dirty="0">
              <a:solidFill>
                <a:srgbClr val="0070C0"/>
              </a:solidFill>
              <a:latin typeface="Cambria" panose="02040503050406030204" pitchFamily="18" charset="0"/>
            </a:endParaRPr>
          </a:p>
        </p:txBody>
      </p:sp>
      <p:sp>
        <p:nvSpPr>
          <p:cNvPr id="3" name="Подзаголовок 2"/>
          <p:cNvSpPr>
            <a:spLocks noGrp="1"/>
          </p:cNvSpPr>
          <p:nvPr>
            <p:ph type="subTitle" idx="1"/>
          </p:nvPr>
        </p:nvSpPr>
        <p:spPr>
          <a:xfrm>
            <a:off x="2121393" y="3731177"/>
            <a:ext cx="8000254" cy="2894706"/>
          </a:xfrm>
          <a:gradFill>
            <a:gsLst>
              <a:gs pos="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l">
              <a:spcBef>
                <a:spcPts val="0"/>
              </a:spcBef>
            </a:pPr>
            <a:r>
              <a:rPr lang="uk-UA" sz="2400" b="1" i="1" dirty="0">
                <a:solidFill>
                  <a:schemeClr val="tx1"/>
                </a:solidFill>
                <a:latin typeface="Cambria" panose="02040503050406030204" pitchFamily="18" charset="0"/>
              </a:rPr>
              <a:t>розробник дисципліни, лектор:</a:t>
            </a:r>
          </a:p>
          <a:p>
            <a:pPr algn="l">
              <a:spcBef>
                <a:spcPts val="0"/>
              </a:spcBef>
            </a:pPr>
            <a:r>
              <a:rPr lang="uk-UA" sz="2400" b="1" i="1" dirty="0" err="1" smtClean="0">
                <a:solidFill>
                  <a:srgbClr val="C00000"/>
                </a:solidFill>
                <a:latin typeface="Cambria" panose="02040503050406030204" pitchFamily="18" charset="0"/>
              </a:rPr>
              <a:t>Мержинський</a:t>
            </a:r>
            <a:r>
              <a:rPr lang="uk-UA" sz="2400" b="1" i="1" dirty="0" smtClean="0">
                <a:solidFill>
                  <a:srgbClr val="C00000"/>
                </a:solidFill>
                <a:latin typeface="Cambria" panose="02040503050406030204" pitchFamily="18" charset="0"/>
              </a:rPr>
              <a:t> Євгеній Костянтинович</a:t>
            </a:r>
            <a:endParaRPr lang="uk-UA" sz="2400" b="1" i="1" dirty="0">
              <a:solidFill>
                <a:srgbClr val="C00000"/>
              </a:solidFill>
              <a:latin typeface="Cambria" panose="02040503050406030204" pitchFamily="18" charset="0"/>
            </a:endParaRPr>
          </a:p>
          <a:p>
            <a:pPr algn="l">
              <a:spcBef>
                <a:spcPts val="0"/>
              </a:spcBef>
            </a:pPr>
            <a:r>
              <a:rPr lang="uk-UA" sz="2400" i="1" dirty="0" err="1" smtClean="0">
                <a:solidFill>
                  <a:schemeClr val="tx1"/>
                </a:solidFill>
                <a:latin typeface="Cambria" panose="02040503050406030204" pitchFamily="18" charset="0"/>
              </a:rPr>
              <a:t>К.е.н</a:t>
            </a:r>
            <a:r>
              <a:rPr lang="uk-UA" sz="2400" i="1" dirty="0">
                <a:solidFill>
                  <a:schemeClr val="tx1"/>
                </a:solidFill>
                <a:latin typeface="Cambria" panose="02040503050406030204" pitchFamily="18" charset="0"/>
              </a:rPr>
              <a:t>., </a:t>
            </a:r>
            <a:r>
              <a:rPr lang="uk-UA" sz="2400" i="1" dirty="0" smtClean="0">
                <a:solidFill>
                  <a:schemeClr val="tx1"/>
                </a:solidFill>
                <a:latin typeface="Cambria" panose="02040503050406030204" pitchFamily="18" charset="0"/>
              </a:rPr>
              <a:t>доцент, кафедри </a:t>
            </a:r>
            <a:r>
              <a:rPr lang="uk-UA" sz="2400" i="1" dirty="0">
                <a:solidFill>
                  <a:schemeClr val="tx1"/>
                </a:solidFill>
                <a:latin typeface="Cambria" panose="02040503050406030204" pitchFamily="18" charset="0"/>
              </a:rPr>
              <a:t>інформаційної економіки, підприємництва та фінансів</a:t>
            </a:r>
          </a:p>
          <a:p>
            <a:pPr algn="l">
              <a:spcBef>
                <a:spcPts val="0"/>
              </a:spcBef>
            </a:pPr>
            <a:r>
              <a:rPr lang="uk-UA" sz="2400" i="1" dirty="0">
                <a:solidFill>
                  <a:schemeClr val="tx1"/>
                </a:solidFill>
                <a:latin typeface="Cambria" panose="02040503050406030204" pitchFamily="18" charset="0"/>
              </a:rPr>
              <a:t>Інженерний навчально-науковИЙ інститут</a:t>
            </a:r>
          </a:p>
          <a:p>
            <a:pPr algn="l">
              <a:spcBef>
                <a:spcPts val="0"/>
              </a:spcBef>
            </a:pPr>
            <a:r>
              <a:rPr lang="uk-UA" sz="2400" i="1" dirty="0">
                <a:solidFill>
                  <a:schemeClr val="tx1"/>
                </a:solidFill>
                <a:latin typeface="Cambria" panose="02040503050406030204" pitchFamily="18" charset="0"/>
              </a:rPr>
              <a:t> Запорізького національного університету</a:t>
            </a:r>
          </a:p>
          <a:p>
            <a:pPr algn="l">
              <a:spcBef>
                <a:spcPts val="0"/>
              </a:spcBef>
            </a:pPr>
            <a:endParaRPr lang="uk-UA" sz="2400" i="1" dirty="0">
              <a:solidFill>
                <a:schemeClr val="tx1"/>
              </a:solidFill>
              <a:latin typeface="Cambria" panose="02040503050406030204" pitchFamily="18" charset="0"/>
            </a:endParaRPr>
          </a:p>
          <a:p>
            <a:pPr algn="l">
              <a:spcBef>
                <a:spcPts val="0"/>
              </a:spcBef>
            </a:pPr>
            <a:endParaRPr lang="uk-UA" sz="2400" dirty="0">
              <a:latin typeface="Cambria" panose="02040503050406030204" pitchFamily="18" charset="0"/>
            </a:endParaRPr>
          </a:p>
          <a:p>
            <a:pPr algn="l">
              <a:spcBef>
                <a:spcPts val="0"/>
              </a:spcBef>
            </a:pPr>
            <a:endParaRPr lang="ru-RU" sz="2400" dirty="0">
              <a:latin typeface="Cambria" panose="02040503050406030204" pitchFamily="18" charset="0"/>
            </a:endParaRPr>
          </a:p>
        </p:txBody>
      </p:sp>
    </p:spTree>
    <p:extLst>
      <p:ext uri="{BB962C8B-B14F-4D97-AF65-F5344CB8AC3E}">
        <p14:creationId xmlns:p14="http://schemas.microsoft.com/office/powerpoint/2010/main" val="9696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6. </a:t>
            </a:r>
            <a:r>
              <a:rPr lang="ru-RU" b="1" dirty="0" err="1"/>
              <a:t>Оцінювання</a:t>
            </a:r>
            <a:r>
              <a:rPr lang="ru-RU" b="1" dirty="0"/>
              <a:t> </a:t>
            </a:r>
            <a:r>
              <a:rPr lang="ru-RU" b="1" dirty="0" err="1"/>
              <a:t>ефективності</a:t>
            </a:r>
            <a:r>
              <a:rPr lang="ru-RU" b="1" dirty="0"/>
              <a:t> ІС за </a:t>
            </a:r>
            <a:r>
              <a:rPr lang="ru-RU" b="1" dirty="0" err="1"/>
              <a:t>різними</a:t>
            </a:r>
            <a:r>
              <a:rPr lang="ru-RU" b="1" dirty="0"/>
              <a:t> характеристиками.</a:t>
            </a:r>
          </a:p>
        </p:txBody>
      </p:sp>
      <p:sp>
        <p:nvSpPr>
          <p:cNvPr id="6" name="Прямоугольник 5"/>
          <p:cNvSpPr/>
          <p:nvPr/>
        </p:nvSpPr>
        <p:spPr>
          <a:xfrm>
            <a:off x="1127464" y="3924332"/>
            <a:ext cx="10555550" cy="1200329"/>
          </a:xfrm>
          <a:prstGeom prst="rect">
            <a:avLst/>
          </a:prstGeom>
        </p:spPr>
        <p:txBody>
          <a:bodyPr wrap="square">
            <a:spAutoFit/>
          </a:bodyPr>
          <a:lstStyle/>
          <a:p>
            <a:r>
              <a:rPr lang="uk-UA" dirty="0"/>
              <a:t>Ефективність інформації, капітал знань та правила бізнесу. Віддача від менеджменту. Вартість, додана менеджментом. Витрати на менеджмент. Ефективність інформації. Визначення капіталу знань. Динаміка капіталу знань. Класифікація правил бізнесу. Збалансована система показників, її побудова. </a:t>
            </a:r>
          </a:p>
        </p:txBody>
      </p:sp>
      <p:sp>
        <p:nvSpPr>
          <p:cNvPr id="8" name="Прямоугольник 7"/>
          <p:cNvSpPr/>
          <p:nvPr/>
        </p:nvSpPr>
        <p:spPr>
          <a:xfrm>
            <a:off x="195133" y="0"/>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4098" name="Picture 2" descr="Critical Questions to Ask Before Meeting With a Custom Software Firm | by  Kristen Herhold | The Startup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7568" y="1"/>
            <a:ext cx="3234431" cy="190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7. </a:t>
            </a:r>
            <a:r>
              <a:rPr lang="ru-RU" b="1" dirty="0" err="1"/>
              <a:t>Методи</a:t>
            </a:r>
            <a:r>
              <a:rPr lang="ru-RU" b="1" dirty="0"/>
              <a:t> </a:t>
            </a:r>
            <a:r>
              <a:rPr lang="ru-RU" b="1" dirty="0" err="1"/>
              <a:t>вибору</a:t>
            </a:r>
            <a:r>
              <a:rPr lang="ru-RU" b="1" dirty="0"/>
              <a:t> </a:t>
            </a:r>
            <a:r>
              <a:rPr lang="ru-RU" b="1" dirty="0" err="1"/>
              <a:t>ефективних</a:t>
            </a:r>
            <a:r>
              <a:rPr lang="ru-RU" b="1" dirty="0"/>
              <a:t> </a:t>
            </a:r>
            <a:r>
              <a:rPr lang="ru-RU" b="1" dirty="0" err="1"/>
              <a:t>рішень</a:t>
            </a:r>
            <a:r>
              <a:rPr lang="ru-RU" b="1" dirty="0"/>
              <a:t> на </a:t>
            </a:r>
            <a:r>
              <a:rPr lang="ru-RU" b="1" dirty="0" err="1"/>
              <a:t>різних</a:t>
            </a:r>
            <a:r>
              <a:rPr lang="ru-RU" b="1" dirty="0"/>
              <a:t> платформах.</a:t>
            </a:r>
          </a:p>
        </p:txBody>
      </p:sp>
      <p:sp>
        <p:nvSpPr>
          <p:cNvPr id="6" name="Прямоугольник 5"/>
          <p:cNvSpPr/>
          <p:nvPr/>
        </p:nvSpPr>
        <p:spPr>
          <a:xfrm>
            <a:off x="1615735" y="3924332"/>
            <a:ext cx="9641149" cy="923330"/>
          </a:xfrm>
          <a:prstGeom prst="rect">
            <a:avLst/>
          </a:prstGeom>
        </p:spPr>
        <p:txBody>
          <a:bodyPr wrap="square">
            <a:spAutoFit/>
          </a:bodyPr>
          <a:lstStyle/>
          <a:p>
            <a:r>
              <a:rPr lang="ru-RU" dirty="0" err="1"/>
              <a:t>Проекти</a:t>
            </a:r>
            <a:r>
              <a:rPr lang="ru-RU" dirty="0"/>
              <a:t>, </a:t>
            </a:r>
            <a:r>
              <a:rPr lang="ru-RU" dirty="0" err="1"/>
              <a:t>орієновані</a:t>
            </a:r>
            <a:r>
              <a:rPr lang="ru-RU" dirty="0"/>
              <a:t> на </a:t>
            </a:r>
            <a:r>
              <a:rPr lang="ru-RU" dirty="0" err="1"/>
              <a:t>створення</a:t>
            </a:r>
            <a:r>
              <a:rPr lang="ru-RU" dirty="0"/>
              <a:t> </a:t>
            </a:r>
            <a:r>
              <a:rPr lang="ru-RU" dirty="0" err="1"/>
              <a:t>нових</a:t>
            </a:r>
            <a:r>
              <a:rPr lang="ru-RU" dirty="0"/>
              <a:t> </a:t>
            </a:r>
            <a:r>
              <a:rPr lang="ru-RU" dirty="0" err="1"/>
              <a:t>сервісів</a:t>
            </a:r>
            <a:r>
              <a:rPr lang="ru-RU" dirty="0"/>
              <a:t> для </a:t>
            </a:r>
            <a:r>
              <a:rPr lang="ru-RU" dirty="0" err="1"/>
              <a:t>бізнес-користувачів</a:t>
            </a:r>
            <a:r>
              <a:rPr lang="ru-RU" dirty="0"/>
              <a:t> (</a:t>
            </a:r>
            <a:r>
              <a:rPr lang="ru-RU" dirty="0" err="1"/>
              <a:t>бізнес-проекти</a:t>
            </a:r>
            <a:r>
              <a:rPr lang="ru-RU" dirty="0"/>
              <a:t>). </a:t>
            </a:r>
            <a:r>
              <a:rPr lang="ru-RU" dirty="0" err="1"/>
              <a:t>Інфраструктурні</a:t>
            </a:r>
            <a:r>
              <a:rPr lang="ru-RU" dirty="0"/>
              <a:t> </a:t>
            </a:r>
            <a:r>
              <a:rPr lang="ru-RU" dirty="0" err="1"/>
              <a:t>проекти</a:t>
            </a:r>
            <a:r>
              <a:rPr lang="ru-RU" dirty="0"/>
              <a:t>. Крупно </a:t>
            </a:r>
            <a:r>
              <a:rPr lang="ru-RU" dirty="0" err="1"/>
              <a:t>масштабні</a:t>
            </a:r>
            <a:r>
              <a:rPr lang="ru-RU" dirty="0"/>
              <a:t> </a:t>
            </a:r>
            <a:r>
              <a:rPr lang="ru-RU" dirty="0" err="1"/>
              <a:t>проекти</a:t>
            </a:r>
            <a:r>
              <a:rPr lang="ru-RU" dirty="0"/>
              <a:t> </a:t>
            </a:r>
            <a:r>
              <a:rPr lang="ru-RU" dirty="0" err="1"/>
              <a:t>розвитку</a:t>
            </a:r>
            <a:r>
              <a:rPr lang="ru-RU" dirty="0"/>
              <a:t> </a:t>
            </a:r>
            <a:r>
              <a:rPr lang="ru-RU" dirty="0" err="1"/>
              <a:t>підприємства</a:t>
            </a:r>
            <a:r>
              <a:rPr lang="ru-RU" dirty="0"/>
              <a:t>: </a:t>
            </a:r>
            <a:r>
              <a:rPr lang="ru-RU" dirty="0" err="1"/>
              <a:t>реінжинірінг</a:t>
            </a:r>
            <a:r>
              <a:rPr lang="ru-RU" dirty="0"/>
              <a:t> </a:t>
            </a:r>
            <a:r>
              <a:rPr lang="ru-RU" dirty="0" err="1"/>
              <a:t>бізнес-процесів</a:t>
            </a:r>
            <a:r>
              <a:rPr lang="ru-RU" dirty="0"/>
              <a:t>.</a:t>
            </a:r>
          </a:p>
        </p:txBody>
      </p:sp>
      <p:sp>
        <p:nvSpPr>
          <p:cNvPr id="9" name="Прямоугольник 8"/>
          <p:cNvSpPr/>
          <p:nvPr/>
        </p:nvSpPr>
        <p:spPr>
          <a:xfrm>
            <a:off x="187900" y="14559"/>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3074" name="Picture 2" descr="Top 10 Skills IT Project Managers Need | EIRE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670" y="0"/>
            <a:ext cx="3314329" cy="22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7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8. </a:t>
            </a:r>
            <a:r>
              <a:rPr lang="ru-RU" b="1" dirty="0" err="1"/>
              <a:t>Управління</a:t>
            </a:r>
            <a:r>
              <a:rPr lang="ru-RU" b="1" dirty="0"/>
              <a:t> </a:t>
            </a:r>
            <a:r>
              <a:rPr lang="ru-RU" b="1" dirty="0" err="1"/>
              <a:t>ефективністю</a:t>
            </a:r>
            <a:r>
              <a:rPr lang="ru-RU" b="1" dirty="0"/>
              <a:t> ІС.</a:t>
            </a:r>
          </a:p>
        </p:txBody>
      </p:sp>
      <p:sp>
        <p:nvSpPr>
          <p:cNvPr id="6" name="Прямоугольник 5"/>
          <p:cNvSpPr/>
          <p:nvPr/>
        </p:nvSpPr>
        <p:spPr>
          <a:xfrm>
            <a:off x="887767" y="3924332"/>
            <a:ext cx="10369117" cy="1477328"/>
          </a:xfrm>
          <a:prstGeom prst="rect">
            <a:avLst/>
          </a:prstGeom>
        </p:spPr>
        <p:txBody>
          <a:bodyPr wrap="square">
            <a:spAutoFit/>
          </a:bodyPr>
          <a:lstStyle/>
          <a:p>
            <a:pPr algn="just"/>
            <a:r>
              <a:rPr lang="uk-UA" dirty="0"/>
              <a:t>Економічний аналіз проекту впровадження крупної фінансово-економічної інформаційної системи. Стандартні методики впровадження інформаційної системи та їх використання для підвищення фінансового результату проекту впровадження. Облік витрат та бюджетний контроль в проекті впровадження інформаційної системи. Розподіл витрат по сервісам по закінченню проекту. Інші проекти розвитку інформаційних систем: загальні принципи ведення.</a:t>
            </a:r>
          </a:p>
        </p:txBody>
      </p:sp>
      <p:sp>
        <p:nvSpPr>
          <p:cNvPr id="8" name="Прямоугольник 7"/>
          <p:cNvSpPr/>
          <p:nvPr/>
        </p:nvSpPr>
        <p:spPr>
          <a:xfrm>
            <a:off x="143511" y="78433"/>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2050" name="Picture 2" descr="Что такое Project Management: управление IT проектами | Бессарабия Информ -  Новости Измаила, Килии, Рени и Болг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942" y="3366"/>
            <a:ext cx="3958058" cy="207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3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4958" y="1032366"/>
            <a:ext cx="10902150" cy="2279005"/>
          </a:xfrm>
          <a:gradFill>
            <a:gsLst>
              <a:gs pos="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algn="just">
              <a:spcBef>
                <a:spcPts val="0"/>
              </a:spcBef>
            </a:pPr>
            <a:r>
              <a:rPr lang="ru-RU" sz="2400" b="1" dirty="0"/>
              <a:t>Мета курсу </a:t>
            </a:r>
            <a:r>
              <a:rPr lang="ru-RU" sz="2400" dirty="0" smtClean="0"/>
              <a:t>–</a:t>
            </a:r>
            <a:r>
              <a:rPr lang="uk-UA" sz="2400" i="1" dirty="0" smtClean="0"/>
              <a:t>сформувати </a:t>
            </a:r>
            <a:r>
              <a:rPr lang="uk-UA" sz="2400" i="1" dirty="0"/>
              <a:t>у студентів систему теоретичних знань та практичних навичок щодо вибору (розробки), впровадження та експлуатації інформаційних систем для організацій та підприємств промисловості, торгівлі, бюджетної, банківської та ін. сфер на основі розрахунків, аналізу й оцінки їх моделей, показників якості, технічної  та економічної ефективності.</a:t>
            </a:r>
            <a:endParaRPr lang="en-US" sz="2400" dirty="0"/>
          </a:p>
          <a:p>
            <a:pPr>
              <a:spcBef>
                <a:spcPts val="0"/>
              </a:spcBef>
            </a:pPr>
            <a:endParaRPr lang="en-US" sz="2400" dirty="0" smtClean="0"/>
          </a:p>
          <a:p>
            <a:pPr>
              <a:spcBef>
                <a:spcPts val="0"/>
              </a:spcBef>
            </a:pPr>
            <a:endParaRPr lang="en-US" sz="2400" dirty="0"/>
          </a:p>
          <a:p>
            <a:pPr algn="l">
              <a:spcBef>
                <a:spcPts val="0"/>
              </a:spcBef>
            </a:pPr>
            <a:endParaRPr lang="uk-UA" sz="2400" dirty="0">
              <a:latin typeface="Cambria" panose="02040503050406030204" pitchFamily="18" charset="0"/>
            </a:endParaRPr>
          </a:p>
          <a:p>
            <a:pPr algn="l">
              <a:spcBef>
                <a:spcPts val="0"/>
              </a:spcBef>
            </a:pPr>
            <a:endParaRPr lang="ru-RU" sz="2400" dirty="0">
              <a:latin typeface="Cambria" panose="02040503050406030204" pitchFamily="18" charset="0"/>
            </a:endParaRPr>
          </a:p>
        </p:txBody>
      </p:sp>
      <p:sp>
        <p:nvSpPr>
          <p:cNvPr id="5" name="Прямоугольник 4"/>
          <p:cNvSpPr/>
          <p:nvPr/>
        </p:nvSpPr>
        <p:spPr>
          <a:xfrm>
            <a:off x="704294" y="3776916"/>
            <a:ext cx="11049741" cy="2308324"/>
          </a:xfrm>
          <a:prstGeom prst="rect">
            <a:avLst/>
          </a:prstGeom>
        </p:spPr>
        <p:txBody>
          <a:bodyPr wrap="square">
            <a:spAutoFit/>
          </a:bodyPr>
          <a:lstStyle/>
          <a:p>
            <a:pPr algn="just"/>
            <a:r>
              <a:rPr lang="uk-UA" sz="2400" i="1" dirty="0"/>
              <a:t>Вивчення цього курсу дозволить студенту правильно аналізувати функціонування ІТ - проектів на базі сучасних інформаційних технологій, створювати адаптивні системи показників якості ІТ - проектів та їх моделі функціонування, розраховувати та аналізувати показники ІТ - проекти на базі сучасних програмних засобів (</a:t>
            </a:r>
            <a:r>
              <a:rPr lang="en-GB" sz="2400" b="1" i="1" dirty="0" err="1"/>
              <a:t>Statistica</a:t>
            </a:r>
            <a:r>
              <a:rPr lang="en-GB" sz="2400" b="1" i="1" dirty="0"/>
              <a:t> 12, Jira, Project Expert).</a:t>
            </a:r>
            <a:endParaRPr lang="en-GB" sz="2400" b="1" dirty="0"/>
          </a:p>
        </p:txBody>
      </p:sp>
      <p:sp>
        <p:nvSpPr>
          <p:cNvPr id="7" name="Прямоугольник 6"/>
          <p:cNvSpPr/>
          <p:nvPr/>
        </p:nvSpPr>
        <p:spPr>
          <a:xfrm>
            <a:off x="1925614" y="322271"/>
            <a:ext cx="8607100" cy="584775"/>
          </a:xfrm>
          <a:prstGeom prst="rect">
            <a:avLst/>
          </a:prstGeom>
        </p:spPr>
        <p:txBody>
          <a:bodyPr wrap="none">
            <a:spAutoFit/>
          </a:bodyPr>
          <a:lstStyle/>
          <a:p>
            <a:r>
              <a:rPr lang="ru-RU" sz="3200" b="1" dirty="0" err="1"/>
              <a:t>Тренінг</a:t>
            </a:r>
            <a:r>
              <a:rPr lang="ru-RU" sz="3200" b="1" dirty="0"/>
              <a:t>-курс з </a:t>
            </a:r>
            <a:r>
              <a:rPr lang="ru-RU" sz="3200" b="1" dirty="0" err="1"/>
              <a:t>ефективності</a:t>
            </a:r>
            <a:r>
              <a:rPr lang="ru-RU" sz="3200" b="1" dirty="0"/>
              <a:t> ІТ - </a:t>
            </a:r>
            <a:r>
              <a:rPr lang="ru-RU" sz="3200" b="1" dirty="0" err="1"/>
              <a:t>проектів</a:t>
            </a:r>
            <a:r>
              <a:rPr lang="ru-RU" sz="3200" b="1" dirty="0"/>
              <a:t> </a:t>
            </a:r>
            <a:endParaRPr lang="uk-UA" sz="3000" dirty="0"/>
          </a:p>
        </p:txBody>
      </p:sp>
    </p:spTree>
    <p:extLst>
      <p:ext uri="{BB962C8B-B14F-4D97-AF65-F5344CB8AC3E}">
        <p14:creationId xmlns:p14="http://schemas.microsoft.com/office/powerpoint/2010/main" val="143044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1279853" y="223988"/>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sp>
        <p:nvSpPr>
          <p:cNvPr id="2" name="Подзаголовок 1"/>
          <p:cNvSpPr>
            <a:spLocks noGrp="1"/>
          </p:cNvSpPr>
          <p:nvPr>
            <p:ph type="subTitle" idx="1"/>
          </p:nvPr>
        </p:nvSpPr>
        <p:spPr>
          <a:xfrm>
            <a:off x="322649" y="1151988"/>
            <a:ext cx="6957040" cy="977621"/>
          </a:xfrm>
        </p:spPr>
        <p:txBody>
          <a:bodyPr/>
          <a:lstStyle/>
          <a:p>
            <a:r>
              <a:rPr lang="uk-UA" b="1" dirty="0" smtClean="0"/>
              <a:t>На курсі ви Вивчите </a:t>
            </a:r>
            <a:r>
              <a:rPr lang="ru-RU" b="1" dirty="0" err="1" smtClean="0"/>
              <a:t>програми</a:t>
            </a:r>
            <a:r>
              <a:rPr lang="pl-PL" b="1" dirty="0" smtClean="0"/>
              <a:t> </a:t>
            </a:r>
            <a:r>
              <a:rPr lang="ru-RU" b="1" dirty="0" smtClean="0"/>
              <a:t> </a:t>
            </a:r>
            <a:r>
              <a:rPr lang="pl-PL" b="1" dirty="0" err="1" smtClean="0"/>
              <a:t>Jira</a:t>
            </a:r>
            <a:r>
              <a:rPr lang="pl-PL" b="1" dirty="0" smtClean="0"/>
              <a:t>  </a:t>
            </a:r>
            <a:r>
              <a:rPr lang="ru-RU" b="1" dirty="0" smtClean="0"/>
              <a:t>та </a:t>
            </a:r>
            <a:r>
              <a:rPr lang="pl-PL" b="1" dirty="0" err="1" smtClean="0"/>
              <a:t>Trello</a:t>
            </a:r>
            <a:endParaRPr lang="en-US" b="1" dirty="0"/>
          </a:p>
          <a:p>
            <a:endParaRPr lang="uk-UA" b="1" dirty="0"/>
          </a:p>
        </p:txBody>
      </p:sp>
      <p:sp>
        <p:nvSpPr>
          <p:cNvPr id="6" name="Прямоугольник 5"/>
          <p:cNvSpPr/>
          <p:nvPr/>
        </p:nvSpPr>
        <p:spPr>
          <a:xfrm>
            <a:off x="393576" y="2183357"/>
            <a:ext cx="11529134" cy="3539430"/>
          </a:xfrm>
          <a:prstGeom prst="rect">
            <a:avLst/>
          </a:prstGeom>
        </p:spPr>
        <p:txBody>
          <a:bodyPr wrap="square">
            <a:spAutoFit/>
          </a:bodyPr>
          <a:lstStyle/>
          <a:p>
            <a:pPr algn="ctr"/>
            <a:r>
              <a:rPr lang="uk-UA" sz="2800" dirty="0"/>
              <a:t>Як часто ви стикалися з </a:t>
            </a:r>
            <a:r>
              <a:rPr lang="uk-UA" sz="2800" dirty="0" smtClean="0"/>
              <a:t>проблемою купувати нову програму</a:t>
            </a:r>
          </a:p>
          <a:p>
            <a:pPr algn="ctr"/>
            <a:r>
              <a:rPr lang="uk-UA" sz="2800" dirty="0" smtClean="0"/>
              <a:t>для фірми або підприємства чи можливо краще написати свій програмний продукт під свої потреби </a:t>
            </a:r>
            <a:r>
              <a:rPr lang="uk-UA" sz="2800" dirty="0" smtClean="0"/>
              <a:t>? </a:t>
            </a:r>
            <a:endParaRPr lang="pl-PL" sz="2800" dirty="0" smtClean="0"/>
          </a:p>
          <a:p>
            <a:pPr algn="just"/>
            <a:endParaRPr lang="pl-PL" sz="2800" dirty="0"/>
          </a:p>
          <a:p>
            <a:pPr algn="just"/>
            <a:r>
              <a:rPr lang="ru-RU" sz="2800" dirty="0" smtClean="0"/>
              <a:t>На </a:t>
            </a:r>
            <a:r>
              <a:rPr lang="ru-RU" sz="2800" dirty="0" err="1" smtClean="0"/>
              <a:t>цьому</a:t>
            </a:r>
            <a:r>
              <a:rPr lang="ru-RU" sz="2800" dirty="0" smtClean="0"/>
              <a:t> курс</a:t>
            </a:r>
            <a:r>
              <a:rPr lang="uk-UA" sz="2800" dirty="0" smtClean="0"/>
              <a:t>і ми </a:t>
            </a:r>
            <a:r>
              <a:rPr lang="uk-UA" sz="2800" dirty="0"/>
              <a:t>остаточно визначимося з тим, </a:t>
            </a:r>
            <a:r>
              <a:rPr lang="uk-UA" sz="2800" dirty="0" smtClean="0"/>
              <a:t>як розрахувати ефективність програмного продукту або інформаційної системи, та які підводні перешкоди стають на шляху впровадження інформаційних систем!</a:t>
            </a:r>
            <a:endParaRPr lang="uk-UA" sz="2800" dirty="0"/>
          </a:p>
        </p:txBody>
      </p:sp>
      <p:pic>
        <p:nvPicPr>
          <p:cNvPr id="3" name="Picture 2" descr="ITIL: Simplifying effective IT management - AlfaPeople-Glob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2260" y="0"/>
            <a:ext cx="3429740" cy="220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1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214626" y="0"/>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10242" name="Picture 2" descr="Українська) Інформаційні системи та Інтернет-технології в публічному  управлінні | Кафедра теорії та практики управління ФСП КПІ ім. Ігоря  Сікорсь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972" y="0"/>
            <a:ext cx="3554027" cy="248781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0600" y="1473825"/>
            <a:ext cx="8447372" cy="2015936"/>
          </a:xfrm>
          <a:prstGeom prst="rect">
            <a:avLst/>
          </a:prstGeom>
        </p:spPr>
        <p:txBody>
          <a:bodyPr wrap="square">
            <a:spAutoFit/>
          </a:bodyPr>
          <a:lstStyle/>
          <a:p>
            <a:r>
              <a:rPr lang="ru-RU" sz="2500" dirty="0" err="1"/>
              <a:t>Сьогодні</a:t>
            </a:r>
            <a:r>
              <a:rPr lang="ru-RU" sz="2500" dirty="0"/>
              <a:t> </a:t>
            </a:r>
            <a:r>
              <a:rPr lang="ru-RU" sz="2500" dirty="0" err="1"/>
              <a:t>досвід</a:t>
            </a:r>
            <a:r>
              <a:rPr lang="ru-RU" sz="2500" dirty="0"/>
              <a:t> </a:t>
            </a:r>
            <a:r>
              <a:rPr lang="ru-RU" sz="2500" dirty="0" err="1"/>
              <a:t>використання</a:t>
            </a:r>
            <a:r>
              <a:rPr lang="ru-RU" sz="2500" dirty="0"/>
              <a:t> </a:t>
            </a:r>
            <a:r>
              <a:rPr lang="pl-PL" sz="2500" dirty="0" smtClean="0"/>
              <a:t>IT</a:t>
            </a:r>
            <a:r>
              <a:rPr lang="ru-RU" sz="2500" dirty="0" smtClean="0"/>
              <a:t>-</a:t>
            </a:r>
            <a:r>
              <a:rPr lang="ru-RU" sz="2500" dirty="0" err="1" smtClean="0"/>
              <a:t>проектів</a:t>
            </a:r>
            <a:r>
              <a:rPr lang="ru-RU" sz="2500" dirty="0" smtClean="0"/>
              <a:t> </a:t>
            </a:r>
            <a:r>
              <a:rPr lang="ru-RU" sz="2500" dirty="0"/>
              <a:t>(як </a:t>
            </a:r>
            <a:r>
              <a:rPr lang="ru-RU" sz="2500" dirty="0" err="1"/>
              <a:t>західних</a:t>
            </a:r>
            <a:r>
              <a:rPr lang="ru-RU" sz="2500" dirty="0"/>
              <a:t>, так і </a:t>
            </a:r>
            <a:r>
              <a:rPr lang="ru-RU" sz="2500" dirty="0" err="1"/>
              <a:t>вітчизняних</a:t>
            </a:r>
            <a:r>
              <a:rPr lang="ru-RU" sz="2500" dirty="0"/>
              <a:t>) на </a:t>
            </a:r>
            <a:r>
              <a:rPr lang="ru-RU" sz="2500" dirty="0" err="1"/>
              <a:t>українських</a:t>
            </a:r>
            <a:r>
              <a:rPr lang="ru-RU" sz="2500" dirty="0"/>
              <a:t> </a:t>
            </a:r>
            <a:r>
              <a:rPr lang="ru-RU" sz="2500" dirty="0" err="1"/>
              <a:t>підприємствах</a:t>
            </a:r>
            <a:r>
              <a:rPr lang="ru-RU" sz="2500" dirty="0"/>
              <a:t> </a:t>
            </a:r>
            <a:r>
              <a:rPr lang="ru-RU" sz="2500" dirty="0" err="1"/>
              <a:t>вказує</a:t>
            </a:r>
            <a:r>
              <a:rPr lang="ru-RU" sz="2500" dirty="0"/>
              <a:t> на те, </a:t>
            </a:r>
            <a:r>
              <a:rPr lang="ru-RU" sz="2500" dirty="0" err="1"/>
              <a:t>що</a:t>
            </a:r>
            <a:r>
              <a:rPr lang="ru-RU" sz="2500" dirty="0"/>
              <a:t> не </a:t>
            </a:r>
            <a:r>
              <a:rPr lang="ru-RU" sz="2500" dirty="0" err="1"/>
              <a:t>завжди</a:t>
            </a:r>
            <a:r>
              <a:rPr lang="ru-RU" sz="2500" dirty="0"/>
              <a:t> </a:t>
            </a:r>
            <a:r>
              <a:rPr lang="ru-RU" sz="2500" dirty="0" err="1"/>
              <a:t>впровадження</a:t>
            </a:r>
            <a:r>
              <a:rPr lang="ru-RU" sz="2500" dirty="0"/>
              <a:t> </a:t>
            </a:r>
            <a:r>
              <a:rPr lang="pl-PL" sz="2500" dirty="0"/>
              <a:t>IT</a:t>
            </a:r>
            <a:r>
              <a:rPr lang="ru-RU" sz="2500" dirty="0"/>
              <a:t>-</a:t>
            </a:r>
            <a:r>
              <a:rPr lang="ru-RU" sz="2500" dirty="0" err="1"/>
              <a:t>проектів</a:t>
            </a:r>
            <a:r>
              <a:rPr lang="ru-RU" sz="2500" dirty="0" smtClean="0"/>
              <a:t> </a:t>
            </a:r>
            <a:r>
              <a:rPr lang="ru-RU" sz="2500" dirty="0" err="1"/>
              <a:t>було</a:t>
            </a:r>
            <a:r>
              <a:rPr lang="ru-RU" sz="2500" dirty="0"/>
              <a:t> </a:t>
            </a:r>
            <a:r>
              <a:rPr lang="ru-RU" sz="2500" dirty="0" err="1"/>
              <a:t>успішним</a:t>
            </a:r>
            <a:r>
              <a:rPr lang="ru-RU" sz="2500" dirty="0"/>
              <a:t> і принесло </a:t>
            </a:r>
            <a:r>
              <a:rPr lang="ru-RU" sz="2500" dirty="0" err="1"/>
              <a:t>підприємству</a:t>
            </a:r>
            <a:r>
              <a:rPr lang="ru-RU" sz="2500" dirty="0"/>
              <a:t> </a:t>
            </a:r>
            <a:r>
              <a:rPr lang="ru-RU" sz="2500" dirty="0" err="1"/>
              <a:t>відчутну</a:t>
            </a:r>
            <a:r>
              <a:rPr lang="ru-RU" sz="2500" dirty="0"/>
              <a:t> </a:t>
            </a:r>
            <a:r>
              <a:rPr lang="ru-RU" sz="2500" dirty="0" err="1"/>
              <a:t>фінансову</a:t>
            </a:r>
            <a:r>
              <a:rPr lang="ru-RU" sz="2500" dirty="0"/>
              <a:t> </a:t>
            </a:r>
            <a:r>
              <a:rPr lang="ru-RU" sz="2500" dirty="0" err="1"/>
              <a:t>вигоду</a:t>
            </a:r>
            <a:r>
              <a:rPr lang="ru-RU" sz="2500" dirty="0"/>
              <a:t>.</a:t>
            </a:r>
            <a:endParaRPr lang="uk-UA" sz="2500" dirty="0"/>
          </a:p>
        </p:txBody>
      </p:sp>
      <p:sp>
        <p:nvSpPr>
          <p:cNvPr id="3" name="Прямоугольник 2"/>
          <p:cNvSpPr/>
          <p:nvPr/>
        </p:nvSpPr>
        <p:spPr>
          <a:xfrm>
            <a:off x="278166" y="3819591"/>
            <a:ext cx="10410547" cy="1631216"/>
          </a:xfrm>
          <a:prstGeom prst="rect">
            <a:avLst/>
          </a:prstGeom>
        </p:spPr>
        <p:txBody>
          <a:bodyPr wrap="square">
            <a:spAutoFit/>
          </a:bodyPr>
          <a:lstStyle/>
          <a:p>
            <a:pPr algn="just"/>
            <a:r>
              <a:rPr lang="ru-RU" sz="2500" dirty="0"/>
              <a:t>Для </a:t>
            </a:r>
            <a:r>
              <a:rPr lang="ru-RU" sz="2500" dirty="0" err="1"/>
              <a:t>успішного</a:t>
            </a:r>
            <a:r>
              <a:rPr lang="ru-RU" sz="2500" dirty="0"/>
              <a:t> </a:t>
            </a:r>
            <a:r>
              <a:rPr lang="ru-RU" sz="2500" dirty="0" err="1"/>
              <a:t>впровадження</a:t>
            </a:r>
            <a:r>
              <a:rPr lang="ru-RU" sz="2500" dirty="0"/>
              <a:t> </a:t>
            </a:r>
            <a:r>
              <a:rPr lang="ru-RU" sz="2500" dirty="0" err="1"/>
              <a:t>чи</a:t>
            </a:r>
            <a:r>
              <a:rPr lang="ru-RU" sz="2500" dirty="0"/>
              <a:t> </a:t>
            </a:r>
            <a:r>
              <a:rPr lang="ru-RU" sz="2500" dirty="0" err="1"/>
              <a:t>використання</a:t>
            </a:r>
            <a:r>
              <a:rPr lang="ru-RU" sz="2500" dirty="0"/>
              <a:t> </a:t>
            </a:r>
            <a:r>
              <a:rPr lang="ru-RU" sz="2500" dirty="0" err="1"/>
              <a:t>інформаційних</a:t>
            </a:r>
            <a:r>
              <a:rPr lang="ru-RU" sz="2500" dirty="0"/>
              <a:t> </a:t>
            </a:r>
            <a:r>
              <a:rPr lang="ru-RU" sz="2500" dirty="0" err="1"/>
              <a:t>технологій</a:t>
            </a:r>
            <a:r>
              <a:rPr lang="ru-RU" sz="2500" dirty="0"/>
              <a:t> </a:t>
            </a:r>
            <a:r>
              <a:rPr lang="ru-RU" sz="2500" dirty="0" err="1"/>
              <a:t>потрібна</a:t>
            </a:r>
            <a:r>
              <a:rPr lang="ru-RU" sz="2500" dirty="0"/>
              <a:t> </a:t>
            </a:r>
            <a:r>
              <a:rPr lang="ru-RU" sz="2500" dirty="0" err="1"/>
              <a:t>ефективна</a:t>
            </a:r>
            <a:r>
              <a:rPr lang="ru-RU" sz="2500" dirty="0"/>
              <a:t> </a:t>
            </a:r>
            <a:r>
              <a:rPr lang="ru-RU" sz="2500" dirty="0" err="1"/>
              <a:t>взаємодія</a:t>
            </a:r>
            <a:r>
              <a:rPr lang="ru-RU" sz="2500" dirty="0"/>
              <a:t> </a:t>
            </a:r>
            <a:r>
              <a:rPr lang="ru-RU" sz="2500" dirty="0" err="1"/>
              <a:t>людини</a:t>
            </a:r>
            <a:r>
              <a:rPr lang="ru-RU" sz="2500" dirty="0"/>
              <a:t> з </a:t>
            </a:r>
            <a:r>
              <a:rPr lang="ru-RU" sz="2500" dirty="0" err="1"/>
              <a:t>інформаційною</a:t>
            </a:r>
            <a:r>
              <a:rPr lang="ru-RU" sz="2500" dirty="0"/>
              <a:t> системою. </a:t>
            </a:r>
            <a:r>
              <a:rPr lang="ru-RU" sz="2500" dirty="0" smtClean="0"/>
              <a:t>І </a:t>
            </a:r>
            <a:r>
              <a:rPr lang="ru-RU" sz="2500" dirty="0" err="1" smtClean="0"/>
              <a:t>саме</a:t>
            </a:r>
            <a:r>
              <a:rPr lang="ru-RU" sz="2500" dirty="0" smtClean="0"/>
              <a:t> </a:t>
            </a:r>
            <a:r>
              <a:rPr lang="ru-RU" sz="2500" dirty="0" err="1" smtClean="0"/>
              <a:t>цьому</a:t>
            </a:r>
            <a:r>
              <a:rPr lang="ru-RU" sz="2500" dirty="0" smtClean="0"/>
              <a:t> аспекту і </a:t>
            </a:r>
            <a:r>
              <a:rPr lang="ru-RU" sz="2500" dirty="0" err="1" smtClean="0"/>
              <a:t>присвячена</a:t>
            </a:r>
            <a:r>
              <a:rPr lang="ru-RU" sz="2500" dirty="0" smtClean="0"/>
              <a:t> практична </a:t>
            </a:r>
            <a:r>
              <a:rPr lang="ru-RU" sz="2500" dirty="0" err="1" smtClean="0"/>
              <a:t>частина</a:t>
            </a:r>
            <a:r>
              <a:rPr lang="ru-RU" sz="2500" dirty="0" smtClean="0"/>
              <a:t> курсу.</a:t>
            </a:r>
            <a:endParaRPr lang="uk-UA" sz="2500" dirty="0"/>
          </a:p>
        </p:txBody>
      </p:sp>
    </p:spTree>
    <p:extLst>
      <p:ext uri="{BB962C8B-B14F-4D97-AF65-F5344CB8AC3E}">
        <p14:creationId xmlns:p14="http://schemas.microsoft.com/office/powerpoint/2010/main" val="98436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4056944" cy="369332"/>
          </a:xfrm>
          <a:prstGeom prst="rect">
            <a:avLst/>
          </a:prstGeom>
        </p:spPr>
        <p:txBody>
          <a:bodyPr wrap="none">
            <a:spAutoFit/>
          </a:bodyPr>
          <a:lstStyle/>
          <a:p>
            <a:r>
              <a:rPr lang="ru-RU" b="1" dirty="0" err="1"/>
              <a:t>Програма</a:t>
            </a:r>
            <a:r>
              <a:rPr lang="ru-RU" b="1" dirty="0"/>
              <a:t> </a:t>
            </a:r>
            <a:r>
              <a:rPr lang="ru-RU" b="1" dirty="0" err="1"/>
              <a:t>навчальної</a:t>
            </a:r>
            <a:r>
              <a:rPr lang="ru-RU" b="1" dirty="0"/>
              <a:t> </a:t>
            </a:r>
            <a:r>
              <a:rPr lang="ru-RU" b="1" dirty="0" err="1"/>
              <a:t>дисципліни</a:t>
            </a:r>
            <a:endParaRPr lang="uk-UA" b="1"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smtClean="0"/>
              <a:t>Тема </a:t>
            </a:r>
            <a:r>
              <a:rPr lang="ru-RU" b="1" dirty="0"/>
              <a:t>1. </a:t>
            </a:r>
            <a:r>
              <a:rPr lang="uk-UA" dirty="0"/>
              <a:t>Теоретичні основи ефективності ІС</a:t>
            </a:r>
            <a:r>
              <a:rPr lang="ru-RU" b="1" dirty="0" smtClean="0"/>
              <a:t>.</a:t>
            </a:r>
            <a:endParaRPr lang="uk-UA" b="1" dirty="0"/>
          </a:p>
        </p:txBody>
      </p:sp>
      <p:sp>
        <p:nvSpPr>
          <p:cNvPr id="6" name="Прямоугольник 5"/>
          <p:cNvSpPr/>
          <p:nvPr/>
        </p:nvSpPr>
        <p:spPr>
          <a:xfrm>
            <a:off x="674527" y="3844433"/>
            <a:ext cx="10955220" cy="1754326"/>
          </a:xfrm>
          <a:prstGeom prst="rect">
            <a:avLst/>
          </a:prstGeom>
        </p:spPr>
        <p:txBody>
          <a:bodyPr wrap="square">
            <a:spAutoFit/>
          </a:bodyPr>
          <a:lstStyle/>
          <a:p>
            <a:r>
              <a:rPr lang="uk-UA" dirty="0"/>
              <a:t>Поняття економічної ефективності інформаційної системи. Корпоративна інформаційна система. Бізнес-модель. Інформаційна модель. Акціонерна вартість підприємства. Модель грошових потоків проекту розвитку інформаційної системи. Життєвий цикл проекту розвитку інформаційної системи. Поняття бізнес-процесу в економічному аналізі інформаційних систем, його характеристики. Моделі управлінського обліку та оцінки діяльності підприємства: сукупна вартість володіння, функціонально-вартісний аналіз, </a:t>
            </a:r>
            <a:r>
              <a:rPr lang="uk-UA" dirty="0" err="1"/>
              <a:t>сбалансована</a:t>
            </a:r>
            <a:r>
              <a:rPr lang="uk-UA" dirty="0"/>
              <a:t> система показників.</a:t>
            </a:r>
          </a:p>
        </p:txBody>
      </p:sp>
      <p:sp>
        <p:nvSpPr>
          <p:cNvPr id="8" name="Прямоугольник 7"/>
          <p:cNvSpPr/>
          <p:nvPr/>
        </p:nvSpPr>
        <p:spPr>
          <a:xfrm>
            <a:off x="195133" y="32314"/>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9" name="Picture 2" descr="Чому іт аутсорсинг - вигідний інструмент підвищення ефективності бізнесу |  Еще новости наших партнер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7615" y="-1"/>
            <a:ext cx="3594386" cy="189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0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96394" y="954350"/>
            <a:ext cx="4056944" cy="369332"/>
          </a:xfrm>
          <a:prstGeom prst="rect">
            <a:avLst/>
          </a:prstGeom>
        </p:spPr>
        <p:txBody>
          <a:bodyPr wrap="none">
            <a:spAutoFit/>
          </a:bodyPr>
          <a:lstStyle/>
          <a:p>
            <a:r>
              <a:rPr lang="ru-RU" b="1" dirty="0" err="1"/>
              <a:t>Програма</a:t>
            </a:r>
            <a:r>
              <a:rPr lang="ru-RU" b="1" dirty="0"/>
              <a:t> </a:t>
            </a:r>
            <a:r>
              <a:rPr lang="ru-RU" b="1" dirty="0" err="1"/>
              <a:t>навчальної</a:t>
            </a:r>
            <a:r>
              <a:rPr lang="ru-RU" b="1" dirty="0"/>
              <a:t> </a:t>
            </a:r>
            <a:r>
              <a:rPr lang="ru-RU" b="1" dirty="0" err="1"/>
              <a:t>дисципліни</a:t>
            </a:r>
            <a:endParaRPr lang="uk-UA" b="1" dirty="0"/>
          </a:p>
        </p:txBody>
      </p:sp>
      <p:sp>
        <p:nvSpPr>
          <p:cNvPr id="4" name="Прямоугольник 3"/>
          <p:cNvSpPr/>
          <p:nvPr/>
        </p:nvSpPr>
        <p:spPr>
          <a:xfrm>
            <a:off x="1127463" y="2230944"/>
            <a:ext cx="10958003" cy="369332"/>
          </a:xfrm>
          <a:prstGeom prst="rect">
            <a:avLst/>
          </a:prstGeom>
        </p:spPr>
        <p:txBody>
          <a:bodyPr wrap="square">
            <a:spAutoFit/>
          </a:bodyPr>
          <a:lstStyle/>
          <a:p>
            <a:r>
              <a:rPr lang="ru-RU" b="1" dirty="0"/>
              <a:t>Тема 2. </a:t>
            </a:r>
            <a:r>
              <a:rPr lang="ru-RU" b="1" dirty="0"/>
              <a:t>Методики </a:t>
            </a:r>
            <a:r>
              <a:rPr lang="ru-RU" b="1" dirty="0" err="1"/>
              <a:t>оцінювання</a:t>
            </a:r>
            <a:r>
              <a:rPr lang="ru-RU" b="1" dirty="0"/>
              <a:t> </a:t>
            </a:r>
            <a:r>
              <a:rPr lang="ru-RU" b="1" dirty="0" err="1"/>
              <a:t>ефективності</a:t>
            </a:r>
            <a:r>
              <a:rPr lang="ru-RU" b="1" dirty="0"/>
              <a:t> </a:t>
            </a:r>
            <a:r>
              <a:rPr lang="ru-RU" b="1" dirty="0" err="1"/>
              <a:t>інвестицій</a:t>
            </a:r>
            <a:r>
              <a:rPr lang="ru-RU" b="1" dirty="0"/>
              <a:t> в </a:t>
            </a:r>
            <a:r>
              <a:rPr lang="ru-RU" b="1" dirty="0" err="1"/>
              <a:t>інформаційні</a:t>
            </a:r>
            <a:r>
              <a:rPr lang="ru-RU" b="1" dirty="0"/>
              <a:t> </a:t>
            </a:r>
            <a:r>
              <a:rPr lang="ru-RU" b="1" dirty="0" err="1" smtClean="0"/>
              <a:t>технології</a:t>
            </a:r>
            <a:r>
              <a:rPr lang="ru-RU" b="1" dirty="0" smtClean="0"/>
              <a:t>. </a:t>
            </a:r>
            <a:endParaRPr lang="uk-UA" b="1" dirty="0"/>
          </a:p>
        </p:txBody>
      </p:sp>
      <p:sp>
        <p:nvSpPr>
          <p:cNvPr id="6" name="Прямоугольник 5"/>
          <p:cNvSpPr/>
          <p:nvPr/>
        </p:nvSpPr>
        <p:spPr>
          <a:xfrm>
            <a:off x="796394" y="3809325"/>
            <a:ext cx="10884023" cy="2031325"/>
          </a:xfrm>
          <a:prstGeom prst="rect">
            <a:avLst/>
          </a:prstGeom>
        </p:spPr>
        <p:txBody>
          <a:bodyPr wrap="square">
            <a:spAutoFit/>
          </a:bodyPr>
          <a:lstStyle/>
          <a:p>
            <a:pPr algn="just"/>
            <a:r>
              <a:rPr lang="uk-UA" dirty="0"/>
              <a:t>Аналіз обсягів інвестиційної діяльності. Класифікація інвестицій за об’єктами вкладення. Етапи аналізу обсягів інвестиційної діяльності. Оцінка ефективності реальних інвестицій, система показників. Методика оцінки вартості капіталу підприємства та оптимізація його структури. Вартість капіталу. Середньозважена вартість капіталу. Критерій мінімізації середньозваженої вартості. Оцінка акціонерної вартості підприємства. Метод прогнозування вартості акцій. Визначення ринкової та балансової вартості акцій. Ефект фінансового важеля. Метод дисконтування операційного грошового потоку. Вартість компанії.</a:t>
            </a:r>
          </a:p>
        </p:txBody>
      </p:sp>
      <p:pic>
        <p:nvPicPr>
          <p:cNvPr id="9218" name="Picture 2" descr="Decision trees for machine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18" y="1"/>
            <a:ext cx="3698882" cy="208134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88272" y="-28071"/>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spTree>
    <p:extLst>
      <p:ext uri="{BB962C8B-B14F-4D97-AF65-F5344CB8AC3E}">
        <p14:creationId xmlns:p14="http://schemas.microsoft.com/office/powerpoint/2010/main" val="5117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3. </a:t>
            </a:r>
            <a:r>
              <a:rPr lang="uk-UA" b="1" dirty="0"/>
              <a:t>Методологічні </a:t>
            </a:r>
            <a:r>
              <a:rPr lang="uk-UA" b="1" dirty="0"/>
              <a:t>засади оцінювання ефективності ІС.</a:t>
            </a:r>
          </a:p>
        </p:txBody>
      </p:sp>
      <p:sp>
        <p:nvSpPr>
          <p:cNvPr id="6" name="Прямоугольник 5"/>
          <p:cNvSpPr/>
          <p:nvPr/>
        </p:nvSpPr>
        <p:spPr>
          <a:xfrm>
            <a:off x="498618" y="3853311"/>
            <a:ext cx="11486236" cy="1754326"/>
          </a:xfrm>
          <a:prstGeom prst="rect">
            <a:avLst/>
          </a:prstGeom>
        </p:spPr>
        <p:txBody>
          <a:bodyPr wrap="square">
            <a:spAutoFit/>
          </a:bodyPr>
          <a:lstStyle/>
          <a:p>
            <a:pPr algn="just"/>
            <a:r>
              <a:rPr lang="uk-UA" dirty="0"/>
              <a:t>Особливості становлення моделей управління інформаційними системами. Проблеми управління інформаційними технологіями в сучасному бізнесі. Задачі інформаційної служби підприємства. Управління сервісами та бізнес-процеси. Принципи побудови моделі управління сервісами – </a:t>
            </a:r>
            <a:r>
              <a:rPr lang="en-GB" dirty="0"/>
              <a:t>ITIL/ITSM. </a:t>
            </a:r>
            <a:r>
              <a:rPr lang="uk-UA" dirty="0"/>
              <a:t>Схема процесів </a:t>
            </a:r>
            <a:r>
              <a:rPr lang="en-GB" dirty="0"/>
              <a:t>ITSM: </a:t>
            </a:r>
            <a:r>
              <a:rPr lang="uk-UA" dirty="0"/>
              <a:t>блок процесів інтеграції в бізнес, блок процесів планування та управління сервісами, блок процесів розробки та впровадження сервісів, блок процесів оперативного управління, управління змінами та конфігураціями.</a:t>
            </a:r>
          </a:p>
        </p:txBody>
      </p:sp>
      <p:sp>
        <p:nvSpPr>
          <p:cNvPr id="8" name="Прямоугольник 7"/>
          <p:cNvSpPr/>
          <p:nvPr/>
        </p:nvSpPr>
        <p:spPr>
          <a:xfrm>
            <a:off x="498618" y="0"/>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7170" name="Picture 2" descr="software-development-company - Up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3478" y="1"/>
            <a:ext cx="3808521" cy="253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8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646331"/>
          </a:xfrm>
          <a:prstGeom prst="rect">
            <a:avLst/>
          </a:prstGeom>
        </p:spPr>
        <p:txBody>
          <a:bodyPr wrap="square">
            <a:spAutoFit/>
          </a:bodyPr>
          <a:lstStyle/>
          <a:p>
            <a:r>
              <a:rPr lang="ru-RU" b="1" dirty="0"/>
              <a:t>Тема 4. </a:t>
            </a:r>
            <a:r>
              <a:rPr lang="ru-RU" b="1" dirty="0" err="1"/>
              <a:t>Сукупна</a:t>
            </a:r>
            <a:r>
              <a:rPr lang="ru-RU" b="1" dirty="0"/>
              <a:t> </a:t>
            </a:r>
            <a:r>
              <a:rPr lang="ru-RU" b="1" dirty="0" err="1"/>
              <a:t>вартість</a:t>
            </a:r>
            <a:r>
              <a:rPr lang="ru-RU" b="1" dirty="0"/>
              <a:t> </a:t>
            </a:r>
            <a:r>
              <a:rPr lang="ru-RU" b="1" dirty="0" err="1"/>
              <a:t>володіння</a:t>
            </a:r>
            <a:r>
              <a:rPr lang="ru-RU" b="1" dirty="0"/>
              <a:t> (СВВ) </a:t>
            </a:r>
            <a:r>
              <a:rPr lang="ru-RU" b="1" dirty="0" err="1"/>
              <a:t>інформаційною</a:t>
            </a:r>
            <a:r>
              <a:rPr lang="ru-RU" b="1" dirty="0"/>
              <a:t> системою та </a:t>
            </a:r>
            <a:r>
              <a:rPr lang="ru-RU" b="1" dirty="0" err="1"/>
              <a:t>повний</a:t>
            </a:r>
            <a:r>
              <a:rPr lang="ru-RU" b="1" dirty="0"/>
              <a:t> </a:t>
            </a:r>
            <a:r>
              <a:rPr lang="ru-RU" b="1" dirty="0" err="1"/>
              <a:t>економічний</a:t>
            </a:r>
            <a:r>
              <a:rPr lang="ru-RU" b="1" dirty="0"/>
              <a:t> </a:t>
            </a:r>
            <a:r>
              <a:rPr lang="ru-RU" b="1" dirty="0" err="1"/>
              <a:t>ефект</a:t>
            </a:r>
            <a:r>
              <a:rPr lang="ru-RU" b="1" dirty="0"/>
              <a:t> ІС.</a:t>
            </a:r>
          </a:p>
        </p:txBody>
      </p:sp>
      <p:sp>
        <p:nvSpPr>
          <p:cNvPr id="6" name="Прямоугольник 5"/>
          <p:cNvSpPr/>
          <p:nvPr/>
        </p:nvSpPr>
        <p:spPr>
          <a:xfrm>
            <a:off x="1056443" y="3924332"/>
            <a:ext cx="10750857" cy="1754326"/>
          </a:xfrm>
          <a:prstGeom prst="rect">
            <a:avLst/>
          </a:prstGeom>
        </p:spPr>
        <p:txBody>
          <a:bodyPr wrap="square">
            <a:spAutoFit/>
          </a:bodyPr>
          <a:lstStyle/>
          <a:p>
            <a:r>
              <a:rPr lang="uk-UA" dirty="0"/>
              <a:t>Класифікація витрат в моделі СВВ. Поняття СВВ. СВВ робочого місця та інформаційної системи. Класифікація робочих місць підприємства в моделі СВВ. Функції інформаційної системи та неоднозначність величини СВВ. Визначення точки рівноваги витрат від простоїв користувачів та витрат на їх скорочення. Фактори, які зумовлюють стан рівноваги витрат на технічну підтримку та витрат від простоїв. Вартість простою сервісу та вимоги до рівня сервісу. Розрахунок ССВ </a:t>
            </a:r>
            <a:r>
              <a:rPr lang="uk-UA" dirty="0" err="1"/>
              <a:t>сервіса</a:t>
            </a:r>
            <a:r>
              <a:rPr lang="uk-UA" dirty="0"/>
              <a:t> інформаційної системи.</a:t>
            </a:r>
          </a:p>
        </p:txBody>
      </p:sp>
      <p:sp>
        <p:nvSpPr>
          <p:cNvPr id="8" name="Прямоугольник 7"/>
          <p:cNvSpPr/>
          <p:nvPr/>
        </p:nvSpPr>
        <p:spPr>
          <a:xfrm>
            <a:off x="390269" y="0"/>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6146" name="Picture 2" descr="CseTech | Best IT compa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3130" y="-9277"/>
            <a:ext cx="4268869" cy="165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2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5. </a:t>
            </a:r>
            <a:r>
              <a:rPr lang="ru-RU" b="1" dirty="0" err="1"/>
              <a:t>Оцінювання</a:t>
            </a:r>
            <a:r>
              <a:rPr lang="ru-RU" b="1" dirty="0"/>
              <a:t> </a:t>
            </a:r>
            <a:r>
              <a:rPr lang="ru-RU" b="1" dirty="0" err="1"/>
              <a:t>ефективності</a:t>
            </a:r>
            <a:r>
              <a:rPr lang="ru-RU" b="1" dirty="0"/>
              <a:t> ІС </a:t>
            </a:r>
            <a:r>
              <a:rPr lang="ru-RU" b="1" dirty="0" err="1"/>
              <a:t>різних</a:t>
            </a:r>
            <a:r>
              <a:rPr lang="ru-RU" b="1" dirty="0"/>
              <a:t> </a:t>
            </a:r>
            <a:r>
              <a:rPr lang="ru-RU" b="1" dirty="0" err="1"/>
              <a:t>класів</a:t>
            </a:r>
            <a:r>
              <a:rPr lang="ru-RU" dirty="0"/>
              <a:t>.</a:t>
            </a:r>
          </a:p>
        </p:txBody>
      </p:sp>
      <p:sp>
        <p:nvSpPr>
          <p:cNvPr id="6" name="Прямоугольник 5"/>
          <p:cNvSpPr/>
          <p:nvPr/>
        </p:nvSpPr>
        <p:spPr>
          <a:xfrm>
            <a:off x="941033" y="3924332"/>
            <a:ext cx="10040645" cy="1200329"/>
          </a:xfrm>
          <a:prstGeom prst="rect">
            <a:avLst/>
          </a:prstGeom>
        </p:spPr>
        <p:txBody>
          <a:bodyPr wrap="square">
            <a:spAutoFit/>
          </a:bodyPr>
          <a:lstStyle/>
          <a:p>
            <a:r>
              <a:rPr lang="uk-UA" dirty="0"/>
              <a:t>Основні поняття та визначення функціонально-вартісного аналізу (ФВА). Етапи побудови моделі ФВА. Використання функціонально-вартісного аналізу для економічної оцінки корпоративної інформаційної системи. Модель функціонально-вартісного управління. Модель функціонально-вартісного управління створення вартості</a:t>
            </a:r>
            <a:r>
              <a:rPr lang="uk-UA" dirty="0" smtClean="0"/>
              <a:t>.</a:t>
            </a:r>
            <a:endParaRPr lang="uk-UA" dirty="0"/>
          </a:p>
        </p:txBody>
      </p:sp>
      <p:sp>
        <p:nvSpPr>
          <p:cNvPr id="8" name="Прямоугольник 7"/>
          <p:cNvSpPr/>
          <p:nvPr/>
        </p:nvSpPr>
        <p:spPr>
          <a:xfrm>
            <a:off x="195133" y="0"/>
            <a:ext cx="5705729" cy="1477328"/>
          </a:xfrm>
          <a:prstGeom prst="rect">
            <a:avLst/>
          </a:prstGeom>
        </p:spPr>
        <p:txBody>
          <a:bodyPr wrap="none">
            <a:spAutoFit/>
          </a:bodyPr>
          <a:lstStyle/>
          <a:p>
            <a:r>
              <a:rPr lang="ru-RU" sz="3000" b="1" i="1" dirty="0" err="1" smtClean="0">
                <a:solidFill>
                  <a:srgbClr val="C00000"/>
                </a:solidFill>
                <a:latin typeface="Cambria" panose="02040503050406030204" pitchFamily="18" charset="0"/>
              </a:rPr>
              <a:t>Тренінг</a:t>
            </a:r>
            <a:r>
              <a:rPr lang="ru-RU" sz="3000" b="1" i="1" dirty="0" smtClean="0">
                <a:solidFill>
                  <a:srgbClr val="C00000"/>
                </a:solidFill>
                <a:latin typeface="Cambria" panose="02040503050406030204" pitchFamily="18" charset="0"/>
              </a:rPr>
              <a:t>-курс </a:t>
            </a:r>
            <a:r>
              <a:rPr lang="ru-RU" sz="3000" b="1" i="1" dirty="0">
                <a:solidFill>
                  <a:srgbClr val="C00000"/>
                </a:solidFill>
                <a:latin typeface="Cambria" panose="02040503050406030204" pitchFamily="18" charset="0"/>
              </a:rPr>
              <a:t>з </a:t>
            </a:r>
            <a:r>
              <a:rPr lang="ru-RU" sz="3000" b="1" i="1" dirty="0" err="1">
                <a:solidFill>
                  <a:srgbClr val="C00000"/>
                </a:solidFill>
                <a:latin typeface="Cambria" panose="02040503050406030204" pitchFamily="18" charset="0"/>
              </a:rPr>
              <a:t>ефективності</a:t>
            </a:r>
            <a:r>
              <a:rPr lang="ru-RU" sz="3000" b="1" i="1" dirty="0">
                <a:solidFill>
                  <a:srgbClr val="C00000"/>
                </a:solidFill>
                <a:latin typeface="Cambria" panose="02040503050406030204" pitchFamily="18" charset="0"/>
              </a:rPr>
              <a:t> </a:t>
            </a:r>
            <a:endParaRPr lang="pl-PL" sz="3000" b="1" i="1" dirty="0" smtClean="0">
              <a:solidFill>
                <a:srgbClr val="C00000"/>
              </a:solidFill>
              <a:latin typeface="Cambria" panose="02040503050406030204" pitchFamily="18" charset="0"/>
            </a:endParaRPr>
          </a:p>
          <a:p>
            <a:pPr algn="ctr"/>
            <a:r>
              <a:rPr lang="ru-RU" sz="3000" b="1" i="1" dirty="0" smtClean="0">
                <a:solidFill>
                  <a:srgbClr val="C00000"/>
                </a:solidFill>
                <a:latin typeface="Cambria" panose="02040503050406030204" pitchFamily="18" charset="0"/>
              </a:rPr>
              <a:t>ІТ </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проектів</a:t>
            </a:r>
            <a:r>
              <a:rPr lang="ru-RU" sz="3000" b="1" i="1" dirty="0">
                <a:solidFill>
                  <a:srgbClr val="C00000"/>
                </a:solidFill>
                <a:latin typeface="Cambria" panose="02040503050406030204" pitchFamily="18" charset="0"/>
              </a:rPr>
              <a:t> </a:t>
            </a:r>
            <a:endParaRPr lang="uk-UA" sz="3000" b="1" i="1" dirty="0">
              <a:solidFill>
                <a:srgbClr val="C00000"/>
              </a:solidFill>
              <a:latin typeface="Cambria" panose="02040503050406030204" pitchFamily="18" charset="0"/>
            </a:endParaRPr>
          </a:p>
          <a:p>
            <a:endParaRPr lang="uk-UA" sz="3000" dirty="0"/>
          </a:p>
        </p:txBody>
      </p:sp>
      <p:pic>
        <p:nvPicPr>
          <p:cNvPr id="5122" name="Picture 2" descr="Services - Software Development from Pune Maharashtra India by Kavya  Consultancy Services | ID - 5393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910" y="1"/>
            <a:ext cx="4121090" cy="264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63366"/>
      </p:ext>
    </p:extLst>
  </p:cSld>
  <p:clrMapOvr>
    <a:masterClrMapping/>
  </p:clrMapOvr>
</p:sld>
</file>

<file path=ppt/theme/theme1.xml><?xml version="1.0" encoding="utf-8"?>
<a:theme xmlns:a="http://schemas.openxmlformats.org/drawingml/2006/main" name="Галерея">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1437</TotalTime>
  <Words>869</Words>
  <Application>Microsoft Office PowerPoint</Application>
  <PresentationFormat>Произвольный</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Галерея</vt:lpstr>
      <vt:lpstr>ДИСЦИПЛІНА ЗА ВИБОРОМ СТУДЕНТА:  Тренінг-курс з ефективності ІТ - проектів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Пользователь Windows</cp:lastModifiedBy>
  <cp:revision>111</cp:revision>
  <dcterms:created xsi:type="dcterms:W3CDTF">2019-11-02T14:16:53Z</dcterms:created>
  <dcterms:modified xsi:type="dcterms:W3CDTF">2021-02-01T16:07:25Z</dcterms:modified>
</cp:coreProperties>
</file>