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8" r:id="rId3"/>
    <p:sldId id="259" r:id="rId4"/>
    <p:sldId id="266" r:id="rId5"/>
    <p:sldId id="269" r:id="rId6"/>
    <p:sldId id="268" r:id="rId7"/>
    <p:sldId id="267" r:id="rId8"/>
    <p:sldId id="270" r:id="rId9"/>
    <p:sldId id="273" r:id="rId10"/>
    <p:sldId id="272" r:id="rId11"/>
    <p:sldId id="271" r:id="rId12"/>
    <p:sldId id="275" r:id="rId13"/>
    <p:sldId id="274" r:id="rId14"/>
    <p:sldId id="257" r:id="rId15"/>
    <p:sldId id="264" r:id="rId16"/>
    <p:sldId id="26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36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4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15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98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00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45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2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20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12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73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97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0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7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54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63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6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3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6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9B6C70-99E5-494C-9231-8B742C3C6B85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0001CCB-30D3-42D8-9FF7-A5F147683C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60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E10F0-940F-44FA-BEFB-E36430A5A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989" y="407772"/>
            <a:ext cx="11046941" cy="6128951"/>
          </a:xfrm>
        </p:spPr>
        <p:txBody>
          <a:bodyPr>
            <a:noAutofit/>
          </a:bodyPr>
          <a:lstStyle/>
          <a:p>
            <a:pPr algn="l"/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4. Цінова політика туристичних підприємств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Ціна в комплексі маркетингу туристичного підприємства</a:t>
            </a:r>
            <a:br>
              <a:rPr lang="uk-UA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Фактори та цілі процесу ціноутворення</a:t>
            </a:r>
            <a:br>
              <a:rPr lang="uk-UA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Методи ціноутворення в туризмі</a:t>
            </a:r>
            <a:br>
              <a:rPr lang="uk-UA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Вибір та реалізація цінової стратегії </a:t>
            </a:r>
            <a:r>
              <a:rPr lang="ru-RU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 підприємства</a:t>
            </a:r>
            <a:br>
              <a:rPr lang="uk-UA" sz="36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061E76-7BFF-4D20-BABF-25C7BF6FA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04" y="1661983"/>
            <a:ext cx="3789196" cy="28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C4FF1F-8D8B-4CBD-A672-FEFCDF0A39B8}"/>
              </a:ext>
            </a:extLst>
          </p:cNvPr>
          <p:cNvSpPr/>
          <p:nvPr/>
        </p:nvSpPr>
        <p:spPr>
          <a:xfrm>
            <a:off x="457201" y="568411"/>
            <a:ext cx="10515600" cy="52629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 з орієнтацією на рівень конкуренції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при цьому методі ціни встановлюються на рівні ринкових, нижче чи вище ринкових – у залежності від цілей туристичної фірми. Особливістю методу є те, що не зберігається розрив між собівартістю та ціною.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 з орієнтацією на попит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передбачає вивчення побажань клієнтів і встановлення цін, припустимих для цільового ринку. Метод використовується у тому випадку, якщо ціна є головним критерієм при покупці. При цьому з'ясовується максимальна сума, яку споживач готовий заплатити за туристичний продукт (послугу).</a:t>
            </a:r>
          </a:p>
        </p:txBody>
      </p:sp>
    </p:spTree>
    <p:extLst>
      <p:ext uri="{BB962C8B-B14F-4D97-AF65-F5344CB8AC3E}">
        <p14:creationId xmlns:p14="http://schemas.microsoft.com/office/powerpoint/2010/main" val="141944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7C1D3A-D1F5-4B1C-99EE-C1C92060699B}"/>
              </a:ext>
            </a:extLst>
          </p:cNvPr>
          <p:cNvSpPr/>
          <p:nvPr/>
        </p:nvSpPr>
        <p:spPr>
          <a:xfrm>
            <a:off x="358346" y="1186249"/>
            <a:ext cx="10972800" cy="48320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реалізація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туристичного підприємства</a:t>
            </a: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туристичного продукту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нового туристичного продукту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3A72B-A023-4521-8AD7-578ACBADF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54" y="527994"/>
            <a:ext cx="2476500" cy="18478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50019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9C98EE-927F-40D7-91B7-C84988C0B8AB}"/>
              </a:ext>
            </a:extLst>
          </p:cNvPr>
          <p:cNvSpPr/>
          <p:nvPr/>
        </p:nvSpPr>
        <p:spPr>
          <a:xfrm>
            <a:off x="827903" y="531341"/>
            <a:ext cx="9576486" cy="56323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нового продукту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-аналоги,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якнайбільшої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Дана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4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7C0690-4A8E-4A15-8264-288EB2DA3ABA}"/>
              </a:ext>
            </a:extLst>
          </p:cNvPr>
          <p:cNvSpPr/>
          <p:nvPr/>
        </p:nvSpPr>
        <p:spPr>
          <a:xfrm>
            <a:off x="370703" y="827903"/>
            <a:ext cx="11009870" cy="56938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престижних цін.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Престижні ціни є навмисне високими і призначені для залучення клієнтів, котрі турбуються про якість продукту та свій статус. Така стратегія буде ефективна в туризмі, якщо звести до мінімуму конкуренцію, запатентувавши торгові марки, технології обслуговування тощо.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слідування за лідером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передбачає співставлення цін на туристичні продукти з динамікою цін лідера даного ринку. Такий підхід є зручним для невеликих фірм, які не можуть розробляти власні стратегії.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AB67A9-F29D-4C78-B827-0F5A1B96139C}"/>
              </a:ext>
            </a:extLst>
          </p:cNvPr>
          <p:cNvSpPr/>
          <p:nvPr/>
        </p:nvSpPr>
        <p:spPr>
          <a:xfrm>
            <a:off x="197707" y="366623"/>
            <a:ext cx="11121082" cy="61247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 туристичних продуктів, що вже закріпилися на ринку збуту, використовують такі стратегії, як: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сповзаючої ціни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є логічним продовженням стратегії зняття вершків. Її суть полягає в тому, що ціна дуже повільно спускається вниз вздовж кривої попиту.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переважаючої ціни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продовженням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проникнення на ринок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застосовується при небезпеці проникнення конкурентів в діяльність підприємства. Суть стратегії полягає в досягненні переваг перед конкурентами по витратах (ціна встановлюється нижчою за ціни конкурентів) чи по якості (ціна встановлюється вище конкурентних для того, щоб туристичний продукт розцінювався як престижний).</a:t>
            </a:r>
          </a:p>
        </p:txBody>
      </p:sp>
    </p:spTree>
    <p:extLst>
      <p:ext uri="{BB962C8B-B14F-4D97-AF65-F5344CB8AC3E}">
        <p14:creationId xmlns:p14="http://schemas.microsoft.com/office/powerpoint/2010/main" val="271945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57E62F-6201-4EF1-A86F-009AB52C47D6}"/>
              </a:ext>
            </a:extLst>
          </p:cNvPr>
          <p:cNvSpPr/>
          <p:nvPr/>
        </p:nvSpPr>
        <p:spPr>
          <a:xfrm>
            <a:off x="444843" y="803189"/>
            <a:ext cx="10700952" cy="41549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ціни сегменту ринку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полягає в якнайповнішому пристосуванні туристичного підприємства до заздалегідь вивчених відмінностей у попиті. Кожна ціна у цьому випадку враховує реальні можливості та запити споживачів, їх платоспроможність тощо.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цінових маніпуляцій.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Ціна сприймається споживачем як індикатор цінності послуг. Можна на подібні продукти ставити абсолютно різні ціни, підкреслюючи таким чином доступність одного та якість іншого.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цінової стратегії передбачає врахування стадії життєвого циклу туристичного продукту.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C0C408-D6F0-48CD-A5F3-794E1BACC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93" y="4707562"/>
            <a:ext cx="2838450" cy="21288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005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6FC4D7-18DE-497E-804A-DD6B1E16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59" y="1346886"/>
            <a:ext cx="10664353" cy="45643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туристичної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ізольовано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поєднанні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маркетингу.</a:t>
            </a:r>
            <a:endParaRPr lang="uk-UA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1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44A1B8-04E2-4924-B0BC-D86885BB707F}"/>
              </a:ext>
            </a:extLst>
          </p:cNvPr>
          <p:cNvSpPr/>
          <p:nvPr/>
        </p:nvSpPr>
        <p:spPr>
          <a:xfrm>
            <a:off x="329513" y="1791730"/>
            <a:ext cx="10272584" cy="35394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самостійної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AutoNum type="arabicPeriod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вибору та реалізації цінової стратегії туристичного підприємства.</a:t>
            </a:r>
          </a:p>
          <a:p>
            <a:pPr lvl="0">
              <a:buAutoNum type="arabicPeriod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стратегії престижних цін в туристичній індустрії.</a:t>
            </a:r>
          </a:p>
          <a:p>
            <a:pPr lvl="0">
              <a:buFont typeface="+mj-lt"/>
              <a:buAutoNum type="arabicPeriod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 вибору методів ціноутворення в туризмі.</a:t>
            </a:r>
          </a:p>
          <a:p>
            <a:pPr lvl="0">
              <a:buFont typeface="+mj-lt"/>
              <a:buAutoNum type="arabicPeriod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ціни сегменту ринку в туризмі.</a:t>
            </a:r>
          </a:p>
          <a:p>
            <a:pPr lvl="0">
              <a:buFont typeface="+mj-lt"/>
              <a:buAutoNum type="arabicPeriod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цінових маніпуляцій в туризмі.</a:t>
            </a:r>
          </a:p>
          <a:p>
            <a:pPr lvl="0">
              <a:buFont typeface="+mj-lt"/>
              <a:buAutoNum type="arabicPeriod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та цілі процесу ціноутворення в туристичному підприємстві.</a:t>
            </a:r>
          </a:p>
          <a:p>
            <a:pPr lvl="0">
              <a:buFont typeface="+mj-lt"/>
              <a:buAutoNum type="arabicPeriod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Ціна в комплексі маркетингу туристичного підприємства.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14CB1-8EB6-4D3C-8463-DADCFECD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1" y="265101"/>
            <a:ext cx="2523477" cy="2523477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658591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869413-F74B-468E-B445-E044AFC28253}"/>
              </a:ext>
            </a:extLst>
          </p:cNvPr>
          <p:cNvSpPr/>
          <p:nvPr/>
        </p:nvSpPr>
        <p:spPr>
          <a:xfrm>
            <a:off x="197708" y="432486"/>
            <a:ext cx="11640065" cy="52629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найважливіший елемент комплексу маркетингу туристичних підприємств. В маркетинговій діяльності ціна виконує важливу функцію – узгодження інтересів туристичного підприємства та його клієнтів.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розробки цінової стратегії в діяльності туристичних фірм пов’язана з тим, що: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 є однією з головних розділів маркетингової діяльності, важливим засобом управління, який дозволяє формувати обсяг прибутку;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 ціноутворення в умовах ринкової економіки пов’язане з вирішенням таких питань, як: вибір критеріїв та методики формування, захист від державного регулювання цін;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дрібних та середніх туристичних фірм обмежені в ресурсах для прийняття участі у ціновій конкуренції;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туристичних послуг є ринком покупця.</a:t>
            </a:r>
          </a:p>
        </p:txBody>
      </p:sp>
    </p:spTree>
    <p:extLst>
      <p:ext uri="{BB962C8B-B14F-4D97-AF65-F5344CB8AC3E}">
        <p14:creationId xmlns:p14="http://schemas.microsoft.com/office/powerpoint/2010/main" val="3287508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936F27-EDE7-4AA7-80DF-B124723D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8" y="308920"/>
            <a:ext cx="11467070" cy="61289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формуванні цінової стратегії туристичній фірмі слід враховувати наступні характерні особливості, які впливають на процес ціноутворення в туризмі:</a:t>
            </a: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висока цінова еластичність попиту;</a:t>
            </a: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великий розрив у часі між моментом встановлення ціни та моментом купівлі-продажу;</a:t>
            </a: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неможливість зберігання туристичного продукту, внаслідок чого невчасно реалізовані туристичні продукти призводять до збитків;</a:t>
            </a: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сильний вплив конкурентів на процес ціноутворення;</a:t>
            </a: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державне регулювання цін у сфері транспорту;</a:t>
            </a: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необхідність сезонної диференціації цін;</a:t>
            </a: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високий рівень орієнтації на психологічні особливості споживача, оскільки ціна може пов’язуватись із соціальним статусом клієнта;</a:t>
            </a:r>
            <a:b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дороговизна</a:t>
            </a:r>
            <a:r>
              <a:rPr lang="uk-UA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різноманітних туристичних послуг.</a:t>
            </a:r>
          </a:p>
        </p:txBody>
      </p:sp>
    </p:spTree>
    <p:extLst>
      <p:ext uri="{BB962C8B-B14F-4D97-AF65-F5344CB8AC3E}">
        <p14:creationId xmlns:p14="http://schemas.microsoft.com/office/powerpoint/2010/main" val="396865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08B479-6427-41C2-870D-B55E0DCE226D}"/>
              </a:ext>
            </a:extLst>
          </p:cNvPr>
          <p:cNvSpPr/>
          <p:nvPr/>
        </p:nvSpPr>
        <p:spPr>
          <a:xfrm>
            <a:off x="518984" y="1050326"/>
            <a:ext cx="10453816" cy="45243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вироблення цінової стратегії проходить в 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етапи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виявлення факторів зовнішнього впливу на ціни туристичних продуктів (послуги);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мети та цілей ціноутворення;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вибір методу ціноутворення;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визначення цінової стратегії туристичної фірми.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9599EB-1355-4F88-8004-0FA02A3F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56" y="710614"/>
            <a:ext cx="2485434" cy="23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8CF602-265E-4C75-8507-95F4012F2C9A}"/>
              </a:ext>
            </a:extLst>
          </p:cNvPr>
          <p:cNvSpPr/>
          <p:nvPr/>
        </p:nvSpPr>
        <p:spPr>
          <a:xfrm>
            <a:off x="395415" y="308920"/>
            <a:ext cx="10948087" cy="60016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Фактори та цілі процесу ціноутворення</a:t>
            </a:r>
          </a:p>
          <a:p>
            <a:endParaRPr lang="uk-UA" sz="32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ціноутворення в туризмі у значній мірі визначається різними зовнішніми факторами. В одних випадках ці фактори обмежують свободу підприємництва в ціноутворенні, в інших – забагато розширюють.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числа найважливіших </a:t>
            </a:r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 ціноутворення</a:t>
            </a:r>
            <a: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туризмі слід віднести:</a:t>
            </a:r>
            <a:b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співвідношення туристичного попиту та пропозиції;</a:t>
            </a:r>
            <a:b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рівень та динаміка конкуруючих цін;</a:t>
            </a:r>
            <a:b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державне регулювання ціноутворення в туризмі;</a:t>
            </a:r>
            <a:b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споживачі туристичних послуг.</a:t>
            </a:r>
            <a:endParaRPr lang="uk-UA" sz="3200" b="0" i="0" dirty="0"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183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5D57-D724-431C-8ABF-8A58B86F8FA7}"/>
              </a:ext>
            </a:extLst>
          </p:cNvPr>
          <p:cNvSpPr/>
          <p:nvPr/>
        </p:nvSpPr>
        <p:spPr>
          <a:xfrm>
            <a:off x="135925" y="197708"/>
            <a:ext cx="11924270" cy="68634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попит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 Тому реалізація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такого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-новинок.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турпродукту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лідиром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49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A900DD-F235-4EA4-A304-A719F4ED47CC}"/>
              </a:ext>
            </a:extLst>
          </p:cNvPr>
          <p:cNvSpPr/>
          <p:nvPr/>
        </p:nvSpPr>
        <p:spPr>
          <a:xfrm>
            <a:off x="0" y="1952368"/>
            <a:ext cx="10948087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6F533-CF0A-4980-9A33-ECED214D9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21" y="3429000"/>
            <a:ext cx="3121152" cy="23408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0365614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FE6BD2-05EB-4B15-A9A8-6439EAEC6176}"/>
              </a:ext>
            </a:extLst>
          </p:cNvPr>
          <p:cNvSpPr/>
          <p:nvPr/>
        </p:nvSpPr>
        <p:spPr>
          <a:xfrm>
            <a:off x="247135" y="243512"/>
            <a:ext cx="10466173" cy="56323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Методи ціноутворення в туризмі</a:t>
            </a:r>
          </a:p>
          <a:p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Ціна туристичного продукту визначається із врахуванням трьох груп факторів: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витрат виробництва та збуту;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туристичного попиту і пропозиції;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рівня конкуренції на туристичному ринку.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урахуванням цих факторів розроблені методи ціноутворення: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основі витрат;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 орієнтацією на попит;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 орієнтацією на конкуренцію.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розробці цінової стратегії туристичне підприємство має використовувати усі ці методи у взаємодії.</a:t>
            </a: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8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88000B-5F47-4F17-81E0-47DF590DD428}"/>
              </a:ext>
            </a:extLst>
          </p:cNvPr>
          <p:cNvSpPr/>
          <p:nvPr/>
        </p:nvSpPr>
        <p:spPr>
          <a:xfrm>
            <a:off x="605481" y="691978"/>
            <a:ext cx="10577384" cy="48320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впасти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0F400-2778-41F6-8CF5-2548EF99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20" y="4051472"/>
            <a:ext cx="2162175" cy="21145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725556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1319</Words>
  <Application>Microsoft Office PowerPoint</Application>
  <PresentationFormat>Широкоэкранный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Tw Cen MT</vt:lpstr>
      <vt:lpstr>Wingdings</vt:lpstr>
      <vt:lpstr>Капля</vt:lpstr>
      <vt:lpstr> Лекція 4. Цінова політика туристичних підприємств  Питання:   1. Ціна в комплексі маркетингу туристичного підприємства 2. Фактори та цілі процесу ціноутворення 3. Методи ціноутворення в туризмі 4. Вибір та реалізація цінової стратегії туристичного підприємства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7. Цінова політика туристичних підприємств  Питання:   1. Ціна в комплексі маркетингу туристичного підприємства 2. Фактори та цілі процесу ціноутворення 3. Методи ціноутворення в туризмі 4. Вибір та реалізація цінової стратегії</dc:title>
  <dc:creator>Лариса Бескоровайная</dc:creator>
  <cp:lastModifiedBy>Лариса Бескоровайная</cp:lastModifiedBy>
  <cp:revision>17</cp:revision>
  <dcterms:created xsi:type="dcterms:W3CDTF">2020-04-03T06:55:27Z</dcterms:created>
  <dcterms:modified xsi:type="dcterms:W3CDTF">2020-04-03T08:34:43Z</dcterms:modified>
</cp:coreProperties>
</file>