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6"/>
    <p:sldId id="257" r:id="rId27"/>
    <p:sldId id="258" r:id="rId28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Noto Serif" charset="1" panose="02020600060500020200"/>
      <p:regular r:id="rId10"/>
    </p:embeddedFont>
    <p:embeddedFont>
      <p:font typeface="Noto Serif Bold" charset="1" panose="02020800060500020200"/>
      <p:regular r:id="rId11"/>
    </p:embeddedFont>
    <p:embeddedFont>
      <p:font typeface="Noto Serif Italics" charset="1" panose="02020600060500090200"/>
      <p:regular r:id="rId12"/>
    </p:embeddedFont>
    <p:embeddedFont>
      <p:font typeface="Noto Serif Bold Italics" charset="1" panose="02020800060500090200"/>
      <p:regular r:id="rId13"/>
    </p:embeddedFont>
    <p:embeddedFont>
      <p:font typeface="Crimson Roman" charset="1" panose="02030503060406020304"/>
      <p:regular r:id="rId14"/>
    </p:embeddedFont>
    <p:embeddedFont>
      <p:font typeface="Crimson Roman Bold" charset="1" panose="02000703000000000000"/>
      <p:regular r:id="rId15"/>
    </p:embeddedFont>
    <p:embeddedFont>
      <p:font typeface="Crimson Roman Italics" charset="1" panose="02000503000000000000"/>
      <p:regular r:id="rId16"/>
    </p:embeddedFont>
    <p:embeddedFont>
      <p:font typeface="Crimson Roman Bold Italics" charset="1" panose="02000703000000000000"/>
      <p:regular r:id="rId17"/>
    </p:embeddedFont>
    <p:embeddedFont>
      <p:font typeface="Open Sans" charset="1" panose="020B0606030504020204"/>
      <p:regular r:id="rId18"/>
    </p:embeddedFont>
    <p:embeddedFont>
      <p:font typeface="Open Sans Bold" charset="1" panose="020B0806030504020204"/>
      <p:regular r:id="rId19"/>
    </p:embeddedFont>
    <p:embeddedFont>
      <p:font typeface="Open Sans Italics" charset="1" panose="020B0606030504020204"/>
      <p:regular r:id="rId20"/>
    </p:embeddedFont>
    <p:embeddedFont>
      <p:font typeface="Open Sans Bold Italics" charset="1" panose="020B0806030504020204"/>
      <p:regular r:id="rId21"/>
    </p:embeddedFont>
    <p:embeddedFont>
      <p:font typeface="Open Sans Light" charset="1" panose="020B0306030504020204"/>
      <p:regular r:id="rId22"/>
    </p:embeddedFont>
    <p:embeddedFont>
      <p:font typeface="Open Sans Light Italics" charset="1" panose="020B0306030504020204"/>
      <p:regular r:id="rId23"/>
    </p:embeddedFont>
    <p:embeddedFont>
      <p:font typeface="Open Sans Ultra-Bold" charset="1" panose="00000000000000000000"/>
      <p:regular r:id="rId24"/>
    </p:embeddedFont>
    <p:embeddedFont>
      <p:font typeface="Open Sans Ultra-Bold Italics" charset="1" panose="0000000000000000000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slides/slide1.xml" Type="http://schemas.openxmlformats.org/officeDocument/2006/relationships/slide"/><Relationship Id="rId27" Target="slides/slide2.xml" Type="http://schemas.openxmlformats.org/officeDocument/2006/relationships/slide"/><Relationship Id="rId28" Target="slides/slide3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Relationship Id="rId8" Target="../media/image7.png" Type="http://schemas.openxmlformats.org/officeDocument/2006/relationships/image"/><Relationship Id="rId9" Target="../media/image8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7.png" Type="http://schemas.openxmlformats.org/officeDocument/2006/relationships/image"/><Relationship Id="rId5" Target="../media/image8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301300" y="2258002"/>
            <a:ext cx="16423200" cy="47910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625"/>
              </a:lnSpc>
            </a:pPr>
            <a:r>
              <a:rPr lang="en-US" sz="11625">
                <a:solidFill>
                  <a:srgbClr val="D49E26"/>
                </a:solidFill>
                <a:latin typeface="Crimson Roman"/>
              </a:rPr>
              <a:t>«Теорія професійного розвитку Дональда Сьюпера»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-5400000">
            <a:off x="13337941" y="5086872"/>
            <a:ext cx="7284632" cy="5946909"/>
          </a:xfrm>
          <a:custGeom>
            <a:avLst/>
            <a:gdLst/>
            <a:ahLst/>
            <a:cxnLst/>
            <a:rect r="r" b="b" t="t" l="l"/>
            <a:pathLst>
              <a:path h="5946909" w="7284632">
                <a:moveTo>
                  <a:pt x="0" y="0"/>
                </a:moveTo>
                <a:lnTo>
                  <a:pt x="7284632" y="0"/>
                </a:lnTo>
                <a:lnTo>
                  <a:pt x="7284632" y="5946909"/>
                </a:lnTo>
                <a:lnTo>
                  <a:pt x="0" y="594690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5400000">
            <a:off x="-2966719" y="-1029396"/>
            <a:ext cx="8536036" cy="6968510"/>
          </a:xfrm>
          <a:custGeom>
            <a:avLst/>
            <a:gdLst/>
            <a:ahLst/>
            <a:cxnLst/>
            <a:rect r="r" b="b" t="t" l="l"/>
            <a:pathLst>
              <a:path h="6968510" w="8536036">
                <a:moveTo>
                  <a:pt x="0" y="0"/>
                </a:moveTo>
                <a:lnTo>
                  <a:pt x="8536037" y="0"/>
                </a:lnTo>
                <a:lnTo>
                  <a:pt x="8536037" y="6968510"/>
                </a:lnTo>
                <a:lnTo>
                  <a:pt x="0" y="69685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495484">
            <a:off x="-1952676" y="5701556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8" y="0"/>
                </a:lnTo>
                <a:lnTo>
                  <a:pt x="7358178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4700908">
            <a:off x="13301167" y="2610905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207460" y="7741862"/>
            <a:ext cx="6235304" cy="5090276"/>
          </a:xfrm>
          <a:custGeom>
            <a:avLst/>
            <a:gdLst/>
            <a:ahLst/>
            <a:cxnLst/>
            <a:rect r="r" b="b" t="t" l="l"/>
            <a:pathLst>
              <a:path h="5090276" w="6235304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10800000">
            <a:off x="13518549" y="-2545138"/>
            <a:ext cx="6235304" cy="5090276"/>
          </a:xfrm>
          <a:custGeom>
            <a:avLst/>
            <a:gdLst/>
            <a:ahLst/>
            <a:cxnLst/>
            <a:rect r="r" b="b" t="t" l="l"/>
            <a:pathLst>
              <a:path h="5090276" w="6235304">
                <a:moveTo>
                  <a:pt x="0" y="0"/>
                </a:moveTo>
                <a:lnTo>
                  <a:pt x="6235305" y="0"/>
                </a:lnTo>
                <a:lnTo>
                  <a:pt x="6235305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4700908">
            <a:off x="13422610" y="-494605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-6495484">
            <a:off x="-2082073" y="8643738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7"/>
                </a:lnTo>
                <a:lnTo>
                  <a:pt x="0" y="191312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493576" y="395283"/>
            <a:ext cx="17794424" cy="380428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>
                <a:solidFill>
                  <a:srgbClr val="000000"/>
                </a:solidFill>
                <a:latin typeface="Noto Serif"/>
              </a:rPr>
              <a:t>Д. Сьюпер розуміє професійний розвиток особистості як розвиток Я-концепції особистості, успішність якого визначається відповідністю поведінки особистості задачам вікового етапу, на якому вона знаходиться. Період вибору професії і професійного самовизначення у теорії Д. Сьюпера співвідноситься зі стадією дослідження (однієї з п'яти виділених їм стадій «професійної зрілості»):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493576" y="4191748"/>
            <a:ext cx="17794424" cy="63741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to Serif"/>
              </a:rPr>
              <a:t>1. 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ЕТАП ЗРОСТАННЯ</a:t>
            </a:r>
            <a:r>
              <a:rPr lang="en-US" sz="3300">
                <a:solidFill>
                  <a:srgbClr val="000000"/>
                </a:solidFill>
                <a:latin typeface="Noto Serif"/>
              </a:rPr>
              <a:t> (від народження до 14 років). У дитинстві починає розвиватися "Я-концепція". У своїх іграх діти програють різні ролі, потім пробують себе в різних заняттях, з'ясовуючи, що їм подобається і що у них добре виходить. У них виявляються якісь інтереси, які можуть вплинути на майбутню професійну кар'єру.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to Serif"/>
              </a:rPr>
              <a:t>2. 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Е</a:t>
            </a:r>
            <a:r>
              <a:rPr lang="en-US" sz="3300">
                <a:solidFill>
                  <a:srgbClr val="000000"/>
                </a:solidFill>
                <a:latin typeface="Noto Serif Italics"/>
              </a:rPr>
              <a:t>ТАП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 ДОСЛІДЖЕННЯ</a:t>
            </a:r>
            <a:r>
              <a:rPr lang="en-US" sz="3300">
                <a:solidFill>
                  <a:srgbClr val="000000"/>
                </a:solidFill>
                <a:latin typeface="Noto Serif"/>
              </a:rPr>
              <a:t> (від 15 до 24 років). Юнаки та дівчата намагаються розібратися і визначитися в своїх потребах, інтересах, здібностях, цінностях і можливостях. Грунтуючись на результатах такого самоаналізу, вони прикидають можливі варіанти професійної кар'єри. До кінця цього етапу молоді люди зазвичай підбирають відповідну професію і починають її освоювати.</a:t>
            </a:r>
          </a:p>
          <a:p>
            <a:pPr algn="ctr">
              <a:lnSpc>
                <a:spcPts val="4620"/>
              </a:lnSpc>
            </a:pP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401554" y="-3213685"/>
            <a:ext cx="6235304" cy="5090276"/>
          </a:xfrm>
          <a:custGeom>
            <a:avLst/>
            <a:gdLst/>
            <a:ahLst/>
            <a:cxnLst/>
            <a:rect r="r" b="b" t="t" l="l"/>
            <a:pathLst>
              <a:path h="5090276" w="6235304">
                <a:moveTo>
                  <a:pt x="0" y="0"/>
                </a:moveTo>
                <a:lnTo>
                  <a:pt x="6235304" y="0"/>
                </a:lnTo>
                <a:lnTo>
                  <a:pt x="6235304" y="5090276"/>
                </a:lnTo>
                <a:lnTo>
                  <a:pt x="0" y="509027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-6495484">
            <a:off x="-1962992" y="-1880488"/>
            <a:ext cx="7358179" cy="1913126"/>
          </a:xfrm>
          <a:custGeom>
            <a:avLst/>
            <a:gdLst/>
            <a:ahLst/>
            <a:cxnLst/>
            <a:rect r="r" b="b" t="t" l="l"/>
            <a:pathLst>
              <a:path h="1913126" w="7358179">
                <a:moveTo>
                  <a:pt x="0" y="0"/>
                </a:moveTo>
                <a:lnTo>
                  <a:pt x="7358179" y="0"/>
                </a:lnTo>
                <a:lnTo>
                  <a:pt x="7358179" y="1913126"/>
                </a:lnTo>
                <a:lnTo>
                  <a:pt x="0" y="191312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20473" y="1141095"/>
            <a:ext cx="17647054" cy="81172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to Serif"/>
              </a:rPr>
              <a:t>3. 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ЕТАП </a:t>
            </a:r>
            <a:r>
              <a:rPr lang="en-US" sz="3300">
                <a:solidFill>
                  <a:srgbClr val="000000"/>
                </a:solidFill>
                <a:latin typeface="Noto Serif Italics"/>
              </a:rPr>
              <a:t>З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МІЦНЕННЯ КАР'ЄРИ</a:t>
            </a:r>
            <a:r>
              <a:rPr lang="en-US" sz="3300">
                <a:solidFill>
                  <a:srgbClr val="000000"/>
                </a:solidFill>
                <a:latin typeface="Noto Serif"/>
              </a:rPr>
              <a:t> (від 25 до 44 років). Тепер працівники намагаються зайняти міцне положення в обраній ними діяльності. У перші роки свого трудового життя вони ще можуть змінювати місце роботи або спеціальність, але в другій половині цього етапу спостерігається тенденція до збереження обраного роду занять. У трудовій біографії людини ці роки часто виявляються найбільш творчими.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to Serif"/>
              </a:rPr>
              <a:t>4. 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ЕТАП ЗБЕРЕЖЕННЯ ДОСЯГНУТОГО</a:t>
            </a:r>
            <a:r>
              <a:rPr lang="en-US" sz="3300">
                <a:solidFill>
                  <a:srgbClr val="000000"/>
                </a:solidFill>
                <a:latin typeface="Noto Serif"/>
              </a:rPr>
              <a:t> (від 45 до 64 років). Працівники намагаються зберегти за собою те положення на виробництві або службі, якого вони досягли на попередньому етапі.</a:t>
            </a:r>
          </a:p>
          <a:p>
            <a:pPr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Noto Serif"/>
              </a:rPr>
              <a:t>5. </a:t>
            </a:r>
            <a:r>
              <a:rPr lang="en-US" sz="3300">
                <a:solidFill>
                  <a:srgbClr val="D49E26"/>
                </a:solidFill>
                <a:latin typeface="Noto Serif Italics"/>
              </a:rPr>
              <a:t>ЕТАП СПАДУ</a:t>
            </a:r>
            <a:r>
              <a:rPr lang="en-US" sz="3300">
                <a:solidFill>
                  <a:srgbClr val="000000"/>
                </a:solidFill>
                <a:latin typeface="Noto Serif"/>
              </a:rPr>
              <a:t> (після 65 років). Фізичні та розумові сили тепер уже літніх працівників починають спадати. Характер роботи змінюється, з тим щоб він міг відповідати зниженням можливостям людини. Зрештою трудова діяльність припиняється.</a:t>
            </a:r>
          </a:p>
          <a:p>
            <a:pPr>
              <a:lnSpc>
                <a:spcPts val="4620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DAF_OpskXfM</dc:identifier>
  <dcterms:modified xsi:type="dcterms:W3CDTF">2011-08-01T06:04:30Z</dcterms:modified>
  <cp:revision>1</cp:revision>
  <dc:title>Д. Сьюпер розуміє професійний розвиток особистості як розвиток Я-концепції особистості, успішність якого визначається відповідністю поведінки особистості задачам вікового етапу, на якому вона знаходиться. Період вибору професії і професійного</dc:title>
</cp:coreProperties>
</file>