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24.01.2021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24.01.2021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24.01.2021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24.01.2021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28596" y="1000109"/>
            <a:ext cx="8486804" cy="2871804"/>
          </a:xfrm>
        </p:spPr>
        <p:txBody>
          <a:bodyPr>
            <a:normAutofit/>
          </a:bodyPr>
          <a:lstStyle/>
          <a:p>
            <a:r>
              <a:rPr lang="en-US" b="1" dirty="0" smtClean="0"/>
              <a:t>Ethical aspect of intercultural communication field and its characteristics </a:t>
            </a:r>
            <a:r>
              <a:rPr lang="ru-RU" dirty="0" smtClean="0"/>
              <a:t/>
            </a:r>
            <a:br>
              <a:rPr lang="ru-RU" dirty="0" smtClean="0"/>
            </a:br>
            <a:endParaRPr lang="ru-RU"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764704"/>
            <a:ext cx="8301608" cy="5544616"/>
          </a:xfrm>
        </p:spPr>
        <p:style>
          <a:lnRef idx="1">
            <a:schemeClr val="accent6"/>
          </a:lnRef>
          <a:fillRef idx="2">
            <a:schemeClr val="accent6"/>
          </a:fillRef>
          <a:effectRef idx="1">
            <a:schemeClr val="accent6"/>
          </a:effectRef>
          <a:fontRef idx="minor">
            <a:schemeClr val="dk1"/>
          </a:fontRef>
        </p:style>
        <p:txBody>
          <a:bodyPr/>
          <a:lstStyle/>
          <a:p>
            <a:pPr algn="just"/>
            <a:r>
              <a:rPr lang="en-US" sz="3200" b="1" dirty="0" smtClean="0">
                <a:latin typeface="Times New Roman" pitchFamily="18" charset="0"/>
                <a:cs typeface="Times New Roman" pitchFamily="18" charset="0"/>
              </a:rPr>
              <a:t>Personal and Social Media. </a:t>
            </a:r>
            <a:r>
              <a:rPr lang="en-US" sz="3200" dirty="0" smtClean="0">
                <a:latin typeface="Times New Roman" pitchFamily="18" charset="0"/>
                <a:cs typeface="Times New Roman" pitchFamily="18" charset="0"/>
              </a:rPr>
              <a:t>The technological revolution gives us the means to communicate in more ways at faster speeds with greater numbers of people throughout the world. How do newer technologies and the accompanying acceleration of the pace influence how we think and work and how we form, sustain, and end relationships?</a:t>
            </a:r>
            <a:endParaRPr lang="ru-RU" sz="3200" dirty="0" smtClean="0">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95536" y="620688"/>
            <a:ext cx="8229600" cy="10668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dirty="0" smtClean="0"/>
              <a:t>Intercultural communication defined</a:t>
            </a:r>
            <a:endParaRPr lang="ru-RU" dirty="0"/>
          </a:p>
        </p:txBody>
      </p:sp>
      <p:sp>
        <p:nvSpPr>
          <p:cNvPr id="5" name="Содержимое 4"/>
          <p:cNvSpPr>
            <a:spLocks noGrp="1"/>
          </p:cNvSpPr>
          <p:nvPr>
            <p:ph sz="half" idx="1"/>
          </p:nvPr>
        </p:nvSpPr>
        <p:spPr>
          <a:xfrm>
            <a:off x="251520" y="2060848"/>
            <a:ext cx="4038600" cy="4525963"/>
          </a:xfrm>
        </p:spPr>
        <p:style>
          <a:lnRef idx="1">
            <a:schemeClr val="accent1"/>
          </a:lnRef>
          <a:fillRef idx="2">
            <a:schemeClr val="accent1"/>
          </a:fillRef>
          <a:effectRef idx="1">
            <a:schemeClr val="accent1"/>
          </a:effectRef>
          <a:fontRef idx="minor">
            <a:schemeClr val="dk1"/>
          </a:fontRef>
        </p:style>
        <p:txBody>
          <a:bodyPr>
            <a:normAutofit/>
          </a:bodyPr>
          <a:lstStyle/>
          <a:p>
            <a:r>
              <a:rPr lang="en-US" sz="2800" b="1" dirty="0" smtClean="0">
                <a:latin typeface="Times New Roman" pitchFamily="18" charset="0"/>
                <a:cs typeface="Times New Roman" pitchFamily="18" charset="0"/>
              </a:rPr>
              <a:t>W. </a:t>
            </a:r>
            <a:r>
              <a:rPr lang="en-US" sz="2800" b="1" dirty="0" err="1" smtClean="0">
                <a:latin typeface="Times New Roman" pitchFamily="18" charset="0"/>
                <a:cs typeface="Times New Roman" pitchFamily="18" charset="0"/>
              </a:rPr>
              <a:t>Gudykunst</a:t>
            </a:r>
            <a:r>
              <a:rPr lang="en-US" sz="2800" b="1" dirty="0" smtClean="0">
                <a:latin typeface="Times New Roman" pitchFamily="18" charset="0"/>
                <a:cs typeface="Times New Roman" pitchFamily="18" charset="0"/>
              </a:rPr>
              <a:t> </a:t>
            </a:r>
          </a:p>
          <a:p>
            <a:pPr>
              <a:buNone/>
            </a:pPr>
            <a:r>
              <a:rPr lang="en-US" sz="28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 transactional, symbolic process involving the attribution of meaning between people from different cultures». </a:t>
            </a:r>
            <a:endParaRPr lang="ru-RU" sz="3200" dirty="0">
              <a:latin typeface="Times New Roman" pitchFamily="18" charset="0"/>
              <a:cs typeface="Times New Roman" pitchFamily="18" charset="0"/>
            </a:endParaRPr>
          </a:p>
        </p:txBody>
      </p:sp>
      <p:sp>
        <p:nvSpPr>
          <p:cNvPr id="6" name="Содержимое 5"/>
          <p:cNvSpPr>
            <a:spLocks noGrp="1"/>
          </p:cNvSpPr>
          <p:nvPr>
            <p:ph sz="half" idx="2"/>
          </p:nvPr>
        </p:nvSpPr>
        <p:spPr>
          <a:xfrm>
            <a:off x="4644008" y="2132856"/>
            <a:ext cx="4038600" cy="4381947"/>
          </a:xfrm>
        </p:spPr>
        <p:style>
          <a:lnRef idx="1">
            <a:schemeClr val="accent1"/>
          </a:lnRef>
          <a:fillRef idx="2">
            <a:schemeClr val="accent1"/>
          </a:fillRef>
          <a:effectRef idx="1">
            <a:schemeClr val="accent1"/>
          </a:effectRef>
          <a:fontRef idx="minor">
            <a:schemeClr val="dk1"/>
          </a:fontRef>
        </p:style>
        <p:txBody>
          <a:bodyPr/>
          <a:lstStyle/>
          <a:p>
            <a:r>
              <a:rPr lang="en-US" sz="2800" b="1" dirty="0" smtClean="0">
                <a:latin typeface="Times New Roman" pitchFamily="18" charset="0"/>
                <a:cs typeface="Times New Roman" pitchFamily="18" charset="0"/>
              </a:rPr>
              <a:t>C. David Mortensen</a:t>
            </a:r>
          </a:p>
          <a:p>
            <a:pPr>
              <a:buNone/>
            </a:pPr>
            <a:r>
              <a:rPr lang="en-US" sz="3200" dirty="0" smtClean="0">
                <a:latin typeface="Times New Roman" pitchFamily="18" charset="0"/>
                <a:cs typeface="Times New Roman" pitchFamily="18" charset="0"/>
              </a:rPr>
              <a:t>	«Communication occurs whenever persons attribute significance to message-related behavior» .</a:t>
            </a:r>
            <a:endParaRPr lang="ru-RU" sz="3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51520" y="836712"/>
            <a:ext cx="8435280" cy="5737824"/>
          </a:xfrm>
        </p:spPr>
        <p:style>
          <a:lnRef idx="1">
            <a:schemeClr val="accent3"/>
          </a:lnRef>
          <a:fillRef idx="2">
            <a:schemeClr val="accent3"/>
          </a:fillRef>
          <a:effectRef idx="1">
            <a:schemeClr val="accent3"/>
          </a:effectRef>
          <a:fontRef idx="minor">
            <a:schemeClr val="dk1"/>
          </a:fontRef>
        </p:style>
        <p:txBody>
          <a:bodyPr>
            <a:normAutofit/>
          </a:bodyPr>
          <a:lstStyle/>
          <a:p>
            <a:pPr>
              <a:buNone/>
            </a:pPr>
            <a:r>
              <a:rPr lang="en-US" b="1" dirty="0" smtClean="0"/>
              <a:t>	</a:t>
            </a:r>
          </a:p>
          <a:p>
            <a:pPr algn="just">
              <a:buNone/>
            </a:pPr>
            <a:r>
              <a:rPr lang="en-US" b="1" dirty="0" smtClean="0"/>
              <a:t>	</a:t>
            </a:r>
            <a:r>
              <a:rPr lang="en-US" sz="3200" b="1" dirty="0" smtClean="0">
                <a:latin typeface="Times New Roman" pitchFamily="18" charset="0"/>
                <a:cs typeface="Times New Roman" pitchFamily="18" charset="0"/>
              </a:rPr>
              <a:t>Intercultural communication</a:t>
            </a:r>
            <a:r>
              <a:rPr lang="en-US" sz="3200" dirty="0" smtClean="0">
                <a:latin typeface="Times New Roman" pitchFamily="18" charset="0"/>
                <a:cs typeface="Times New Roman" pitchFamily="18" charset="0"/>
              </a:rPr>
              <a:t> is an interdisciplinary field of research that studies how people communicate and understand each other across group boundaries or discourse systems of various sorts including national, geographical, linguistic, ethnic, occupation, class or gender-related boundaries and how such boundaries affect language use. </a:t>
            </a:r>
            <a:r>
              <a:rPr lang="en-US" sz="3200" i="1" dirty="0" smtClean="0">
                <a:latin typeface="Times New Roman" pitchFamily="18" charset="0"/>
                <a:cs typeface="Times New Roman" pitchFamily="18" charset="0"/>
              </a:rPr>
              <a:t>In short</a:t>
            </a:r>
            <a:r>
              <a:rPr lang="en-US" sz="3200" dirty="0" smtClean="0">
                <a:latin typeface="Times New Roman" pitchFamily="18" charset="0"/>
                <a:cs typeface="Times New Roman" pitchFamily="18" charset="0"/>
              </a:rPr>
              <a:t>, it’s the exchange of information between individuals who are unalike culturally. </a:t>
            </a:r>
            <a:endParaRPr lang="ru-RU"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Characteristics of communication</a:t>
            </a:r>
            <a:endParaRPr lang="ru-RU" sz="4400" dirty="0">
              <a:latin typeface="Times New Roman" pitchFamily="18" charset="0"/>
              <a:cs typeface="Times New Roman" pitchFamily="18" charset="0"/>
            </a:endParaRPr>
          </a:p>
        </p:txBody>
      </p:sp>
      <p:sp>
        <p:nvSpPr>
          <p:cNvPr id="3" name="Содержимое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sz="3200" b="1" i="1" dirty="0" smtClean="0">
                <a:latin typeface="Times New Roman" pitchFamily="18" charset="0"/>
                <a:cs typeface="Times New Roman" pitchFamily="18" charset="0"/>
              </a:rPr>
              <a:t>Communication is</a:t>
            </a:r>
            <a:r>
              <a:rPr lang="en-US" sz="3200" b="1" dirty="0" smtClean="0">
                <a:latin typeface="Times New Roman" pitchFamily="18" charset="0"/>
                <a:cs typeface="Times New Roman" pitchFamily="18" charset="0"/>
              </a:rPr>
              <a:t> </a:t>
            </a:r>
            <a:r>
              <a:rPr lang="en-US" sz="3200" b="1" i="1" dirty="0" smtClean="0">
                <a:latin typeface="Times New Roman" pitchFamily="18" charset="0"/>
                <a:cs typeface="Times New Roman" pitchFamily="18" charset="0"/>
              </a:rPr>
              <a:t>dynamic. </a:t>
            </a:r>
            <a:r>
              <a:rPr lang="en-US" sz="3200" dirty="0" smtClean="0">
                <a:latin typeface="Times New Roman" pitchFamily="18" charset="0"/>
                <a:cs typeface="Times New Roman" pitchFamily="18" charset="0"/>
              </a:rPr>
              <a:t>It’s not a static “thing” but a dynamic process that maintains stability and identity through all its fluctuations. </a:t>
            </a:r>
          </a:p>
          <a:p>
            <a:pPr algn="just"/>
            <a:r>
              <a:rPr lang="en-US" sz="3200" b="1" i="1" dirty="0" smtClean="0">
                <a:latin typeface="Times New Roman" pitchFamily="18" charset="0"/>
                <a:cs typeface="Times New Roman" pitchFamily="18" charset="0"/>
              </a:rPr>
              <a:t>Communication is irreversible. </a:t>
            </a:r>
            <a:r>
              <a:rPr lang="en-US" sz="3200" dirty="0" smtClean="0">
                <a:latin typeface="Times New Roman" pitchFamily="18" charset="0"/>
                <a:cs typeface="Times New Roman" pitchFamily="18" charset="0"/>
              </a:rPr>
              <a:t>Once we begin the process, there is no “reset” button; we cannot begin again as blank slates.</a:t>
            </a:r>
            <a:endParaRPr lang="ru-RU" sz="3200" b="1" i="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251520" y="764704"/>
            <a:ext cx="4244280" cy="6010683"/>
          </a:xfrm>
        </p:spPr>
        <p:style>
          <a:lnRef idx="1">
            <a:schemeClr val="accent4"/>
          </a:lnRef>
          <a:fillRef idx="2">
            <a:schemeClr val="accent4"/>
          </a:fillRef>
          <a:effectRef idx="1">
            <a:schemeClr val="accent4"/>
          </a:effectRef>
          <a:fontRef idx="minor">
            <a:schemeClr val="dk1"/>
          </a:fontRef>
        </p:style>
        <p:txBody>
          <a:bodyPr>
            <a:normAutofit/>
          </a:bodyPr>
          <a:lstStyle/>
          <a:p>
            <a:r>
              <a:rPr lang="en-US" sz="2800" b="1" i="1" dirty="0" smtClean="0">
                <a:latin typeface="Times New Roman" pitchFamily="18" charset="0"/>
                <a:cs typeface="Times New Roman" pitchFamily="18" charset="0"/>
              </a:rPr>
              <a:t>Communication is</a:t>
            </a:r>
            <a:r>
              <a:rPr lang="en-US" sz="2800" b="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proactive</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 </a:t>
            </a:r>
            <a:r>
              <a:rPr lang="en-US" sz="3000" dirty="0" smtClean="0">
                <a:latin typeface="Times New Roman" pitchFamily="18" charset="0"/>
                <a:cs typeface="Times New Roman" pitchFamily="18" charset="0"/>
              </a:rPr>
              <a:t>communicating we are not merely passive respondents to external stimuli. When we communicate, we enter the process totally and are proactive, selecting, amplifying, and manipulating the signals that come to us. </a:t>
            </a:r>
            <a:endParaRPr lang="ru-RU" sz="3000" dirty="0" smtClean="0">
              <a:latin typeface="Times New Roman" pitchFamily="18" charset="0"/>
              <a:cs typeface="Times New Roman" pitchFamily="18" charset="0"/>
            </a:endParaRPr>
          </a:p>
          <a:p>
            <a:endParaRPr lang="ru-RU" dirty="0"/>
          </a:p>
        </p:txBody>
      </p:sp>
      <p:sp>
        <p:nvSpPr>
          <p:cNvPr id="6" name="Содержимое 5"/>
          <p:cNvSpPr>
            <a:spLocks noGrp="1"/>
          </p:cNvSpPr>
          <p:nvPr>
            <p:ph sz="half" idx="2"/>
          </p:nvPr>
        </p:nvSpPr>
        <p:spPr>
          <a:xfrm>
            <a:off x="4644008" y="764704"/>
            <a:ext cx="4042792" cy="6093295"/>
          </a:xfrm>
        </p:spPr>
        <p:style>
          <a:lnRef idx="1">
            <a:schemeClr val="accent4"/>
          </a:lnRef>
          <a:fillRef idx="2">
            <a:schemeClr val="accent4"/>
          </a:fillRef>
          <a:effectRef idx="1">
            <a:schemeClr val="accent4"/>
          </a:effectRef>
          <a:fontRef idx="minor">
            <a:schemeClr val="dk1"/>
          </a:fontRef>
        </p:style>
        <p:txBody>
          <a:bodyPr>
            <a:normAutofit/>
          </a:bodyPr>
          <a:lstStyle/>
          <a:p>
            <a:r>
              <a:rPr lang="en-US" sz="2800" b="1" i="1" dirty="0" smtClean="0">
                <a:latin typeface="Times New Roman" pitchFamily="18" charset="0"/>
                <a:cs typeface="Times New Roman" pitchFamily="18" charset="0"/>
              </a:rPr>
              <a:t>Communication is</a:t>
            </a:r>
            <a:r>
              <a:rPr lang="en-US" sz="2800" b="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interactive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on two fronts: the intrapersonal or what goes on inside each communicator; and the interpersonal, or what takes place between communicators. We must pay attention to both fronts to understand the communication process.</a:t>
            </a:r>
            <a:r>
              <a:rPr lang="en-US" sz="2800" dirty="0" smtClean="0"/>
              <a:t> </a:t>
            </a:r>
            <a:endParaRPr lang="ru-RU" sz="28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251520" y="836712"/>
            <a:ext cx="8435280" cy="5737824"/>
          </a:xfrm>
        </p:spPr>
        <p:style>
          <a:lnRef idx="1">
            <a:schemeClr val="accent6"/>
          </a:lnRef>
          <a:fillRef idx="2">
            <a:schemeClr val="accent6"/>
          </a:fillRef>
          <a:effectRef idx="1">
            <a:schemeClr val="accent6"/>
          </a:effectRef>
          <a:fontRef idx="minor">
            <a:schemeClr val="dk1"/>
          </a:fontRef>
        </p:style>
        <p:txBody>
          <a:bodyPr>
            <a:normAutofit/>
          </a:bodyPr>
          <a:lstStyle/>
          <a:p>
            <a:pPr algn="just"/>
            <a:r>
              <a:rPr lang="en-US" sz="3200" b="1" i="1" dirty="0" smtClean="0">
                <a:latin typeface="Times New Roman" pitchFamily="18" charset="0"/>
                <a:cs typeface="Times New Roman" pitchFamily="18" charset="0"/>
              </a:rPr>
              <a:t>Communication is contextual: </a:t>
            </a:r>
            <a:r>
              <a:rPr lang="en-US" sz="3200" dirty="0" smtClean="0">
                <a:latin typeface="Times New Roman" pitchFamily="18" charset="0"/>
                <a:cs typeface="Times New Roman" pitchFamily="18" charset="0"/>
              </a:rPr>
              <a:t>it always happens in a large context, be that the physical environment, the emotional mood of the communication event, or the purposes (which may be overt or hidden) behind the communication. </a:t>
            </a:r>
          </a:p>
          <a:p>
            <a:pPr algn="just"/>
            <a:r>
              <a:rPr lang="en-US" sz="3200" b="1" dirty="0" smtClean="0">
                <a:latin typeface="Times New Roman" pitchFamily="18" charset="0"/>
                <a:cs typeface="Times New Roman" pitchFamily="18" charset="0"/>
              </a:rPr>
              <a:t>C</a:t>
            </a:r>
            <a:r>
              <a:rPr lang="en-US" sz="3200" b="1" i="1" dirty="0" smtClean="0">
                <a:latin typeface="Times New Roman" pitchFamily="18" charset="0"/>
                <a:cs typeface="Times New Roman" pitchFamily="18" charset="0"/>
              </a:rPr>
              <a:t>ommunication is symbolic</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Human beings are able to generate, receive, store, and manipulate symbols. Words are not actual objects or ideas, but we use these symbols to create meaning. </a:t>
            </a:r>
            <a:endParaRPr lang="ru-RU"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Types of communication</a:t>
            </a:r>
            <a:endParaRPr lang="ru-RU" dirty="0"/>
          </a:p>
        </p:txBody>
      </p:sp>
      <p:sp>
        <p:nvSpPr>
          <p:cNvPr id="3" name="Содержимое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r>
              <a:rPr lang="en-US" sz="3200" b="1" dirty="0" smtClean="0">
                <a:latin typeface="Times New Roman" pitchFamily="18" charset="0"/>
                <a:cs typeface="Times New Roman" pitchFamily="18" charset="0"/>
              </a:rPr>
              <a:t>Intrapersonal Communication. </a:t>
            </a:r>
            <a:r>
              <a:rPr lang="en-US" sz="3200" dirty="0" smtClean="0">
                <a:latin typeface="Times New Roman" pitchFamily="18" charset="0"/>
                <a:cs typeface="Times New Roman" pitchFamily="18" charset="0"/>
              </a:rPr>
              <a:t>Intrapersonal Communication is communication with ourselves, or self-talk. </a:t>
            </a:r>
            <a:r>
              <a:rPr lang="en-US" sz="3200" i="1" dirty="0" smtClean="0">
                <a:latin typeface="Times New Roman" pitchFamily="18" charset="0"/>
                <a:cs typeface="Times New Roman" pitchFamily="18" charset="0"/>
              </a:rPr>
              <a:t>Intrapersonal Communication </a:t>
            </a:r>
            <a:r>
              <a:rPr lang="en-US" sz="3200" dirty="0" smtClean="0">
                <a:latin typeface="Times New Roman" pitchFamily="18" charset="0"/>
                <a:cs typeface="Times New Roman" pitchFamily="18" charset="0"/>
              </a:rPr>
              <a:t>is another term for </a:t>
            </a:r>
            <a:r>
              <a:rPr lang="en-US" sz="3200" i="1" dirty="0" smtClean="0">
                <a:latin typeface="Times New Roman" pitchFamily="18" charset="0"/>
                <a:cs typeface="Times New Roman" pitchFamily="18" charset="0"/>
              </a:rPr>
              <a:t>thinking. </a:t>
            </a:r>
            <a:r>
              <a:rPr lang="en-US" sz="3200" dirty="0" smtClean="0">
                <a:latin typeface="Times New Roman" pitchFamily="18" charset="0"/>
                <a:cs typeface="Times New Roman" pitchFamily="18" charset="0"/>
              </a:rPr>
              <a:t>Intrapersonal Communication does involve thinking because it is a cognitive process that occurs inside us.</a:t>
            </a:r>
            <a:endParaRPr lang="ru-RU"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23528" y="764704"/>
            <a:ext cx="8363272" cy="5809832"/>
          </a:xfrm>
        </p:spPr>
        <p:style>
          <a:lnRef idx="1">
            <a:schemeClr val="accent4"/>
          </a:lnRef>
          <a:fillRef idx="2">
            <a:schemeClr val="accent4"/>
          </a:fillRef>
          <a:effectRef idx="1">
            <a:schemeClr val="accent4"/>
          </a:effectRef>
          <a:fontRef idx="minor">
            <a:schemeClr val="dk1"/>
          </a:fontRef>
        </p:style>
        <p:txBody>
          <a:bodyPr>
            <a:normAutofit fontScale="92500"/>
          </a:bodyPr>
          <a:lstStyle/>
          <a:p>
            <a:pPr algn="just"/>
            <a:r>
              <a:rPr lang="en-US" sz="3200" b="1" dirty="0" smtClean="0">
                <a:latin typeface="Times New Roman" pitchFamily="18" charset="0"/>
                <a:cs typeface="Times New Roman" pitchFamily="18" charset="0"/>
              </a:rPr>
              <a:t>Interpersonal Communication/Dyadic Communication. </a:t>
            </a:r>
            <a:r>
              <a:rPr lang="en-US" sz="3200" dirty="0" smtClean="0">
                <a:latin typeface="Times New Roman" pitchFamily="18" charset="0"/>
                <a:cs typeface="Times New Roman" pitchFamily="18" charset="0"/>
              </a:rPr>
              <a:t>Social scientists call two persons interacting a dyad, and they often use the term dyadic communication to describe this type of communication. Dyads are the most common communication setting. </a:t>
            </a:r>
          </a:p>
          <a:p>
            <a:pPr algn="just"/>
            <a:r>
              <a:rPr lang="en-US" sz="3200" b="1" dirty="0" smtClean="0">
                <a:latin typeface="Times New Roman" pitchFamily="18" charset="0"/>
                <a:cs typeface="Times New Roman" pitchFamily="18" charset="0"/>
              </a:rPr>
              <a:t>Small Group Communication. </a:t>
            </a:r>
            <a:r>
              <a:rPr lang="en-US" sz="3200" dirty="0" smtClean="0">
                <a:latin typeface="Times New Roman" pitchFamily="18" charset="0"/>
                <a:cs typeface="Times New Roman" pitchFamily="18" charset="0"/>
              </a:rPr>
              <a:t>A third branch in this field is small-group communication, including communication in decision-making committees and work teams. Small-group research focuses on leadership, member roles, group features, agendas for achieving group goals, and managing conflict. </a:t>
            </a:r>
            <a:endParaRPr lang="en-US" sz="3200" b="1" dirty="0" smtClean="0">
              <a:latin typeface="Times New Roman" pitchFamily="18" charset="0"/>
              <a:cs typeface="Times New Roman" pitchFamily="18"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980728"/>
            <a:ext cx="8291264" cy="5593808"/>
          </a:xfrm>
        </p:spPr>
        <p:style>
          <a:lnRef idx="1">
            <a:schemeClr val="accent5"/>
          </a:lnRef>
          <a:fillRef idx="2">
            <a:schemeClr val="accent5"/>
          </a:fillRef>
          <a:effectRef idx="1">
            <a:schemeClr val="accent5"/>
          </a:effectRef>
          <a:fontRef idx="minor">
            <a:schemeClr val="dk1"/>
          </a:fontRef>
        </p:style>
        <p:txBody>
          <a:bodyPr/>
          <a:lstStyle/>
          <a:p>
            <a:pPr algn="just"/>
            <a:r>
              <a:rPr lang="en-US" sz="3200" b="1" dirty="0" smtClean="0">
                <a:latin typeface="Times New Roman" pitchFamily="18" charset="0"/>
                <a:cs typeface="Times New Roman" pitchFamily="18" charset="0"/>
              </a:rPr>
              <a:t>Public Communication. </a:t>
            </a:r>
            <a:r>
              <a:rPr lang="en-US" sz="3200" dirty="0" smtClean="0">
                <a:latin typeface="Times New Roman" pitchFamily="18" charset="0"/>
                <a:cs typeface="Times New Roman" pitchFamily="18" charset="0"/>
              </a:rPr>
              <a:t>Public speaking remains an important branch of the communication field.</a:t>
            </a:r>
          </a:p>
          <a:p>
            <a:pPr algn="just"/>
            <a:r>
              <a:rPr lang="en-US" sz="3200" b="1" dirty="0" smtClean="0">
                <a:latin typeface="Times New Roman" pitchFamily="18" charset="0"/>
                <a:cs typeface="Times New Roman" pitchFamily="18" charset="0"/>
              </a:rPr>
              <a:t>Organizational Communication. </a:t>
            </a:r>
            <a:r>
              <a:rPr lang="en-US" sz="3200" dirty="0" smtClean="0">
                <a:latin typeface="Times New Roman" pitchFamily="18" charset="0"/>
                <a:cs typeface="Times New Roman" pitchFamily="18" charset="0"/>
              </a:rPr>
              <a:t>Good communication in an organization enhances professional success. </a:t>
            </a:r>
          </a:p>
          <a:p>
            <a:pPr algn="just"/>
            <a:r>
              <a:rPr lang="en-US" sz="3200" b="1" dirty="0" smtClean="0">
                <a:latin typeface="Times New Roman" pitchFamily="18" charset="0"/>
                <a:cs typeface="Times New Roman" pitchFamily="18" charset="0"/>
              </a:rPr>
              <a:t>Mass communication </a:t>
            </a:r>
            <a:r>
              <a:rPr lang="en-US" sz="3200" dirty="0" smtClean="0">
                <a:latin typeface="Times New Roman" pitchFamily="18" charset="0"/>
                <a:cs typeface="Times New Roman" pitchFamily="18" charset="0"/>
              </a:rPr>
              <a:t>consists of messages that are transmitted to large, widespread audiences via electronic and print media: newspapers, magazines, television, radio, and so on.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233</TotalTime>
  <Words>486</Words>
  <Application>Microsoft Office PowerPoint</Application>
  <PresentationFormat>Экран (4:3)</PresentationFormat>
  <Paragraphs>23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Городская</vt:lpstr>
      <vt:lpstr>Ethical aspect of intercultural communication field and its characteristics  </vt:lpstr>
      <vt:lpstr>Intercultural communication defined</vt:lpstr>
      <vt:lpstr>Слайд 3</vt:lpstr>
      <vt:lpstr>Characteristics of communication</vt:lpstr>
      <vt:lpstr>Слайд 5</vt:lpstr>
      <vt:lpstr>Слайд 6</vt:lpstr>
      <vt:lpstr>Types of communication</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COMMUNICATION FIELD</dc:title>
  <cp:lastModifiedBy>Пердун</cp:lastModifiedBy>
  <cp:revision>33</cp:revision>
  <dcterms:modified xsi:type="dcterms:W3CDTF">2021-01-24T15:48:38Z</dcterms:modified>
</cp:coreProperties>
</file>