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97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3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70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977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74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9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11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1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51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7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8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44A82-C699-4806-B70D-77F6BFA09E0B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E0B58-134B-4E5B-9EB7-FA219C85E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24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418253"/>
            <a:ext cx="9144000" cy="512250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архітектура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процесора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містить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інформацію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про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таке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ru-RU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набір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машинних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команд 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набір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інструкцій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тобто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операцій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виконувати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ЦП;</a:t>
            </a:r>
          </a:p>
          <a:p>
            <a:pPr algn="just">
              <a:lnSpc>
                <a:spcPct val="110000"/>
              </a:lnSpc>
            </a:pP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архітектуру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регістрів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процесора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–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внутрішні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комірки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процесора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а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їх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функціональне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призначення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розрядність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особливості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програмування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таких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регістрів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</a:p>
          <a:p>
            <a:pPr algn="just">
              <a:lnSpc>
                <a:spcPct val="110000"/>
              </a:lnSpc>
            </a:pPr>
            <a:r>
              <a:rPr lang="ru-RU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розрядність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і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формати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даних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операндів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–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об'єктів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над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виконуються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операції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цілі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дійсні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числа);</a:t>
            </a:r>
          </a:p>
          <a:p>
            <a:pPr algn="just">
              <a:lnSpc>
                <a:spcPct val="110000"/>
              </a:lnSpc>
            </a:pPr>
            <a:r>
              <a:rPr lang="ru-RU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адресацію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пам'яті</a:t>
            </a:r>
            <a:r>
              <a:rPr lang="ru-RU" b="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методи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доступу до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операндів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пам'яті</a:t>
            </a:r>
            <a:r>
              <a:rPr lang="ru-RU" b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ЕОМ.</a:t>
            </a:r>
            <a:endParaRPr lang="ru-RU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328416" y="503544"/>
            <a:ext cx="5678927" cy="52835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222222"/>
                </a:solidFill>
                <a:latin typeface="inherit"/>
              </a:rPr>
              <a:t>МІКРОКОНТРОЛЕРИ ЗАГАЛЬНОГО ПРИЗНАЧЕННЯ</a:t>
            </a:r>
            <a:r>
              <a:rPr kumimoji="0" lang="uk-UA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9808" y="1371600"/>
            <a:ext cx="10524744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8-бітових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мікроконтроллерів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RISC-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архихітектури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мікроконтроллери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AVR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Atmel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чіпів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старшим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сімейством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Xmega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Також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сімейство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Classic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зняте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7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44367" y="100584"/>
            <a:ext cx="8147305" cy="90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Bef>
                <a:spcPts val="75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fontAlgn="t">
              <a:spcBef>
                <a:spcPts val="7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</a:t>
            </a:r>
            <a:r>
              <a:rPr lang="uk-UA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кроконтролери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сімейства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Tiny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Файл:ATtiny2313.png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1558150"/>
            <a:ext cx="3357880" cy="251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Ttiny2313 AVR микроконтроллер datasheet программатор распиновка | AVR Lab  устройства на микроконтроллерах AV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071" y="1398892"/>
            <a:ext cx="6048375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07136" y="462916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Сімейство</a:t>
            </a:r>
            <a:r>
              <a:rPr lang="ru-RU" dirty="0"/>
              <a:t> </a:t>
            </a:r>
            <a:r>
              <a:rPr lang="ru-RU" dirty="0" err="1"/>
              <a:t>Tiny</a:t>
            </a:r>
            <a:r>
              <a:rPr lang="ru-RU" dirty="0"/>
              <a:t> </a:t>
            </a:r>
            <a:r>
              <a:rPr lang="ru-RU" dirty="0" err="1"/>
              <a:t>застосовується</a:t>
            </a:r>
            <a:r>
              <a:rPr lang="ru-RU" dirty="0"/>
              <a:t> у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рішеннях</a:t>
            </a:r>
            <a:r>
              <a:rPr lang="ru-RU" dirty="0"/>
              <a:t>, де </a:t>
            </a:r>
            <a:r>
              <a:rPr lang="ru-RU" dirty="0" err="1" smtClean="0"/>
              <a:t>потрібн</a:t>
            </a:r>
            <a:r>
              <a:rPr lang="uk-UA" dirty="0" smtClean="0"/>
              <a:t>а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/>
              <a:t>продуктивність</a:t>
            </a:r>
            <a:r>
              <a:rPr lang="ru-RU" dirty="0"/>
              <a:t>, </a:t>
            </a:r>
            <a:r>
              <a:rPr lang="ru-RU" dirty="0" err="1"/>
              <a:t>ефективне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smtClean="0"/>
              <a:t>простота </a:t>
            </a:r>
            <a:r>
              <a:rPr lang="ru-RU" dirty="0" err="1"/>
              <a:t>застосування</a:t>
            </a:r>
            <a:r>
              <a:rPr lang="ru-RU" dirty="0"/>
              <a:t> і </a:t>
            </a:r>
            <a:r>
              <a:rPr lang="ru-RU" dirty="0" err="1"/>
              <a:t>компактність</a:t>
            </a:r>
            <a:r>
              <a:rPr lang="ru-RU" dirty="0"/>
              <a:t>, таких як </a:t>
            </a:r>
            <a:r>
              <a:rPr lang="ru-RU" dirty="0" err="1"/>
              <a:t>інтелектуальні</a:t>
            </a:r>
            <a:r>
              <a:rPr lang="ru-RU" dirty="0"/>
              <a:t> датчики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(</a:t>
            </a:r>
            <a:r>
              <a:rPr lang="ru-RU" dirty="0" err="1"/>
              <a:t>контрольні</a:t>
            </a:r>
            <a:r>
              <a:rPr lang="ru-RU" dirty="0"/>
              <a:t>, </a:t>
            </a:r>
            <a:r>
              <a:rPr lang="ru-RU" dirty="0" err="1"/>
              <a:t>пожежні</a:t>
            </a:r>
            <a:r>
              <a:rPr lang="ru-RU" dirty="0"/>
              <a:t>, </a:t>
            </a:r>
            <a:r>
              <a:rPr lang="ru-RU" dirty="0" err="1"/>
              <a:t>охоронні</a:t>
            </a:r>
            <a:r>
              <a:rPr lang="ru-RU" dirty="0"/>
              <a:t>), </a:t>
            </a:r>
            <a:r>
              <a:rPr lang="ru-RU" dirty="0" err="1"/>
              <a:t>іграшки</a:t>
            </a:r>
            <a:r>
              <a:rPr lang="ru-RU" dirty="0"/>
              <a:t>, </a:t>
            </a:r>
            <a:r>
              <a:rPr lang="ru-RU" dirty="0" err="1"/>
              <a:t>зарядні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різна</a:t>
            </a:r>
            <a:r>
              <a:rPr lang="ru-RU" dirty="0"/>
              <a:t> </a:t>
            </a:r>
            <a:r>
              <a:rPr lang="ru-RU" dirty="0" err="1"/>
              <a:t>побутова</a:t>
            </a:r>
            <a:r>
              <a:rPr lang="ru-RU" dirty="0"/>
              <a:t> </a:t>
            </a:r>
            <a:r>
              <a:rPr lang="ru-RU" dirty="0" err="1"/>
              <a:t>техніка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прості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40863" y="448056"/>
            <a:ext cx="8147305" cy="90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Bef>
                <a:spcPts val="75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fontAlgn="t">
              <a:spcBef>
                <a:spcPts val="7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</a:t>
            </a:r>
            <a:r>
              <a:rPr lang="uk-UA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кроконтролери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сімейства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MEGA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ATMEGA 328PB-AU: 8-bit ATMega AVR microcontroller, 32 KB, 20 MHz, TQFP-32  at reichelt elektron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863" y="141987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TMega328P Microcontroller Pinout, Pin Configuration, Features &amp; Datashe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887" y="1350867"/>
            <a:ext cx="59055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18515" y="4277374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Мікроконтроллери</a:t>
            </a:r>
            <a:r>
              <a:rPr lang="ru-RU" dirty="0"/>
              <a:t> </a:t>
            </a:r>
            <a:r>
              <a:rPr lang="ru-RU" dirty="0" err="1"/>
              <a:t>сімейства</a:t>
            </a:r>
            <a:r>
              <a:rPr lang="ru-RU" dirty="0"/>
              <a:t> </a:t>
            </a:r>
            <a:r>
              <a:rPr lang="ru-RU" dirty="0" err="1"/>
              <a:t>Mega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розвиненішу</a:t>
            </a:r>
            <a:r>
              <a:rPr lang="ru-RU" dirty="0"/>
              <a:t> </a:t>
            </a:r>
            <a:r>
              <a:rPr lang="ru-RU" dirty="0" err="1"/>
              <a:t>периферію</a:t>
            </a:r>
            <a:r>
              <a:rPr lang="ru-RU" dirty="0"/>
              <a:t> і </a:t>
            </a:r>
            <a:r>
              <a:rPr lang="ru-RU" dirty="0" err="1"/>
              <a:t>збільшені</a:t>
            </a:r>
            <a:r>
              <a:rPr lang="ru-RU" dirty="0"/>
              <a:t> </a:t>
            </a:r>
            <a:r>
              <a:rPr lang="ru-RU" dirty="0" err="1"/>
              <a:t>об'єми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найбільшу</a:t>
            </a:r>
            <a:r>
              <a:rPr lang="ru-RU" dirty="0"/>
              <a:t> номенклатуру </a:t>
            </a:r>
            <a:r>
              <a:rPr lang="ru-RU" dirty="0" err="1"/>
              <a:t>серед</a:t>
            </a:r>
            <a:r>
              <a:rPr lang="ru-RU" dirty="0"/>
              <a:t> усіх </a:t>
            </a:r>
            <a:r>
              <a:rPr lang="ru-RU" dirty="0" err="1"/>
              <a:t>сімейств</a:t>
            </a:r>
            <a:r>
              <a:rPr lang="ru-RU" dirty="0"/>
              <a:t> </a:t>
            </a:r>
            <a:r>
              <a:rPr lang="ru-RU" dirty="0" err="1"/>
              <a:t>Atmel</a:t>
            </a:r>
            <a:r>
              <a:rPr lang="ru-RU" dirty="0"/>
              <a:t>. Вони </a:t>
            </a:r>
            <a:r>
              <a:rPr lang="ru-RU" dirty="0" err="1"/>
              <a:t>призначені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в </a:t>
            </a:r>
            <a:r>
              <a:rPr lang="ru-RU" dirty="0" err="1"/>
              <a:t>мобільних</a:t>
            </a:r>
            <a:r>
              <a:rPr lang="ru-RU" dirty="0"/>
              <a:t> телефонах, контроллерах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комп'ютерного</a:t>
            </a:r>
            <a:r>
              <a:rPr lang="ru-RU" dirty="0"/>
              <a:t> </a:t>
            </a:r>
            <a:r>
              <a:rPr lang="ru-RU" dirty="0" err="1"/>
              <a:t>устаткування</a:t>
            </a:r>
            <a:r>
              <a:rPr lang="ru-RU" dirty="0"/>
              <a:t>, контроллерах сенсорного </a:t>
            </a:r>
            <a:r>
              <a:rPr lang="ru-RU" dirty="0" err="1"/>
              <a:t>введення</a:t>
            </a:r>
            <a:r>
              <a:rPr lang="ru-RU" dirty="0"/>
              <a:t> (PTC), USB, контроллерах ЖК-дисплеев, CAN, LIN, контроллерах </a:t>
            </a:r>
            <a:r>
              <a:rPr lang="ru-RU" dirty="0" err="1"/>
              <a:t>каскадів</a:t>
            </a:r>
            <a:r>
              <a:rPr lang="ru-RU" dirty="0"/>
              <a:t> </a:t>
            </a:r>
            <a:r>
              <a:rPr lang="ru-RU" dirty="0" err="1"/>
              <a:t>посилення</a:t>
            </a:r>
            <a:r>
              <a:rPr lang="ru-RU" dirty="0"/>
              <a:t> (PSC),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офісній</a:t>
            </a:r>
            <a:r>
              <a:rPr lang="ru-RU" dirty="0"/>
              <a:t> </a:t>
            </a:r>
            <a:r>
              <a:rPr lang="ru-RU" dirty="0" err="1"/>
              <a:t>техніці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54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1483" y="237041"/>
            <a:ext cx="8147305" cy="90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Bef>
                <a:spcPts val="750"/>
              </a:spcBef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fontAlgn="t">
              <a:spcBef>
                <a:spcPts val="750"/>
              </a:spcBef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</a:t>
            </a:r>
            <a:r>
              <a:rPr lang="uk-UA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і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кроконтролери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сімейства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X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MEGA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 descr="ATXMEGA16E5-AU Microchip | Microchip ATXMEGA16E5-AU, 8/16bit AVR  Microcontroller, AVR XMEGA, 32MHz, 16 + 4 kB Flash, 32-Pin TQFP | 133-1711  | RS Malta On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331" y="1350867"/>
            <a:ext cx="3443152" cy="3148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VR microcontroller - ATmega32A-AU SMD - Electronic components par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763" y="176802"/>
            <a:ext cx="5418397" cy="541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549" y="4421133"/>
            <a:ext cx="83401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Сімейство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мікроконтроллерів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XMEGA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представлене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самими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просунутими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укомплектованими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периферією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моделями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серед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8/16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бітових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рішень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фірми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Atmel.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Потужний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аналогово-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цифровий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апарат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реалізований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за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допомогою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12-розрядних аналого-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цифрових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перетворювачів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(АЦП) з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підсилювальним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каскадом і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загальною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продуктивністю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4 млн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вибірок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в секунду,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швидкодіючих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12-розрядних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циф-роаналоговых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перетворювачів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(ЦАП)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високої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потужності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а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також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інших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функціональних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можливостях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3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7133"/>
            <a:ext cx="10515600" cy="1325563"/>
          </a:xfrm>
        </p:spPr>
        <p:txBody>
          <a:bodyPr/>
          <a:lstStyle/>
          <a:p>
            <a:pPr algn="ctr"/>
            <a:r>
              <a:rPr lang="ru-RU" dirty="0" err="1" smtClean="0"/>
              <a:t>основн</a:t>
            </a:r>
            <a:r>
              <a:rPr lang="uk-UA" dirty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напря</a:t>
            </a:r>
            <a:r>
              <a:rPr lang="uk-UA" dirty="0"/>
              <a:t>м</a:t>
            </a:r>
            <a:r>
              <a:rPr lang="ru-RU" dirty="0" smtClean="0"/>
              <a:t>и </a:t>
            </a:r>
            <a:r>
              <a:rPr lang="ru-RU" dirty="0"/>
              <a:t>в </a:t>
            </a:r>
            <a:r>
              <a:rPr lang="ru-RU" dirty="0" err="1"/>
              <a:t>архітектурі</a:t>
            </a:r>
            <a:r>
              <a:rPr lang="ru-RU" dirty="0"/>
              <a:t> набору команд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Для </a:t>
            </a:r>
            <a:r>
              <a:rPr lang="en-US" dirty="0" smtClean="0"/>
              <a:t>CISC (Complex Instruction Set Computing</a:t>
            </a:r>
            <a:r>
              <a:rPr lang="uk-UA" dirty="0" smtClean="0"/>
              <a:t>)</a:t>
            </a:r>
            <a:r>
              <a:rPr lang="en-US" dirty="0" smtClean="0"/>
              <a:t> -</a:t>
            </a:r>
            <a:r>
              <a:rPr lang="ru-RU" dirty="0" err="1" smtClean="0"/>
              <a:t>архітектури</a:t>
            </a:r>
            <a:r>
              <a:rPr lang="ru-RU" dirty="0" smtClean="0"/>
              <a:t> </a:t>
            </a:r>
            <a:r>
              <a:rPr lang="ru-RU" dirty="0"/>
              <a:t>характерно </a:t>
            </a:r>
            <a:r>
              <a:rPr lang="ru-RU" dirty="0" err="1"/>
              <a:t>наступне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•</a:t>
            </a:r>
            <a:r>
              <a:rPr lang="ru-RU" dirty="0" err="1"/>
              <a:t>порівняно</a:t>
            </a:r>
            <a:r>
              <a:rPr lang="ru-RU" dirty="0"/>
              <a:t> невелика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регістрів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машинних</a:t>
            </a:r>
            <a:r>
              <a:rPr lang="ru-RU" dirty="0"/>
              <a:t> команд, </a:t>
            </a:r>
            <a:r>
              <a:rPr lang="ru-RU" dirty="0" err="1"/>
              <a:t>деякі</a:t>
            </a:r>
            <a:r>
              <a:rPr lang="ru-RU" dirty="0"/>
              <a:t> з яких </a:t>
            </a:r>
            <a:r>
              <a:rPr lang="ru-RU" dirty="0" err="1"/>
              <a:t>несуть</a:t>
            </a:r>
            <a:r>
              <a:rPr lang="ru-RU" dirty="0"/>
              <a:t> </a:t>
            </a:r>
            <a:r>
              <a:rPr lang="ru-RU" dirty="0" err="1"/>
              <a:t>семантичне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</a:t>
            </a:r>
            <a:r>
              <a:rPr lang="ru-RU" dirty="0" err="1"/>
              <a:t>аналогічно</a:t>
            </a:r>
            <a:r>
              <a:rPr lang="ru-RU" dirty="0"/>
              <a:t> до </a:t>
            </a:r>
            <a:r>
              <a:rPr lang="ru-RU" dirty="0" err="1"/>
              <a:t>операторів</a:t>
            </a:r>
            <a:r>
              <a:rPr lang="ru-RU" dirty="0"/>
              <a:t> </a:t>
            </a:r>
            <a:r>
              <a:rPr lang="ru-RU" dirty="0" err="1"/>
              <a:t>високорівневої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програмування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</a:t>
            </a:r>
            <a:r>
              <a:rPr lang="ru-RU" dirty="0" err="1"/>
              <a:t>команди</a:t>
            </a:r>
            <a:r>
              <a:rPr lang="ru-RU" dirty="0"/>
              <a:t> </a:t>
            </a:r>
            <a:r>
              <a:rPr lang="ru-RU" dirty="0" err="1"/>
              <a:t>виконуються</a:t>
            </a:r>
            <a:r>
              <a:rPr lang="ru-RU" dirty="0"/>
              <a:t> за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тактів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r>
              <a:rPr lang="ru-RU" dirty="0"/>
              <a:t> </a:t>
            </a:r>
            <a:r>
              <a:rPr lang="ru-RU" dirty="0" err="1"/>
              <a:t>процесора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адресування</a:t>
            </a:r>
            <a:r>
              <a:rPr lang="ru-RU" dirty="0"/>
              <a:t> </a:t>
            </a:r>
            <a:r>
              <a:rPr lang="ru-RU" dirty="0" err="1"/>
              <a:t>комірок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, </a:t>
            </a:r>
            <a:r>
              <a:rPr lang="ru-RU" dirty="0" err="1"/>
              <a:t>значення</a:t>
            </a:r>
            <a:r>
              <a:rPr lang="ru-RU" dirty="0"/>
              <a:t> яких </a:t>
            </a:r>
            <a:r>
              <a:rPr lang="ru-RU" dirty="0" err="1"/>
              <a:t>різниться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розрядності</a:t>
            </a:r>
            <a:r>
              <a:rPr lang="ru-RU" dirty="0"/>
              <a:t> </a:t>
            </a:r>
            <a:r>
              <a:rPr lang="ru-RU" dirty="0" err="1"/>
              <a:t>процесора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регістрами</a:t>
            </a:r>
            <a:r>
              <a:rPr lang="ru-RU" dirty="0"/>
              <a:t> і </a:t>
            </a:r>
            <a:r>
              <a:rPr lang="ru-RU" dirty="0" err="1"/>
              <a:t>пам’яттю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39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RISC (</a:t>
            </a:r>
            <a:r>
              <a:rPr lang="ru-RU" dirty="0" err="1"/>
              <a:t>Reduced</a:t>
            </a:r>
            <a:r>
              <a:rPr lang="ru-RU" dirty="0"/>
              <a:t> </a:t>
            </a:r>
            <a:r>
              <a:rPr lang="ru-RU" dirty="0" err="1"/>
              <a:t>Instruction</a:t>
            </a:r>
            <a:r>
              <a:rPr lang="ru-RU" dirty="0"/>
              <a:t> </a:t>
            </a:r>
            <a:r>
              <a:rPr lang="ru-RU" dirty="0" err="1"/>
              <a:t>Set</a:t>
            </a:r>
            <a:r>
              <a:rPr lang="ru-RU" dirty="0"/>
              <a:t> </a:t>
            </a:r>
            <a:r>
              <a:rPr lang="ru-RU" dirty="0" err="1"/>
              <a:t>Computing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архітектура</a:t>
            </a:r>
            <a:r>
              <a:rPr lang="ru-RU" dirty="0" smtClean="0"/>
              <a:t> </a:t>
            </a:r>
            <a:r>
              <a:rPr lang="ru-RU" dirty="0" err="1"/>
              <a:t>процесора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швидкодія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інструкцій</a:t>
            </a:r>
            <a:r>
              <a:rPr lang="ru-RU" dirty="0"/>
              <a:t>: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декодування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простішим</a:t>
            </a:r>
            <a:r>
              <a:rPr lang="ru-RU" dirty="0"/>
              <a:t>, а час </a:t>
            </a:r>
            <a:r>
              <a:rPr lang="ru-RU" dirty="0" err="1"/>
              <a:t>виконання</a:t>
            </a:r>
            <a:r>
              <a:rPr lang="ru-RU" dirty="0"/>
              <a:t> - </a:t>
            </a:r>
            <a:r>
              <a:rPr lang="ru-RU" dirty="0" err="1"/>
              <a:t>меншим</a:t>
            </a:r>
            <a:r>
              <a:rPr lang="ru-RU" dirty="0"/>
              <a:t>.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en-US" dirty="0"/>
              <a:t>RISC-</a:t>
            </a:r>
            <a:r>
              <a:rPr lang="ru-RU" dirty="0" err="1"/>
              <a:t>процесори</a:t>
            </a:r>
            <a:r>
              <a:rPr lang="ru-RU" dirty="0"/>
              <a:t> не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інструкцій</a:t>
            </a:r>
            <a:r>
              <a:rPr lang="ru-RU" dirty="0"/>
              <a:t> </a:t>
            </a:r>
            <a:r>
              <a:rPr lang="ru-RU" dirty="0" err="1"/>
              <a:t>множення</a:t>
            </a:r>
            <a:r>
              <a:rPr lang="ru-RU" dirty="0"/>
              <a:t> і </a:t>
            </a:r>
            <a:r>
              <a:rPr lang="ru-RU" dirty="0" err="1"/>
              <a:t>ділення</a:t>
            </a:r>
            <a:r>
              <a:rPr lang="ru-RU" dirty="0"/>
              <a:t> і не </a:t>
            </a:r>
            <a:r>
              <a:rPr lang="ru-RU" dirty="0" err="1"/>
              <a:t>підтримували</a:t>
            </a:r>
            <a:r>
              <a:rPr lang="ru-RU" dirty="0"/>
              <a:t> роботу з числами з </a:t>
            </a:r>
            <a:r>
              <a:rPr lang="ru-RU" dirty="0" err="1"/>
              <a:t>плаваючою</a:t>
            </a:r>
            <a:r>
              <a:rPr lang="ru-RU" dirty="0"/>
              <a:t> комою</a:t>
            </a:r>
            <a:r>
              <a:rPr lang="ru-RU" dirty="0" smtClean="0"/>
              <a:t>. </a:t>
            </a:r>
          </a:p>
          <a:p>
            <a:pPr marL="0" lvl="0" indent="0">
              <a:buNone/>
            </a:pPr>
            <a:r>
              <a:rPr lang="uk-UA" altLang="ru-RU" dirty="0">
                <a:solidFill>
                  <a:srgbClr val="222222"/>
                </a:solidFill>
                <a:latin typeface="inherit"/>
              </a:rPr>
              <a:t>Для цієї архітектури характерні фіксована довжина машинних інструкцій, простий формат команди, велика кількість регістрів загального призначення (32 і більше), відсутність мікропрограм усередині самого процесора.</a:t>
            </a:r>
            <a:r>
              <a:rPr kumimoji="0" lang="uk-UA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41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792" y="304747"/>
            <a:ext cx="8842247" cy="637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79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MISC (</a:t>
            </a:r>
            <a:r>
              <a:rPr lang="ru-RU" dirty="0" err="1"/>
              <a:t>Minimal</a:t>
            </a:r>
            <a:r>
              <a:rPr lang="ru-RU" dirty="0"/>
              <a:t> </a:t>
            </a:r>
            <a:r>
              <a:rPr lang="ru-RU" dirty="0" err="1"/>
              <a:t>Instruction</a:t>
            </a:r>
            <a:r>
              <a:rPr lang="ru-RU" dirty="0"/>
              <a:t> </a:t>
            </a:r>
            <a:r>
              <a:rPr lang="ru-RU" dirty="0" err="1"/>
              <a:t>Set</a:t>
            </a:r>
            <a:r>
              <a:rPr lang="ru-RU" dirty="0"/>
              <a:t> </a:t>
            </a:r>
            <a:r>
              <a:rPr lang="ru-RU" dirty="0" err="1"/>
              <a:t>Computing</a:t>
            </a:r>
            <a:r>
              <a:rPr lang="ru-RU" dirty="0"/>
              <a:t>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архітектура</a:t>
            </a:r>
            <a:r>
              <a:rPr lang="ru-RU" dirty="0" smtClean="0"/>
              <a:t> з </a:t>
            </a:r>
            <a:r>
              <a:rPr lang="ru-RU" dirty="0" err="1" smtClean="0"/>
              <a:t>мінімальним</a:t>
            </a:r>
            <a:r>
              <a:rPr lang="ru-RU" dirty="0" smtClean="0"/>
              <a:t> набором команд.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процесори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мінімальну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команд,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 </a:t>
            </a:r>
            <a:r>
              <a:rPr lang="ru-RU" dirty="0" err="1" smtClean="0"/>
              <a:t>прості</a:t>
            </a:r>
            <a:r>
              <a:rPr lang="ru-RU" dirty="0" smtClean="0"/>
              <a:t> і </a:t>
            </a:r>
            <a:r>
              <a:rPr lang="ru-RU" dirty="0" err="1" smtClean="0"/>
              <a:t>вимагають</a:t>
            </a:r>
            <a:r>
              <a:rPr lang="ru-RU" dirty="0" smtClean="0"/>
              <a:t> </a:t>
            </a:r>
            <a:r>
              <a:rPr lang="ru-RU" dirty="0" err="1" smtClean="0"/>
              <a:t>невеликої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тактів</a:t>
            </a:r>
            <a:r>
              <a:rPr lang="ru-RU" dirty="0" smtClean="0"/>
              <a:t> на </a:t>
            </a:r>
            <a:r>
              <a:rPr lang="ru-RU" dirty="0" err="1" smtClean="0"/>
              <a:t>виконання</a:t>
            </a:r>
            <a:r>
              <a:rPr lang="ru-RU" dirty="0" smtClean="0"/>
              <a:t>, 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обчислення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над числами з </a:t>
            </a:r>
            <a:r>
              <a:rPr lang="ru-RU" dirty="0" err="1" smtClean="0"/>
              <a:t>плаваючою</a:t>
            </a:r>
            <a:r>
              <a:rPr lang="ru-RU" dirty="0" smtClean="0"/>
              <a:t> комою, то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 </a:t>
            </a:r>
            <a:r>
              <a:rPr lang="ru-RU" dirty="0" err="1" smtClean="0"/>
              <a:t>виконуються</a:t>
            </a:r>
            <a:r>
              <a:rPr lang="ru-RU" dirty="0" smtClean="0"/>
              <a:t> за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тактів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en-US" dirty="0" smtClean="0"/>
              <a:t>CISC </a:t>
            </a:r>
            <a:r>
              <a:rPr lang="ru-RU" dirty="0" smtClean="0"/>
              <a:t>і </a:t>
            </a:r>
            <a:r>
              <a:rPr lang="en-US" dirty="0" smtClean="0"/>
              <a:t>RISC </a:t>
            </a:r>
            <a:r>
              <a:rPr lang="ru-RU" dirty="0" err="1" smtClean="0"/>
              <a:t>архітектури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5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VLIW (</a:t>
            </a:r>
            <a:r>
              <a:rPr lang="ru-RU" dirty="0" err="1"/>
              <a:t>Very</a:t>
            </a:r>
            <a:r>
              <a:rPr lang="ru-RU" dirty="0"/>
              <a:t> </a:t>
            </a:r>
            <a:r>
              <a:rPr lang="ru-RU" dirty="0" err="1"/>
              <a:t>Long</a:t>
            </a:r>
            <a:r>
              <a:rPr lang="ru-RU" dirty="0"/>
              <a:t> </a:t>
            </a:r>
            <a:r>
              <a:rPr lang="ru-RU" dirty="0" err="1"/>
              <a:t>Instruction</a:t>
            </a:r>
            <a:r>
              <a:rPr lang="ru-RU" dirty="0"/>
              <a:t> </a:t>
            </a:r>
            <a:r>
              <a:rPr lang="ru-RU" dirty="0" err="1"/>
              <a:t>Word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lvl="2" indent="0">
              <a:lnSpc>
                <a:spcPct val="150000"/>
              </a:lnSpc>
              <a:buNone/>
            </a:pP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архітектура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довгою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машинною командою, 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якій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одна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інструкція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процесора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містить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кілька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операцій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які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повинні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виконуватися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паралельно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Такі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процесори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отримали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широке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застосування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цифровій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обробці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сигналів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(ЦОС).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94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Гарвардська</a:t>
            </a:r>
            <a:r>
              <a:rPr lang="ru-RU" dirty="0" smtClean="0"/>
              <a:t> </a:t>
            </a:r>
            <a:r>
              <a:rPr lang="ru-RU" dirty="0" err="1"/>
              <a:t>архітектура</a:t>
            </a:r>
            <a:r>
              <a:rPr lang="ru-RU" dirty="0"/>
              <a:t>, заснована на </a:t>
            </a:r>
            <a:r>
              <a:rPr lang="ru-RU" dirty="0" err="1"/>
              <a:t>принципі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і </a:t>
            </a:r>
            <a:r>
              <a:rPr lang="ru-RU" dirty="0" err="1"/>
              <a:t>пам'яті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 smtClean="0"/>
              <a:t>;</a:t>
            </a:r>
          </a:p>
          <a:p>
            <a:pPr marL="514350" indent="-514350">
              <a:buAutoNum type="arabicPeriod"/>
            </a:pPr>
            <a:r>
              <a:rPr lang="ru-RU" dirty="0" err="1" smtClean="0"/>
              <a:t>Прінстонського</a:t>
            </a:r>
            <a:r>
              <a:rPr lang="ru-RU" dirty="0" smtClean="0"/>
              <a:t> </a:t>
            </a:r>
            <a:r>
              <a:rPr lang="ru-RU" dirty="0" err="1" smtClean="0"/>
              <a:t>архітектура</a:t>
            </a:r>
            <a:r>
              <a:rPr lang="ru-RU" dirty="0" smtClean="0"/>
              <a:t> (фон Неймановская),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реалізовано</a:t>
            </a:r>
            <a:r>
              <a:rPr lang="ru-RU" dirty="0" smtClean="0"/>
              <a:t>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і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100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За типом поділу пам'яті архітектура мікропроцесорів ділиться на наступні види:</a:t>
            </a:r>
            <a:r>
              <a:rPr kumimoji="0" lang="uk-UA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uk-UA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8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77240" y="74688"/>
            <a:ext cx="1068019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У </a:t>
            </a:r>
            <a:r>
              <a:rPr lang="ru-RU" sz="2400" dirty="0" err="1"/>
              <a:t>архітектурі</a:t>
            </a:r>
            <a:r>
              <a:rPr lang="ru-RU" sz="2400" dirty="0"/>
              <a:t> фон Неймана </a:t>
            </a:r>
            <a:r>
              <a:rPr lang="ru-RU" sz="2400" dirty="0" err="1"/>
              <a:t>застосовується</a:t>
            </a:r>
            <a:r>
              <a:rPr lang="ru-RU" sz="2400" dirty="0"/>
              <a:t> </a:t>
            </a:r>
            <a:r>
              <a:rPr lang="ru-RU" sz="2400" dirty="0" err="1"/>
              <a:t>однорідна</a:t>
            </a:r>
            <a:r>
              <a:rPr lang="ru-RU" sz="2400" dirty="0"/>
              <a:t> </a:t>
            </a:r>
            <a:r>
              <a:rPr lang="ru-RU" sz="2400" dirty="0" err="1"/>
              <a:t>пам'ять</a:t>
            </a:r>
            <a:r>
              <a:rPr lang="ru-RU" sz="2400" dirty="0"/>
              <a:t> </a:t>
            </a:r>
            <a:r>
              <a:rPr lang="ru-RU" sz="2400" dirty="0" err="1"/>
              <a:t>мікропроцесора</a:t>
            </a:r>
            <a:r>
              <a:rPr lang="ru-RU" sz="2400" dirty="0"/>
              <a:t>. У </a:t>
            </a:r>
            <a:r>
              <a:rPr lang="ru-RU" sz="2400" dirty="0" err="1"/>
              <a:t>цю</a:t>
            </a:r>
            <a:r>
              <a:rPr lang="ru-RU" sz="2400" dirty="0"/>
              <a:t> </a:t>
            </a:r>
            <a:r>
              <a:rPr lang="ru-RU" sz="2400" dirty="0" err="1"/>
              <a:t>пам'ять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записуватися</a:t>
            </a:r>
            <a:r>
              <a:rPr lang="ru-RU" sz="2400" dirty="0"/>
              <a:t> 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.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спеціальна</a:t>
            </a:r>
            <a:r>
              <a:rPr lang="ru-RU" sz="2400" dirty="0"/>
              <a:t> </a:t>
            </a:r>
            <a:r>
              <a:rPr lang="ru-RU" sz="2400" dirty="0" err="1"/>
              <a:t>програма-завантажувач</a:t>
            </a:r>
            <a:r>
              <a:rPr lang="ru-RU" sz="2400" dirty="0"/>
              <a:t> </a:t>
            </a:r>
            <a:r>
              <a:rPr lang="ru-RU" sz="2400" dirty="0" err="1"/>
              <a:t>працює</a:t>
            </a:r>
            <a:r>
              <a:rPr lang="ru-RU" sz="2400" dirty="0"/>
              <a:t> з ними як з </a:t>
            </a:r>
            <a:r>
              <a:rPr lang="ru-RU" sz="2400" dirty="0" err="1"/>
              <a:t>даними</a:t>
            </a:r>
            <a:r>
              <a:rPr lang="ru-RU" sz="2400" dirty="0"/>
              <a:t>. </a:t>
            </a:r>
            <a:r>
              <a:rPr lang="ru-RU" sz="2400" dirty="0" err="1"/>
              <a:t>Потім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/>
              <a:t>передане</a:t>
            </a:r>
            <a:r>
              <a:rPr lang="ru-RU" sz="2400" dirty="0"/>
              <a:t> </a:t>
            </a:r>
            <a:r>
              <a:rPr lang="ru-RU" sz="2400" dirty="0" err="1"/>
              <a:t>цим</a:t>
            </a:r>
            <a:r>
              <a:rPr lang="ru-RU" sz="2400" dirty="0"/>
              <a:t> </a:t>
            </a:r>
            <a:r>
              <a:rPr lang="ru-RU" sz="2400" dirty="0" err="1"/>
              <a:t>програмам</a:t>
            </a:r>
            <a:r>
              <a:rPr lang="ru-RU" sz="2400" dirty="0"/>
              <a:t> і вони </a:t>
            </a:r>
            <a:r>
              <a:rPr lang="ru-RU" sz="2400" dirty="0" err="1"/>
              <a:t>вже</a:t>
            </a:r>
            <a:r>
              <a:rPr lang="ru-RU" sz="2400" dirty="0"/>
              <a:t> </a:t>
            </a:r>
            <a:r>
              <a:rPr lang="ru-RU" sz="2400" dirty="0" err="1"/>
              <a:t>починають</a:t>
            </a:r>
            <a:r>
              <a:rPr lang="ru-RU" sz="2400" dirty="0"/>
              <a:t> </a:t>
            </a:r>
            <a:r>
              <a:rPr lang="ru-RU" sz="2400" dirty="0" err="1"/>
              <a:t>виконувати</a:t>
            </a:r>
            <a:r>
              <a:rPr lang="ru-RU" sz="2400" dirty="0"/>
              <a:t> </a:t>
            </a:r>
            <a:r>
              <a:rPr lang="ru-RU" sz="2400" dirty="0" err="1"/>
              <a:t>свій</a:t>
            </a:r>
            <a:r>
              <a:rPr lang="ru-RU" sz="2400" dirty="0"/>
              <a:t> алгоритм. При </a:t>
            </a:r>
            <a:r>
              <a:rPr lang="ru-RU" sz="2400" dirty="0" err="1"/>
              <a:t>подібному</a:t>
            </a:r>
            <a:r>
              <a:rPr lang="ru-RU" sz="2400" dirty="0"/>
              <a:t> </a:t>
            </a:r>
            <a:r>
              <a:rPr lang="ru-RU" sz="2400" dirty="0" err="1"/>
              <a:t>підході</a:t>
            </a:r>
            <a:r>
              <a:rPr lang="ru-RU" sz="2400" dirty="0"/>
              <a:t> до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мікропроцесором</a:t>
            </a:r>
            <a:r>
              <a:rPr lang="ru-RU" sz="2400" dirty="0"/>
              <a:t> </a:t>
            </a:r>
            <a:r>
              <a:rPr lang="ru-RU" sz="2400" dirty="0" err="1"/>
              <a:t>вдається</a:t>
            </a:r>
            <a:r>
              <a:rPr lang="ru-RU" sz="2400" dirty="0"/>
              <a:t> </a:t>
            </a:r>
            <a:r>
              <a:rPr lang="ru-RU" sz="2400" dirty="0" err="1"/>
              <a:t>досягти</a:t>
            </a:r>
            <a:r>
              <a:rPr lang="ru-RU" sz="2400" dirty="0"/>
              <a:t> </a:t>
            </a:r>
            <a:r>
              <a:rPr lang="ru-RU" sz="2400" dirty="0" err="1"/>
              <a:t>максимальної</a:t>
            </a:r>
            <a:r>
              <a:rPr lang="ru-RU" sz="2400" dirty="0"/>
              <a:t> </a:t>
            </a:r>
            <a:r>
              <a:rPr lang="ru-RU" sz="2400" dirty="0" err="1"/>
              <a:t>гнучкості</a:t>
            </a:r>
            <a:r>
              <a:rPr lang="ru-RU" sz="2400" dirty="0"/>
              <a:t> </a:t>
            </a:r>
            <a:r>
              <a:rPr lang="ru-RU" sz="2400" dirty="0" err="1"/>
              <a:t>мікропроцесорної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В </a:t>
            </a:r>
            <a:r>
              <a:rPr lang="ru-RU" sz="2400" dirty="0" err="1"/>
              <a:t>якості</a:t>
            </a:r>
            <a:r>
              <a:rPr lang="ru-RU" sz="2400" dirty="0"/>
              <a:t> </a:t>
            </a:r>
            <a:r>
              <a:rPr lang="ru-RU" sz="2400" dirty="0" err="1"/>
              <a:t>недоліку</a:t>
            </a:r>
            <a:r>
              <a:rPr lang="ru-RU" sz="2400" dirty="0"/>
              <a:t> </a:t>
            </a:r>
            <a:r>
              <a:rPr lang="ru-RU" sz="2400" dirty="0" err="1"/>
              <a:t>архітектури</a:t>
            </a:r>
            <a:r>
              <a:rPr lang="ru-RU" sz="2400" dirty="0"/>
              <a:t> фон Неймана можна </a:t>
            </a:r>
            <a:r>
              <a:rPr lang="ru-RU" sz="2400" dirty="0" err="1"/>
              <a:t>назвати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</a:t>
            </a:r>
            <a:r>
              <a:rPr lang="ru-RU" sz="2400" dirty="0" err="1"/>
              <a:t>неумисного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працездатності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(</a:t>
            </a:r>
            <a:r>
              <a:rPr lang="ru-RU" sz="2400" dirty="0" err="1"/>
              <a:t>програмні</a:t>
            </a:r>
            <a:r>
              <a:rPr lang="ru-RU" sz="2400" dirty="0"/>
              <a:t> </a:t>
            </a:r>
            <a:r>
              <a:rPr lang="ru-RU" sz="2400" dirty="0" err="1"/>
              <a:t>помилки</a:t>
            </a:r>
            <a:r>
              <a:rPr lang="ru-RU" sz="2400" dirty="0"/>
              <a:t>) і </a:t>
            </a:r>
            <a:r>
              <a:rPr lang="ru-RU" sz="2400" dirty="0" err="1"/>
              <a:t>умисне</a:t>
            </a:r>
            <a:r>
              <a:rPr lang="ru-RU" sz="2400" dirty="0"/>
              <a:t> </a:t>
            </a:r>
            <a:r>
              <a:rPr lang="ru-RU" sz="2400" dirty="0" err="1"/>
              <a:t>знищення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(</a:t>
            </a:r>
            <a:r>
              <a:rPr lang="ru-RU" sz="2400" dirty="0" err="1"/>
              <a:t>вірусні</a:t>
            </a:r>
            <a:r>
              <a:rPr lang="ru-RU" sz="2400" dirty="0"/>
              <a:t> атаки</a:t>
            </a:r>
            <a:r>
              <a:rPr lang="ru-RU" sz="2400" dirty="0" smtClean="0"/>
              <a:t>).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sz="2400" dirty="0"/>
              <a:t>У </a:t>
            </a:r>
            <a:r>
              <a:rPr lang="ru-RU" sz="2400" dirty="0" err="1"/>
              <a:t>Гарвардській</a:t>
            </a:r>
            <a:r>
              <a:rPr lang="ru-RU" sz="2400" dirty="0"/>
              <a:t> </a:t>
            </a:r>
            <a:r>
              <a:rPr lang="ru-RU" sz="2400" dirty="0" err="1"/>
              <a:t>архітектурі</a:t>
            </a:r>
            <a:r>
              <a:rPr lang="ru-RU" sz="2400" dirty="0"/>
              <a:t> </a:t>
            </a:r>
            <a:r>
              <a:rPr lang="ru-RU" sz="2400" dirty="0" err="1"/>
              <a:t>принципово</a:t>
            </a:r>
            <a:r>
              <a:rPr lang="ru-RU" sz="2400" dirty="0"/>
              <a:t> </a:t>
            </a:r>
            <a:r>
              <a:rPr lang="ru-RU" sz="2400" dirty="0" err="1"/>
              <a:t>розрізняються</a:t>
            </a:r>
            <a:r>
              <a:rPr lang="ru-RU" sz="2400" dirty="0"/>
              <a:t> два </a:t>
            </a:r>
            <a:r>
              <a:rPr lang="ru-RU" sz="2400" dirty="0" err="1"/>
              <a:t>види</a:t>
            </a:r>
            <a:r>
              <a:rPr lang="ru-RU" sz="2400" dirty="0"/>
              <a:t> </a:t>
            </a:r>
            <a:r>
              <a:rPr lang="ru-RU" sz="2400" dirty="0" err="1"/>
              <a:t>пам'яті</a:t>
            </a:r>
            <a:r>
              <a:rPr lang="ru-RU" sz="2400" dirty="0"/>
              <a:t> </a:t>
            </a:r>
            <a:r>
              <a:rPr lang="ru-RU" sz="2400" dirty="0" err="1"/>
              <a:t>мікропроцесора</a:t>
            </a:r>
            <a:r>
              <a:rPr lang="ru-RU" sz="2400" dirty="0"/>
              <a:t> : </a:t>
            </a:r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Пам'ять</a:t>
            </a:r>
            <a:r>
              <a:rPr lang="ru-RU" sz="2400" dirty="0" smtClean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 (для </a:t>
            </a:r>
            <a:r>
              <a:rPr lang="ru-RU" sz="2400" dirty="0" err="1"/>
              <a:t>зберігання</a:t>
            </a:r>
            <a:r>
              <a:rPr lang="ru-RU" sz="2400" dirty="0"/>
              <a:t> </a:t>
            </a:r>
            <a:r>
              <a:rPr lang="ru-RU" sz="2400" dirty="0" err="1"/>
              <a:t>інструкцій</a:t>
            </a:r>
            <a:r>
              <a:rPr lang="ru-RU" sz="2400" dirty="0"/>
              <a:t> </a:t>
            </a:r>
            <a:r>
              <a:rPr lang="ru-RU" sz="2400" dirty="0" err="1"/>
              <a:t>мікропроцесора</a:t>
            </a:r>
            <a:r>
              <a:rPr lang="ru-RU" sz="2400" dirty="0"/>
              <a:t>) </a:t>
            </a:r>
            <a:endParaRPr lang="ru-RU" sz="2400" dirty="0" smtClean="0"/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Пам'ять</a:t>
            </a:r>
            <a:r>
              <a:rPr lang="ru-RU" sz="2400" dirty="0" smtClean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(для </a:t>
            </a:r>
            <a:r>
              <a:rPr lang="ru-RU" sz="2400" dirty="0" err="1"/>
              <a:t>тимчасового</a:t>
            </a:r>
            <a:r>
              <a:rPr lang="ru-RU" sz="2400" dirty="0"/>
              <a:t> </a:t>
            </a:r>
            <a:r>
              <a:rPr lang="ru-RU" sz="2400" dirty="0" err="1"/>
              <a:t>зберігання</a:t>
            </a:r>
            <a:r>
              <a:rPr lang="ru-RU" sz="2400" dirty="0"/>
              <a:t> і </a:t>
            </a:r>
            <a:r>
              <a:rPr lang="ru-RU" sz="2400" dirty="0" err="1"/>
              <a:t>обробки</a:t>
            </a:r>
            <a:r>
              <a:rPr lang="ru-RU" sz="2400" dirty="0"/>
              <a:t> </a:t>
            </a:r>
            <a:r>
              <a:rPr lang="ru-RU" sz="2400" dirty="0" err="1"/>
              <a:t>змінних</a:t>
            </a:r>
            <a:r>
              <a:rPr lang="ru-RU" sz="2400" dirty="0"/>
              <a:t>)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 err="1"/>
              <a:t>гарвардській</a:t>
            </a:r>
            <a:r>
              <a:rPr lang="ru-RU" sz="2400" dirty="0"/>
              <a:t> </a:t>
            </a:r>
            <a:r>
              <a:rPr lang="ru-RU" sz="2400" dirty="0" err="1"/>
              <a:t>архітектурі</a:t>
            </a:r>
            <a:r>
              <a:rPr lang="ru-RU" sz="2400" dirty="0"/>
              <a:t> </a:t>
            </a:r>
            <a:r>
              <a:rPr lang="ru-RU" sz="2400" dirty="0" err="1"/>
              <a:t>принципово</a:t>
            </a:r>
            <a:r>
              <a:rPr lang="ru-RU" sz="2400" dirty="0"/>
              <a:t> </a:t>
            </a:r>
            <a:r>
              <a:rPr lang="ru-RU" sz="2400" dirty="0" err="1"/>
              <a:t>неможливо</a:t>
            </a:r>
            <a:r>
              <a:rPr lang="ru-RU" sz="2400" dirty="0"/>
              <a:t> </a:t>
            </a:r>
            <a:r>
              <a:rPr lang="ru-RU" sz="2400" dirty="0" err="1"/>
              <a:t>здійснити</a:t>
            </a:r>
            <a:r>
              <a:rPr lang="ru-RU" sz="2400" dirty="0"/>
              <a:t> </a:t>
            </a:r>
            <a:r>
              <a:rPr lang="ru-RU" sz="2400" dirty="0" err="1"/>
              <a:t>операцію</a:t>
            </a:r>
            <a:r>
              <a:rPr lang="ru-RU" sz="2400" dirty="0"/>
              <a:t> </a:t>
            </a:r>
            <a:r>
              <a:rPr lang="ru-RU" sz="2400" dirty="0" err="1"/>
              <a:t>запису</a:t>
            </a:r>
            <a:r>
              <a:rPr lang="ru-RU" sz="2400" dirty="0"/>
              <a:t> в </a:t>
            </a:r>
            <a:r>
              <a:rPr lang="ru-RU" sz="2400" dirty="0" err="1"/>
              <a:t>пам'ять</a:t>
            </a:r>
            <a:r>
              <a:rPr lang="ru-RU" sz="2400" dirty="0"/>
              <a:t> </a:t>
            </a:r>
            <a:r>
              <a:rPr lang="ru-RU" sz="2400" dirty="0" err="1"/>
              <a:t>програм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унеможливлює</a:t>
            </a:r>
            <a:r>
              <a:rPr lang="ru-RU" sz="2400" dirty="0"/>
              <a:t> </a:t>
            </a:r>
            <a:r>
              <a:rPr lang="ru-RU" sz="2400" dirty="0" err="1"/>
              <a:t>випадкове</a:t>
            </a:r>
            <a:r>
              <a:rPr lang="ru-RU" sz="2400" dirty="0"/>
              <a:t> </a:t>
            </a:r>
            <a:r>
              <a:rPr lang="ru-RU" sz="2400" dirty="0" err="1"/>
              <a:t>руйнування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 smtClean="0"/>
              <a:t>управляє</a:t>
            </a:r>
            <a:r>
              <a:rPr lang="ru-RU" sz="2400" dirty="0" smtClean="0"/>
              <a:t> у </a:t>
            </a:r>
            <a:r>
              <a:rPr lang="uk-UA" sz="2400" dirty="0" smtClean="0"/>
              <a:t>випадку похибки або атаки інших осіб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86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815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Analog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Devices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Atmel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Cypress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Freescale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Fuji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Infe-neon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Microchip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Mitsubishi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Motorola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Nuvoton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NXP,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Renesans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Silicon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Labs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Microelectronics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Temic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Texas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Winbond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Wiznet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Zi-log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Siemens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Hitachi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Sony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Holtek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Matsushita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Semiconductor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CYPRESS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NTM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75740" y="592574"/>
            <a:ext cx="5674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Виробники 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мікроконтроллерів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01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598</Words>
  <Application>Microsoft Office PowerPoint</Application>
  <PresentationFormat>Широкоэкранный</PresentationFormat>
  <Paragraphs>44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Arial</vt:lpstr>
      <vt:lpstr>Calibri</vt:lpstr>
      <vt:lpstr>Calibri Light</vt:lpstr>
      <vt:lpstr>inherit</vt:lpstr>
      <vt:lpstr>Times New Roman</vt:lpstr>
      <vt:lpstr>Тема Office</vt:lpstr>
      <vt:lpstr>Презентация PowerPoint</vt:lpstr>
      <vt:lpstr>основні напрями в архітектурі набору команд</vt:lpstr>
      <vt:lpstr>RISC (Reduced Instruction Set Computing)</vt:lpstr>
      <vt:lpstr>Презентация PowerPoint</vt:lpstr>
      <vt:lpstr>MISC (Minimal Instruction Set Computing) </vt:lpstr>
      <vt:lpstr>VLIW (Very Long Instruction Word)</vt:lpstr>
      <vt:lpstr>За типом поділу пам'яті архітектура мікропроцесорів ділиться на наступні види: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Алина</cp:lastModifiedBy>
  <cp:revision>12</cp:revision>
  <dcterms:created xsi:type="dcterms:W3CDTF">2020-11-02T22:24:38Z</dcterms:created>
  <dcterms:modified xsi:type="dcterms:W3CDTF">2020-11-03T21:03:37Z</dcterms:modified>
</cp:coreProperties>
</file>