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6" r:id="rId8"/>
    <p:sldId id="261" r:id="rId9"/>
    <p:sldId id="262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2/3/2025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1C1B18-2F7E-450B-928F-C7A7C9C0C4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2767" y="304800"/>
            <a:ext cx="7766936" cy="2133601"/>
          </a:xfrm>
        </p:spPr>
        <p:txBody>
          <a:bodyPr/>
          <a:lstStyle/>
          <a:p>
            <a:pPr algn="ctr"/>
            <a:r>
              <a:rPr lang="uk-UA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 </a:t>
            </a:r>
            <a:r>
              <a:rPr lang="ru-RU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НЕЧІТКИХ МНОЖИН ДЛЯ ДОСЛІДЖЕННЯ ІНТЕЛЕКТУАЛЬНОЇ МАРКЕТИНГОВОЇ ІНФОРМАЦІЇ</a:t>
            </a:r>
            <a:endParaRPr lang="uk-UA" sz="32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E9BD619-5B10-4E32-9F10-2A17B25E0E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0767" y="4050833"/>
            <a:ext cx="7766936" cy="1096899"/>
          </a:xfrm>
        </p:spPr>
        <p:txBody>
          <a:bodyPr>
            <a:normAutofit/>
          </a:bodyPr>
          <a:lstStyle/>
          <a:p>
            <a:pPr algn="ctr"/>
            <a:r>
              <a:rPr lang="uk-UA" sz="28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Лекція 3</a:t>
            </a:r>
          </a:p>
        </p:txBody>
      </p:sp>
    </p:spTree>
    <p:extLst>
      <p:ext uri="{BB962C8B-B14F-4D97-AF65-F5344CB8AC3E}">
        <p14:creationId xmlns:p14="http://schemas.microsoft.com/office/powerpoint/2010/main" val="32153348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A9A2899-ED7A-44B8-93DF-2988166E54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6125" y="-142810"/>
            <a:ext cx="8452704" cy="578564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DA6DE36-193B-4A33-AB91-4BFB1903C6B2}"/>
              </a:ext>
            </a:extLst>
          </p:cNvPr>
          <p:cNvSpPr txBox="1"/>
          <p:nvPr/>
        </p:nvSpPr>
        <p:spPr>
          <a:xfrm>
            <a:off x="410308" y="5849035"/>
            <a:ext cx="84527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Схема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потоків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логістики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4411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0574658-5BDC-4D9B-9D43-EE13E7EC0A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740" y="1430117"/>
            <a:ext cx="9386154" cy="175159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09AECC1-27C1-40C1-AD1A-F110A4415BBA}"/>
              </a:ext>
            </a:extLst>
          </p:cNvPr>
          <p:cNvSpPr txBox="1"/>
          <p:nvPr/>
        </p:nvSpPr>
        <p:spPr>
          <a:xfrm>
            <a:off x="539262" y="4069305"/>
            <a:ext cx="778119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Традиційна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інформаційно-організаційна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потік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Прямая со стрелкой 8">
            <a:extLst>
              <a:ext uri="{FF2B5EF4-FFF2-40B4-BE49-F238E27FC236}">
                <a16:creationId xmlns:a16="http://schemas.microsoft.com/office/drawing/2014/main" id="{78368951-63F0-4B9A-809B-1AF546EE9E85}"/>
              </a:ext>
            </a:extLst>
          </p:cNvPr>
          <p:cNvCxnSpPr/>
          <p:nvPr/>
        </p:nvCxnSpPr>
        <p:spPr>
          <a:xfrm>
            <a:off x="926123" y="5463052"/>
            <a:ext cx="609600" cy="0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 стрелкой 10">
            <a:extLst>
              <a:ext uri="{FF2B5EF4-FFF2-40B4-BE49-F238E27FC236}">
                <a16:creationId xmlns:a16="http://schemas.microsoft.com/office/drawing/2014/main" id="{5DF9CAEC-D26C-46AD-8D84-50CFD06FE536}"/>
              </a:ext>
            </a:extLst>
          </p:cNvPr>
          <p:cNvCxnSpPr/>
          <p:nvPr/>
        </p:nvCxnSpPr>
        <p:spPr>
          <a:xfrm>
            <a:off x="820615" y="5041120"/>
            <a:ext cx="71510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66093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F7C7D2C-0D5F-48DE-B1D9-B5C901CC71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385" y="106246"/>
            <a:ext cx="8519379" cy="563989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481B8D5-B046-49EC-B02C-A8EE8BB89D20}"/>
              </a:ext>
            </a:extLst>
          </p:cNvPr>
          <p:cNvSpPr txBox="1"/>
          <p:nvPr/>
        </p:nvSpPr>
        <p:spPr>
          <a:xfrm>
            <a:off x="703384" y="5823848"/>
            <a:ext cx="787790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Сучасна організаційно-інформаційна структура підприємства</a:t>
            </a:r>
          </a:p>
        </p:txBody>
      </p:sp>
    </p:spTree>
    <p:extLst>
      <p:ext uri="{BB962C8B-B14F-4D97-AF65-F5344CB8AC3E}">
        <p14:creationId xmlns:p14="http://schemas.microsoft.com/office/powerpoint/2010/main" val="47738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21E222D-FDB7-42E3-9D45-55397A4242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673101"/>
            <a:ext cx="8596668" cy="53682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Питання:</a:t>
            </a: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Нечіткі множини як основа сучасної маркетингової інформації.</a:t>
            </a: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Засоби інтелектуального аналізу маркетингової інформації.</a:t>
            </a:r>
          </a:p>
        </p:txBody>
      </p:sp>
    </p:spTree>
    <p:extLst>
      <p:ext uri="{BB962C8B-B14F-4D97-AF65-F5344CB8AC3E}">
        <p14:creationId xmlns:p14="http://schemas.microsoft.com/office/powerpoint/2010/main" val="820250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40240E-9141-4AD7-A367-C0C6F3ACB8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3900"/>
          </a:xfrm>
        </p:spPr>
        <p:txBody>
          <a:bodyPr>
            <a:norm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основа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технологій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650E971-77D7-4B64-AF12-3B5FD326B4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33501"/>
            <a:ext cx="8796866" cy="47078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Існують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три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символьна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текстова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графічна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Символьна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базована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символів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літер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цифр,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знаків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включаючи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знаки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пунктуації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Текстова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символи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розташовані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визначеному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порядку, з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утворені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тексти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Графічна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форма є складною 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ємною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зрозуміло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належать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зображень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1561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3DB886E7-364B-4E50-8AAA-4C382A1F38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4396" y="261564"/>
            <a:ext cx="6440842" cy="514863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AE550D4-D16B-46D1-8473-6EDC97EE0C81}"/>
              </a:ext>
            </a:extLst>
          </p:cNvPr>
          <p:cNvSpPr txBox="1"/>
          <p:nvPr/>
        </p:nvSpPr>
        <p:spPr>
          <a:xfrm>
            <a:off x="1974850" y="5574784"/>
            <a:ext cx="61087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1. Властивості інформації</a:t>
            </a:r>
          </a:p>
        </p:txBody>
      </p:sp>
    </p:spTree>
    <p:extLst>
      <p:ext uri="{BB962C8B-B14F-4D97-AF65-F5344CB8AC3E}">
        <p14:creationId xmlns:p14="http://schemas.microsoft.com/office/powerpoint/2010/main" val="954050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3F3E20A-1436-41B0-B191-135A523703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47700"/>
            <a:ext cx="10224541" cy="390366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9B24DD2-CC76-4F47-A3CC-12F70BF7171B}"/>
              </a:ext>
            </a:extLst>
          </p:cNvPr>
          <p:cNvSpPr txBox="1"/>
          <p:nvPr/>
        </p:nvSpPr>
        <p:spPr>
          <a:xfrm>
            <a:off x="533400" y="4838184"/>
            <a:ext cx="86233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2.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09040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66D37F7-A466-4FCA-B530-6C7E6DD13E23}"/>
                  </a:ext>
                </a:extLst>
              </p:cNvPr>
              <p:cNvSpPr txBox="1"/>
              <p:nvPr/>
            </p:nvSpPr>
            <p:spPr>
              <a:xfrm>
                <a:off x="773723" y="574431"/>
                <a:ext cx="8389327" cy="517064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Міра Р.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Хартлі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Нехай є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станів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системи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або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дослідів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з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різними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рівноможливими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послідовними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станами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системи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Якщо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кожний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стан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системи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закодувати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наприклад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двійковими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кодами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певної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довжини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d,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причому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вибирається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так,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щоб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кількість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усіх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різних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комбінацій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була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не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менша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за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N, 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то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найменше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число, з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яким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це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можливо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має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назву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міри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різноманітності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множини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станів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системи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й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визначається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за формулою Р.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Хартлі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r>
                  <a:rPr lang="en-US" sz="2400" b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400" b="0" i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H</m:t>
                    </m:r>
                    <m:r>
                      <m:rPr>
                        <m:nor/>
                      </m:rPr>
                      <a: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400" b="0" i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k</m:t>
                    </m:r>
                    <m:r>
                      <m:rPr>
                        <m:nor/>
                      </m:rPr>
                      <a: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sSub>
                      <m:sSubPr>
                        <m:ctrlPr>
                          <a:rPr lang="en-US" sz="24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𝑙𝑜𝑔</m:t>
                        </m:r>
                      </m:e>
                      <m:sub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m:rPr>
                        <m:nor/>
                      </m:rPr>
                      <a:rPr lang="en-US" sz="2400" b="0" i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N</m:t>
                    </m:r>
                    <m:r>
                      <m:rPr>
                        <m:nor/>
                      </m:rPr>
                      <a: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endParaRPr lang="uk-UA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де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 —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коефіцієнт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пропорційності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або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масштабування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залежно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від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вибраної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одиниці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виміру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міри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 </a:t>
                </a:r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 — основа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системи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міри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endParaRPr lang="uk-UA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66D37F7-A466-4FCA-B530-6C7E6DD13E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3723" y="574431"/>
                <a:ext cx="8389327" cy="5170646"/>
              </a:xfrm>
              <a:prstGeom prst="rect">
                <a:avLst/>
              </a:prstGeom>
              <a:blipFill>
                <a:blip r:embed="rId2"/>
                <a:stretch>
                  <a:fillRect l="-1163" t="-943" r="-363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160994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7AA9599-7611-415A-9FFC-4C106C7F19B7}"/>
                  </a:ext>
                </a:extLst>
              </p:cNvPr>
              <p:cNvSpPr txBox="1"/>
              <p:nvPr/>
            </p:nvSpPr>
            <p:spPr>
              <a:xfrm>
                <a:off x="738554" y="808893"/>
                <a:ext cx="8179776" cy="304827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Міра К. Шеннона. Формула Шеннона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дає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змогу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оцінювати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інформацію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незалежно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від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її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суті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2400" b="0" i="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400" b="0" i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I</m:t>
                    </m:r>
                    <m:r>
                      <m:rPr>
                        <m:nor/>
                      </m:rPr>
                      <a:rPr lang="en-US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400" b="0" i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US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400" b="0" i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−</m:t>
                    </m:r>
                    <m:nary>
                      <m:naryPr>
                        <m:chr m:val="∑"/>
                        <m:ctrlPr>
                          <a:rPr lang="en-US" sz="240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4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𝑖</m:t>
                        </m:r>
                        <m:r>
                          <a:rPr lang="en-US" sz="24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=1</m:t>
                        </m:r>
                      </m:sub>
                      <m:sup>
                        <m:r>
                          <a:rPr lang="en-US" sz="24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en-US" sz="24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 dirty="0">
                                <a:latin typeface="Cambria Math" panose="02040503050406030204" pitchFamily="18" charset="0"/>
                              </a:rPr>
                              <m:t>𝑙𝑜𝑔</m:t>
                            </m:r>
                          </m:e>
                          <m:sub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sSub>
                          <m:sSubPr>
                            <m:ctrlPr>
                              <a:rPr lang="en-US" sz="240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e>
                    </m:nary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</a:p>
              <a:p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де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 —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кількість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станів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системи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 </a:t>
                </a:r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—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імовірність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відносна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частота) переходу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системи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в і-й стан,</a:t>
                </a:r>
                <a:endParaRPr lang="uk-UA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7AA9599-7611-415A-9FFC-4C106C7F19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554" y="808893"/>
                <a:ext cx="8179776" cy="3048270"/>
              </a:xfrm>
              <a:prstGeom prst="rect">
                <a:avLst/>
              </a:prstGeom>
              <a:blipFill>
                <a:blip r:embed="rId2"/>
                <a:stretch>
                  <a:fillRect l="-1118" t="-1600" b="-3600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542980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BC4D12-6A76-43DF-ADF1-D075C6980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35000"/>
          </a:xfrm>
        </p:spPr>
        <p:txBody>
          <a:bodyPr>
            <a:norm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збутова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1DBD756-E57E-42BD-B757-764CB6E542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58901"/>
            <a:ext cx="8596668" cy="46824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інформаційним процесом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розуміють процес взаємодії між двома об’єктами матеріального світу, у результаті якого утворюється інформація. Інформація відображається в повідомленні й подається у вигляді сигналу</a:t>
            </a:r>
          </a:p>
        </p:txBody>
      </p:sp>
    </p:spTree>
    <p:extLst>
      <p:ext uri="{BB962C8B-B14F-4D97-AF65-F5344CB8AC3E}">
        <p14:creationId xmlns:p14="http://schemas.microsoft.com/office/powerpoint/2010/main" val="26899934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25C2A0E-E288-4077-8E49-9BD417D513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445" y="1195753"/>
            <a:ext cx="9346925" cy="251789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2A2D624-E8EA-4AAB-ADCB-D1426B205838}"/>
              </a:ext>
            </a:extLst>
          </p:cNvPr>
          <p:cNvSpPr txBox="1"/>
          <p:nvPr/>
        </p:nvSpPr>
        <p:spPr>
          <a:xfrm>
            <a:off x="1524000" y="4428365"/>
            <a:ext cx="708952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потоків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7140543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303</TotalTime>
  <Words>329</Words>
  <Application>Microsoft Office PowerPoint</Application>
  <PresentationFormat>Широкоэкранный</PresentationFormat>
  <Paragraphs>32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Cambria Math</vt:lpstr>
      <vt:lpstr>Times New Roman</vt:lpstr>
      <vt:lpstr>Trebuchet MS</vt:lpstr>
      <vt:lpstr>Wingdings 3</vt:lpstr>
      <vt:lpstr>Аспект</vt:lpstr>
      <vt:lpstr>ВИКОРИСТАННЯ НЕЧІТКИХ МНОЖИН ДЛЯ ДОСЛІДЖЕННЯ ІНТЕЛЕКТУАЛЬНОЇ МАРКЕТИНГОВОЇ ІНФОРМАЦІЇ</vt:lpstr>
      <vt:lpstr>Презентация PowerPoint</vt:lpstr>
      <vt:lpstr>1. Інформація як основа сучасних технологій</vt:lpstr>
      <vt:lpstr>Презентация PowerPoint</vt:lpstr>
      <vt:lpstr>Презентация PowerPoint</vt:lpstr>
      <vt:lpstr>Презентация PowerPoint</vt:lpstr>
      <vt:lpstr>Презентация PowerPoint</vt:lpstr>
      <vt:lpstr>2.  Інформаційні процеси збутова діяльність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Корпоративні інформаційні системи</dc:title>
  <dc:creator>M Ivanov</dc:creator>
  <cp:lastModifiedBy>M Ivanov</cp:lastModifiedBy>
  <cp:revision>12</cp:revision>
  <dcterms:created xsi:type="dcterms:W3CDTF">2023-03-01T07:13:29Z</dcterms:created>
  <dcterms:modified xsi:type="dcterms:W3CDTF">2025-02-03T15:16:14Z</dcterms:modified>
</cp:coreProperties>
</file>