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0" r:id="rId6"/>
    <p:sldId id="271" r:id="rId7"/>
    <p:sldId id="272" r:id="rId8"/>
    <p:sldId id="273" r:id="rId9"/>
    <p:sldId id="260" r:id="rId10"/>
    <p:sldId id="261" r:id="rId11"/>
    <p:sldId id="262" r:id="rId12"/>
    <p:sldId id="263" r:id="rId13"/>
    <p:sldId id="264" r:id="rId14"/>
    <p:sldId id="265" r:id="rId15"/>
    <p:sldId id="266" r:id="rId16"/>
    <p:sldId id="267" r:id="rId17"/>
    <p:sldId id="268" r:id="rId18"/>
    <p:sldId id="26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E91C3A0E-3111-471D-BCDB-44828C001687}" type="datetimeFigureOut">
              <a:rPr lang="en-US" smtClean="0"/>
              <a:t>4/22/2025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23A6F950-55F2-4999-8F81-346A5D2FBC08}" type="slidenum">
              <a:rPr lang="en-US" smtClean="0"/>
              <a:t>‹#›</a:t>
            </a:fld>
            <a:endParaRPr lang="en-US"/>
          </a:p>
        </p:txBody>
      </p:sp>
    </p:spTree>
    <p:extLst>
      <p:ext uri="{BB962C8B-B14F-4D97-AF65-F5344CB8AC3E}">
        <p14:creationId xmlns:p14="http://schemas.microsoft.com/office/powerpoint/2010/main" val="415759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91C3A0E-3111-471D-BCDB-44828C001687}" type="datetimeFigureOut">
              <a:rPr lang="en-US" smtClean="0"/>
              <a:t>4/22/2025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23A6F950-55F2-4999-8F81-346A5D2FBC08}" type="slidenum">
              <a:rPr lang="en-US" smtClean="0"/>
              <a:t>‹#›</a:t>
            </a:fld>
            <a:endParaRPr lang="en-US"/>
          </a:p>
        </p:txBody>
      </p:sp>
    </p:spTree>
    <p:extLst>
      <p:ext uri="{BB962C8B-B14F-4D97-AF65-F5344CB8AC3E}">
        <p14:creationId xmlns:p14="http://schemas.microsoft.com/office/powerpoint/2010/main" val="1932363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91C3A0E-3111-471D-BCDB-44828C001687}" type="datetimeFigureOut">
              <a:rPr lang="en-US" smtClean="0"/>
              <a:t>4/22/2025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23A6F950-55F2-4999-8F81-346A5D2FBC08}" type="slidenum">
              <a:rPr lang="en-US" smtClean="0"/>
              <a:t>‹#›</a:t>
            </a:fld>
            <a:endParaRPr lang="en-US"/>
          </a:p>
        </p:txBody>
      </p:sp>
    </p:spTree>
    <p:extLst>
      <p:ext uri="{BB962C8B-B14F-4D97-AF65-F5344CB8AC3E}">
        <p14:creationId xmlns:p14="http://schemas.microsoft.com/office/powerpoint/2010/main" val="3027738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91C3A0E-3111-471D-BCDB-44828C001687}" type="datetimeFigureOut">
              <a:rPr lang="en-US" smtClean="0"/>
              <a:t>4/22/2025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23A6F950-55F2-4999-8F81-346A5D2FBC08}" type="slidenum">
              <a:rPr lang="en-US" smtClean="0"/>
              <a:t>‹#›</a:t>
            </a:fld>
            <a:endParaRPr lang="en-US"/>
          </a:p>
        </p:txBody>
      </p:sp>
    </p:spTree>
    <p:extLst>
      <p:ext uri="{BB962C8B-B14F-4D97-AF65-F5344CB8AC3E}">
        <p14:creationId xmlns:p14="http://schemas.microsoft.com/office/powerpoint/2010/main" val="3339179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91C3A0E-3111-471D-BCDB-44828C001687}" type="datetimeFigureOut">
              <a:rPr lang="en-US" smtClean="0"/>
              <a:t>4/22/2025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23A6F950-55F2-4999-8F81-346A5D2FBC08}" type="slidenum">
              <a:rPr lang="en-US" smtClean="0"/>
              <a:t>‹#›</a:t>
            </a:fld>
            <a:endParaRPr lang="en-US"/>
          </a:p>
        </p:txBody>
      </p:sp>
    </p:spTree>
    <p:extLst>
      <p:ext uri="{BB962C8B-B14F-4D97-AF65-F5344CB8AC3E}">
        <p14:creationId xmlns:p14="http://schemas.microsoft.com/office/powerpoint/2010/main" val="3370650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E91C3A0E-3111-471D-BCDB-44828C001687}" type="datetimeFigureOut">
              <a:rPr lang="en-US" smtClean="0"/>
              <a:t>4/22/2025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23A6F950-55F2-4999-8F81-346A5D2FBC08}" type="slidenum">
              <a:rPr lang="en-US" smtClean="0"/>
              <a:t>‹#›</a:t>
            </a:fld>
            <a:endParaRPr lang="en-US"/>
          </a:p>
        </p:txBody>
      </p:sp>
    </p:spTree>
    <p:extLst>
      <p:ext uri="{BB962C8B-B14F-4D97-AF65-F5344CB8AC3E}">
        <p14:creationId xmlns:p14="http://schemas.microsoft.com/office/powerpoint/2010/main" val="3730781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E91C3A0E-3111-471D-BCDB-44828C001687}" type="datetimeFigureOut">
              <a:rPr lang="en-US" smtClean="0"/>
              <a:t>4/22/2025</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23A6F950-55F2-4999-8F81-346A5D2FBC08}" type="slidenum">
              <a:rPr lang="en-US" smtClean="0"/>
              <a:t>‹#›</a:t>
            </a:fld>
            <a:endParaRPr lang="en-US"/>
          </a:p>
        </p:txBody>
      </p:sp>
    </p:spTree>
    <p:extLst>
      <p:ext uri="{BB962C8B-B14F-4D97-AF65-F5344CB8AC3E}">
        <p14:creationId xmlns:p14="http://schemas.microsoft.com/office/powerpoint/2010/main" val="3756858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E91C3A0E-3111-471D-BCDB-44828C001687}" type="datetimeFigureOut">
              <a:rPr lang="en-US" smtClean="0"/>
              <a:t>4/22/2025</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23A6F950-55F2-4999-8F81-346A5D2FBC08}" type="slidenum">
              <a:rPr lang="en-US" smtClean="0"/>
              <a:t>‹#›</a:t>
            </a:fld>
            <a:endParaRPr lang="en-US"/>
          </a:p>
        </p:txBody>
      </p:sp>
    </p:spTree>
    <p:extLst>
      <p:ext uri="{BB962C8B-B14F-4D97-AF65-F5344CB8AC3E}">
        <p14:creationId xmlns:p14="http://schemas.microsoft.com/office/powerpoint/2010/main" val="3706769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91C3A0E-3111-471D-BCDB-44828C001687}" type="datetimeFigureOut">
              <a:rPr lang="en-US" smtClean="0"/>
              <a:t>4/22/2025</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23A6F950-55F2-4999-8F81-346A5D2FBC08}" type="slidenum">
              <a:rPr lang="en-US" smtClean="0"/>
              <a:t>‹#›</a:t>
            </a:fld>
            <a:endParaRPr lang="en-US"/>
          </a:p>
        </p:txBody>
      </p:sp>
    </p:spTree>
    <p:extLst>
      <p:ext uri="{BB962C8B-B14F-4D97-AF65-F5344CB8AC3E}">
        <p14:creationId xmlns:p14="http://schemas.microsoft.com/office/powerpoint/2010/main" val="1513973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91C3A0E-3111-471D-BCDB-44828C001687}" type="datetimeFigureOut">
              <a:rPr lang="en-US" smtClean="0"/>
              <a:t>4/22/2025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23A6F950-55F2-4999-8F81-346A5D2FBC08}" type="slidenum">
              <a:rPr lang="en-US" smtClean="0"/>
              <a:t>‹#›</a:t>
            </a:fld>
            <a:endParaRPr lang="en-US"/>
          </a:p>
        </p:txBody>
      </p:sp>
    </p:spTree>
    <p:extLst>
      <p:ext uri="{BB962C8B-B14F-4D97-AF65-F5344CB8AC3E}">
        <p14:creationId xmlns:p14="http://schemas.microsoft.com/office/powerpoint/2010/main" val="1682669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91C3A0E-3111-471D-BCDB-44828C001687}" type="datetimeFigureOut">
              <a:rPr lang="en-US" smtClean="0"/>
              <a:t>4/22/2025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23A6F950-55F2-4999-8F81-346A5D2FBC08}" type="slidenum">
              <a:rPr lang="en-US" smtClean="0"/>
              <a:t>‹#›</a:t>
            </a:fld>
            <a:endParaRPr lang="en-US"/>
          </a:p>
        </p:txBody>
      </p:sp>
    </p:spTree>
    <p:extLst>
      <p:ext uri="{BB962C8B-B14F-4D97-AF65-F5344CB8AC3E}">
        <p14:creationId xmlns:p14="http://schemas.microsoft.com/office/powerpoint/2010/main" val="111979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1C3A0E-3111-471D-BCDB-44828C001687}" type="datetimeFigureOut">
              <a:rPr lang="en-US" smtClean="0"/>
              <a:t>4/22/2025</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A6F950-55F2-4999-8F81-346A5D2FBC08}" type="slidenum">
              <a:rPr lang="en-US" smtClean="0"/>
              <a:t>‹#›</a:t>
            </a:fld>
            <a:endParaRPr lang="en-US"/>
          </a:p>
        </p:txBody>
      </p:sp>
    </p:spTree>
    <p:extLst>
      <p:ext uri="{BB962C8B-B14F-4D97-AF65-F5344CB8AC3E}">
        <p14:creationId xmlns:p14="http://schemas.microsoft.com/office/powerpoint/2010/main" val="1340431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48193" y="377780"/>
            <a:ext cx="11808823" cy="2387600"/>
          </a:xfrm>
        </p:spPr>
        <p:txBody>
          <a:bodyPr>
            <a:noAutofit/>
          </a:bodyPr>
          <a:lstStyle/>
          <a:p>
            <a:r>
              <a:rPr lang="uk-UA" sz="3600" dirty="0"/>
              <a:t>СУЧАСНІ СИСТЕМИ ФОРМУВАННЯ ПАРТНЕРСЬКИХ СТОСУНКІВ ІЗ КЛІЄНТАМИ. ЛОЯЛЬНІ КЛІЄНТИ ТА ЇХНЄ ОБСЛУГОВУВАННЯ. ЛОГІСТИКА ПІД ЧАС ЗАДОВОЛЕННЯ СКАРГ</a:t>
            </a:r>
            <a:r>
              <a:rPr lang="en-US" sz="3600" dirty="0"/>
              <a:t/>
            </a:r>
            <a:br>
              <a:rPr lang="en-US" sz="3600" dirty="0"/>
            </a:br>
            <a:endParaRPr lang="en-US" sz="3600" dirty="0"/>
          </a:p>
        </p:txBody>
      </p:sp>
      <p:sp>
        <p:nvSpPr>
          <p:cNvPr id="3" name="Подзаголовок 2"/>
          <p:cNvSpPr>
            <a:spLocks noGrp="1"/>
          </p:cNvSpPr>
          <p:nvPr>
            <p:ph type="subTitle" idx="1"/>
          </p:nvPr>
        </p:nvSpPr>
        <p:spPr>
          <a:xfrm>
            <a:off x="1484811" y="2814321"/>
            <a:ext cx="9144000" cy="1655762"/>
          </a:xfrm>
        </p:spPr>
        <p:txBody>
          <a:bodyPr>
            <a:normAutofit lnSpcReduction="10000"/>
          </a:bodyPr>
          <a:lstStyle/>
          <a:p>
            <a:pPr marL="457200" indent="-457200" algn="just">
              <a:buFont typeface="+mj-lt"/>
              <a:buAutoNum type="arabicPeriod"/>
            </a:pPr>
            <a:r>
              <a:rPr lang="uk-UA" b="1" i="1" dirty="0"/>
              <a:t>Сучасні системи формування партнерських стосунків із </a:t>
            </a:r>
            <a:r>
              <a:rPr lang="uk-UA" b="1" i="1" dirty="0" smtClean="0"/>
              <a:t>клієнтами</a:t>
            </a:r>
          </a:p>
          <a:p>
            <a:pPr marL="457200" indent="-457200" algn="just">
              <a:buFont typeface="+mj-lt"/>
              <a:buAutoNum type="arabicPeriod"/>
            </a:pPr>
            <a:r>
              <a:rPr lang="uk-UA" b="1" i="1" dirty="0"/>
              <a:t>Лояльні клієнти та їхнє </a:t>
            </a:r>
            <a:r>
              <a:rPr lang="uk-UA" b="1" i="1" dirty="0" smtClean="0"/>
              <a:t>обслуговування</a:t>
            </a:r>
          </a:p>
          <a:p>
            <a:pPr algn="just"/>
            <a:r>
              <a:rPr lang="uk-UA" b="1" i="1" dirty="0" smtClean="0"/>
              <a:t>3.  Логістика </a:t>
            </a:r>
            <a:r>
              <a:rPr lang="uk-UA" b="1" i="1" dirty="0"/>
              <a:t>під час задоволення скарг</a:t>
            </a:r>
            <a:endParaRPr lang="en-US" b="1" i="1" dirty="0"/>
          </a:p>
          <a:p>
            <a:pPr algn="just"/>
            <a:endParaRPr lang="en-US" b="1" i="1" dirty="0"/>
          </a:p>
          <a:p>
            <a:endParaRPr lang="en-US" dirty="0"/>
          </a:p>
        </p:txBody>
      </p:sp>
    </p:spTree>
    <p:extLst>
      <p:ext uri="{BB962C8B-B14F-4D97-AF65-F5344CB8AC3E}">
        <p14:creationId xmlns:p14="http://schemas.microsoft.com/office/powerpoint/2010/main" val="3491903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992777" y="340941"/>
            <a:ext cx="8974183" cy="3081528"/>
          </a:xfrm>
          <a:prstGeom prst="rect">
            <a:avLst/>
          </a:prstGeom>
        </p:spPr>
      </p:pic>
      <p:pic>
        <p:nvPicPr>
          <p:cNvPr id="3" name="Рисунок 2"/>
          <p:cNvPicPr>
            <a:picLocks noChangeAspect="1"/>
          </p:cNvPicPr>
          <p:nvPr/>
        </p:nvPicPr>
        <p:blipFill>
          <a:blip r:embed="rId3"/>
          <a:stretch>
            <a:fillRect/>
          </a:stretch>
        </p:blipFill>
        <p:spPr>
          <a:xfrm>
            <a:off x="992777" y="3017085"/>
            <a:ext cx="8843554" cy="4925568"/>
          </a:xfrm>
          <a:prstGeom prst="rect">
            <a:avLst/>
          </a:prstGeom>
        </p:spPr>
      </p:pic>
    </p:spTree>
    <p:extLst>
      <p:ext uri="{BB962C8B-B14F-4D97-AF65-F5344CB8AC3E}">
        <p14:creationId xmlns:p14="http://schemas.microsoft.com/office/powerpoint/2010/main" val="3097993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1939451" cy="4247317"/>
          </a:xfrm>
          <a:prstGeom prst="rect">
            <a:avLst/>
          </a:prstGeom>
        </p:spPr>
        <p:txBody>
          <a:bodyPr wrap="square">
            <a:spAutoFit/>
          </a:bodyPr>
          <a:lstStyle/>
          <a:p>
            <a:pPr marL="269240" marR="261620" indent="449580" algn="just">
              <a:spcBef>
                <a:spcPts val="335"/>
              </a:spcBef>
              <a:spcAft>
                <a:spcPts val="0"/>
              </a:spcAft>
            </a:pPr>
            <a:r>
              <a:rPr lang="uk-UA" dirty="0">
                <a:latin typeface="Times New Roman" panose="02020603050405020304" pitchFamily="18" charset="0"/>
                <a:ea typeface="Times New Roman" panose="02020603050405020304" pitchFamily="18" charset="0"/>
              </a:rPr>
              <a:t>Спільні ознаки дають змогу виокремити нові тенденції у філософії </a:t>
            </a:r>
            <a:r>
              <a:rPr lang="uk-UA" spc="-20" dirty="0">
                <a:latin typeface="Times New Roman" panose="02020603050405020304" pitchFamily="18" charset="0"/>
                <a:ea typeface="Times New Roman" panose="02020603050405020304" pitchFamily="18" charset="0"/>
              </a:rPr>
              <a:t>задоволення</a:t>
            </a:r>
            <a:r>
              <a:rPr lang="uk-UA" spc="-30"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потреб</a:t>
            </a:r>
            <a:r>
              <a:rPr lang="uk-UA" spc="-40"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за</a:t>
            </a:r>
            <a:r>
              <a:rPr lang="uk-UA" spc="-3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цілком</a:t>
            </a:r>
            <a:r>
              <a:rPr lang="uk-UA" spc="-3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іншим</a:t>
            </a:r>
            <a:r>
              <a:rPr lang="uk-UA" spc="-3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підходом</a:t>
            </a:r>
            <a:r>
              <a:rPr lang="uk-UA" spc="-3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як</a:t>
            </a:r>
            <a:r>
              <a:rPr lang="uk-UA" spc="-4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до</a:t>
            </a:r>
            <a:r>
              <a:rPr lang="uk-UA" spc="-30"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самої</a:t>
            </a:r>
            <a:r>
              <a:rPr lang="uk-UA" spc="-30"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організації</a:t>
            </a:r>
            <a:r>
              <a:rPr lang="uk-UA" spc="-30"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виробництва </a:t>
            </a:r>
            <a:r>
              <a:rPr lang="uk-UA" dirty="0">
                <a:latin typeface="Times New Roman" panose="02020603050405020304" pitchFamily="18" charset="0"/>
                <a:ea typeface="Times New Roman" panose="02020603050405020304" pitchFamily="18" charset="0"/>
              </a:rPr>
              <a:t>благ, так і до обслуговування усіх суб'єктів певного ланцюга поставок через </a:t>
            </a:r>
            <a:r>
              <a:rPr lang="uk-UA" spc="-10" dirty="0">
                <a:latin typeface="Times New Roman" panose="02020603050405020304" pitchFamily="18" charset="0"/>
                <a:ea typeface="Times New Roman" panose="02020603050405020304" pitchFamily="18" charset="0"/>
              </a:rPr>
              <a:t>задоволення</a:t>
            </a:r>
            <a:r>
              <a:rPr lang="uk-UA" spc="-3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кінцевого</a:t>
            </a:r>
            <a:r>
              <a:rPr lang="uk-UA" spc="-2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споживача</a:t>
            </a:r>
            <a:r>
              <a:rPr lang="uk-UA" spc="-3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як</a:t>
            </a:r>
            <a:r>
              <a:rPr lang="uk-UA" spc="-3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єдиного</a:t>
            </a:r>
            <a:r>
              <a:rPr lang="uk-UA" spc="-2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шляху</a:t>
            </a:r>
            <a:r>
              <a:rPr lang="uk-UA" spc="-4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формування</a:t>
            </a:r>
            <a:r>
              <a:rPr lang="uk-UA" spc="-3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бізнес-простору </a:t>
            </a:r>
            <a:r>
              <a:rPr lang="uk-UA" dirty="0">
                <a:latin typeface="Times New Roman" panose="02020603050405020304" pitchFamily="18" charset="0"/>
                <a:ea typeface="Times New Roman" panose="02020603050405020304" pitchFamily="18" charset="0"/>
              </a:rPr>
              <a:t>й</a:t>
            </a:r>
            <a:r>
              <a:rPr lang="uk-UA" spc="-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забезпечення</a:t>
            </a:r>
            <a:r>
              <a:rPr lang="uk-UA" spc="-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швидкого</a:t>
            </a:r>
            <a:r>
              <a:rPr lang="uk-UA" spc="-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повернення</a:t>
            </a:r>
            <a:r>
              <a:rPr lang="uk-UA" spc="-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залученого</a:t>
            </a:r>
            <a:r>
              <a:rPr lang="uk-UA" spc="-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капіталу.</a:t>
            </a:r>
            <a:endParaRPr lang="en-US" dirty="0">
              <a:latin typeface="Times New Roman" panose="02020603050405020304" pitchFamily="18" charset="0"/>
              <a:ea typeface="Times New Roman" panose="02020603050405020304" pitchFamily="18" charset="0"/>
            </a:endParaRPr>
          </a:p>
          <a:p>
            <a:pPr marL="269240" marR="263525" indent="449580" algn="just">
              <a:spcBef>
                <a:spcPts val="5"/>
              </a:spcBef>
              <a:spcAft>
                <a:spcPts val="0"/>
              </a:spcAft>
            </a:pPr>
            <a:r>
              <a:rPr lang="uk-UA" dirty="0">
                <a:latin typeface="Times New Roman" panose="02020603050405020304" pitchFamily="18" charset="0"/>
                <a:ea typeface="Times New Roman" panose="02020603050405020304" pitchFamily="18" charset="0"/>
              </a:rPr>
              <a:t>Сенс основного принципу </a:t>
            </a:r>
            <a:r>
              <a:rPr lang="uk-UA" i="1" dirty="0">
                <a:latin typeface="Times New Roman" panose="02020603050405020304" pitchFamily="18" charset="0"/>
                <a:ea typeface="Times New Roman" panose="02020603050405020304" pitchFamily="18" charset="0"/>
              </a:rPr>
              <a:t>ECR </a:t>
            </a:r>
            <a:r>
              <a:rPr lang="uk-UA" dirty="0">
                <a:latin typeface="Times New Roman" panose="02020603050405020304" pitchFamily="18" charset="0"/>
                <a:ea typeface="Times New Roman" panose="02020603050405020304" pitchFamily="18" charset="0"/>
              </a:rPr>
              <a:t>полягає в тому, що завдяки партнерству в ланцюгу</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поставок</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можна</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досягти</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значного</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зниження</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запасів</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a:t>
            </a:r>
            <a:r>
              <a:rPr lang="uk-UA" spc="-40"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дистриб’юційних</a:t>
            </a:r>
            <a:r>
              <a:rPr lang="uk-UA" dirty="0">
                <a:latin typeface="Times New Roman" panose="02020603050405020304" pitchFamily="18" charset="0"/>
                <a:ea typeface="Times New Roman" panose="02020603050405020304" pitchFamily="18" charset="0"/>
              </a:rPr>
              <a:t> центрах</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40</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кращого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використання</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транспортних</a:t>
            </a:r>
            <a:r>
              <a:rPr lang="uk-UA" spc="-10"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потужностей</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20</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 зменшення</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термінів</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виконання</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замовлення</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клієнтів</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50</a:t>
            </a:r>
            <a:r>
              <a:rPr lang="uk-UA" spc="-70" dirty="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a:t>
            </a:r>
          </a:p>
          <a:p>
            <a:pPr marL="269240" marR="263525" indent="449580" algn="just">
              <a:spcBef>
                <a:spcPts val="5"/>
              </a:spcBef>
              <a:spcAft>
                <a:spcPts val="0"/>
              </a:spcAft>
            </a:pPr>
            <a:r>
              <a:rPr lang="uk-UA" i="1" dirty="0">
                <a:latin typeface="Times New Roman" panose="02020603050405020304" pitchFamily="18" charset="0"/>
                <a:cs typeface="Times New Roman" panose="02020603050405020304" pitchFamily="18" charset="0"/>
              </a:rPr>
              <a:t>ECR </a:t>
            </a:r>
            <a:r>
              <a:rPr lang="uk-UA" dirty="0" err="1">
                <a:latin typeface="Times New Roman" panose="02020603050405020304" pitchFamily="18" charset="0"/>
                <a:cs typeface="Times New Roman" panose="02020603050405020304" pitchFamily="18" charset="0"/>
              </a:rPr>
              <a:t>Europe</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Executive</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Board</a:t>
            </a:r>
            <a:r>
              <a:rPr lang="uk-UA" dirty="0">
                <a:latin typeface="Times New Roman" panose="02020603050405020304" pitchFamily="18" charset="0"/>
                <a:cs typeface="Times New Roman" panose="02020603050405020304" pitchFamily="18" charset="0"/>
              </a:rPr>
              <a:t> — група, яка має інтереси у сфері виробництва та роздрібної торгівлі, ідентифікувала 14 елементів, розподілених за трьома сферами діяльності, у яких співпраця може забезпечити значні вигоди: </a:t>
            </a:r>
            <a:r>
              <a:rPr lang="uk-UA" i="1" dirty="0">
                <a:latin typeface="Times New Roman" panose="02020603050405020304" pitchFamily="18" charset="0"/>
                <a:cs typeface="Times New Roman" panose="02020603050405020304" pitchFamily="18" charset="0"/>
              </a:rPr>
              <a:t>управління попитом (</a:t>
            </a:r>
            <a:r>
              <a:rPr lang="uk-UA" dirty="0">
                <a:latin typeface="Times New Roman" panose="02020603050405020304" pitchFamily="18" charset="0"/>
                <a:cs typeface="Times New Roman" panose="02020603050405020304" pitchFamily="18" charset="0"/>
              </a:rPr>
              <a:t>розробка стратегії та потенційних можливостей, оптимізація асортименту, оптимізація заходів зі стимулювання збуту, оптимізація способів виведення товарів на ринок); </a:t>
            </a:r>
            <a:r>
              <a:rPr lang="uk-UA" i="1" dirty="0">
                <a:latin typeface="Times New Roman" panose="02020603050405020304" pitchFamily="18" charset="0"/>
                <a:cs typeface="Times New Roman" panose="02020603050405020304" pitchFamily="18" charset="0"/>
              </a:rPr>
              <a:t>управління постачанням (</a:t>
            </a:r>
            <a:r>
              <a:rPr lang="uk-UA" dirty="0">
                <a:latin typeface="Times New Roman" panose="02020603050405020304" pitchFamily="18" charset="0"/>
                <a:cs typeface="Times New Roman" panose="02020603050405020304" pitchFamily="18" charset="0"/>
              </a:rPr>
              <a:t>інтеграція постачальників, підвищення надійності операцій, синхронізація виробництва, безперервне поповнення запасів, </a:t>
            </a:r>
            <a:r>
              <a:rPr lang="uk-UA" dirty="0" err="1">
                <a:latin typeface="Times New Roman" panose="02020603050405020304" pitchFamily="18" charset="0"/>
                <a:cs typeface="Times New Roman" panose="02020603050405020304" pitchFamily="18" charset="0"/>
              </a:rPr>
              <a:t>узаємодія</a:t>
            </a:r>
            <a:r>
              <a:rPr lang="uk-UA" dirty="0">
                <a:latin typeface="Times New Roman" panose="02020603050405020304" pitchFamily="18" charset="0"/>
                <a:cs typeface="Times New Roman" panose="02020603050405020304" pitchFamily="18" charset="0"/>
              </a:rPr>
              <a:t>, автоматизоване упорядкування запасів); </a:t>
            </a:r>
            <a:r>
              <a:rPr lang="uk-UA" i="1" dirty="0">
                <a:latin typeface="Times New Roman" panose="02020603050405020304" pitchFamily="18" charset="0"/>
                <a:cs typeface="Times New Roman" panose="02020603050405020304" pitchFamily="18" charset="0"/>
              </a:rPr>
              <a:t>наявні технології (</a:t>
            </a:r>
            <a:r>
              <a:rPr lang="uk-UA" dirty="0">
                <a:latin typeface="Times New Roman" panose="02020603050405020304" pitchFamily="18" charset="0"/>
                <a:cs typeface="Times New Roman" panose="02020603050405020304" pitchFamily="18" charset="0"/>
              </a:rPr>
              <a:t>електронний обмін даними, електронний переказ грошових засобів, кодування товарів та управління базою даних, калькуляція витрат за видами діяльності</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927463" y="4056343"/>
            <a:ext cx="8934994" cy="2906159"/>
          </a:xfrm>
          <a:prstGeom prst="rect">
            <a:avLst/>
          </a:prstGeom>
        </p:spPr>
      </p:pic>
    </p:spTree>
    <p:extLst>
      <p:ext uri="{BB962C8B-B14F-4D97-AF65-F5344CB8AC3E}">
        <p14:creationId xmlns:p14="http://schemas.microsoft.com/office/powerpoint/2010/main" val="1362754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2307"/>
            <a:ext cx="12192000" cy="7017306"/>
          </a:xfrm>
          <a:prstGeom prst="rect">
            <a:avLst/>
          </a:prstGeom>
        </p:spPr>
        <p:txBody>
          <a:bodyPr wrap="square">
            <a:spAutoFit/>
          </a:bodyPr>
          <a:lstStyle/>
          <a:p>
            <a:pPr marL="269240" marR="264795" indent="449580" algn="just">
              <a:spcAft>
                <a:spcPts val="0"/>
              </a:spcAft>
            </a:pPr>
            <a:r>
              <a:rPr lang="uk-UA" dirty="0">
                <a:latin typeface="Times New Roman" panose="02020603050405020304" pitchFamily="18" charset="0"/>
                <a:ea typeface="Times New Roman" panose="02020603050405020304" pitchFamily="18" charset="0"/>
              </a:rPr>
              <a:t>Поряд із системою</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ECR на сучасному</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ринку</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значної актуальності набуває концепція</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функціонування</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"ощадного</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управління</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роздрібній</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торгівлі"</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t>
            </a:r>
            <a:r>
              <a:rPr lang="uk-UA" dirty="0" err="1">
                <a:latin typeface="Times New Roman" panose="02020603050405020304" pitchFamily="18" charset="0"/>
                <a:ea typeface="Times New Roman" panose="02020603050405020304" pitchFamily="18" charset="0"/>
              </a:rPr>
              <a:t>англ</a:t>
            </a:r>
            <a:r>
              <a:rPr lang="uk-UA" dirty="0">
                <a:latin typeface="Times New Roman" panose="02020603050405020304" pitchFamily="18" charset="0"/>
                <a:ea typeface="Times New Roman" panose="02020603050405020304" pitchFamily="18" charset="0"/>
              </a:rPr>
              <a:t>. — </a:t>
            </a:r>
            <a:r>
              <a:rPr lang="uk-UA" dirty="0" err="1">
                <a:latin typeface="Times New Roman" panose="02020603050405020304" pitchFamily="18" charset="0"/>
                <a:ea typeface="Times New Roman" panose="02020603050405020304" pitchFamily="18" charset="0"/>
              </a:rPr>
              <a:t>Lean</a:t>
            </a:r>
            <a:r>
              <a:rPr lang="uk-UA"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Retailing</a:t>
            </a:r>
            <a:r>
              <a:rPr lang="uk-UA" dirty="0">
                <a:latin typeface="Times New Roman" panose="02020603050405020304" pitchFamily="18" charset="0"/>
                <a:ea typeface="Times New Roman" panose="02020603050405020304" pitchFamily="18" charset="0"/>
              </a:rPr>
              <a:t> (LR), що ґрунтується на автоматизованих логістичних центрах, де процедури, що раніше виконувалися людьми, тепер реалізуються за допомогою конвеєрів і систем для зчитування інформації.</a:t>
            </a:r>
            <a:endParaRPr lang="en-US" dirty="0">
              <a:latin typeface="Times New Roman" panose="02020603050405020304" pitchFamily="18" charset="0"/>
              <a:ea typeface="Times New Roman" panose="02020603050405020304" pitchFamily="18" charset="0"/>
            </a:endParaRPr>
          </a:p>
          <a:p>
            <a:pPr marL="269240" marR="262890" indent="449580" algn="just">
              <a:spcAft>
                <a:spcPts val="0"/>
              </a:spcAft>
            </a:pPr>
            <a:r>
              <a:rPr lang="uk-UA" dirty="0">
                <a:latin typeface="Times New Roman" panose="02020603050405020304" pitchFamily="18" charset="0"/>
                <a:ea typeface="Times New Roman" panose="02020603050405020304" pitchFamily="18" charset="0"/>
              </a:rPr>
              <a:t>На сучасному етапі методи діяльності LR принципово відрізняються від методів діяльності традиційних підприємств роздрібної торгівлі, тобто вона вимагає частіших поставок товарів, які поповнюють у поточному режимі стан запасів. Концепція </a:t>
            </a:r>
            <a:r>
              <a:rPr lang="uk-UA" i="1" dirty="0">
                <a:latin typeface="Times New Roman" panose="02020603050405020304" pitchFamily="18" charset="0"/>
                <a:ea typeface="Times New Roman" panose="02020603050405020304" pitchFamily="18" charset="0"/>
              </a:rPr>
              <a:t>LR </a:t>
            </a:r>
            <a:r>
              <a:rPr lang="uk-UA" dirty="0">
                <a:latin typeface="Times New Roman" panose="02020603050405020304" pitchFamily="18" charset="0"/>
                <a:ea typeface="Times New Roman" panose="02020603050405020304" pitchFamily="18" charset="0"/>
              </a:rPr>
              <a:t>передбачає:</a:t>
            </a:r>
            <a:endParaRPr lang="en-US" dirty="0">
              <a:latin typeface="Times New Roman" panose="02020603050405020304" pitchFamily="18" charset="0"/>
              <a:ea typeface="Times New Roman" panose="02020603050405020304" pitchFamily="18" charset="0"/>
            </a:endParaRPr>
          </a:p>
          <a:p>
            <a:pPr marL="342900" marR="264795" lvl="0" indent="-342900" algn="just">
              <a:spcAft>
                <a:spcPts val="0"/>
              </a:spcAft>
              <a:buSzPts val="1400"/>
              <a:buFont typeface="Times New Roman" panose="02020603050405020304" pitchFamily="18" charset="0"/>
              <a:buChar char="•"/>
              <a:tabLst>
                <a:tab pos="834390" algn="l"/>
              </a:tabLst>
            </a:pPr>
            <a:r>
              <a:rPr lang="uk-UA" dirty="0">
                <a:latin typeface="Times New Roman" panose="02020603050405020304" pitchFamily="18" charset="0"/>
                <a:ea typeface="Times New Roman" panose="02020603050405020304" pitchFamily="18" charset="0"/>
              </a:rPr>
              <a:t>оцінку величини необхідного замовлення на підставі аналізу інформації завдяки використанню штрих-кодів у процесі продажу;</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lgn="just">
              <a:spcAft>
                <a:spcPts val="0"/>
              </a:spcAft>
              <a:buSzPts val="1400"/>
              <a:buFont typeface="Times New Roman" panose="02020603050405020304" pitchFamily="18" charset="0"/>
              <a:buChar char="•"/>
              <a:tabLst>
                <a:tab pos="908685" algn="l"/>
              </a:tabLst>
            </a:pPr>
            <a:r>
              <a:rPr lang="uk-UA" dirty="0">
                <a:latin typeface="Times New Roman" panose="02020603050405020304" pitchFamily="18" charset="0"/>
                <a:ea typeface="Times New Roman" panose="02020603050405020304" pitchFamily="18" charset="0"/>
              </a:rPr>
              <a:t>збирання даних щодо величини продажу окремих асортиментних позицій,</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їхнє групування та створення замовлень, які передаються електронним шляхом виробникам;</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lgn="just">
              <a:spcAft>
                <a:spcPts val="0"/>
              </a:spcAft>
              <a:buSzPts val="1400"/>
              <a:buFont typeface="Times New Roman" panose="02020603050405020304" pitchFamily="18" charset="0"/>
              <a:buChar char="•"/>
              <a:tabLst>
                <a:tab pos="890270" algn="l"/>
              </a:tabLst>
            </a:pPr>
            <a:r>
              <a:rPr lang="uk-UA" dirty="0">
                <a:latin typeface="Times New Roman" panose="02020603050405020304" pitchFamily="18" charset="0"/>
                <a:ea typeface="Times New Roman" panose="02020603050405020304" pitchFamily="18" charset="0"/>
              </a:rPr>
              <a:t>доставку до логістичних центрів скомплектованих виробниками партій </a:t>
            </a:r>
            <a:r>
              <a:rPr lang="uk-UA" spc="-10" dirty="0">
                <a:latin typeface="Times New Roman" panose="02020603050405020304" pitchFamily="18" charset="0"/>
                <a:ea typeface="Times New Roman" panose="02020603050405020304" pitchFamily="18" charset="0"/>
              </a:rPr>
              <a:t>товару;</a:t>
            </a:r>
            <a:endParaRPr lang="en-US" sz="1400" spc="0" dirty="0" smtClean="0">
              <a:effectLst/>
              <a:latin typeface="Times New Roman" panose="02020603050405020304" pitchFamily="18" charset="0"/>
              <a:ea typeface="Times New Roman" panose="02020603050405020304" pitchFamily="18" charset="0"/>
            </a:endParaRPr>
          </a:p>
          <a:p>
            <a:pPr marL="342900" marR="264160" lvl="0" indent="-342900" algn="just">
              <a:spcAft>
                <a:spcPts val="0"/>
              </a:spcAft>
              <a:buSzPts val="1400"/>
              <a:buFont typeface="Times New Roman" panose="02020603050405020304" pitchFamily="18" charset="0"/>
              <a:buChar char="•"/>
              <a:tabLst>
                <a:tab pos="923925" algn="l"/>
              </a:tabLst>
            </a:pPr>
            <a:r>
              <a:rPr lang="uk-UA" dirty="0">
                <a:latin typeface="Times New Roman" panose="02020603050405020304" pitchFamily="18" charset="0"/>
                <a:ea typeface="Times New Roman" panose="02020603050405020304" pitchFamily="18" charset="0"/>
              </a:rPr>
              <a:t>створення партій поставок до магазинів, що обслуговуються за </a:t>
            </a:r>
            <a:r>
              <a:rPr lang="uk-UA" dirty="0" err="1">
                <a:latin typeface="Times New Roman" panose="02020603050405020304" pitchFamily="18" charset="0"/>
                <a:ea typeface="Times New Roman" panose="02020603050405020304" pitchFamily="18" charset="0"/>
              </a:rPr>
              <a:t>посе</a:t>
            </a:r>
            <a:r>
              <a:rPr lang="uk-UA"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редництвом</a:t>
            </a:r>
            <a:r>
              <a:rPr lang="uk-UA" dirty="0">
                <a:latin typeface="Times New Roman" panose="02020603050405020304" pitchFamily="18" charset="0"/>
                <a:ea typeface="Times New Roman" panose="02020603050405020304" pitchFamily="18" charset="0"/>
              </a:rPr>
              <a:t> центру на підставі отриманої електронним шляхом інформації, яка стосується величини продажу певних асортиментних позицій.</a:t>
            </a:r>
            <a:endParaRPr lang="en-US" sz="1400" spc="0" dirty="0" smtClean="0">
              <a:effectLst/>
              <a:latin typeface="Times New Roman" panose="02020603050405020304" pitchFamily="18" charset="0"/>
              <a:ea typeface="Times New Roman" panose="02020603050405020304" pitchFamily="18" charset="0"/>
            </a:endParaRPr>
          </a:p>
          <a:p>
            <a:pPr marL="269240" marR="264795" indent="449580" algn="just">
              <a:spcAft>
                <a:spcPts val="0"/>
              </a:spcAft>
            </a:pPr>
            <a:r>
              <a:rPr lang="uk-UA" dirty="0">
                <a:latin typeface="Times New Roman" panose="02020603050405020304" pitchFamily="18" charset="0"/>
                <a:ea typeface="Times New Roman" panose="02020603050405020304" pitchFamily="18" charset="0"/>
              </a:rPr>
              <a:t>Процес прийняття товарів, комплектування партій, які </a:t>
            </a:r>
            <a:r>
              <a:rPr lang="uk-UA" dirty="0" err="1">
                <a:latin typeface="Times New Roman" panose="02020603050405020304" pitchFamily="18" charset="0"/>
                <a:ea typeface="Times New Roman" panose="02020603050405020304" pitchFamily="18" charset="0"/>
              </a:rPr>
              <a:t>висипаються</a:t>
            </a:r>
            <a:r>
              <a:rPr lang="uk-UA" dirty="0">
                <a:latin typeface="Times New Roman" panose="02020603050405020304" pitchFamily="18" charset="0"/>
                <a:ea typeface="Times New Roman" panose="02020603050405020304" pitchFamily="18" charset="0"/>
              </a:rPr>
              <a:t> до пунктів продажу, є автоматизованим і здійснюється невеликою кількістю </a:t>
            </a:r>
            <a:r>
              <a:rPr lang="uk-UA" spc="-10" dirty="0">
                <a:latin typeface="Times New Roman" panose="02020603050405020304" pitchFamily="18" charset="0"/>
                <a:ea typeface="Times New Roman" panose="02020603050405020304" pitchFamily="18" charset="0"/>
              </a:rPr>
              <a:t>працівників.</a:t>
            </a:r>
            <a:endParaRPr lang="en-US" dirty="0">
              <a:latin typeface="Times New Roman" panose="02020603050405020304" pitchFamily="18" charset="0"/>
              <a:ea typeface="Times New Roman" panose="02020603050405020304" pitchFamily="18" charset="0"/>
            </a:endParaRPr>
          </a:p>
          <a:p>
            <a:pPr marL="269240" marR="264160" indent="449580" algn="just">
              <a:spcAft>
                <a:spcPts val="0"/>
              </a:spcAft>
            </a:pPr>
            <a:r>
              <a:rPr lang="uk-UA" dirty="0" smtClean="0">
                <a:latin typeface="Times New Roman" panose="02020603050405020304" pitchFamily="18" charset="0"/>
                <a:ea typeface="Times New Roman" panose="02020603050405020304" pitchFamily="18" charset="0"/>
              </a:rPr>
              <a:t>У </a:t>
            </a:r>
            <a:r>
              <a:rPr lang="uk-UA" dirty="0">
                <a:latin typeface="Times New Roman" panose="02020603050405020304" pitchFamily="18" charset="0"/>
                <a:ea typeface="Times New Roman" panose="02020603050405020304" pitchFamily="18" charset="0"/>
              </a:rPr>
              <a:t>високорозвинених країнах упродовж останніх двадцяти років значно поширилася ідея </a:t>
            </a:r>
            <a:r>
              <a:rPr lang="uk-UA" i="1" dirty="0">
                <a:latin typeface="Times New Roman" panose="02020603050405020304" pitchFamily="18" charset="0"/>
                <a:ea typeface="Times New Roman" panose="02020603050405020304" pitchFamily="18" charset="0"/>
              </a:rPr>
              <a:t>LR, </a:t>
            </a:r>
            <a:r>
              <a:rPr lang="uk-UA" dirty="0">
                <a:latin typeface="Times New Roman" panose="02020603050405020304" pitchFamily="18" charset="0"/>
                <a:ea typeface="Times New Roman" panose="02020603050405020304" pitchFamily="18" charset="0"/>
              </a:rPr>
              <a:t>що безпосередньо пов'язана з удосконаленням Інтернет- технологій. Адже ця технологія, із одного боку, покращує дії торговельних мереж,</a:t>
            </a:r>
            <a:r>
              <a:rPr lang="uk-UA" spc="3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a:t>
            </a:r>
            <a:r>
              <a:rPr lang="uk-UA" spc="3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a:t>
            </a:r>
            <a:r>
              <a:rPr lang="uk-UA" spc="3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другого,</a:t>
            </a:r>
            <a:r>
              <a:rPr lang="uk-UA" spc="35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t>
            </a:r>
            <a:r>
              <a:rPr lang="uk-UA" spc="3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дає</a:t>
            </a:r>
            <a:r>
              <a:rPr lang="uk-UA" spc="3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можливість</a:t>
            </a:r>
            <a:r>
              <a:rPr lang="uk-UA" spc="35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виробникам</a:t>
            </a:r>
            <a:r>
              <a:rPr lang="uk-UA" spc="360" dirty="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співпрацювати </a:t>
            </a:r>
            <a:r>
              <a:rPr lang="uk-UA" dirty="0">
                <a:latin typeface="Times New Roman" panose="02020603050405020304" pitchFamily="18" charset="0"/>
                <a:ea typeface="Times New Roman" panose="02020603050405020304" pitchFamily="18" charset="0"/>
              </a:rPr>
              <a:t/>
            </a:r>
            <a:br>
              <a:rPr lang="uk-UA" dirty="0">
                <a:latin typeface="Times New Roman" panose="02020603050405020304" pitchFamily="18" charset="0"/>
                <a:ea typeface="Times New Roman" panose="02020603050405020304" pitchFamily="18" charset="0"/>
              </a:rPr>
            </a:br>
            <a:r>
              <a:rPr lang="uk-UA" dirty="0">
                <a:latin typeface="Times New Roman" panose="02020603050405020304" pitchFamily="18" charset="0"/>
                <a:ea typeface="Times New Roman" panose="02020603050405020304" pitchFamily="18" charset="0"/>
              </a:rPr>
              <a:t>безпосередньо з покупцями, оминаючи підприємства роздрібної торгівлі. Отже, це збільшує шанси виробників, які утворюють власні логістичні центри.</a:t>
            </a:r>
            <a:endParaRPr lang="en-US" dirty="0">
              <a:latin typeface="Times New Roman" panose="02020603050405020304" pitchFamily="18" charset="0"/>
              <a:ea typeface="Times New Roman" panose="02020603050405020304" pitchFamily="18" charset="0"/>
            </a:endParaRPr>
          </a:p>
          <a:p>
            <a:pPr marL="269240" marR="265430" indent="449580" algn="just">
              <a:spcAft>
                <a:spcPts val="0"/>
              </a:spcAft>
            </a:pPr>
            <a:r>
              <a:rPr lang="uk-UA" dirty="0">
                <a:latin typeface="Times New Roman" panose="02020603050405020304" pitchFamily="18" charset="0"/>
                <a:ea typeface="Times New Roman" panose="02020603050405020304" pitchFamily="18" charset="0"/>
              </a:rPr>
              <a:t>Одним із негативних наслідків використання концепції </a:t>
            </a:r>
            <a:r>
              <a:rPr lang="uk-UA" i="1" dirty="0">
                <a:latin typeface="Times New Roman" panose="02020603050405020304" pitchFamily="18" charset="0"/>
                <a:ea typeface="Times New Roman" panose="02020603050405020304" pitchFamily="18" charset="0"/>
              </a:rPr>
              <a:t>LR </a:t>
            </a:r>
            <a:r>
              <a:rPr lang="uk-UA" dirty="0">
                <a:latin typeface="Times New Roman" panose="02020603050405020304" pitchFamily="18" charset="0"/>
                <a:ea typeface="Times New Roman" panose="02020603050405020304" pitchFamily="18" charset="0"/>
              </a:rPr>
              <a:t>є накопичення значних запасів у виробників товару. Це пов'язано з тим, що за короткий проміжок часу вони не можуть виготовити таку кількість товару, яка необхідна для задоволення потреб ринку.</a:t>
            </a:r>
            <a:endParaRPr lang="en-US" dirty="0">
              <a:latin typeface="Times New Roman" panose="02020603050405020304" pitchFamily="18" charset="0"/>
              <a:ea typeface="Times New Roman" panose="02020603050405020304" pitchFamily="18" charset="0"/>
            </a:endParaRPr>
          </a:p>
          <a:p>
            <a:pPr marL="269240" indent="449580">
              <a:spcBef>
                <a:spcPts val="15"/>
              </a:spcBef>
            </a:pPr>
            <a:r>
              <a:rPr lang="uk-UA" dirty="0">
                <a:latin typeface="Times New Roman" panose="02020603050405020304" pitchFamily="18"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80297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9005" y="0"/>
            <a:ext cx="11769635" cy="7509748"/>
          </a:xfrm>
          <a:prstGeom prst="rect">
            <a:avLst/>
          </a:prstGeom>
        </p:spPr>
        <p:txBody>
          <a:bodyPr wrap="square">
            <a:spAutoFit/>
          </a:bodyPr>
          <a:lstStyle/>
          <a:p>
            <a:pPr marL="269240" marR="262890" indent="449580" algn="just">
              <a:spcAft>
                <a:spcPts val="0"/>
              </a:spcAft>
            </a:pPr>
            <a:r>
              <a:rPr lang="uk-UA" dirty="0" smtClean="0">
                <a:latin typeface="Times New Roman" panose="02020603050405020304" pitchFamily="18" charset="0"/>
                <a:ea typeface="Times New Roman" panose="02020603050405020304" pitchFamily="18" charset="0"/>
              </a:rPr>
              <a:t>2. Метою </a:t>
            </a:r>
            <a:r>
              <a:rPr lang="uk-UA" dirty="0">
                <a:latin typeface="Times New Roman" panose="02020603050405020304" pitchFamily="18" charset="0"/>
                <a:ea typeface="Times New Roman" panose="02020603050405020304" pitchFamily="18" charset="0"/>
              </a:rPr>
              <a:t>підготовки, упровадження й моніторингу комплексної політики обслуговування клієнта є досягнення задоволення клієнтів фірми, зокрема ключових. Досвід підказує, що існує позитивний баланс між задоволенням клієнта запропонованим йому продуктом разом із послугою та його лояльністю стосовно фірми. Після довгих років концентрації уваги на виробництві, його можливостях і продуктах фірми зрозуміли, що не продукти й послуги, які пропонують, є джерелом їхнього прибутку, а клієнт, який вирішив їх купити. Розпочалась гостра боротьба за клієнта. Спочатку вважали, що ключем до перемоги</a:t>
            </a:r>
            <a:r>
              <a:rPr lang="uk-UA" spc="-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є</a:t>
            </a:r>
            <a:r>
              <a:rPr lang="uk-UA" spc="-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величина</a:t>
            </a:r>
            <a:r>
              <a:rPr lang="uk-UA" spc="-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частки</a:t>
            </a:r>
            <a:r>
              <a:rPr lang="uk-UA" spc="-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ринку,</a:t>
            </a:r>
            <a:r>
              <a:rPr lang="uk-UA" spc="-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тобто</a:t>
            </a:r>
            <a:r>
              <a:rPr lang="uk-UA" spc="-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кількість</a:t>
            </a:r>
            <a:r>
              <a:rPr lang="uk-UA" spc="-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клієнтів,</a:t>
            </a:r>
            <a:r>
              <a:rPr lang="uk-UA" spc="-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яких</a:t>
            </a:r>
            <a:r>
              <a:rPr lang="uk-UA" spc="-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має</a:t>
            </a:r>
            <a:r>
              <a:rPr lang="uk-UA" spc="-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організація, однак</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дослідження</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з'ясували,</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важлива</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величина,</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якість</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цієї</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частки,</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тобто </a:t>
            </a:r>
            <a:r>
              <a:rPr lang="uk-UA" b="1" dirty="0">
                <a:latin typeface="Times New Roman" panose="02020603050405020304" pitchFamily="18" charset="0"/>
                <a:ea typeface="Times New Roman" panose="02020603050405020304" pitchFamily="18" charset="0"/>
              </a:rPr>
              <a:t>відсоток лояльних клієнтів. </a:t>
            </a:r>
            <a:r>
              <a:rPr lang="uk-UA" dirty="0">
                <a:latin typeface="Times New Roman" panose="02020603050405020304" pitchFamily="18" charset="0"/>
                <a:ea typeface="Times New Roman" panose="02020603050405020304" pitchFamily="18" charset="0"/>
              </a:rPr>
              <a:t>Лояльні клієнти впродовж тривалого зв'язку з фірмою приносять усе більший дохід, оскільки, із одного боку, менше їй коштують, з другого, — генерують вищі надходження. Отже, підприємства, сконцентровані на клієнті, уважають своєю місією якісну пропозицію високої вартості, щоб спочатку </a:t>
            </a:r>
            <a:r>
              <a:rPr lang="uk-UA" b="1" dirty="0">
                <a:latin typeface="Times New Roman" panose="02020603050405020304" pitchFamily="18" charset="0"/>
                <a:ea typeface="Times New Roman" panose="02020603050405020304" pitchFamily="18" charset="0"/>
              </a:rPr>
              <a:t>привабити </a:t>
            </a:r>
            <a:r>
              <a:rPr lang="uk-UA" dirty="0">
                <a:latin typeface="Times New Roman" panose="02020603050405020304" pitchFamily="18" charset="0"/>
                <a:ea typeface="Times New Roman" panose="02020603050405020304" pitchFamily="18" charset="0"/>
              </a:rPr>
              <a:t>клієнта, потім </a:t>
            </a:r>
            <a:r>
              <a:rPr lang="uk-UA" b="1" dirty="0">
                <a:latin typeface="Times New Roman" panose="02020603050405020304" pitchFamily="18" charset="0"/>
                <a:ea typeface="Times New Roman" panose="02020603050405020304" pitchFamily="18" charset="0"/>
              </a:rPr>
              <a:t>утримати </a:t>
            </a:r>
            <a:r>
              <a:rPr lang="uk-UA" dirty="0">
                <a:latin typeface="Times New Roman" panose="02020603050405020304" pitchFamily="18" charset="0"/>
                <a:ea typeface="Times New Roman" panose="02020603050405020304" pitchFamily="18" charset="0"/>
              </a:rPr>
              <a:t>його, і як наслідок</a:t>
            </a:r>
            <a:endParaRPr lang="en-US" dirty="0">
              <a:latin typeface="Times New Roman" panose="02020603050405020304" pitchFamily="18" charset="0"/>
              <a:ea typeface="Times New Roman" panose="02020603050405020304" pitchFamily="18" charset="0"/>
            </a:endParaRPr>
          </a:p>
          <a:p>
            <a:pPr marL="342900" marR="264160" lvl="0" indent="-342900" algn="just">
              <a:spcAft>
                <a:spcPts val="0"/>
              </a:spcAft>
              <a:buSzPts val="1400"/>
              <a:buFont typeface="Times New Roman" panose="02020603050405020304" pitchFamily="18" charset="0"/>
              <a:buChar char="—"/>
              <a:tabLst>
                <a:tab pos="548640" algn="l"/>
              </a:tabLst>
            </a:pPr>
            <a:r>
              <a:rPr lang="uk-UA" b="1" dirty="0">
                <a:latin typeface="Times New Roman" panose="02020603050405020304" pitchFamily="18" charset="0"/>
                <a:ea typeface="Times New Roman" panose="02020603050405020304" pitchFamily="18" charset="0"/>
              </a:rPr>
              <a:t>побудувати довгострокові партнерські стосунки. </a:t>
            </a:r>
            <a:r>
              <a:rPr lang="uk-UA" dirty="0">
                <a:latin typeface="Times New Roman" panose="02020603050405020304" pitchFamily="18" charset="0"/>
                <a:ea typeface="Times New Roman" panose="02020603050405020304" pitchFamily="18" charset="0"/>
              </a:rPr>
              <a:t>Неабияким викликом було досягнення цих цілей в умовах посиленої конкуренції</a:t>
            </a:r>
            <a:r>
              <a:rPr lang="uk-UA" dirty="0" smtClean="0">
                <a:latin typeface="Times New Roman" panose="02020603050405020304" pitchFamily="18" charset="0"/>
                <a:ea typeface="Times New Roman" panose="02020603050405020304" pitchFamily="18" charset="0"/>
              </a:rPr>
              <a:t>.</a:t>
            </a:r>
          </a:p>
          <a:p>
            <a:r>
              <a:rPr lang="uk-UA" dirty="0">
                <a:latin typeface="Times New Roman" panose="02020603050405020304" pitchFamily="18" charset="0"/>
                <a:cs typeface="Times New Roman" panose="02020603050405020304" pitchFamily="18" charset="0"/>
              </a:rPr>
              <a:t>Одним із перших задумів із прив'язування клієнта до фірми та її продуктів було пропонування участі у програмах лояльності. Фірми як у сфері послуг, так і виробничі зацікавлюють клієнтів нагородами, щоб здобути їхню лояльність. У самій галузі роздрібної торгівлі ці програми не є диференційованими. Не зважаючи на їхню популярність серед клієнтів, вони не виконують свого основного завдання, тобто не покращують показники лояльності найбільш дохідних клієнтів. Упроваджуючи їх, фірми потрапляють в одну або кілька з чотирьох пасток:</a:t>
            </a:r>
            <a:endParaRPr lang="en-US" dirty="0">
              <a:latin typeface="Times New Roman" panose="02020603050405020304" pitchFamily="18" charset="0"/>
              <a:cs typeface="Times New Roman" panose="02020603050405020304" pitchFamily="18" charset="0"/>
            </a:endParaRPr>
          </a:p>
          <a:p>
            <a:pPr lvl="1"/>
            <a:r>
              <a:rPr lang="uk-UA" dirty="0">
                <a:latin typeface="Times New Roman" panose="02020603050405020304" pitchFamily="18" charset="0"/>
                <a:cs typeface="Times New Roman" panose="02020603050405020304" pitchFamily="18" charset="0"/>
              </a:rPr>
              <a:t>"</a:t>
            </a:r>
            <a:r>
              <a:rPr lang="uk-UA" b="1" dirty="0">
                <a:latin typeface="Times New Roman" panose="02020603050405020304" pitchFamily="18" charset="0"/>
                <a:cs typeface="Times New Roman" panose="02020603050405020304" pitchFamily="18" charset="0"/>
              </a:rPr>
              <a:t>зайці", </a:t>
            </a:r>
            <a:r>
              <a:rPr lang="uk-UA" dirty="0">
                <a:latin typeface="Times New Roman" panose="02020603050405020304" pitchFamily="18" charset="0"/>
                <a:cs typeface="Times New Roman" panose="02020603050405020304" pitchFamily="18" charset="0"/>
              </a:rPr>
              <a:t>тобто клієнти програми, які, не збільшуючи витрат, користуються пропонованими фірмою привілеями. Дослідження, проведені консультантами </a:t>
            </a:r>
            <a:r>
              <a:rPr lang="uk-UA" dirty="0" err="1">
                <a:latin typeface="Times New Roman" panose="02020603050405020304" pitchFamily="18" charset="0"/>
                <a:cs typeface="Times New Roman" panose="02020603050405020304" pitchFamily="18" charset="0"/>
              </a:rPr>
              <a:t>МакКінсі</a:t>
            </a:r>
            <a:r>
              <a:rPr lang="uk-UA" dirty="0">
                <a:latin typeface="Times New Roman" panose="02020603050405020304" pitchFamily="18" charset="0"/>
                <a:cs typeface="Times New Roman" panose="02020603050405020304" pitchFamily="18" charset="0"/>
              </a:rPr>
              <a:t> в кінці 1999 р. щодо впливу програм лояльності на величину витрат клієнтів, показали, що більшість учасників цих програм витрачають стільки ж або менше.</a:t>
            </a:r>
            <a:endParaRPr lang="en-US" sz="1400" dirty="0">
              <a:latin typeface="Times New Roman" panose="02020603050405020304" pitchFamily="18" charset="0"/>
              <a:cs typeface="Times New Roman" panose="02020603050405020304" pitchFamily="18" charset="0"/>
            </a:endParaRPr>
          </a:p>
          <a:p>
            <a:pPr lvl="1"/>
            <a:r>
              <a:rPr lang="uk-UA" b="1" dirty="0">
                <a:latin typeface="Times New Roman" panose="02020603050405020304" pitchFamily="18" charset="0"/>
                <a:cs typeface="Times New Roman" panose="02020603050405020304" pitchFamily="18" charset="0"/>
              </a:rPr>
              <a:t>привабливі нагороди</a:t>
            </a:r>
            <a:r>
              <a:rPr lang="uk-UA" dirty="0">
                <a:latin typeface="Times New Roman" panose="02020603050405020304" pitchFamily="18" charset="0"/>
                <a:cs typeface="Times New Roman" panose="02020603050405020304" pitchFamily="18" charset="0"/>
              </a:rPr>
              <a:t>, витрати на які треба покрити з незначної маржі фірми;</a:t>
            </a:r>
            <a:endParaRPr lang="en-US" sz="1400" dirty="0">
              <a:latin typeface="Times New Roman" panose="02020603050405020304" pitchFamily="18" charset="0"/>
              <a:cs typeface="Times New Roman" panose="02020603050405020304" pitchFamily="18" charset="0"/>
            </a:endParaRPr>
          </a:p>
          <a:p>
            <a:pPr lvl="1"/>
            <a:r>
              <a:rPr lang="uk-UA" b="1" dirty="0">
                <a:latin typeface="Times New Roman" panose="02020603050405020304" pitchFamily="18" charset="0"/>
                <a:cs typeface="Times New Roman" panose="02020603050405020304" pitchFamily="18" charset="0"/>
              </a:rPr>
              <a:t>відсутність комплексного моніторингу </a:t>
            </a:r>
            <a:r>
              <a:rPr lang="uk-UA" dirty="0">
                <a:latin typeface="Times New Roman" panose="02020603050405020304" pitchFamily="18" charset="0"/>
                <a:cs typeface="Times New Roman" panose="02020603050405020304" pitchFamily="18" charset="0"/>
              </a:rPr>
              <a:t>усіх витрат, пов'язаних із програмою, тобто впровадження й ведення програми, витрат маркетингу, підтримки, реалізації замовлень, обслуговування клієнта або технічної інфраструктури;</a:t>
            </a:r>
            <a:endParaRPr lang="en-US" sz="1400" dirty="0">
              <a:latin typeface="Times New Roman" panose="02020603050405020304" pitchFamily="18" charset="0"/>
              <a:cs typeface="Times New Roman" panose="02020603050405020304" pitchFamily="18" charset="0"/>
            </a:endParaRPr>
          </a:p>
          <a:p>
            <a:pPr lvl="1"/>
            <a:r>
              <a:rPr lang="uk-UA"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R="264160" lvl="0" algn="just">
              <a:spcAft>
                <a:spcPts val="0"/>
              </a:spcAft>
              <a:buSzPts val="1400"/>
              <a:tabLst>
                <a:tab pos="548640" algn="l"/>
              </a:tabLst>
            </a:pPr>
            <a:endParaRPr lang="en-US" sz="14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92878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5943" y="161334"/>
            <a:ext cx="11821886" cy="6740307"/>
          </a:xfrm>
          <a:prstGeom prst="rect">
            <a:avLst/>
          </a:prstGeom>
        </p:spPr>
        <p:txBody>
          <a:bodyPr wrap="square">
            <a:spAutoFit/>
          </a:bodyPr>
          <a:lstStyle/>
          <a:p>
            <a:r>
              <a:rPr lang="uk-UA" b="1" dirty="0" smtClean="0">
                <a:latin typeface="Times New Roman" panose="02020603050405020304" pitchFamily="18" charset="0"/>
                <a:cs typeface="Times New Roman" panose="02020603050405020304" pitchFamily="18" charset="0"/>
              </a:rPr>
              <a:t>нерівна конкуренція </a:t>
            </a:r>
            <a:r>
              <a:rPr lang="uk-UA" dirty="0" smtClean="0">
                <a:latin typeface="Times New Roman" panose="02020603050405020304" pitchFamily="18" charset="0"/>
                <a:cs typeface="Times New Roman" panose="02020603050405020304" pitchFamily="18" charset="0"/>
              </a:rPr>
              <a:t>"фірм із крові й костей" (так було визначено фірми, які потрапляють до своїх клієнтів через традиційні, матеріальні </a:t>
            </a:r>
            <a:r>
              <a:rPr lang="uk-UA" dirty="0" err="1" smtClean="0">
                <a:latin typeface="Times New Roman" panose="02020603050405020304" pitchFamily="18" charset="0"/>
                <a:cs typeface="Times New Roman" panose="02020603050405020304" pitchFamily="18" charset="0"/>
              </a:rPr>
              <a:t>каналидистриб’юції</a:t>
            </a:r>
            <a:r>
              <a:rPr lang="uk-UA" dirty="0" smtClean="0">
                <a:latin typeface="Times New Roman" panose="02020603050405020304" pitchFamily="18" charset="0"/>
                <a:cs typeface="Times New Roman" panose="02020603050405020304" pitchFamily="18" charset="0"/>
              </a:rPr>
              <a:t> (</a:t>
            </a:r>
            <a:r>
              <a:rPr lang="uk-UA" dirty="0" err="1" smtClean="0">
                <a:latin typeface="Times New Roman" panose="02020603050405020304" pitchFamily="18" charset="0"/>
                <a:cs typeface="Times New Roman" panose="02020603050405020304" pitchFamily="18" charset="0"/>
              </a:rPr>
              <a:t>англ</a:t>
            </a:r>
            <a:r>
              <a:rPr lang="uk-UA" dirty="0" smtClean="0">
                <a:latin typeface="Times New Roman" panose="02020603050405020304" pitchFamily="18" charset="0"/>
                <a:cs typeface="Times New Roman" panose="02020603050405020304" pitchFamily="18" charset="0"/>
              </a:rPr>
              <a:t>. — </a:t>
            </a:r>
            <a:r>
              <a:rPr lang="uk-UA" i="1" dirty="0" err="1" smtClean="0">
                <a:latin typeface="Times New Roman" panose="02020603050405020304" pitchFamily="18" charset="0"/>
                <a:cs typeface="Times New Roman" panose="02020603050405020304" pitchFamily="18" charset="0"/>
              </a:rPr>
              <a:t>brick</a:t>
            </a:r>
            <a:r>
              <a:rPr lang="uk-UA" i="1" dirty="0" smtClean="0">
                <a:latin typeface="Times New Roman" panose="02020603050405020304" pitchFamily="18" charset="0"/>
                <a:cs typeface="Times New Roman" panose="02020603050405020304" pitchFamily="18" charset="0"/>
              </a:rPr>
              <a:t> </a:t>
            </a:r>
            <a:r>
              <a:rPr lang="uk-UA" i="1" dirty="0" err="1" smtClean="0">
                <a:latin typeface="Times New Roman" panose="02020603050405020304" pitchFamily="18" charset="0"/>
                <a:cs typeface="Times New Roman" panose="02020603050405020304" pitchFamily="18" charset="0"/>
              </a:rPr>
              <a:t>and</a:t>
            </a:r>
            <a:r>
              <a:rPr lang="uk-UA" i="1" dirty="0" smtClean="0">
                <a:latin typeface="Times New Roman" panose="02020603050405020304" pitchFamily="18" charset="0"/>
                <a:cs typeface="Times New Roman" panose="02020603050405020304" pitchFamily="18" charset="0"/>
              </a:rPr>
              <a:t> </a:t>
            </a:r>
            <a:r>
              <a:rPr lang="uk-UA" i="1" dirty="0" err="1" smtClean="0">
                <a:latin typeface="Times New Roman" panose="02020603050405020304" pitchFamily="18" charset="0"/>
                <a:cs typeface="Times New Roman" panose="02020603050405020304" pitchFamily="18" charset="0"/>
              </a:rPr>
              <a:t>mortar</a:t>
            </a:r>
            <a:r>
              <a:rPr lang="uk-UA" i="1" dirty="0" smtClean="0">
                <a:latin typeface="Times New Roman" panose="02020603050405020304" pitchFamily="18" charset="0"/>
                <a:cs typeface="Times New Roman" panose="02020603050405020304" pitchFamily="18" charset="0"/>
              </a:rPr>
              <a:t> </a:t>
            </a:r>
            <a:r>
              <a:rPr lang="uk-UA" i="1" dirty="0" err="1" smtClean="0">
                <a:latin typeface="Times New Roman" panose="02020603050405020304" pitchFamily="18" charset="0"/>
                <a:cs typeface="Times New Roman" panose="02020603050405020304" pitchFamily="18" charset="0"/>
              </a:rPr>
              <a:t>firms</a:t>
            </a:r>
            <a:r>
              <a:rPr lang="uk-UA" i="1" dirty="0" smtClean="0">
                <a:latin typeface="Times New Roman" panose="02020603050405020304" pitchFamily="18" charset="0"/>
                <a:cs typeface="Times New Roman" panose="02020603050405020304" pitchFamily="18" charset="0"/>
              </a:rPr>
              <a:t>) і</a:t>
            </a:r>
            <a:r>
              <a:rPr lang="uk-UA" dirty="0" smtClean="0">
                <a:latin typeface="Times New Roman" panose="02020603050405020304" pitchFamily="18" charset="0"/>
                <a:cs typeface="Times New Roman" panose="02020603050405020304" pitchFamily="18" charset="0"/>
              </a:rPr>
              <a:t>з віртуальними фірмами, які пропонують більші знижки клієнтам, які прийняли рішення щодо співпраці з ними.</a:t>
            </a:r>
          </a:p>
          <a:p>
            <a:r>
              <a:rPr lang="uk-UA" dirty="0">
                <a:latin typeface="Times New Roman" panose="02020603050405020304" pitchFamily="18" charset="0"/>
                <a:cs typeface="Times New Roman" panose="02020603050405020304" pitchFamily="18" charset="0"/>
              </a:rPr>
              <a:t>Не зважаючи на це, дослідження, проведені міжнародною консалтинговою фірмою </a:t>
            </a:r>
            <a:r>
              <a:rPr lang="uk-UA" dirty="0" err="1">
                <a:latin typeface="Times New Roman" panose="02020603050405020304" pitchFamily="18" charset="0"/>
                <a:cs typeface="Times New Roman" panose="02020603050405020304" pitchFamily="18" charset="0"/>
              </a:rPr>
              <a:t>Bain</a:t>
            </a:r>
            <a:r>
              <a:rPr lang="uk-UA" dirty="0">
                <a:latin typeface="Times New Roman" panose="02020603050405020304" pitchFamily="18" charset="0"/>
                <a:cs typeface="Times New Roman" panose="02020603050405020304" pitchFamily="18" charset="0"/>
              </a:rPr>
              <a:t> &amp; </a:t>
            </a:r>
            <a:r>
              <a:rPr lang="uk-UA" dirty="0" err="1">
                <a:latin typeface="Times New Roman" panose="02020603050405020304" pitchFamily="18" charset="0"/>
                <a:cs typeface="Times New Roman" panose="02020603050405020304" pitchFamily="18" charset="0"/>
              </a:rPr>
              <a:t>Co</a:t>
            </a:r>
            <a:r>
              <a:rPr lang="uk-UA" dirty="0">
                <a:latin typeface="Times New Roman" panose="02020603050405020304" pitchFamily="18" charset="0"/>
                <a:cs typeface="Times New Roman" panose="02020603050405020304" pitchFamily="18" charset="0"/>
              </a:rPr>
              <a:t>, показали, що навіть невелике покращання показника утримання клієнтів (відсоток клієнтів, які залишилися з фірмою на наступний період) значно впливає на прибуток, який генерує підприємство. Покращання показника на 5 % може призвести до зростання вартості активів </a:t>
            </a:r>
            <a:r>
              <a:rPr lang="uk-UA" dirty="0" err="1">
                <a:latin typeface="Times New Roman" panose="02020603050405020304" pitchFamily="18" charset="0"/>
                <a:cs typeface="Times New Roman" panose="02020603050405020304" pitchFamily="18" charset="0"/>
              </a:rPr>
              <a:t>нетто</a:t>
            </a:r>
            <a:r>
              <a:rPr lang="uk-UA" dirty="0">
                <a:latin typeface="Times New Roman" panose="02020603050405020304" pitchFamily="18" charset="0"/>
                <a:cs typeface="Times New Roman" panose="02020603050405020304" pitchFamily="18" charset="0"/>
              </a:rPr>
              <a:t> в майбутніх періодах залежно від галузі на 25 — 85 %. Таємниця більших прибутків фірми, яка утримує лише на 5 % більше клієнтів, полягає, з одного боку, у додаткових надходженнях, які генеруються постійними клієнтами, зокрема:</a:t>
            </a:r>
            <a:endParaRPr lang="en-US" dirty="0">
              <a:latin typeface="Times New Roman" panose="02020603050405020304" pitchFamily="18" charset="0"/>
              <a:cs typeface="Times New Roman" panose="02020603050405020304" pitchFamily="18" charset="0"/>
            </a:endParaRPr>
          </a:p>
          <a:p>
            <a:pPr lvl="1"/>
            <a:r>
              <a:rPr lang="uk-UA" dirty="0">
                <a:latin typeface="Times New Roman" panose="02020603050405020304" pitchFamily="18" charset="0"/>
                <a:cs typeface="Times New Roman" panose="02020603050405020304" pitchFamily="18" charset="0"/>
              </a:rPr>
              <a:t>зростанні обсягу продуктів, які клієнт купує завдяки кращому знайомству з повною пропозицією фірми;</a:t>
            </a:r>
            <a:endParaRPr lang="en-US" sz="1400" dirty="0">
              <a:latin typeface="Times New Roman" panose="02020603050405020304" pitchFamily="18" charset="0"/>
              <a:cs typeface="Times New Roman" panose="02020603050405020304" pitchFamily="18" charset="0"/>
            </a:endParaRPr>
          </a:p>
          <a:p>
            <a:pPr lvl="1"/>
            <a:r>
              <a:rPr lang="uk-UA" dirty="0">
                <a:latin typeface="Times New Roman" panose="02020603050405020304" pitchFamily="18" charset="0"/>
                <a:cs typeface="Times New Roman" panose="02020603050405020304" pitchFamily="18" charset="0"/>
              </a:rPr>
              <a:t>лояльності клієнтів, які настільки задоволені якістю запропонованих послуг, що можуть бути "живою рекламою" фірми;</a:t>
            </a:r>
            <a:endParaRPr lang="en-US" sz="1400" dirty="0">
              <a:latin typeface="Times New Roman" panose="02020603050405020304" pitchFamily="18" charset="0"/>
              <a:cs typeface="Times New Roman" panose="02020603050405020304" pitchFamily="18" charset="0"/>
            </a:endParaRPr>
          </a:p>
          <a:p>
            <a:pPr lvl="1"/>
            <a:r>
              <a:rPr lang="uk-UA" dirty="0">
                <a:latin typeface="Times New Roman" panose="02020603050405020304" pitchFamily="18" charset="0"/>
                <a:cs typeface="Times New Roman" panose="02020603050405020304" pitchFamily="18" charset="0"/>
              </a:rPr>
              <a:t>можливості отримання вищої ціни завдяки, наприклад, униканню знижок, які надаються новим клієнтам, або нижчої вразливості постійних клієнтів на ціну (зокрема у сфері послуг, де нематеріальний характер продукту, а також паралельність процесу виробництва та споживання послуги є причиною невизначеності кінцевої форми отриманої послуги).</a:t>
            </a:r>
            <a:endParaRPr lang="en-US" sz="1400"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Із другого ж боку, лояльність клієнтів надає фірмі можливість зменшити витрати на їхнє обслуговування, зокрема завдяки:</a:t>
            </a:r>
            <a:endParaRPr lang="en-US" dirty="0">
              <a:latin typeface="Times New Roman" panose="02020603050405020304" pitchFamily="18" charset="0"/>
              <a:cs typeface="Times New Roman" panose="02020603050405020304" pitchFamily="18" charset="0"/>
            </a:endParaRPr>
          </a:p>
          <a:p>
            <a:pPr lvl="1"/>
            <a:r>
              <a:rPr lang="uk-UA" dirty="0">
                <a:latin typeface="Times New Roman" panose="02020603050405020304" pitchFamily="18" charset="0"/>
                <a:cs typeface="Times New Roman" panose="02020603050405020304" pitchFamily="18" charset="0"/>
              </a:rPr>
              <a:t>відсутності грошових і часових витрат на отримання нових клієнтів;</a:t>
            </a:r>
            <a:endParaRPr lang="en-US" sz="1400" dirty="0">
              <a:latin typeface="Times New Roman" panose="02020603050405020304" pitchFamily="18" charset="0"/>
              <a:cs typeface="Times New Roman" panose="02020603050405020304" pitchFamily="18" charset="0"/>
            </a:endParaRPr>
          </a:p>
          <a:p>
            <a:pPr lvl="1"/>
            <a:r>
              <a:rPr lang="uk-UA" dirty="0">
                <a:latin typeface="Times New Roman" panose="02020603050405020304" pitchFamily="18" charset="0"/>
                <a:cs typeface="Times New Roman" panose="02020603050405020304" pitchFamily="18" charset="0"/>
              </a:rPr>
              <a:t>зниженню витрат на обслуговування клієнта через те, що фірма знає його очікування, а клієнт знає процедури, що застосовуються в фірмі, отже потребує менше додаткової інформації і допомоги працівників фірми; більш схильний до інтегрування своєї системи планування або складання замовлень із системою фірми, яка його обслуговує.</a:t>
            </a:r>
            <a:endParaRPr lang="en-US" sz="1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19578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1257" y="129017"/>
            <a:ext cx="11952514" cy="5837495"/>
          </a:xfrm>
          <a:prstGeom prst="rect">
            <a:avLst/>
          </a:prstGeom>
        </p:spPr>
        <p:txBody>
          <a:bodyPr wrap="square">
            <a:spAutoFit/>
          </a:bodyPr>
          <a:lstStyle/>
          <a:p>
            <a:pPr marL="269240" marR="264160" indent="449580" algn="just">
              <a:spcAft>
                <a:spcPts val="0"/>
              </a:spcAft>
            </a:pPr>
            <a:r>
              <a:rPr lang="uk-UA" dirty="0">
                <a:latin typeface="Times New Roman" panose="02020603050405020304" pitchFamily="18" charset="0"/>
                <a:ea typeface="Times New Roman" panose="02020603050405020304" pitchFamily="18" charset="0"/>
              </a:rPr>
              <a:t>Першим кроком до створення лояльності клієнтів є </a:t>
            </a:r>
            <a:r>
              <a:rPr lang="uk-UA" b="1" dirty="0">
                <a:latin typeface="Times New Roman" panose="02020603050405020304" pitchFamily="18" charset="0"/>
                <a:ea typeface="Times New Roman" panose="02020603050405020304" pitchFamily="18" charset="0"/>
              </a:rPr>
              <a:t>скерування своєї пропозиції до відповідних клієнтів. </a:t>
            </a:r>
            <a:r>
              <a:rPr lang="uk-UA" dirty="0">
                <a:latin typeface="Times New Roman" panose="02020603050405020304" pitchFamily="18" charset="0"/>
                <a:ea typeface="Times New Roman" panose="02020603050405020304" pitchFamily="18" charset="0"/>
              </a:rPr>
              <a:t>Із цією метою керівництво організації</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має, насамперед, усвідомити, ким </a:t>
            </a:r>
            <a:r>
              <a:rPr lang="uk-UA" b="1" dirty="0">
                <a:latin typeface="Times New Roman" panose="02020603050405020304" pitchFamily="18" charset="0"/>
                <a:ea typeface="Times New Roman" panose="02020603050405020304" pitchFamily="18" charset="0"/>
              </a:rPr>
              <a:t>є </a:t>
            </a:r>
            <a:r>
              <a:rPr lang="uk-UA" dirty="0">
                <a:latin typeface="Times New Roman" panose="02020603050405020304" pitchFamily="18" charset="0"/>
                <a:ea typeface="Times New Roman" panose="02020603050405020304" pitchFamily="18" charset="0"/>
              </a:rPr>
              <a:t>кінцеві споживачі продуктів і послуг, а потім докласти усіх зусиль, щоб з'ясувати їхні очікування й уподобання.</a:t>
            </a:r>
            <a:endParaRPr lang="en-US" dirty="0">
              <a:latin typeface="Times New Roman" panose="02020603050405020304" pitchFamily="18" charset="0"/>
              <a:ea typeface="Times New Roman" panose="02020603050405020304" pitchFamily="18" charset="0"/>
            </a:endParaRPr>
          </a:p>
          <a:p>
            <a:pPr marL="718820" indent="449580" algn="just">
              <a:lnSpc>
                <a:spcPts val="1610"/>
              </a:lnSpc>
              <a:spcAft>
                <a:spcPts val="0"/>
              </a:spcAft>
            </a:pPr>
            <a:r>
              <a:rPr lang="uk-UA" dirty="0">
                <a:latin typeface="Times New Roman" panose="02020603050405020304" pitchFamily="18" charset="0"/>
                <a:ea typeface="Times New Roman" panose="02020603050405020304" pitchFamily="18" charset="0"/>
              </a:rPr>
              <a:t>Однак,</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ідентифікація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кінцевих</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клієнтів</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фірми</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й</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визначення</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їхніх</a:t>
            </a:r>
            <a:r>
              <a:rPr lang="uk-UA" spc="31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потреб</a:t>
            </a:r>
            <a:endParaRPr lang="en-US" dirty="0">
              <a:latin typeface="Times New Roman" panose="02020603050405020304" pitchFamily="18" charset="0"/>
              <a:ea typeface="Times New Roman" panose="02020603050405020304" pitchFamily="18" charset="0"/>
            </a:endParaRPr>
          </a:p>
          <a:p>
            <a:pPr marL="342900" marR="262890" lvl="0" indent="-342900" algn="just">
              <a:spcAft>
                <a:spcPts val="0"/>
              </a:spcAft>
              <a:buSzPts val="1400"/>
              <a:buFont typeface="Times New Roman" panose="02020603050405020304" pitchFamily="18" charset="0"/>
              <a:buChar char="—"/>
              <a:tabLst>
                <a:tab pos="554990" algn="l"/>
              </a:tabLst>
            </a:pPr>
            <a:r>
              <a:rPr lang="uk-UA" dirty="0">
                <a:latin typeface="Times New Roman" panose="02020603050405020304" pitchFamily="18" charset="0"/>
                <a:ea typeface="Times New Roman" panose="02020603050405020304" pitchFamily="18" charset="0"/>
              </a:rPr>
              <a:t>це лише початок налагодження стосунків із клієнтом. Наступним, дуже важливим</a:t>
            </a:r>
            <a:r>
              <a:rPr lang="uk-UA" spc="-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етапом,</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є</a:t>
            </a:r>
            <a:r>
              <a:rPr lang="uk-UA" spc="-6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покращання</a:t>
            </a:r>
            <a:r>
              <a:rPr lang="uk-UA" b="1" spc="-6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процесів,</a:t>
            </a:r>
            <a:r>
              <a:rPr lang="uk-UA" b="1" spc="-6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які</a:t>
            </a:r>
            <a:r>
              <a:rPr lang="uk-UA" b="1" spc="-60"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відбуваються</a:t>
            </a:r>
            <a:r>
              <a:rPr lang="uk-UA" b="1" spc="-70"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на</a:t>
            </a:r>
            <a:r>
              <a:rPr lang="uk-UA" b="1" spc="-60"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підприємстві. </a:t>
            </a:r>
            <a:r>
              <a:rPr lang="uk-UA" dirty="0">
                <a:latin typeface="Times New Roman" panose="02020603050405020304" pitchFamily="18" charset="0"/>
                <a:ea typeface="Times New Roman" panose="02020603050405020304" pitchFamily="18" charset="0"/>
              </a:rPr>
              <a:t>Спеціалісти радять процеси змінювати з точки зору кінцевого клієнта, не забуваючи про роль партнерів і співпрацівників. Усі учасники процесу повинні його</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уявляти,</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щоби</a:t>
            </a:r>
            <a:r>
              <a:rPr lang="uk-UA" spc="-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вчасно</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й</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ефективно</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реагувати</a:t>
            </a:r>
            <a:r>
              <a:rPr lang="uk-UA" spc="-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потреби</a:t>
            </a:r>
            <a:r>
              <a:rPr lang="uk-UA" spc="-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клієнта.</a:t>
            </a:r>
            <a:endParaRPr lang="en-US" sz="1400" spc="0" dirty="0" smtClean="0">
              <a:effectLst/>
              <a:latin typeface="Times New Roman" panose="02020603050405020304" pitchFamily="18" charset="0"/>
              <a:ea typeface="Times New Roman" panose="02020603050405020304" pitchFamily="18" charset="0"/>
            </a:endParaRPr>
          </a:p>
          <a:p>
            <a:pPr marL="269240" marR="262255" indent="449580" algn="just">
              <a:spcAft>
                <a:spcPts val="0"/>
              </a:spcAft>
            </a:pPr>
            <a:r>
              <a:rPr lang="uk-UA" dirty="0">
                <a:latin typeface="Times New Roman" panose="02020603050405020304" pitchFamily="18" charset="0"/>
                <a:ea typeface="Times New Roman" panose="02020603050405020304" pitchFamily="18" charset="0"/>
              </a:rPr>
              <a:t>Покращуючи процеси з</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погляду</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кінцевого</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клієнта,</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треба також пам'ятати, що фірма, яка хоче досягти високої лояльності своїх клієнтів, повинна </a:t>
            </a:r>
            <a:r>
              <a:rPr lang="uk-UA" b="1" dirty="0">
                <a:latin typeface="Times New Roman" panose="02020603050405020304" pitchFamily="18" charset="0"/>
                <a:ea typeface="Times New Roman" panose="02020603050405020304" pitchFamily="18" charset="0"/>
              </a:rPr>
              <a:t>відповідати</a:t>
            </a:r>
            <a:r>
              <a:rPr lang="uk-UA" b="1" spc="370"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за</a:t>
            </a:r>
            <a:r>
              <a:rPr lang="uk-UA" b="1" spc="38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увесь</a:t>
            </a:r>
            <a:r>
              <a:rPr lang="uk-UA" b="1" spc="38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попередній</a:t>
            </a:r>
            <a:r>
              <a:rPr lang="uk-UA" b="1" spc="380"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досвід</a:t>
            </a:r>
            <a:r>
              <a:rPr lang="uk-UA" b="1" spc="38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клієнта.</a:t>
            </a:r>
            <a:r>
              <a:rPr lang="uk-UA" b="1" spc="3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a:t>
            </a:r>
            <a:r>
              <a:rPr lang="uk-UA" spc="3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який</a:t>
            </a:r>
            <a:r>
              <a:rPr lang="uk-UA" spc="390" dirty="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розпочинає </a:t>
            </a:r>
            <a:r>
              <a:rPr lang="uk-UA" dirty="0">
                <a:latin typeface="Times New Roman" panose="02020603050405020304" pitchFamily="18" charset="0"/>
                <a:ea typeface="Times New Roman" panose="02020603050405020304" pitchFamily="18" charset="0"/>
              </a:rPr>
              <a:t/>
            </a:r>
            <a:br>
              <a:rPr lang="uk-UA" dirty="0">
                <a:latin typeface="Times New Roman" panose="02020603050405020304" pitchFamily="18" charset="0"/>
                <a:ea typeface="Times New Roman" panose="02020603050405020304" pitchFamily="18" charset="0"/>
              </a:rPr>
            </a:br>
            <a:r>
              <a:rPr lang="uk-UA" dirty="0">
                <a:latin typeface="Times New Roman" panose="02020603050405020304" pitchFamily="18" charset="0"/>
                <a:ea typeface="Times New Roman" panose="02020603050405020304" pitchFamily="18" charset="0"/>
              </a:rPr>
              <a:t>співпрацю з фірмою, розраховує на "фірмовий досвід" під час усього процесу обслуговування,</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зважаючи</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 те,</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чи</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він</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контактує</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обраною</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ним фірмою,</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чи з її </a:t>
            </a:r>
            <a:r>
              <a:rPr lang="uk-UA" dirty="0" err="1">
                <a:latin typeface="Times New Roman" panose="02020603050405020304" pitchFamily="18" charset="0"/>
                <a:ea typeface="Times New Roman" panose="02020603050405020304" pitchFamily="18" charset="0"/>
              </a:rPr>
              <a:t>кооперантом</a:t>
            </a:r>
            <a:r>
              <a:rPr lang="uk-UA" dirty="0">
                <a:latin typeface="Times New Roman" panose="02020603050405020304" pitchFamily="18" charset="0"/>
                <a:ea typeface="Times New Roman" panose="02020603050405020304" pitchFamily="18" charset="0"/>
              </a:rPr>
              <a:t>, який організовує транспортування, складування, керує рухом, інформаційними системами, забезпечує </a:t>
            </a:r>
            <a:r>
              <a:rPr lang="uk-UA" dirty="0" err="1">
                <a:latin typeface="Times New Roman" panose="02020603050405020304" pitchFamily="18" charset="0"/>
                <a:ea typeface="Times New Roman" panose="02020603050405020304" pitchFamily="18" charset="0"/>
              </a:rPr>
              <a:t>післяпродажне</a:t>
            </a:r>
            <a:r>
              <a:rPr lang="uk-UA" dirty="0">
                <a:latin typeface="Times New Roman" panose="02020603050405020304" pitchFamily="18" charset="0"/>
                <a:ea typeface="Times New Roman" panose="02020603050405020304" pitchFamily="18" charset="0"/>
              </a:rPr>
              <a:t> обслуговування або керує центром контактів із клієнтом (</a:t>
            </a:r>
            <a:r>
              <a:rPr lang="uk-UA" dirty="0" err="1">
                <a:latin typeface="Times New Roman" panose="02020603050405020304" pitchFamily="18" charset="0"/>
                <a:ea typeface="Times New Roman" panose="02020603050405020304" pitchFamily="18" charset="0"/>
              </a:rPr>
              <a:t>англ</a:t>
            </a:r>
            <a:r>
              <a:rPr lang="uk-UA" dirty="0">
                <a:latin typeface="Times New Roman" panose="02020603050405020304" pitchFamily="18" charset="0"/>
                <a:ea typeface="Times New Roman" panose="02020603050405020304" pitchFamily="18" charset="0"/>
              </a:rPr>
              <a:t>. — </a:t>
            </a:r>
            <a:r>
              <a:rPr lang="uk-UA" i="1" dirty="0" err="1">
                <a:latin typeface="Times New Roman" panose="02020603050405020304" pitchFamily="18" charset="0"/>
                <a:ea typeface="Times New Roman" panose="02020603050405020304" pitchFamily="18" charset="0"/>
              </a:rPr>
              <a:t>calling</a:t>
            </a:r>
            <a:r>
              <a:rPr lang="uk-UA" i="1" dirty="0">
                <a:latin typeface="Times New Roman" panose="02020603050405020304" pitchFamily="18" charset="0"/>
                <a:ea typeface="Times New Roman" panose="02020603050405020304" pitchFamily="18" charset="0"/>
              </a:rPr>
              <a:t> </a:t>
            </a:r>
            <a:r>
              <a:rPr lang="uk-UA" i="1" dirty="0" err="1">
                <a:latin typeface="Times New Roman" panose="02020603050405020304" pitchFamily="18" charset="0"/>
                <a:ea typeface="Times New Roman" panose="02020603050405020304" pitchFamily="18" charset="0"/>
              </a:rPr>
              <a:t>center</a:t>
            </a:r>
            <a:r>
              <a:rPr lang="uk-UA"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Досвідом</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доведено, що, намагаючись обмежити постійні витрати, фірми все частіше концентруються на своїх ключових компетенціях, а виконання решти процедур доручають третім особам. Тому, добираючи партнерів із </a:t>
            </a:r>
            <a:r>
              <a:rPr lang="uk-UA" dirty="0" err="1">
                <a:latin typeface="Times New Roman" panose="02020603050405020304" pitchFamily="18" charset="0"/>
                <a:ea typeface="Times New Roman" panose="02020603050405020304" pitchFamily="18" charset="0"/>
              </a:rPr>
              <a:t>аутсорсингу</a:t>
            </a: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необхідно ретельно добрати </a:t>
            </a:r>
            <a:r>
              <a:rPr lang="uk-UA" dirty="0" err="1">
                <a:latin typeface="Times New Roman" panose="02020603050405020304" pitchFamily="18" charset="0"/>
                <a:ea typeface="Times New Roman" panose="02020603050405020304" pitchFamily="18" charset="0"/>
              </a:rPr>
              <a:t>послугонадавачів</a:t>
            </a:r>
            <a:r>
              <a:rPr lang="uk-UA"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a:p>
            <a:pPr marL="269240" marR="264160" indent="449580" algn="just">
              <a:spcBef>
                <a:spcPts val="10"/>
              </a:spcBef>
              <a:spcAft>
                <a:spcPts val="0"/>
              </a:spcAft>
            </a:pPr>
            <a:r>
              <a:rPr lang="uk-UA" dirty="0">
                <a:latin typeface="Times New Roman" panose="02020603050405020304" pitchFamily="18" charset="0"/>
                <a:ea typeface="Times New Roman" panose="02020603050405020304" pitchFamily="18" charset="0"/>
              </a:rPr>
              <a:t>Варто однак пам'ятати, що надання такої послуги фірмою та її</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партнерами неможливе без </a:t>
            </a:r>
            <a:r>
              <a:rPr lang="uk-UA" b="1" dirty="0">
                <a:latin typeface="Times New Roman" panose="02020603050405020304" pitchFamily="18" charset="0"/>
                <a:ea typeface="Times New Roman" panose="02020603050405020304" pitchFamily="18" charset="0"/>
              </a:rPr>
              <a:t>створення повної картини стосунків із клієнтом. </a:t>
            </a:r>
            <a:r>
              <a:rPr lang="uk-UA" dirty="0">
                <a:latin typeface="Times New Roman" panose="02020603050405020304" pitchFamily="18" charset="0"/>
                <a:ea typeface="Times New Roman" panose="02020603050405020304" pitchFamily="18" charset="0"/>
              </a:rPr>
              <a:t>Кожний, хто контактує з клієнтом, має уявляти комплексну картину всіх трансакцій та </a:t>
            </a:r>
            <a:r>
              <a:rPr lang="uk-UA" dirty="0" err="1">
                <a:latin typeface="Times New Roman" panose="02020603050405020304" pitchFamily="18" charset="0"/>
                <a:ea typeface="Times New Roman" panose="02020603050405020304" pitchFamily="18" charset="0"/>
              </a:rPr>
              <a:t>інтеракцій</a:t>
            </a:r>
            <a:r>
              <a:rPr lang="uk-UA" dirty="0">
                <a:latin typeface="Times New Roman" panose="02020603050405020304" pitchFamily="18" charset="0"/>
                <a:ea typeface="Times New Roman" panose="02020603050405020304" pitchFamily="18" charset="0"/>
              </a:rPr>
              <a:t>, які відбуваються між клієнтом і фірмою. Адже за відсутності інтегрованої бази даних про клієнтів фірми, які збільшують кількість комунікаційних або </a:t>
            </a:r>
            <a:r>
              <a:rPr lang="uk-UA" dirty="0" err="1">
                <a:latin typeface="Times New Roman" panose="02020603050405020304" pitchFamily="18" charset="0"/>
                <a:ea typeface="Times New Roman" panose="02020603050405020304" pitchFamily="18" charset="0"/>
              </a:rPr>
              <a:t>дистрибуційних</a:t>
            </a:r>
            <a:r>
              <a:rPr lang="uk-UA" dirty="0">
                <a:latin typeface="Times New Roman" panose="02020603050405020304" pitchFamily="18" charset="0"/>
                <a:ea typeface="Times New Roman" panose="02020603050405020304" pitchFamily="18" charset="0"/>
              </a:rPr>
              <a:t> каналів, зменшується спроможність виявляти клієнта для задоволення його потреб.</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21752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8803"/>
            <a:ext cx="12009120" cy="7571303"/>
          </a:xfrm>
          <a:prstGeom prst="rect">
            <a:avLst/>
          </a:prstGeom>
        </p:spPr>
        <p:txBody>
          <a:bodyPr wrap="square">
            <a:spAutoFit/>
          </a:bodyPr>
          <a:lstStyle/>
          <a:p>
            <a:pPr marL="269240" marR="263525" indent="449580" algn="just">
              <a:spcAft>
                <a:spcPts val="0"/>
              </a:spcAft>
            </a:pPr>
            <a:r>
              <a:rPr lang="uk-UA" dirty="0">
                <a:latin typeface="Times New Roman" panose="02020603050405020304" pitchFamily="18" charset="0"/>
                <a:ea typeface="Times New Roman" panose="02020603050405020304" pitchFamily="18" charset="0"/>
              </a:rPr>
              <a:t>Маючи профіль клієнта, можна </a:t>
            </a:r>
            <a:r>
              <a:rPr lang="uk-UA" b="1" dirty="0">
                <a:latin typeface="Times New Roman" panose="02020603050405020304" pitchFamily="18" charset="0"/>
                <a:ea typeface="Times New Roman" panose="02020603050405020304" pitchFamily="18" charset="0"/>
              </a:rPr>
              <a:t>запропонувати персоналізовану</a:t>
            </a:r>
            <a:r>
              <a:rPr lang="uk-UA" b="1" spc="200"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послугу </a:t>
            </a:r>
            <a:r>
              <a:rPr lang="uk-UA" dirty="0">
                <a:latin typeface="Times New Roman" panose="02020603050405020304" pitchFamily="18" charset="0"/>
                <a:ea typeface="Times New Roman" panose="02020603050405020304" pitchFamily="18" charset="0"/>
              </a:rPr>
              <a:t>як надзвичайно істотний елемент, який цементує й поглиблює зв'язок фірми з клієнтом. Чим ретельніше фірма пізнає потреби і преференції клієнта, а потім надає свої пропозиції, тим менша ймовірність переходу клієнта до конкурентів, оскільки клієнти переважно неохоче повторюють "процес навчання" наступного </a:t>
            </a:r>
            <a:r>
              <a:rPr lang="uk-UA" dirty="0" err="1">
                <a:latin typeface="Times New Roman" panose="02020603050405020304" pitchFamily="18" charset="0"/>
                <a:ea typeface="Times New Roman" panose="02020603050405020304" pitchFamily="18" charset="0"/>
              </a:rPr>
              <a:t>кооперанта</a:t>
            </a:r>
            <a:r>
              <a:rPr lang="uk-UA" dirty="0">
                <a:latin typeface="Times New Roman" panose="02020603050405020304" pitchFamily="18" charset="0"/>
                <a:ea typeface="Times New Roman" panose="02020603050405020304" pitchFamily="18" charset="0"/>
              </a:rPr>
              <a:t>. Не зважаючи на це, фірма не може виходити з</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положення,</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 клієнт</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бажає</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весь</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час</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того</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самого,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адже</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здобування</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інформації про клієнта є </a:t>
            </a:r>
            <a:r>
              <a:rPr lang="uk-UA" b="1" dirty="0">
                <a:latin typeface="Times New Roman" panose="02020603050405020304" pitchFamily="18" charset="0"/>
                <a:ea typeface="Times New Roman" panose="02020603050405020304" pitchFamily="18" charset="0"/>
              </a:rPr>
              <a:t>процесом постійного самонавчання </a:t>
            </a:r>
            <a:r>
              <a:rPr lang="uk-UA" dirty="0">
                <a:latin typeface="Times New Roman" panose="02020603050405020304" pitchFamily="18" charset="0"/>
                <a:ea typeface="Times New Roman" panose="02020603050405020304" pitchFamily="18" charset="0"/>
              </a:rPr>
              <a:t>(</a:t>
            </a:r>
            <a:r>
              <a:rPr lang="uk-UA" dirty="0" err="1">
                <a:latin typeface="Times New Roman" panose="02020603050405020304" pitchFamily="18" charset="0"/>
                <a:ea typeface="Times New Roman" panose="02020603050405020304" pitchFamily="18" charset="0"/>
              </a:rPr>
              <a:t>англ</a:t>
            </a:r>
            <a:r>
              <a:rPr lang="uk-UA" dirty="0">
                <a:latin typeface="Times New Roman" panose="02020603050405020304" pitchFamily="18" charset="0"/>
                <a:ea typeface="Times New Roman" panose="02020603050405020304" pitchFamily="18" charset="0"/>
              </a:rPr>
              <a:t>. — </a:t>
            </a:r>
            <a:r>
              <a:rPr lang="uk-UA" i="1" dirty="0" err="1">
                <a:latin typeface="Times New Roman" panose="02020603050405020304" pitchFamily="18" charset="0"/>
                <a:ea typeface="Times New Roman" panose="02020603050405020304" pitchFamily="18" charset="0"/>
              </a:rPr>
              <a:t>learning</a:t>
            </a:r>
            <a:r>
              <a:rPr lang="uk-UA" i="1" dirty="0">
                <a:latin typeface="Times New Roman" panose="02020603050405020304" pitchFamily="18" charset="0"/>
                <a:ea typeface="Times New Roman" panose="02020603050405020304" pitchFamily="18" charset="0"/>
              </a:rPr>
              <a:t> </a:t>
            </a:r>
            <a:r>
              <a:rPr lang="uk-UA" i="1" spc="-10" dirty="0" err="1">
                <a:latin typeface="Times New Roman" panose="02020603050405020304" pitchFamily="18" charset="0"/>
                <a:ea typeface="Times New Roman" panose="02020603050405020304" pitchFamily="18" charset="0"/>
              </a:rPr>
              <a:t>relationship</a:t>
            </a:r>
            <a:r>
              <a:rPr lang="uk-UA" i="1" spc="-10"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a:p>
            <a:pPr marL="269240" marR="263525" indent="449580" algn="just">
              <a:spcAft>
                <a:spcPts val="0"/>
              </a:spcAft>
            </a:pPr>
            <a:r>
              <a:rPr lang="uk-UA" dirty="0">
                <a:latin typeface="Times New Roman" panose="02020603050405020304" pitchFamily="18" charset="0"/>
                <a:ea typeface="Times New Roman" panose="02020603050405020304" pitchFamily="18" charset="0"/>
              </a:rPr>
              <a:t>Формуючи тривалі стосунки з клієнтом, фірма має не лише йому</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надавати дані, які містяться в досьє, але й надати можливість самообслуговування. Сучасні клієнти бажають самостійно здобувати інформацію, проводити трансакції, а також відслідковувати всі етапи циклу замовлення. Досвід фірм, які надали клієнтам можливість діяти на власний розсуд, показує, що чим більше клієнти обслуговують себе самі, тим більше інформації про свої потреби й уподобання залишають у фірмі, яка може в майбутньому краще пристосувати свої товари і послуги до їхніх вимог</a:t>
            </a:r>
            <a:r>
              <a:rPr lang="uk-UA" dirty="0" smtClean="0">
                <a:latin typeface="Times New Roman" panose="02020603050405020304" pitchFamily="18" charset="0"/>
                <a:ea typeface="Times New Roman" panose="02020603050405020304" pitchFamily="18" charset="0"/>
              </a:rPr>
              <a:t>. Усі </a:t>
            </a:r>
            <a:r>
              <a:rPr lang="uk-UA" dirty="0">
                <a:latin typeface="Times New Roman" panose="02020603050405020304" pitchFamily="18" charset="0"/>
                <a:ea typeface="Times New Roman" panose="02020603050405020304" pitchFamily="18" charset="0"/>
              </a:rPr>
              <a:t>названі чинники успіху у процесі будівництва лояльності клієнтів стосуються</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фірм,</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які</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функціонують</a:t>
            </a:r>
            <a:r>
              <a:rPr lang="uk-UA" spc="-5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матеріальному,</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так</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віртуальному</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світі</a:t>
            </a:r>
            <a:r>
              <a:rPr lang="uk-UA" dirty="0" smtClean="0">
                <a:latin typeface="Times New Roman" panose="02020603050405020304" pitchFamily="18" charset="0"/>
                <a:ea typeface="Times New Roman" panose="02020603050405020304" pitchFamily="18" charset="0"/>
              </a:rPr>
              <a:t>.</a:t>
            </a:r>
          </a:p>
          <a:p>
            <a:pPr marL="269240" marR="262255" indent="449580" algn="just">
              <a:spcBef>
                <a:spcPts val="5"/>
              </a:spcBef>
              <a:spcAft>
                <a:spcPts val="0"/>
              </a:spcAft>
            </a:pPr>
            <a:endParaRPr lang="uk-UA" dirty="0">
              <a:latin typeface="Times New Roman" panose="02020603050405020304" pitchFamily="18" charset="0"/>
              <a:ea typeface="Times New Roman" panose="02020603050405020304" pitchFamily="18" charset="0"/>
            </a:endParaRPr>
          </a:p>
          <a:p>
            <a:pPr marL="269240" marR="262255" indent="449580" algn="just">
              <a:spcBef>
                <a:spcPts val="5"/>
              </a:spcBef>
            </a:pPr>
            <a:r>
              <a:rPr lang="uk-UA" dirty="0" smtClean="0">
                <a:latin typeface="Times New Roman" panose="02020603050405020304" pitchFamily="18" charset="0"/>
                <a:ea typeface="Times New Roman" panose="02020603050405020304" pitchFamily="18" charset="0"/>
              </a:rPr>
              <a:t>3.</a:t>
            </a:r>
            <a:r>
              <a:rPr lang="uk-UA" dirty="0"/>
              <a:t> </a:t>
            </a:r>
            <a:r>
              <a:rPr lang="uk-UA" dirty="0">
                <a:latin typeface="Times New Roman" panose="02020603050405020304" pitchFamily="18" charset="0"/>
                <a:cs typeface="Times New Roman" panose="02020603050405020304" pitchFamily="18" charset="0"/>
              </a:rPr>
              <a:t>Не зважаючи на те, що основним принципом надання клієнту послуг високої якості є "добре вперше", ще трапляються неприємності. Дослідження, проведені у Сполучених Штатах, показали, що якщо помилки терміново виправлятимуть, то близько 96 % клієнтів погодяться повторно скористатися послугами фірми. Найчастіше помилки трапляються в разі пропозиції на ринок інноваційних товарів, тобто на етапі виведення товару на ринок, хоча це буває і на інших етапах життєвого циклу товару, при чому з дуже серйозними наслідками.</a:t>
            </a:r>
            <a:endParaRPr lang="en-US" dirty="0">
              <a:latin typeface="Times New Roman" panose="02020603050405020304" pitchFamily="18" charset="0"/>
              <a:cs typeface="Times New Roman" panose="02020603050405020304" pitchFamily="18" charset="0"/>
            </a:endParaRPr>
          </a:p>
          <a:p>
            <a:pPr marL="269240" marR="262255" indent="449580" algn="just">
              <a:spcBef>
                <a:spcPts val="5"/>
              </a:spcBef>
            </a:pPr>
            <a:r>
              <a:rPr lang="uk-UA" dirty="0"/>
              <a:t>Фірми, які уважно ставляться до клієнтів, повинні бути готовими до швидкого вирішення проблем. Із цією метою вище керівництво фірми має розробити політику виведення товару з ринку, яка б стосувалася всіх відділів фірми й одночасно враховувала вплив повернень на перебіг бізнес-процесів фірми. План дій має передбачати три основні фази перебігу повернення: з'ясування проблеми, виведення товару й задоволення клієнта. Якщо фірма реалізує функцію відслідковування товару, то його виведення з ринку може відбуватися швидко та скоординовано. Це, однак, вимагає підтримки дій логістів із боку інформаційної системи.</a:t>
            </a:r>
            <a:endParaRPr lang="en-US" dirty="0"/>
          </a:p>
          <a:p>
            <a:pPr marL="269240" marR="262255" indent="449580" algn="just">
              <a:spcBef>
                <a:spcPts val="5"/>
              </a:spcBef>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4364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878491" cy="6863417"/>
          </a:xfrm>
          <a:prstGeom prst="rect">
            <a:avLst/>
          </a:prstGeom>
        </p:spPr>
        <p:txBody>
          <a:bodyPr wrap="square">
            <a:spAutoFit/>
          </a:bodyPr>
          <a:lstStyle/>
          <a:p>
            <a:pPr marL="269240" marR="264160" indent="449580" algn="just">
              <a:spcBef>
                <a:spcPts val="10"/>
              </a:spcBef>
              <a:spcAft>
                <a:spcPts val="0"/>
              </a:spcAft>
            </a:pPr>
            <a:r>
              <a:rPr lang="uk-UA" dirty="0">
                <a:latin typeface="Times New Roman" panose="02020603050405020304" pitchFamily="18" charset="0"/>
                <a:ea typeface="Times New Roman" panose="02020603050405020304" pitchFamily="18" charset="0"/>
              </a:rPr>
              <a:t>Скарги переважно асоціюються з незадоволенням, а іноді й обуренням клієнта. Якщо, однак, фірма з точки зору розчарованого клієнта розгляне варіанти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поведінки,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які</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він</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міг</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обрати,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з'ясує,</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погляду</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фірми скарга — це найкращий вихід, оскільки клієнт:</a:t>
            </a:r>
            <a:endParaRPr lang="en-US" dirty="0">
              <a:latin typeface="Times New Roman" panose="02020603050405020304" pitchFamily="18" charset="0"/>
              <a:ea typeface="Times New Roman" panose="02020603050405020304" pitchFamily="18" charset="0"/>
            </a:endParaRPr>
          </a:p>
          <a:p>
            <a:pPr marL="342900" marR="264795" lvl="0" indent="-342900">
              <a:spcBef>
                <a:spcPts val="5"/>
              </a:spcBef>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не обрав байдуже "нічогонероблення", посилюючи своє роздратування стосовно фірми;</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не скористався допомогою організацій із захисту прав споживачів, щоб відстояти свої права, наприклад, у суді;</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не звернувся до</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конкурентів</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 відмовляв</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інших</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клієнтів</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від</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співпраці з фірмою, яка не виконала його очікувань.</a:t>
            </a:r>
            <a:endParaRPr lang="en-US" sz="1400" spc="0" dirty="0" smtClean="0">
              <a:effectLst/>
              <a:latin typeface="Times New Roman" panose="02020603050405020304" pitchFamily="18" charset="0"/>
              <a:ea typeface="Times New Roman" panose="02020603050405020304" pitchFamily="18" charset="0"/>
            </a:endParaRPr>
          </a:p>
          <a:p>
            <a:pPr marL="269240" marR="263525" indent="449580" algn="just">
              <a:spcAft>
                <a:spcPts val="0"/>
              </a:spcAft>
            </a:pPr>
            <a:r>
              <a:rPr lang="uk-UA" dirty="0">
                <a:latin typeface="Times New Roman" panose="02020603050405020304" pitchFamily="18" charset="0"/>
                <a:ea typeface="Times New Roman" panose="02020603050405020304" pitchFamily="18" charset="0"/>
              </a:rPr>
              <a:t>Своєю скаргою клієнт повідомляє фірму про незадоволення наданою пропозицією і дає шанс на виправлення помилки. Дослідження, проведені у Сполучених Штатах, показують, що лише один із двадцяти п'яти клієнтів приймає рішення про такий крок. Здебільшого таку ситуацію спричиняє як політика фірми, яка розчаровує клієнтів, так і дії її працівників. Серед найважливіших причин своєї пасивності клієнти називають:</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невизначеність</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щодо</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того,</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складати</a:t>
            </a:r>
            <a:r>
              <a:rPr lang="uk-UA" spc="-3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скаргу;</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gn="just">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втрачений</a:t>
            </a:r>
            <a:r>
              <a:rPr lang="uk-UA" spc="1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час</a:t>
            </a:r>
            <a:r>
              <a:rPr lang="uk-UA" spc="1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1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значні</a:t>
            </a:r>
            <a:r>
              <a:rPr lang="uk-UA" spc="1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зусилля,</a:t>
            </a:r>
            <a:r>
              <a:rPr lang="uk-UA" spc="1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пов'язані</a:t>
            </a:r>
            <a:r>
              <a:rPr lang="uk-UA" spc="1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зі</a:t>
            </a:r>
            <a:r>
              <a:rPr lang="uk-UA" spc="1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складанням</a:t>
            </a:r>
            <a:r>
              <a:rPr lang="uk-UA" spc="18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скарги</a:t>
            </a:r>
            <a:endParaRPr lang="en-US" sz="1400" spc="0" dirty="0" smtClean="0">
              <a:effectLst/>
              <a:latin typeface="Times New Roman" panose="02020603050405020304" pitchFamily="18" charset="0"/>
              <a:ea typeface="Times New Roman" panose="02020603050405020304" pitchFamily="18" charset="0"/>
            </a:endParaRPr>
          </a:p>
          <a:p>
            <a:pPr marL="269240" indent="449580" algn="just">
              <a:lnSpc>
                <a:spcPts val="1610"/>
              </a:lnSpc>
              <a:spcAft>
                <a:spcPts val="0"/>
              </a:spcAft>
            </a:pPr>
            <a:r>
              <a:rPr lang="uk-UA" dirty="0">
                <a:latin typeface="Times New Roman" panose="02020603050405020304" pitchFamily="18" charset="0"/>
                <a:ea typeface="Times New Roman" panose="02020603050405020304" pitchFamily="18" charset="0"/>
              </a:rPr>
              <a:t>(бюрократичні</a:t>
            </a:r>
            <a:r>
              <a:rPr lang="uk-UA" spc="-5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процедури);</a:t>
            </a:r>
            <a:endParaRPr lang="en-US" dirty="0">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багаторазову</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відмову</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прийомі</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скарги</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працівниками</a:t>
            </a:r>
            <a:r>
              <a:rPr lang="uk-UA" spc="-2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фірми;</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погане</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ставлення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a:t>
            </a:r>
            <a:r>
              <a:rPr lang="uk-UA" spc="-2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клієнта;</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утечу</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працівників</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від</a:t>
            </a:r>
            <a:r>
              <a:rPr lang="uk-UA" spc="-10" dirty="0">
                <a:latin typeface="Times New Roman" panose="02020603050405020304" pitchFamily="18" charset="0"/>
                <a:ea typeface="Times New Roman" panose="02020603050405020304" pitchFamily="18" charset="0"/>
              </a:rPr>
              <a:t> відповідальності;</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відсутність</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будь-якої</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реакції</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1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скаргу</a:t>
            </a:r>
            <a:r>
              <a:rPr lang="uk-UA" spc="-10" dirty="0" smtClean="0">
                <a:latin typeface="Times New Roman" panose="02020603050405020304" pitchFamily="18" charset="0"/>
                <a:ea typeface="Times New Roman" panose="02020603050405020304" pitchFamily="18" charset="0"/>
              </a:rPr>
              <a:t>.</a:t>
            </a:r>
          </a:p>
          <a:p>
            <a:r>
              <a:rPr lang="uk-UA" dirty="0"/>
              <a:t>Тому фірма, зацікавлена в довгострокових стосунках із клієнтами, має заохочувати останніх подавати скарги, а отже, указувати на те, що вимагає покращання. Для цього необхідно:</a:t>
            </a:r>
            <a:endParaRPr lang="en-US" dirty="0"/>
          </a:p>
          <a:p>
            <a:pPr lvl="0"/>
            <a:r>
              <a:rPr lang="uk-UA" dirty="0"/>
              <a:t>розробити стратегію прийняття й вирішення скарг, а потім провести за нею навчання працівників;</a:t>
            </a:r>
            <a:endParaRPr lang="en-US" dirty="0"/>
          </a:p>
          <a:p>
            <a:pPr lvl="0"/>
            <a:r>
              <a:rPr lang="uk-UA" dirty="0"/>
              <a:t>усвідомити, що скарга є подарунком для фірми;</a:t>
            </a:r>
            <a:endParaRPr lang="en-US" dirty="0"/>
          </a:p>
          <a:p>
            <a:pPr lvl="0"/>
            <a:r>
              <a:rPr lang="uk-UA" dirty="0"/>
              <a:t>оцінити нинішню систему прийняття й вирішення скарг у фірмі;</a:t>
            </a:r>
            <a:endParaRPr lang="en-US" dirty="0"/>
          </a:p>
          <a:p>
            <a:pPr lvl="0"/>
            <a:r>
              <a:rPr lang="uk-UA" dirty="0"/>
              <a:t>упровадити різні форми контакту із клієнтом (наприклад, лист, e-</a:t>
            </a:r>
            <a:r>
              <a:rPr lang="uk-UA" dirty="0" err="1"/>
              <a:t>mail</a:t>
            </a:r>
            <a:r>
              <a:rPr lang="uk-UA" dirty="0"/>
              <a:t>,</a:t>
            </a:r>
            <a:endParaRPr lang="en-US" dirty="0"/>
          </a:p>
          <a:p>
            <a:r>
              <a:rPr lang="uk-UA" dirty="0"/>
              <a:t>номер 0-800);</a:t>
            </a:r>
            <a:endParaRPr lang="en-US" dirty="0"/>
          </a:p>
          <a:p>
            <a:r>
              <a:rPr lang="uk-UA" dirty="0"/>
              <a:t>дозволити клієнту подати скаргу конфіденційно</a:t>
            </a:r>
            <a:endParaRPr lang="en-US" sz="14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33782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6754" y="247771"/>
            <a:ext cx="11821886" cy="4852610"/>
          </a:xfrm>
          <a:prstGeom prst="rect">
            <a:avLst/>
          </a:prstGeom>
        </p:spPr>
        <p:txBody>
          <a:bodyPr wrap="square">
            <a:spAutoFit/>
          </a:bodyPr>
          <a:lstStyle/>
          <a:p>
            <a:pPr marL="342900" marR="264795" lvl="0" indent="-342900" algn="just">
              <a:lnSpc>
                <a:spcPct val="100000"/>
              </a:lnSpc>
              <a:spcBef>
                <a:spcPts val="325"/>
              </a:spcBef>
              <a:spcAft>
                <a:spcPts val="0"/>
              </a:spcAft>
              <a:buSzPts val="1400"/>
              <a:buFont typeface="Times New Roman" panose="02020603050405020304" pitchFamily="18" charset="0"/>
              <a:buChar char="•"/>
              <a:tabLst>
                <a:tab pos="899795" algn="l"/>
              </a:tabLst>
            </a:pPr>
            <a:r>
              <a:rPr lang="uk-UA">
                <a:latin typeface="Times New Roman" panose="02020603050405020304" pitchFamily="18" charset="0"/>
                <a:ea typeface="Times New Roman" panose="02020603050405020304" pitchFamily="18" charset="0"/>
              </a:rPr>
              <a:t>створити групу "довірених людей" серед лояльних клієнтів і контактувати з ними регулярно, щоб знати їхню думку стосовно роботи фірми;</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lgn="just">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не задовольнятися першою відповіддю клієнта, доходити до суті </a:t>
            </a:r>
            <a:r>
              <a:rPr lang="uk-UA" spc="-10" dirty="0">
                <a:latin typeface="Times New Roman" panose="02020603050405020304" pitchFamily="18" charset="0"/>
                <a:ea typeface="Times New Roman" panose="02020603050405020304" pitchFamily="18" charset="0"/>
              </a:rPr>
              <a:t>проблеми;</a:t>
            </a:r>
            <a:endParaRPr lang="en-US" sz="1400" spc="0" dirty="0" smtClean="0">
              <a:effectLst/>
              <a:latin typeface="Times New Roman" panose="02020603050405020304" pitchFamily="18" charset="0"/>
              <a:ea typeface="Times New Roman" panose="02020603050405020304" pitchFamily="18" charset="0"/>
            </a:endParaRPr>
          </a:p>
          <a:p>
            <a:pPr marL="342900" marR="263525" lvl="0" indent="-342900" algn="just">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контактувати з тими, хто не відповідає на анкети,</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оскільки існує велика ймовірність, що вони мають намір припинити або вже припинили співпрацю з </a:t>
            </a:r>
            <a:r>
              <a:rPr lang="uk-UA" spc="-10" dirty="0">
                <a:latin typeface="Times New Roman" panose="02020603050405020304" pitchFamily="18" charset="0"/>
                <a:ea typeface="Times New Roman" panose="02020603050405020304" pitchFamily="18" charset="0"/>
              </a:rPr>
              <a:t>фірмою;</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gn="just">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збирати</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зауваження</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клієнтів</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залишати</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їх</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без</a:t>
            </a:r>
            <a:r>
              <a:rPr lang="uk-UA" spc="-1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відповіді;</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lgn="just">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створити систему емоційної оцінки для ознайомлення з думкою</a:t>
            </a:r>
            <a:r>
              <a:rPr lang="uk-UA" spc="20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клієнта;</a:t>
            </a:r>
            <a:endParaRPr lang="en-US" sz="1400" spc="0" dirty="0" smtClean="0">
              <a:effectLst/>
              <a:latin typeface="Times New Roman" panose="02020603050405020304" pitchFamily="18" charset="0"/>
              <a:ea typeface="Times New Roman" panose="02020603050405020304" pitchFamily="18" charset="0"/>
            </a:endParaRPr>
          </a:p>
          <a:p>
            <a:pPr marL="342900" marR="264160" lvl="0" indent="-342900" algn="just">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створити для клієнта умови, щоб останній міг у будь-який момент проінформувати фірму про свої проблеми.</a:t>
            </a:r>
            <a:endParaRPr lang="en-US" sz="1400" spc="0" dirty="0" smtClean="0">
              <a:effectLst/>
              <a:latin typeface="Times New Roman" panose="02020603050405020304" pitchFamily="18" charset="0"/>
              <a:ea typeface="Times New Roman" panose="02020603050405020304" pitchFamily="18" charset="0"/>
            </a:endParaRPr>
          </a:p>
          <a:p>
            <a:pPr marL="269240" marR="264160" indent="449580" algn="just">
              <a:spcAft>
                <a:spcPts val="0"/>
              </a:spcAft>
            </a:pPr>
            <a:r>
              <a:rPr lang="uk-UA" dirty="0">
                <a:latin typeface="Times New Roman" panose="02020603050405020304" pitchFamily="18" charset="0"/>
                <a:ea typeface="Times New Roman" panose="02020603050405020304" pitchFamily="18" charset="0"/>
              </a:rPr>
              <a:t>Побудова довгострокових </a:t>
            </a:r>
            <a:r>
              <a:rPr lang="uk-UA" dirty="0" err="1">
                <a:latin typeface="Times New Roman" panose="02020603050405020304" pitchFamily="18" charset="0"/>
                <a:ea typeface="Times New Roman" panose="02020603050405020304" pitchFamily="18" charset="0"/>
              </a:rPr>
              <a:t>зв'язків</a:t>
            </a:r>
            <a:r>
              <a:rPr lang="uk-UA" dirty="0">
                <a:latin typeface="Times New Roman" panose="02020603050405020304" pitchFamily="18" charset="0"/>
                <a:ea typeface="Times New Roman" panose="02020603050405020304" pitchFamily="18" charset="0"/>
              </a:rPr>
              <a:t> із клієнтами передбачає не лише заохочення повідомляти зауваження щодо роботи, але й терміново та </a:t>
            </a:r>
            <a:r>
              <a:rPr lang="uk-UA" dirty="0" err="1">
                <a:latin typeface="Times New Roman" panose="02020603050405020304" pitchFamily="18" charset="0"/>
                <a:ea typeface="Times New Roman" panose="02020603050405020304" pitchFamily="18" charset="0"/>
              </a:rPr>
              <a:t>результативно</a:t>
            </a:r>
            <a:r>
              <a:rPr lang="uk-UA" dirty="0">
                <a:latin typeface="Times New Roman" panose="02020603050405020304" pitchFamily="18" charset="0"/>
                <a:ea typeface="Times New Roman" panose="02020603050405020304" pitchFamily="18" charset="0"/>
              </a:rPr>
              <a:t> вирішувати проблеми. Для цього треба розробити політику ефективного вирішення скарг, зокрема підготувати менеджерів і рядових працівників до контактів із обуреними клієнтами. Варто пам'ятати, що:</a:t>
            </a:r>
            <a:endParaRPr lang="en-US" dirty="0">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необхідно</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подякувати</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клієнту</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складання</a:t>
            </a:r>
            <a:r>
              <a:rPr lang="uk-UA" spc="-1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скарги;</a:t>
            </a:r>
            <a:endParaRPr lang="en-US" sz="1400" spc="0" dirty="0" smtClean="0">
              <a:effectLst/>
              <a:latin typeface="Times New Roman" panose="02020603050405020304" pitchFamily="18" charset="0"/>
              <a:ea typeface="Times New Roman" panose="02020603050405020304" pitchFamily="18" charset="0"/>
            </a:endParaRPr>
          </a:p>
          <a:p>
            <a:pPr marL="342900" marR="265430" lvl="0" indent="-342900">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дати</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зрозуміти,</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фірма</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дуже</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цінує</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зусилля,</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які</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він</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витратив, складаючи скаргу;</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вибачитися</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допущені</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помилки</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й</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запевнити,</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їх</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буде</a:t>
            </a:r>
            <a:r>
              <a:rPr lang="uk-UA" spc="-2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виправлено;</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перед</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тим,</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діяти,</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запросити</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докладну</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інформацію</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для</a:t>
            </a:r>
            <a:r>
              <a:rPr lang="uk-UA" spc="-10" dirty="0">
                <a:latin typeface="Times New Roman" panose="02020603050405020304" pitchFamily="18" charset="0"/>
                <a:ea typeface="Times New Roman" panose="02020603050405020304" pitchFamily="18" charset="0"/>
              </a:rPr>
              <a:t> виправлення;</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терміново</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скоригувати</a:t>
            </a:r>
            <a:r>
              <a:rPr lang="uk-UA" spc="-3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помилки;</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перевірити,</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чи</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задоволений</a:t>
            </a:r>
            <a:r>
              <a:rPr lang="uk-UA" spc="-2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клієнт;</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Char char="•"/>
              <a:tabLst>
                <a:tab pos="899795" algn="l"/>
              </a:tabLst>
            </a:pPr>
            <a:r>
              <a:rPr lang="uk-UA" dirty="0">
                <a:latin typeface="Times New Roman" panose="02020603050405020304" pitchFamily="18" charset="0"/>
                <a:ea typeface="Times New Roman" panose="02020603050405020304" pitchFamily="18" charset="0"/>
              </a:rPr>
              <a:t>замінити</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недосконалі</a:t>
            </a:r>
            <a:r>
              <a:rPr lang="uk-UA" spc="-3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процедури.</a:t>
            </a:r>
            <a:endParaRPr lang="en-US" sz="14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79154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9006" y="0"/>
            <a:ext cx="11678194" cy="4031873"/>
          </a:xfrm>
          <a:prstGeom prst="rect">
            <a:avLst/>
          </a:prstGeom>
        </p:spPr>
        <p:txBody>
          <a:bodyPr wrap="square">
            <a:spAutoFit/>
          </a:bodyPr>
          <a:lstStyle/>
          <a:p>
            <a:pPr marL="269240" marR="264160" indent="449580" algn="just">
              <a:spcAft>
                <a:spcPts val="0"/>
              </a:spcAft>
            </a:pPr>
            <a:r>
              <a:rPr lang="uk-UA" sz="1600" dirty="0">
                <a:latin typeface="Times New Roman" panose="02020603050405020304" pitchFamily="18" charset="0"/>
                <a:ea typeface="Times New Roman" panose="02020603050405020304" pitchFamily="18" charset="0"/>
              </a:rPr>
              <a:t>Для вдосконалення стосунків із постійними клієнтами необхідна</a:t>
            </a:r>
            <a:r>
              <a:rPr lang="uk-UA" sz="1600" spc="200"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особлива активність осіб, які беруть участь у процесі продажу, щоб не тільки зацікавити клієнта асортиментною пропозицією і схилити його до закупівлі, а й зав'язати з ним довготривалі стосунки як із лояльним покупцем. Допомогти в цьому може впровадження на підприємстві сучасних систем </a:t>
            </a:r>
            <a:r>
              <a:rPr lang="uk-UA" sz="1600" i="1" dirty="0" err="1">
                <a:latin typeface="Times New Roman" panose="02020603050405020304" pitchFamily="18" charset="0"/>
                <a:ea typeface="Times New Roman" panose="02020603050405020304" pitchFamily="18" charset="0"/>
              </a:rPr>
              <a:t>Quick</a:t>
            </a:r>
            <a:r>
              <a:rPr lang="uk-UA" sz="1600" i="1" dirty="0">
                <a:latin typeface="Times New Roman" panose="02020603050405020304" pitchFamily="18" charset="0"/>
                <a:ea typeface="Times New Roman" panose="02020603050405020304" pitchFamily="18" charset="0"/>
              </a:rPr>
              <a:t> </a:t>
            </a:r>
            <a:r>
              <a:rPr lang="uk-UA" sz="1600" i="1" dirty="0" err="1">
                <a:latin typeface="Times New Roman" panose="02020603050405020304" pitchFamily="18" charset="0"/>
                <a:ea typeface="Times New Roman" panose="02020603050405020304" pitchFamily="18" charset="0"/>
              </a:rPr>
              <a:t>Response</a:t>
            </a:r>
            <a:r>
              <a:rPr lang="uk-UA" sz="1600" i="1" dirty="0">
                <a:latin typeface="Times New Roman" panose="02020603050405020304" pitchFamily="18" charset="0"/>
                <a:ea typeface="Times New Roman" panose="02020603050405020304" pitchFamily="18" charset="0"/>
              </a:rPr>
              <a:t> (QR), </a:t>
            </a:r>
            <a:r>
              <a:rPr lang="uk-UA" sz="1600" i="1" dirty="0" err="1">
                <a:latin typeface="Times New Roman" panose="02020603050405020304" pitchFamily="18" charset="0"/>
                <a:ea typeface="Times New Roman" panose="02020603050405020304" pitchFamily="18" charset="0"/>
              </a:rPr>
              <a:t>Efficient</a:t>
            </a:r>
            <a:r>
              <a:rPr lang="uk-UA" sz="1600" i="1" dirty="0">
                <a:latin typeface="Times New Roman" panose="02020603050405020304" pitchFamily="18" charset="0"/>
                <a:ea typeface="Times New Roman" panose="02020603050405020304" pitchFamily="18" charset="0"/>
              </a:rPr>
              <a:t> </a:t>
            </a:r>
            <a:r>
              <a:rPr lang="uk-UA" sz="1600" i="1" dirty="0" err="1">
                <a:latin typeface="Times New Roman" panose="02020603050405020304" pitchFamily="18" charset="0"/>
                <a:ea typeface="Times New Roman" panose="02020603050405020304" pitchFamily="18" charset="0"/>
              </a:rPr>
              <a:t>Consumer</a:t>
            </a:r>
            <a:r>
              <a:rPr lang="uk-UA" sz="1600" i="1" dirty="0">
                <a:latin typeface="Times New Roman" panose="02020603050405020304" pitchFamily="18" charset="0"/>
                <a:ea typeface="Times New Roman" panose="02020603050405020304" pitchFamily="18" charset="0"/>
              </a:rPr>
              <a:t> </a:t>
            </a:r>
            <a:r>
              <a:rPr lang="uk-UA" sz="1600" i="1" dirty="0" err="1">
                <a:latin typeface="Times New Roman" panose="02020603050405020304" pitchFamily="18" charset="0"/>
                <a:ea typeface="Times New Roman" panose="02020603050405020304" pitchFamily="18" charset="0"/>
              </a:rPr>
              <a:t>Response</a:t>
            </a:r>
            <a:r>
              <a:rPr lang="uk-UA" sz="1600" i="1" dirty="0">
                <a:latin typeface="Times New Roman" panose="02020603050405020304" pitchFamily="18" charset="0"/>
                <a:ea typeface="Times New Roman" panose="02020603050405020304" pitchFamily="18" charset="0"/>
              </a:rPr>
              <a:t> (ECR), </a:t>
            </a:r>
            <a:r>
              <a:rPr lang="uk-UA" sz="1600" i="1" dirty="0" err="1">
                <a:latin typeface="Times New Roman" panose="02020603050405020304" pitchFamily="18" charset="0"/>
                <a:ea typeface="Times New Roman" panose="02020603050405020304" pitchFamily="18" charset="0"/>
              </a:rPr>
              <a:t>Lean</a:t>
            </a:r>
            <a:r>
              <a:rPr lang="uk-UA" sz="1600" i="1" dirty="0">
                <a:latin typeface="Times New Roman" panose="02020603050405020304" pitchFamily="18" charset="0"/>
                <a:ea typeface="Times New Roman" panose="02020603050405020304" pitchFamily="18" charset="0"/>
              </a:rPr>
              <a:t> </a:t>
            </a:r>
            <a:r>
              <a:rPr lang="uk-UA" sz="1600" i="1" dirty="0" err="1">
                <a:latin typeface="Times New Roman" panose="02020603050405020304" pitchFamily="18" charset="0"/>
                <a:ea typeface="Times New Roman" panose="02020603050405020304" pitchFamily="18" charset="0"/>
              </a:rPr>
              <a:t>Retailing</a:t>
            </a:r>
            <a:r>
              <a:rPr lang="uk-UA" sz="1600" i="1" dirty="0">
                <a:latin typeface="Times New Roman" panose="02020603050405020304" pitchFamily="18" charset="0"/>
                <a:ea typeface="Times New Roman" panose="02020603050405020304" pitchFamily="18" charset="0"/>
              </a:rPr>
              <a:t> (LR), </a:t>
            </a:r>
            <a:r>
              <a:rPr lang="uk-UA" sz="1600" dirty="0">
                <a:latin typeface="Times New Roman" panose="02020603050405020304" pitchFamily="18" charset="0"/>
                <a:ea typeface="Times New Roman" panose="02020603050405020304" pitchFamily="18" charset="0"/>
              </a:rPr>
              <a:t>які ґрунтуються на системі </a:t>
            </a:r>
            <a:r>
              <a:rPr lang="uk-UA" sz="1600" i="1" dirty="0" err="1">
                <a:latin typeface="Times New Roman" panose="02020603050405020304" pitchFamily="18" charset="0"/>
                <a:ea typeface="Times New Roman" panose="02020603050405020304" pitchFamily="18" charset="0"/>
              </a:rPr>
              <a:t>Customer</a:t>
            </a:r>
            <a:r>
              <a:rPr lang="uk-UA" sz="1600" i="1" dirty="0">
                <a:latin typeface="Times New Roman" panose="02020603050405020304" pitchFamily="18" charset="0"/>
                <a:ea typeface="Times New Roman" panose="02020603050405020304" pitchFamily="18" charset="0"/>
              </a:rPr>
              <a:t> </a:t>
            </a:r>
            <a:r>
              <a:rPr lang="uk-UA" sz="1600" i="1" dirty="0" err="1">
                <a:latin typeface="Times New Roman" panose="02020603050405020304" pitchFamily="18" charset="0"/>
                <a:ea typeface="Times New Roman" panose="02020603050405020304" pitchFamily="18" charset="0"/>
              </a:rPr>
              <a:t>Relationship</a:t>
            </a:r>
            <a:r>
              <a:rPr lang="uk-UA" sz="1600" i="1" dirty="0">
                <a:latin typeface="Times New Roman" panose="02020603050405020304" pitchFamily="18" charset="0"/>
                <a:ea typeface="Times New Roman" panose="02020603050405020304" pitchFamily="18" charset="0"/>
              </a:rPr>
              <a:t> </a:t>
            </a:r>
            <a:r>
              <a:rPr lang="uk-UA" sz="1600" i="1" dirty="0" err="1">
                <a:latin typeface="Times New Roman" panose="02020603050405020304" pitchFamily="18" charset="0"/>
                <a:ea typeface="Times New Roman" panose="02020603050405020304" pitchFamily="18" charset="0"/>
              </a:rPr>
              <a:t>Management</a:t>
            </a:r>
            <a:r>
              <a:rPr lang="uk-UA" sz="1600" i="1" dirty="0">
                <a:latin typeface="Times New Roman" panose="02020603050405020304" pitchFamily="18" charset="0"/>
                <a:ea typeface="Times New Roman" panose="02020603050405020304" pitchFamily="18" charset="0"/>
              </a:rPr>
              <a:t> (CRM).</a:t>
            </a:r>
            <a:endParaRPr lang="en-US" sz="1600" dirty="0" smtClean="0">
              <a:effectLst/>
              <a:latin typeface="Times New Roman" panose="02020603050405020304" pitchFamily="18" charset="0"/>
              <a:ea typeface="Times New Roman" panose="02020603050405020304" pitchFamily="18" charset="0"/>
            </a:endParaRPr>
          </a:p>
          <a:p>
            <a:pPr marL="269240" marR="262255" indent="449580" algn="just">
              <a:spcAft>
                <a:spcPts val="0"/>
              </a:spcAft>
            </a:pPr>
            <a:r>
              <a:rPr lang="uk-UA" sz="1600" b="1" dirty="0" err="1">
                <a:latin typeface="Times New Roman" panose="02020603050405020304" pitchFamily="18" charset="0"/>
                <a:ea typeface="Times New Roman" panose="02020603050405020304" pitchFamily="18" charset="0"/>
              </a:rPr>
              <a:t>Customer</a:t>
            </a:r>
            <a:r>
              <a:rPr lang="uk-UA" sz="1600" b="1" dirty="0">
                <a:latin typeface="Times New Roman" panose="02020603050405020304" pitchFamily="18" charset="0"/>
                <a:ea typeface="Times New Roman" panose="02020603050405020304" pitchFamily="18" charset="0"/>
              </a:rPr>
              <a:t> </a:t>
            </a:r>
            <a:r>
              <a:rPr lang="uk-UA" sz="1600" b="1" dirty="0" err="1">
                <a:latin typeface="Times New Roman" panose="02020603050405020304" pitchFamily="18" charset="0"/>
                <a:ea typeface="Times New Roman" panose="02020603050405020304" pitchFamily="18" charset="0"/>
              </a:rPr>
              <a:t>Relationship</a:t>
            </a:r>
            <a:r>
              <a:rPr lang="uk-UA" sz="1600" b="1" dirty="0">
                <a:latin typeface="Times New Roman" panose="02020603050405020304" pitchFamily="18" charset="0"/>
                <a:ea typeface="Times New Roman" panose="02020603050405020304" pitchFamily="18" charset="0"/>
              </a:rPr>
              <a:t> </a:t>
            </a:r>
            <a:r>
              <a:rPr lang="uk-UA" sz="1600" b="1" dirty="0" err="1">
                <a:latin typeface="Times New Roman" panose="02020603050405020304" pitchFamily="18" charset="0"/>
                <a:ea typeface="Times New Roman" panose="02020603050405020304" pitchFamily="18" charset="0"/>
              </a:rPr>
              <a:t>Management</a:t>
            </a:r>
            <a:r>
              <a:rPr lang="uk-UA" sz="1600" b="1" dirty="0">
                <a:latin typeface="Times New Roman" panose="02020603050405020304" pitchFamily="18" charset="0"/>
                <a:ea typeface="Times New Roman" panose="02020603050405020304" pitchFamily="18" charset="0"/>
              </a:rPr>
              <a:t> (CRM). </a:t>
            </a:r>
            <a:r>
              <a:rPr lang="uk-UA" sz="1600" dirty="0">
                <a:latin typeface="Times New Roman" panose="02020603050405020304" pitchFamily="18" charset="0"/>
                <a:ea typeface="Times New Roman" panose="02020603050405020304" pitchFamily="18" charset="0"/>
              </a:rPr>
              <a:t>Це є концепція управління підприємством, яка ґрунтується на досконалому знанні потреб і вподобань клієнтів, а також пристосуванні дій організації та її товарів</a:t>
            </a:r>
            <a:r>
              <a:rPr lang="uk-UA" sz="1600" spc="-5"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до цих вимог. </a:t>
            </a:r>
            <a:r>
              <a:rPr lang="uk-UA" sz="1600" dirty="0" smtClean="0">
                <a:latin typeface="Times New Roman" panose="02020603050405020304" pitchFamily="18" charset="0"/>
                <a:ea typeface="Times New Roman" panose="02020603050405020304" pitchFamily="18" charset="0"/>
              </a:rPr>
              <a:t>Віссю</a:t>
            </a:r>
            <a:r>
              <a:rPr lang="en-US" sz="1600" dirty="0" smtClean="0">
                <a:latin typeface="Times New Roman" panose="02020603050405020304" pitchFamily="18" charset="0"/>
                <a:ea typeface="Times New Roman" panose="02020603050405020304" pitchFamily="18" charset="0"/>
              </a:rPr>
              <a:t> </a:t>
            </a:r>
            <a:r>
              <a:rPr lang="uk-UA" sz="1600" dirty="0" smtClean="0">
                <a:latin typeface="Times New Roman" panose="02020603050405020304" pitchFamily="18" charset="0"/>
                <a:ea typeface="Times New Roman" panose="02020603050405020304" pitchFamily="18" charset="0"/>
              </a:rPr>
              <a:t>дій </a:t>
            </a:r>
            <a:r>
              <a:rPr lang="uk-UA" sz="1600" dirty="0">
                <a:latin typeface="Times New Roman" panose="02020603050405020304" pitchFamily="18" charset="0"/>
                <a:ea typeface="Times New Roman" panose="02020603050405020304" pitchFamily="18" charset="0"/>
              </a:rPr>
              <a:t>CRM є </a:t>
            </a:r>
            <a:r>
              <a:rPr lang="uk-UA" sz="1600" dirty="0" err="1">
                <a:latin typeface="Times New Roman" panose="02020603050405020304" pitchFamily="18" charset="0"/>
                <a:ea typeface="Times New Roman" panose="02020603050405020304" pitchFamily="18" charset="0"/>
              </a:rPr>
              <a:t>інтеракція</a:t>
            </a:r>
            <a:r>
              <a:rPr lang="uk-UA" sz="1600" dirty="0">
                <a:latin typeface="Times New Roman" panose="02020603050405020304" pitchFamily="18" charset="0"/>
                <a:ea typeface="Times New Roman" panose="02020603050405020304" pitchFamily="18" charset="0"/>
              </a:rPr>
              <a:t> з клієнтом, якою будують якнайкращі стосунки між ним та організацією.</a:t>
            </a:r>
            <a:r>
              <a:rPr lang="uk-UA" sz="1600" spc="-5"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CRM не звужує</a:t>
            </a:r>
            <a:r>
              <a:rPr lang="uk-UA" sz="1600" spc="-5"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поняття "клієнт" до групи покупців</a:t>
            </a:r>
            <a:r>
              <a:rPr lang="uk-UA" sz="1600" spc="-5"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товарів</a:t>
            </a:r>
            <a:r>
              <a:rPr lang="uk-UA" sz="1600" spc="-5"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або послуг. Клієнтом є також постачальник, агент, представник, дистриб’ютор, тобто кожна особа або організація, від діяльності яких залежить успіх усієї фірми. Чим докладніше фірма з'ясує їхні потреби та преференції, а потім виконає їх, тим меншою є ймовірність розриву </a:t>
            </a:r>
            <a:r>
              <a:rPr lang="uk-UA" sz="1600" dirty="0" err="1">
                <a:latin typeface="Times New Roman" panose="02020603050405020304" pitchFamily="18" charset="0"/>
                <a:ea typeface="Times New Roman" panose="02020603050405020304" pitchFamily="18" charset="0"/>
              </a:rPr>
              <a:t>зв'язків</a:t>
            </a:r>
            <a:r>
              <a:rPr lang="uk-UA" sz="1600" dirty="0">
                <a:latin typeface="Times New Roman" panose="02020603050405020304" pitchFamily="18" charset="0"/>
                <a:ea typeface="Times New Roman" panose="02020603050405020304" pitchFamily="18" charset="0"/>
              </a:rPr>
              <a:t> і переходу до конкурентів, оскільки клієнти неохоче повторюють "процес навчання" чергового </a:t>
            </a:r>
            <a:r>
              <a:rPr lang="uk-UA" sz="1600" dirty="0" err="1">
                <a:latin typeface="Times New Roman" panose="02020603050405020304" pitchFamily="18" charset="0"/>
                <a:ea typeface="Times New Roman" panose="02020603050405020304" pitchFamily="18" charset="0"/>
              </a:rPr>
              <a:t>кооперанта</a:t>
            </a:r>
            <a:r>
              <a:rPr lang="uk-UA" sz="1600" dirty="0">
                <a:latin typeface="Times New Roman" panose="02020603050405020304" pitchFamily="18" charset="0"/>
                <a:ea typeface="Times New Roman" panose="02020603050405020304" pitchFamily="18" charset="0"/>
              </a:rPr>
              <a:t>.</a:t>
            </a:r>
            <a:endParaRPr lang="en-US" sz="1600" dirty="0">
              <a:latin typeface="Times New Roman" panose="02020603050405020304" pitchFamily="18" charset="0"/>
              <a:ea typeface="Times New Roman" panose="02020603050405020304" pitchFamily="18" charset="0"/>
            </a:endParaRPr>
          </a:p>
          <a:p>
            <a:pPr marL="269240" marR="264795" indent="449580" algn="just">
              <a:spcBef>
                <a:spcPts val="10"/>
              </a:spcBef>
              <a:spcAft>
                <a:spcPts val="0"/>
              </a:spcAft>
            </a:pPr>
            <a:r>
              <a:rPr lang="uk-UA" sz="1600" dirty="0">
                <a:latin typeface="Times New Roman" panose="02020603050405020304" pitchFamily="18" charset="0"/>
                <a:ea typeface="Times New Roman" panose="02020603050405020304" pitchFamily="18" charset="0"/>
              </a:rPr>
              <a:t>Отже, CRM допомагає організаціям покращувати лояльність клієнтів. Упроваджуючи цю концепцію, фірма має, по-перше, ознайомитися зі своїми клієнтами, потім їх класифікувати, щоб сконцентрувати дії на групі найперспективніших. Наступним етапом стратегії CRM є побудова стосунків із найважливішими клієнтами, щоб пристосувати свої продукти та послуги до їхніх специфічних вимог. На рис. 9.1 зображено цей процес.</a:t>
            </a:r>
            <a:endParaRPr lang="en-US" sz="1600" dirty="0">
              <a:latin typeface="Times New Roman" panose="02020603050405020304" pitchFamily="18" charset="0"/>
              <a:ea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2844437" y="4031873"/>
            <a:ext cx="6659880" cy="2694432"/>
          </a:xfrm>
          <a:prstGeom prst="rect">
            <a:avLst/>
          </a:prstGeom>
        </p:spPr>
      </p:pic>
    </p:spTree>
    <p:extLst>
      <p:ext uri="{BB962C8B-B14F-4D97-AF65-F5344CB8AC3E}">
        <p14:creationId xmlns:p14="http://schemas.microsoft.com/office/powerpoint/2010/main" val="313178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9005" y="166569"/>
            <a:ext cx="11808823" cy="6873677"/>
          </a:xfrm>
          <a:prstGeom prst="rect">
            <a:avLst/>
          </a:prstGeom>
        </p:spPr>
        <p:txBody>
          <a:bodyPr wrap="square">
            <a:spAutoFit/>
          </a:bodyPr>
          <a:lstStyle/>
          <a:p>
            <a:pPr marL="269240" marR="264795" indent="449580" algn="just">
              <a:spcBef>
                <a:spcPts val="345"/>
              </a:spcBef>
              <a:spcAft>
                <a:spcPts val="0"/>
              </a:spcAft>
            </a:pPr>
            <a:r>
              <a:rPr lang="uk-UA" dirty="0">
                <a:latin typeface="Times New Roman" panose="02020603050405020304" pitchFamily="18" charset="0"/>
                <a:ea typeface="Times New Roman" panose="02020603050405020304" pitchFamily="18" charset="0"/>
              </a:rPr>
              <a:t>Фірми, у яких впроваджено CRM, будують партнерські стосунки зі</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своїми найперспективнішими й вигідними клієнтами, надають їм послуги або товари вищої вартості, щоб їх задовольнити. Існують приклади вдалого впровадження CRM. Однак, менеджери, які приймають рішення про цей крок, повинні пам'ятати, що це капіталомісткий процес, а період переходу від інвестицій до філософії й системи CRM займає щонайменше два роки.</a:t>
            </a:r>
            <a:endParaRPr lang="en-US" dirty="0">
              <a:latin typeface="Times New Roman" panose="02020603050405020304" pitchFamily="18" charset="0"/>
              <a:ea typeface="Times New Roman" panose="02020603050405020304" pitchFamily="18" charset="0"/>
            </a:endParaRPr>
          </a:p>
          <a:p>
            <a:pPr marL="718820" indent="449580" algn="just">
              <a:lnSpc>
                <a:spcPts val="1610"/>
              </a:lnSpc>
              <a:spcBef>
                <a:spcPts val="5"/>
              </a:spcBef>
              <a:spcAft>
                <a:spcPts val="0"/>
              </a:spcAft>
            </a:pPr>
            <a:r>
              <a:rPr lang="uk-UA" dirty="0">
                <a:latin typeface="Times New Roman" panose="02020603050405020304" pitchFamily="18" charset="0"/>
                <a:ea typeface="Times New Roman" panose="02020603050405020304" pitchFamily="18" charset="0"/>
              </a:rPr>
              <a:t>CRM</a:t>
            </a:r>
            <a:r>
              <a:rPr lang="uk-UA" spc="-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охоплює:</a:t>
            </a:r>
            <a:endParaRPr lang="en-US" dirty="0">
              <a:latin typeface="Times New Roman" panose="02020603050405020304" pitchFamily="18" charset="0"/>
              <a:ea typeface="Times New Roman" panose="02020603050405020304" pitchFamily="18" charset="0"/>
            </a:endParaRPr>
          </a:p>
          <a:p>
            <a:pPr marL="342900" marR="264160" lvl="0" indent="-342900">
              <a:lnSpc>
                <a:spcPct val="100000"/>
              </a:lnSpc>
              <a:spcAft>
                <a:spcPts val="0"/>
              </a:spcAft>
              <a:buSzPts val="1400"/>
              <a:buFont typeface="Times New Roman" panose="02020603050405020304" pitchFamily="18" charset="0"/>
              <a:buChar char="•"/>
              <a:tabLst>
                <a:tab pos="605790" algn="l"/>
              </a:tabLst>
            </a:pPr>
            <a:r>
              <a:rPr lang="uk-UA" dirty="0">
                <a:latin typeface="Times New Roman" panose="02020603050405020304" pitchFamily="18" charset="0"/>
                <a:ea typeface="Times New Roman" panose="02020603050405020304" pitchFamily="18" charset="0"/>
              </a:rPr>
              <a:t>оцінювання витрат</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сфері маркетингу,</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продажу</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 послуг (вхідних даних),</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 також прибутків від окремих клієнтів;</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spcAft>
                <a:spcPts val="0"/>
              </a:spcAft>
              <a:buSzPts val="1400"/>
              <a:buFont typeface="Times New Roman" panose="02020603050405020304" pitchFamily="18" charset="0"/>
              <a:buChar char="•"/>
              <a:tabLst>
                <a:tab pos="611505" algn="l"/>
              </a:tabLst>
            </a:pPr>
            <a:r>
              <a:rPr lang="uk-UA" dirty="0">
                <a:latin typeface="Times New Roman" panose="02020603050405020304" pitchFamily="18" charset="0"/>
                <a:ea typeface="Times New Roman" panose="02020603050405020304" pitchFamily="18" charset="0"/>
              </a:rPr>
              <a:t>набуття й постійну актуалізацію знань про потреби клієнтів, їхні мотивації й поведінку;</a:t>
            </a:r>
            <a:endParaRPr lang="en-US" sz="1400" spc="0" dirty="0" smtClean="0">
              <a:effectLst/>
              <a:latin typeface="Times New Roman" panose="02020603050405020304" pitchFamily="18" charset="0"/>
              <a:ea typeface="Times New Roman" panose="02020603050405020304" pitchFamily="18" charset="0"/>
            </a:endParaRPr>
          </a:p>
          <a:p>
            <a:pPr marL="342900" marR="265430" lvl="0" indent="-342900">
              <a:spcAft>
                <a:spcPts val="0"/>
              </a:spcAft>
              <a:buSzPts val="1400"/>
              <a:buFont typeface="Times New Roman" panose="02020603050405020304" pitchFamily="18" charset="0"/>
              <a:buChar char="•"/>
              <a:tabLst>
                <a:tab pos="706755" algn="l"/>
              </a:tabLst>
            </a:pPr>
            <a:r>
              <a:rPr lang="uk-UA" dirty="0">
                <a:latin typeface="Times New Roman" panose="02020603050405020304" pitchFamily="18" charset="0"/>
                <a:ea typeface="Times New Roman" panose="02020603050405020304" pitchFamily="18" charset="0"/>
              </a:rPr>
              <a:t>використання</a:t>
            </a:r>
            <a:r>
              <a:rPr lang="uk-UA" spc="1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знань</a:t>
            </a:r>
            <a:r>
              <a:rPr lang="uk-UA" spc="19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клієнта</a:t>
            </a:r>
            <a:r>
              <a:rPr lang="uk-UA" spc="1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для</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постійного</a:t>
            </a:r>
            <a:r>
              <a:rPr lang="uk-UA" spc="19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покращання</a:t>
            </a:r>
            <a:r>
              <a:rPr lang="uk-UA" spc="1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результатів організації у</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процесі самонавчання</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підставі інформації</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 успіхи й</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поразки;</a:t>
            </a:r>
            <a:endParaRPr lang="en-US" sz="1400" spc="0" dirty="0" smtClean="0">
              <a:effectLst/>
              <a:latin typeface="Times New Roman" panose="02020603050405020304" pitchFamily="18" charset="0"/>
              <a:ea typeface="Times New Roman" panose="02020603050405020304" pitchFamily="18" charset="0"/>
            </a:endParaRPr>
          </a:p>
          <a:p>
            <a:pPr marL="342900" lvl="0" indent="-342900">
              <a:lnSpc>
                <a:spcPts val="1605"/>
              </a:lnSpc>
              <a:spcAft>
                <a:spcPts val="0"/>
              </a:spcAft>
              <a:buSzPts val="1400"/>
              <a:buFont typeface="Times New Roman" panose="02020603050405020304" pitchFamily="18" charset="0"/>
              <a:buChar char="•"/>
              <a:tabLst>
                <a:tab pos="598170" algn="l"/>
              </a:tabLst>
            </a:pPr>
            <a:r>
              <a:rPr lang="uk-UA" spc="-20" dirty="0">
                <a:latin typeface="Times New Roman" panose="02020603050405020304" pitchFamily="18" charset="0"/>
                <a:ea typeface="Times New Roman" panose="02020603050405020304" pitchFamily="18" charset="0"/>
              </a:rPr>
              <a:t>інтеграцію</a:t>
            </a:r>
            <a:r>
              <a:rPr lang="uk-UA" spc="-5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дій</a:t>
            </a:r>
            <a:r>
              <a:rPr lang="uk-UA" spc="-4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маркетингу,</a:t>
            </a:r>
            <a:r>
              <a:rPr lang="uk-UA" spc="-40"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продажу</a:t>
            </a:r>
            <a:r>
              <a:rPr lang="uk-UA" spc="-5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та</a:t>
            </a:r>
            <a:r>
              <a:rPr lang="uk-UA" spc="-2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послуг</a:t>
            </a:r>
            <a:r>
              <a:rPr lang="uk-UA" spc="-4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для</a:t>
            </a:r>
            <a:r>
              <a:rPr lang="uk-UA" spc="-4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досягнення</a:t>
            </a:r>
            <a:r>
              <a:rPr lang="uk-UA" spc="-4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спільних</a:t>
            </a:r>
            <a:r>
              <a:rPr lang="uk-UA" spc="-40"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цілей;</a:t>
            </a:r>
            <a:endParaRPr lang="en-US" sz="1400" spc="0" dirty="0" smtClean="0">
              <a:effectLst/>
              <a:latin typeface="Times New Roman" panose="02020603050405020304" pitchFamily="18" charset="0"/>
              <a:ea typeface="Times New Roman" panose="02020603050405020304" pitchFamily="18" charset="0"/>
            </a:endParaRPr>
          </a:p>
          <a:p>
            <a:pPr marL="342900" marR="263525" lvl="0" indent="-342900">
              <a:lnSpc>
                <a:spcPct val="100000"/>
              </a:lnSpc>
              <a:spcAft>
                <a:spcPts val="0"/>
              </a:spcAft>
              <a:buSzPts val="1400"/>
              <a:buFont typeface="Times New Roman" panose="02020603050405020304" pitchFamily="18" charset="0"/>
              <a:buChar char="•"/>
              <a:tabLst>
                <a:tab pos="613410" algn="l"/>
              </a:tabLst>
            </a:pPr>
            <a:r>
              <a:rPr lang="uk-UA" dirty="0">
                <a:latin typeface="Times New Roman" panose="02020603050405020304" pitchFamily="18" charset="0"/>
                <a:ea typeface="Times New Roman" panose="02020603050405020304" pitchFamily="18" charset="0"/>
              </a:rPr>
              <a:t>імплементацію відповідних систем, які формують інформацію про клієнта, вимірюють ефективність </a:t>
            </a:r>
            <a:r>
              <a:rPr lang="uk-UA" i="1" dirty="0">
                <a:latin typeface="Times New Roman" panose="02020603050405020304" pitchFamily="18" charset="0"/>
                <a:ea typeface="Times New Roman" panose="02020603050405020304" pitchFamily="18" charset="0"/>
              </a:rPr>
              <a:t>CRM</a:t>
            </a:r>
            <a:r>
              <a:rPr lang="uk-UA" i="1" dirty="0" smtClean="0">
                <a:latin typeface="Times New Roman" panose="02020603050405020304" pitchFamily="18" charset="0"/>
                <a:ea typeface="Times New Roman" panose="02020603050405020304" pitchFamily="18" charset="0"/>
              </a:rPr>
              <a:t>.</a:t>
            </a:r>
          </a:p>
          <a:p>
            <a:r>
              <a:rPr lang="uk-UA" dirty="0"/>
              <a:t>Із точки зору знань, якими повинні володіти менеджери про своїх клієнтів, і способу їхнього використання, </a:t>
            </a:r>
            <a:r>
              <a:rPr lang="uk-UA" i="1" dirty="0"/>
              <a:t>CRM </a:t>
            </a:r>
            <a:r>
              <a:rPr lang="uk-UA" dirty="0"/>
              <a:t>треба розглядати як модель, що складається з семи компонентів, серед яких:</a:t>
            </a:r>
            <a:endParaRPr lang="en-US" dirty="0"/>
          </a:p>
          <a:p>
            <a:pPr lvl="1"/>
            <a:r>
              <a:rPr lang="uk-UA" b="1" i="1" dirty="0"/>
              <a:t>база даних, яка стосується активності клієнтів</a:t>
            </a:r>
            <a:r>
              <a:rPr lang="uk-UA" i="1" dirty="0"/>
              <a:t>. </a:t>
            </a:r>
            <a:r>
              <a:rPr lang="uk-UA" dirty="0"/>
              <a:t>Вона повинна складатися з наступних елементів: історії здійснюваних торговельних трансакцій разом із деталями, які стосуються цін, дати закупівлі; усіх контактів із клієнтами, ініційованих ними або фірмою; описової інформації для проведення сегментації й аналізу; реакції клієнтів на безпосередні маркетингові дії;</a:t>
            </a:r>
            <a:endParaRPr lang="en-US" sz="1400" dirty="0"/>
          </a:p>
          <a:p>
            <a:pPr lvl="1"/>
            <a:r>
              <a:rPr lang="uk-UA" b="1" i="1" dirty="0"/>
              <a:t>аналіз бази даних</a:t>
            </a:r>
            <a:r>
              <a:rPr lang="uk-UA" i="1" dirty="0"/>
              <a:t>. </a:t>
            </a:r>
            <a:r>
              <a:rPr lang="uk-UA" dirty="0"/>
              <a:t>Для аналізу бази даних застосовують різноманітні методи статистичного аналізу, зокрема метод (</a:t>
            </a:r>
            <a:r>
              <a:rPr lang="uk-UA" dirty="0" err="1"/>
              <a:t>англ</a:t>
            </a:r>
            <a:r>
              <a:rPr lang="uk-UA" dirty="0"/>
              <a:t>. — </a:t>
            </a:r>
            <a:r>
              <a:rPr lang="uk-UA" i="1" dirty="0"/>
              <a:t>"</a:t>
            </a:r>
            <a:r>
              <a:rPr lang="uk-UA" i="1" dirty="0" err="1"/>
              <a:t>lifetime</a:t>
            </a:r>
            <a:r>
              <a:rPr lang="uk-UA" i="1" dirty="0"/>
              <a:t> </a:t>
            </a:r>
            <a:r>
              <a:rPr lang="uk-UA" i="1" dirty="0" err="1"/>
              <a:t>customer</a:t>
            </a:r>
            <a:r>
              <a:rPr lang="uk-UA" i="1" dirty="0"/>
              <a:t> </a:t>
            </a:r>
            <a:r>
              <a:rPr lang="uk-UA" i="1" dirty="0" err="1"/>
              <a:t>value</a:t>
            </a:r>
            <a:r>
              <a:rPr lang="uk-UA" i="1" dirty="0"/>
              <a:t>" (LCV), </a:t>
            </a:r>
            <a:r>
              <a:rPr lang="uk-UA" dirty="0"/>
              <a:t>"життєва цінність клієнта", який полягає в тому, що кожного клієнта з бази даних аналізують із перспективи нинішнього й майбутнього прибутку. Коли кожному клієнту приписано величину прибутку, то приймають рішення про те, якого клієнта зарахувати до цільової групи. Прибуток, який дає клієнт, є сумою марж за всіма товарами, які він купує за певний час, зменшеною на вартість завоювання цього клієнта</a:t>
            </a:r>
            <a:r>
              <a:rPr lang="uk-UA" dirty="0" smtClean="0"/>
              <a:t>.</a:t>
            </a:r>
            <a:endParaRPr lang="en-US" sz="1400" dirty="0"/>
          </a:p>
        </p:txBody>
      </p:sp>
    </p:spTree>
    <p:extLst>
      <p:ext uri="{BB962C8B-B14F-4D97-AF65-F5344CB8AC3E}">
        <p14:creationId xmlns:p14="http://schemas.microsoft.com/office/powerpoint/2010/main" val="3877587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1717383" cy="6063198"/>
          </a:xfrm>
          <a:prstGeom prst="rect">
            <a:avLst/>
          </a:prstGeom>
        </p:spPr>
        <p:txBody>
          <a:bodyPr wrap="square">
            <a:spAutoFit/>
          </a:bodyPr>
          <a:lstStyle/>
          <a:p>
            <a:pPr lvl="1"/>
            <a:r>
              <a:rPr lang="uk-UA" b="1" i="1" dirty="0" smtClean="0"/>
              <a:t>рішення щодо цільових клієнтів, які приймають на підставі аналізів</a:t>
            </a:r>
            <a:r>
              <a:rPr lang="uk-UA" i="1" dirty="0" smtClean="0"/>
              <a:t>. </a:t>
            </a:r>
            <a:r>
              <a:rPr lang="uk-UA" dirty="0" smtClean="0"/>
              <a:t>За допомогою визначення індивідуальної рентабельності методом </a:t>
            </a:r>
            <a:r>
              <a:rPr lang="uk-UA" i="1" dirty="0" smtClean="0"/>
              <a:t>LCV </a:t>
            </a:r>
            <a:r>
              <a:rPr lang="uk-UA" dirty="0" smtClean="0"/>
              <a:t>або подібним до нього аналізом виокремлюють групи клієнтів, які можуть гарантувати фірмі найбільші довгострокові прибутки, а також ті групи, прибутки від яких є мізерними;</a:t>
            </a:r>
            <a:endParaRPr lang="en-US" sz="1400" dirty="0" smtClean="0"/>
          </a:p>
          <a:p>
            <a:pPr lvl="1"/>
            <a:r>
              <a:rPr lang="uk-UA" b="1" i="1" dirty="0" smtClean="0"/>
              <a:t>інструменти, які застосовують до цільових клієнтів </a:t>
            </a:r>
            <a:r>
              <a:rPr lang="uk-UA" dirty="0" smtClean="0"/>
              <a:t>— це </a:t>
            </a:r>
            <a:r>
              <a:rPr lang="uk-UA" dirty="0" err="1" smtClean="0"/>
              <a:t>телемаркетинг</a:t>
            </a:r>
            <a:r>
              <a:rPr lang="uk-UA" dirty="0" smtClean="0"/>
              <a:t>, безпосередня пошта, безпосередній продаж, а також найпопулярнішою формою контакту стає індивідуальний e-</a:t>
            </a:r>
            <a:r>
              <a:rPr lang="uk-UA" dirty="0" err="1" smtClean="0"/>
              <a:t>mail</a:t>
            </a:r>
            <a:r>
              <a:rPr lang="uk-UA" dirty="0" smtClean="0"/>
              <a:t>. Доцільно підкреслити, що останні самі по собі не формують відповідних </a:t>
            </a:r>
            <a:r>
              <a:rPr lang="uk-UA" dirty="0" err="1" smtClean="0"/>
              <a:t>зв'язків</a:t>
            </a:r>
            <a:r>
              <a:rPr lang="uk-UA" dirty="0" smtClean="0"/>
              <a:t> із клієнтами — вони є лише носієм. Кожна фірма переважно розробляє програму стосунків із клієнтами, головною метою якої є задоволення клієнтів на рівні, що є вищим від того, який пропонують конкуренти. Повна програма стосунків із клієнтами має містити наступні елементи: обслуговування клієнта, програму лояльності, індивідуалізацію, систему нагород тощо;</a:t>
            </a:r>
            <a:endParaRPr lang="en-US" sz="1400" dirty="0" smtClean="0"/>
          </a:p>
          <a:p>
            <a:pPr lvl="1"/>
            <a:r>
              <a:rPr lang="uk-UA" b="1" i="1" dirty="0" smtClean="0"/>
              <a:t>способи побудови стосунків із цільовими клієнтами;</a:t>
            </a:r>
            <a:endParaRPr lang="en-US" sz="1400" b="1" dirty="0" smtClean="0"/>
          </a:p>
          <a:p>
            <a:pPr lvl="1"/>
            <a:r>
              <a:rPr lang="uk-UA" b="1" i="1" dirty="0" smtClean="0"/>
              <a:t>збереження конфіденційності</a:t>
            </a:r>
            <a:r>
              <a:rPr lang="uk-UA" dirty="0" smtClean="0"/>
              <a:t>;</a:t>
            </a:r>
            <a:endParaRPr lang="en-US" sz="1400" dirty="0" smtClean="0"/>
          </a:p>
          <a:p>
            <a:pPr lvl="1"/>
            <a:r>
              <a:rPr lang="uk-UA" b="1" i="1" dirty="0" smtClean="0"/>
              <a:t>параметри ефективності програми CRM</a:t>
            </a:r>
            <a:r>
              <a:rPr lang="uk-UA" i="1" dirty="0" smtClean="0"/>
              <a:t>, </a:t>
            </a:r>
            <a:r>
              <a:rPr lang="uk-UA" dirty="0" smtClean="0"/>
              <a:t>зокрема фінансові показники; показники, які спираються на ринок: частка ринку, величина маржі; норма утримання клієнта, величина продажу на одного клієнта, вимір лояльності клієнта.</a:t>
            </a:r>
          </a:p>
          <a:p>
            <a:r>
              <a:rPr lang="uk-UA" dirty="0"/>
              <a:t>Сучасними тенденціями розвитку концепції </a:t>
            </a:r>
            <a:r>
              <a:rPr lang="uk-UA" i="1" dirty="0"/>
              <a:t>CRM </a:t>
            </a:r>
            <a:r>
              <a:rPr lang="uk-UA" dirty="0"/>
              <a:t>передбачено розрізняти наступні аспекти роботи менеджера: хтось має займатися завоюванням, а інші — утримуванням клієнтів, адже вміння, потрібні для виконання цих двох завдань, є різними. Особи з уміннями завойовувати клієнтів мають досвід зазвичай у тактичних аспектах маркетингу (тобто, реклама і продаж); для утримання існуючих клієнтів необхідно, у свою чергу, покращувати задоволення клієнта та його лояльність.</a:t>
            </a:r>
            <a:endParaRPr lang="en-US" dirty="0"/>
          </a:p>
          <a:p>
            <a:r>
              <a:rPr lang="uk-UA" i="1" dirty="0" smtClean="0"/>
              <a:t>).</a:t>
            </a:r>
            <a:endParaRPr lang="en-US" sz="1400" dirty="0"/>
          </a:p>
          <a:p>
            <a:pPr lvl="1"/>
            <a:endParaRPr lang="en-US" sz="1400" dirty="0" smtClean="0"/>
          </a:p>
          <a:p>
            <a:pPr marL="342900" marR="263525" lvl="0" indent="-342900">
              <a:lnSpc>
                <a:spcPct val="100000"/>
              </a:lnSpc>
              <a:spcAft>
                <a:spcPts val="0"/>
              </a:spcAft>
              <a:buSzPts val="1400"/>
              <a:buFont typeface="Times New Roman" panose="02020603050405020304" pitchFamily="18" charset="0"/>
              <a:buChar char="•"/>
              <a:tabLst>
                <a:tab pos="613410" algn="l"/>
              </a:tabLst>
            </a:pPr>
            <a:endParaRPr lang="en-US" sz="14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74314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56651"/>
            <a:ext cx="12192000" cy="7294305"/>
          </a:xfrm>
          <a:prstGeom prst="rect">
            <a:avLst/>
          </a:prstGeom>
        </p:spPr>
        <p:txBody>
          <a:bodyPr wrap="square">
            <a:spAutoFit/>
          </a:bodyPr>
          <a:lstStyle/>
          <a:p>
            <a:r>
              <a:rPr lang="ru-RU" dirty="0" smtClean="0"/>
              <a:t>Часто </a:t>
            </a:r>
            <a:r>
              <a:rPr lang="ru-RU" dirty="0" err="1" smtClean="0"/>
              <a:t>здається</a:t>
            </a:r>
            <a:r>
              <a:rPr lang="ru-RU" dirty="0" smtClean="0"/>
              <a:t>, </a:t>
            </a:r>
            <a:r>
              <a:rPr lang="ru-RU" dirty="0" err="1" smtClean="0"/>
              <a:t>що</a:t>
            </a:r>
            <a:r>
              <a:rPr lang="ru-RU" dirty="0" smtClean="0"/>
              <a:t> </a:t>
            </a:r>
            <a:r>
              <a:rPr lang="ru-RU" dirty="0" err="1" smtClean="0"/>
              <a:t>міжнародна</a:t>
            </a:r>
            <a:r>
              <a:rPr lang="ru-RU" dirty="0" smtClean="0"/>
              <a:t> доставка </a:t>
            </a:r>
            <a:r>
              <a:rPr lang="ru-RU" dirty="0" err="1" smtClean="0"/>
              <a:t>товарів</a:t>
            </a:r>
            <a:r>
              <a:rPr lang="ru-RU" dirty="0" smtClean="0"/>
              <a:t> — </a:t>
            </a:r>
            <a:r>
              <a:rPr lang="ru-RU" dirty="0" err="1" smtClean="0"/>
              <a:t>це</a:t>
            </a:r>
            <a:r>
              <a:rPr lang="ru-RU" dirty="0" smtClean="0"/>
              <a:t> просто </a:t>
            </a:r>
            <a:r>
              <a:rPr lang="ru-RU" dirty="0" err="1" smtClean="0"/>
              <a:t>замовлення</a:t>
            </a:r>
            <a:r>
              <a:rPr lang="ru-RU" dirty="0" smtClean="0"/>
              <a:t> </a:t>
            </a:r>
            <a:r>
              <a:rPr lang="ru-RU" dirty="0" err="1" smtClean="0"/>
              <a:t>продукції</a:t>
            </a:r>
            <a:r>
              <a:rPr lang="ru-RU" dirty="0" smtClean="0"/>
              <a:t> і </a:t>
            </a:r>
            <a:r>
              <a:rPr lang="ru-RU" dirty="0" err="1" smtClean="0"/>
              <a:t>його</a:t>
            </a:r>
            <a:r>
              <a:rPr lang="ru-RU" dirty="0" smtClean="0"/>
              <a:t> </a:t>
            </a:r>
            <a:r>
              <a:rPr lang="ru-RU" dirty="0" err="1" smtClean="0"/>
              <a:t>транспортування</a:t>
            </a:r>
            <a:r>
              <a:rPr lang="ru-RU" dirty="0" smtClean="0"/>
              <a:t> до </a:t>
            </a:r>
            <a:r>
              <a:rPr lang="ru-RU" dirty="0" err="1" smtClean="0"/>
              <a:t>місця</a:t>
            </a:r>
            <a:r>
              <a:rPr lang="ru-RU" dirty="0" smtClean="0"/>
              <a:t> </a:t>
            </a:r>
            <a:r>
              <a:rPr lang="ru-RU" dirty="0" err="1" smtClean="0"/>
              <a:t>призначення</a:t>
            </a:r>
            <a:r>
              <a:rPr lang="ru-RU" dirty="0" smtClean="0"/>
              <a:t>. </a:t>
            </a:r>
            <a:r>
              <a:rPr lang="ru-RU" dirty="0" err="1" smtClean="0"/>
              <a:t>Однак</a:t>
            </a:r>
            <a:r>
              <a:rPr lang="ru-RU" dirty="0" smtClean="0"/>
              <a:t> </a:t>
            </a:r>
            <a:r>
              <a:rPr lang="ru-RU" dirty="0" err="1" smtClean="0"/>
              <a:t>це</a:t>
            </a:r>
            <a:r>
              <a:rPr lang="ru-RU" dirty="0" smtClean="0"/>
              <a:t> </a:t>
            </a:r>
            <a:r>
              <a:rPr lang="ru-RU" dirty="0" err="1" smtClean="0"/>
              <a:t>більш</a:t>
            </a:r>
            <a:r>
              <a:rPr lang="ru-RU" dirty="0" smtClean="0"/>
              <a:t> </a:t>
            </a:r>
            <a:r>
              <a:rPr lang="ru-RU" dirty="0" err="1" smtClean="0"/>
              <a:t>комплексний</a:t>
            </a:r>
            <a:r>
              <a:rPr lang="ru-RU" dirty="0" smtClean="0"/>
              <a:t> </a:t>
            </a:r>
            <a:r>
              <a:rPr lang="ru-RU" dirty="0" err="1" smtClean="0"/>
              <a:t>процес</a:t>
            </a:r>
            <a:r>
              <a:rPr lang="ru-RU" dirty="0" smtClean="0"/>
              <a:t>, </a:t>
            </a:r>
            <a:r>
              <a:rPr lang="ru-RU" dirty="0" err="1" smtClean="0"/>
              <a:t>що</a:t>
            </a:r>
            <a:r>
              <a:rPr lang="ru-RU" dirty="0" smtClean="0"/>
              <a:t> </a:t>
            </a:r>
            <a:r>
              <a:rPr lang="ru-RU" dirty="0" err="1" smtClean="0"/>
              <a:t>вимагає</a:t>
            </a:r>
            <a:r>
              <a:rPr lang="ru-RU" dirty="0" smtClean="0"/>
              <a:t> контролю на </a:t>
            </a:r>
            <a:r>
              <a:rPr lang="ru-RU" dirty="0" err="1" smtClean="0"/>
              <a:t>всіх</a:t>
            </a:r>
            <a:r>
              <a:rPr lang="ru-RU" dirty="0" smtClean="0"/>
              <a:t> </a:t>
            </a:r>
            <a:r>
              <a:rPr lang="ru-RU" dirty="0" err="1" smtClean="0"/>
              <a:t>етапах</a:t>
            </a:r>
            <a:r>
              <a:rPr lang="ru-RU" dirty="0" smtClean="0"/>
              <a:t>. </a:t>
            </a:r>
            <a:r>
              <a:rPr lang="ru-RU" dirty="0" err="1" smtClean="0"/>
              <a:t>Важливий</a:t>
            </a:r>
            <a:r>
              <a:rPr lang="ru-RU" dirty="0" smtClean="0"/>
              <a:t> момент для </a:t>
            </a:r>
            <a:r>
              <a:rPr lang="ru-RU" dirty="0" err="1" smtClean="0"/>
              <a:t>всього</a:t>
            </a:r>
            <a:r>
              <a:rPr lang="ru-RU" dirty="0" smtClean="0"/>
              <a:t> </a:t>
            </a:r>
            <a:r>
              <a:rPr lang="ru-RU" dirty="0" err="1" smtClean="0"/>
              <a:t>ланцюжка</a:t>
            </a:r>
            <a:r>
              <a:rPr lang="ru-RU" dirty="0" smtClean="0"/>
              <a:t> поставок — контроль через </a:t>
            </a:r>
            <a:r>
              <a:rPr lang="ru-RU" dirty="0" err="1" smtClean="0"/>
              <a:t>такі</a:t>
            </a:r>
            <a:r>
              <a:rPr lang="ru-RU" dirty="0" smtClean="0"/>
              <a:t> </a:t>
            </a:r>
            <a:r>
              <a:rPr lang="ru-RU" dirty="0" err="1" smtClean="0"/>
              <a:t>системи</a:t>
            </a:r>
            <a:r>
              <a:rPr lang="ru-RU" dirty="0" smtClean="0"/>
              <a:t>, як </a:t>
            </a:r>
            <a:r>
              <a:rPr lang="en-US" dirty="0" smtClean="0"/>
              <a:t>SRM.</a:t>
            </a:r>
          </a:p>
          <a:p>
            <a:r>
              <a:rPr lang="ru-RU" dirty="0" err="1" smtClean="0"/>
              <a:t>Управління</a:t>
            </a:r>
            <a:r>
              <a:rPr lang="ru-RU" dirty="0" smtClean="0"/>
              <a:t> </a:t>
            </a:r>
            <a:r>
              <a:rPr lang="ru-RU" dirty="0" err="1" smtClean="0"/>
              <a:t>відносинами</a:t>
            </a:r>
            <a:r>
              <a:rPr lang="ru-RU" dirty="0" smtClean="0"/>
              <a:t> з </a:t>
            </a:r>
            <a:r>
              <a:rPr lang="ru-RU" dirty="0" err="1" smtClean="0"/>
              <a:t>постачальниками</a:t>
            </a:r>
            <a:r>
              <a:rPr lang="ru-RU" dirty="0" smtClean="0"/>
              <a:t> (</a:t>
            </a:r>
            <a:r>
              <a:rPr lang="en-US" dirty="0" smtClean="0"/>
              <a:t>SRM) — </a:t>
            </a:r>
            <a:r>
              <a:rPr lang="ru-RU" dirty="0" err="1" smtClean="0"/>
              <a:t>це</a:t>
            </a:r>
            <a:r>
              <a:rPr lang="ru-RU" dirty="0" smtClean="0"/>
              <a:t> </a:t>
            </a:r>
            <a:r>
              <a:rPr lang="ru-RU" dirty="0" err="1" smtClean="0"/>
              <a:t>процес</a:t>
            </a:r>
            <a:r>
              <a:rPr lang="ru-RU" dirty="0" smtClean="0"/>
              <a:t> </a:t>
            </a:r>
            <a:r>
              <a:rPr lang="ru-RU" dirty="0" err="1" smtClean="0"/>
              <a:t>пошуку</a:t>
            </a:r>
            <a:r>
              <a:rPr lang="ru-RU" dirty="0" smtClean="0"/>
              <a:t> </a:t>
            </a:r>
            <a:r>
              <a:rPr lang="ru-RU" dirty="0" err="1" smtClean="0"/>
              <a:t>постачальників</a:t>
            </a:r>
            <a:r>
              <a:rPr lang="ru-RU" dirty="0" smtClean="0"/>
              <a:t>, </a:t>
            </a:r>
            <a:r>
              <a:rPr lang="ru-RU" dirty="0" err="1" smtClean="0"/>
              <a:t>які</a:t>
            </a:r>
            <a:r>
              <a:rPr lang="ru-RU" dirty="0" smtClean="0"/>
              <a:t> </a:t>
            </a:r>
            <a:r>
              <a:rPr lang="ru-RU" dirty="0" err="1" smtClean="0"/>
              <a:t>мають</a:t>
            </a:r>
            <a:r>
              <a:rPr lang="ru-RU" dirty="0" smtClean="0"/>
              <a:t> </a:t>
            </a:r>
            <a:r>
              <a:rPr lang="ru-RU" dirty="0" err="1" smtClean="0"/>
              <a:t>вирішальне</a:t>
            </a:r>
            <a:r>
              <a:rPr lang="ru-RU" dirty="0" smtClean="0"/>
              <a:t> </a:t>
            </a:r>
            <a:r>
              <a:rPr lang="ru-RU" dirty="0" err="1" smtClean="0"/>
              <a:t>значення</a:t>
            </a:r>
            <a:r>
              <a:rPr lang="ru-RU" dirty="0" smtClean="0"/>
              <a:t> для </a:t>
            </a:r>
            <a:r>
              <a:rPr lang="ru-RU" dirty="0" err="1" smtClean="0"/>
              <a:t>бізнесу</a:t>
            </a:r>
            <a:r>
              <a:rPr lang="ru-RU" dirty="0" smtClean="0"/>
              <a:t>, і </a:t>
            </a:r>
            <a:r>
              <a:rPr lang="ru-RU" dirty="0" err="1" smtClean="0"/>
              <a:t>впровадження</a:t>
            </a:r>
            <a:r>
              <a:rPr lang="ru-RU" dirty="0" smtClean="0"/>
              <a:t> </a:t>
            </a:r>
            <a:r>
              <a:rPr lang="ru-RU" dirty="0" err="1" smtClean="0"/>
              <a:t>системи</a:t>
            </a:r>
            <a:r>
              <a:rPr lang="ru-RU" dirty="0" smtClean="0"/>
              <a:t> з ними. </a:t>
            </a:r>
            <a:r>
              <a:rPr lang="ru-RU" dirty="0" err="1" smtClean="0"/>
              <a:t>Оскільки</a:t>
            </a:r>
            <a:r>
              <a:rPr lang="ru-RU" dirty="0" smtClean="0"/>
              <a:t> </a:t>
            </a:r>
            <a:r>
              <a:rPr lang="ru-RU" dirty="0" err="1" smtClean="0"/>
              <a:t>ланцюжок</a:t>
            </a:r>
            <a:r>
              <a:rPr lang="ru-RU" dirty="0" smtClean="0"/>
              <a:t> поставок </a:t>
            </a:r>
            <a:r>
              <a:rPr lang="ru-RU" dirty="0" err="1" smtClean="0"/>
              <a:t>стає</a:t>
            </a:r>
            <a:r>
              <a:rPr lang="ru-RU" dirty="0" smtClean="0"/>
              <a:t> все </a:t>
            </a:r>
            <a:r>
              <a:rPr lang="ru-RU" dirty="0" err="1" smtClean="0"/>
              <a:t>більш</a:t>
            </a:r>
            <a:r>
              <a:rPr lang="ru-RU" dirty="0" smtClean="0"/>
              <a:t> </a:t>
            </a:r>
            <a:r>
              <a:rPr lang="ru-RU" dirty="0" err="1" smtClean="0"/>
              <a:t>складним</a:t>
            </a:r>
            <a:r>
              <a:rPr lang="ru-RU" dirty="0" smtClean="0"/>
              <a:t>, </a:t>
            </a:r>
            <a:r>
              <a:rPr lang="ru-RU" dirty="0" err="1" smtClean="0"/>
              <a:t>необхідність</a:t>
            </a:r>
            <a:r>
              <a:rPr lang="ru-RU" dirty="0" smtClean="0"/>
              <a:t> </a:t>
            </a:r>
            <a:r>
              <a:rPr lang="ru-RU" dirty="0" err="1" smtClean="0"/>
              <a:t>розробки</a:t>
            </a:r>
            <a:r>
              <a:rPr lang="ru-RU" dirty="0" smtClean="0"/>
              <a:t> </a:t>
            </a:r>
            <a:r>
              <a:rPr lang="ru-RU" dirty="0" err="1" smtClean="0"/>
              <a:t>чітких</a:t>
            </a:r>
            <a:r>
              <a:rPr lang="ru-RU" dirty="0" smtClean="0"/>
              <a:t>, </a:t>
            </a:r>
            <a:r>
              <a:rPr lang="ru-RU" dirty="0" err="1" smtClean="0"/>
              <a:t>вимірних</a:t>
            </a:r>
            <a:r>
              <a:rPr lang="ru-RU" dirty="0" smtClean="0"/>
              <a:t> </a:t>
            </a:r>
            <a:r>
              <a:rPr lang="ru-RU" dirty="0" err="1" smtClean="0"/>
              <a:t>способів</a:t>
            </a:r>
            <a:r>
              <a:rPr lang="ru-RU" dirty="0" smtClean="0"/>
              <a:t> </a:t>
            </a:r>
            <a:r>
              <a:rPr lang="ru-RU" dirty="0" err="1" smtClean="0"/>
              <a:t>оцінки</a:t>
            </a:r>
            <a:r>
              <a:rPr lang="ru-RU" dirty="0" smtClean="0"/>
              <a:t> того, як </a:t>
            </a:r>
            <a:r>
              <a:rPr lang="ru-RU" dirty="0" err="1" smtClean="0"/>
              <a:t>кожен</a:t>
            </a:r>
            <a:r>
              <a:rPr lang="ru-RU" dirty="0" smtClean="0"/>
              <a:t> </a:t>
            </a:r>
            <a:r>
              <a:rPr lang="ru-RU" dirty="0" err="1" smtClean="0"/>
              <a:t>постачальник</a:t>
            </a:r>
            <a:r>
              <a:rPr lang="ru-RU" dirty="0" smtClean="0"/>
              <a:t> вносить </a:t>
            </a:r>
            <a:r>
              <a:rPr lang="ru-RU" dirty="0" err="1" smtClean="0"/>
              <a:t>свій</a:t>
            </a:r>
            <a:r>
              <a:rPr lang="ru-RU" dirty="0" smtClean="0"/>
              <a:t> </a:t>
            </a:r>
            <a:r>
              <a:rPr lang="ru-RU" dirty="0" err="1" smtClean="0"/>
              <a:t>внесок</a:t>
            </a:r>
            <a:r>
              <a:rPr lang="ru-RU" dirty="0" smtClean="0"/>
              <a:t> </a:t>
            </a:r>
            <a:r>
              <a:rPr lang="ru-RU" dirty="0" err="1" smtClean="0"/>
              <a:t>або</a:t>
            </a:r>
            <a:r>
              <a:rPr lang="ru-RU" dirty="0" smtClean="0"/>
              <a:t> </a:t>
            </a:r>
            <a:r>
              <a:rPr lang="ru-RU" dirty="0" err="1" smtClean="0"/>
              <a:t>знижує</a:t>
            </a:r>
            <a:r>
              <a:rPr lang="ru-RU" dirty="0" smtClean="0"/>
              <a:t> </a:t>
            </a:r>
            <a:r>
              <a:rPr lang="ru-RU" dirty="0" err="1" smtClean="0"/>
              <a:t>успіх</a:t>
            </a:r>
            <a:r>
              <a:rPr lang="ru-RU" dirty="0" smtClean="0"/>
              <a:t> </a:t>
            </a:r>
            <a:r>
              <a:rPr lang="ru-RU" dirty="0" err="1" smtClean="0"/>
              <a:t>бізнесу</a:t>
            </a:r>
            <a:r>
              <a:rPr lang="ru-RU" dirty="0" smtClean="0"/>
              <a:t>, </a:t>
            </a:r>
            <a:r>
              <a:rPr lang="ru-RU" dirty="0" err="1" smtClean="0"/>
              <a:t>стає</a:t>
            </a:r>
            <a:r>
              <a:rPr lang="ru-RU" dirty="0" smtClean="0"/>
              <a:t> </a:t>
            </a:r>
            <a:r>
              <a:rPr lang="ru-RU" dirty="0" err="1" smtClean="0"/>
              <a:t>більш</a:t>
            </a:r>
            <a:r>
              <a:rPr lang="ru-RU" dirty="0" smtClean="0"/>
              <a:t> </a:t>
            </a:r>
            <a:r>
              <a:rPr lang="ru-RU" dirty="0" err="1" smtClean="0"/>
              <a:t>важливою</a:t>
            </a:r>
            <a:r>
              <a:rPr lang="ru-RU" dirty="0" smtClean="0"/>
              <a:t> для </a:t>
            </a:r>
            <a:r>
              <a:rPr lang="ru-RU" dirty="0" err="1" smtClean="0"/>
              <a:t>клієнтів</a:t>
            </a:r>
            <a:r>
              <a:rPr lang="ru-RU" dirty="0" smtClean="0"/>
              <a:t>.</a:t>
            </a:r>
          </a:p>
          <a:p>
            <a:r>
              <a:rPr lang="en-US" dirty="0" smtClean="0"/>
              <a:t>SRM </a:t>
            </a:r>
            <a:r>
              <a:rPr lang="ru-RU" dirty="0" smtClean="0"/>
              <a:t>є </a:t>
            </a:r>
            <a:r>
              <a:rPr lang="ru-RU" dirty="0" err="1" smtClean="0"/>
              <a:t>частиною</a:t>
            </a:r>
            <a:r>
              <a:rPr lang="ru-RU" dirty="0" smtClean="0"/>
              <a:t> </a:t>
            </a:r>
            <a:r>
              <a:rPr lang="ru-RU" dirty="0" err="1" smtClean="0"/>
              <a:t>загальної</a:t>
            </a:r>
            <a:r>
              <a:rPr lang="ru-RU" dirty="0" smtClean="0"/>
              <a:t> </a:t>
            </a:r>
            <a:r>
              <a:rPr lang="ru-RU" dirty="0" err="1" smtClean="0"/>
              <a:t>стратегії</a:t>
            </a:r>
            <a:r>
              <a:rPr lang="ru-RU" dirty="0" smtClean="0"/>
              <a:t> </a:t>
            </a:r>
            <a:r>
              <a:rPr lang="ru-RU" dirty="0" err="1" smtClean="0"/>
              <a:t>управління</a:t>
            </a:r>
            <a:r>
              <a:rPr lang="ru-RU" dirty="0" smtClean="0"/>
              <a:t> </a:t>
            </a:r>
            <a:r>
              <a:rPr lang="ru-RU" dirty="0" err="1" smtClean="0"/>
              <a:t>ланцюжком</a:t>
            </a:r>
            <a:r>
              <a:rPr lang="ru-RU" dirty="0" smtClean="0"/>
              <a:t> поставок, </a:t>
            </a:r>
            <a:r>
              <a:rPr lang="ru-RU" dirty="0" err="1" smtClean="0"/>
              <a:t>спрямований</a:t>
            </a:r>
            <a:r>
              <a:rPr lang="ru-RU" dirty="0" smtClean="0"/>
              <a:t> на </a:t>
            </a:r>
            <a:r>
              <a:rPr lang="ru-RU" dirty="0" err="1" smtClean="0"/>
              <a:t>оптимізацію</a:t>
            </a:r>
            <a:r>
              <a:rPr lang="ru-RU" dirty="0" smtClean="0"/>
              <a:t> </a:t>
            </a:r>
            <a:r>
              <a:rPr lang="ru-RU" dirty="0" err="1" smtClean="0"/>
              <a:t>ефективності</a:t>
            </a:r>
            <a:r>
              <a:rPr lang="ru-RU" dirty="0" smtClean="0"/>
              <a:t> таким чином, </a:t>
            </a:r>
            <a:r>
              <a:rPr lang="ru-RU" dirty="0" err="1" smtClean="0"/>
              <a:t>щоб</a:t>
            </a:r>
            <a:r>
              <a:rPr lang="ru-RU" dirty="0" smtClean="0"/>
              <a:t> </a:t>
            </a:r>
            <a:r>
              <a:rPr lang="ru-RU" dirty="0" err="1" smtClean="0"/>
              <a:t>це</a:t>
            </a:r>
            <a:r>
              <a:rPr lang="ru-RU" dirty="0" smtClean="0"/>
              <a:t> </a:t>
            </a:r>
            <a:r>
              <a:rPr lang="ru-RU" dirty="0" err="1" smtClean="0"/>
              <a:t>було</a:t>
            </a:r>
            <a:r>
              <a:rPr lang="ru-RU" dirty="0" smtClean="0"/>
              <a:t> </a:t>
            </a:r>
            <a:r>
              <a:rPr lang="ru-RU" dirty="0" err="1" smtClean="0"/>
              <a:t>вигідно</a:t>
            </a:r>
            <a:r>
              <a:rPr lang="ru-RU" dirty="0" smtClean="0"/>
              <a:t> для </a:t>
            </a:r>
            <a:r>
              <a:rPr lang="ru-RU" dirty="0" err="1" smtClean="0"/>
              <a:t>всіх</a:t>
            </a:r>
            <a:r>
              <a:rPr lang="ru-RU" dirty="0" smtClean="0"/>
              <a:t> </a:t>
            </a:r>
            <a:r>
              <a:rPr lang="ru-RU" dirty="0" err="1" smtClean="0"/>
              <a:t>сторін</a:t>
            </a:r>
            <a:r>
              <a:rPr lang="ru-RU" dirty="0" smtClean="0"/>
              <a:t>. </a:t>
            </a:r>
            <a:r>
              <a:rPr lang="en-US" dirty="0" smtClean="0"/>
              <a:t>SRM </a:t>
            </a:r>
            <a:r>
              <a:rPr lang="ru-RU" dirty="0" smtClean="0"/>
              <a:t>часто </a:t>
            </a:r>
            <a:r>
              <a:rPr lang="ru-RU" dirty="0" err="1" smtClean="0"/>
              <a:t>називають</a:t>
            </a:r>
            <a:r>
              <a:rPr lang="ru-RU" dirty="0" smtClean="0"/>
              <a:t> </a:t>
            </a:r>
            <a:r>
              <a:rPr lang="ru-RU" dirty="0" err="1" smtClean="0"/>
              <a:t>бізнес-еквівалентом</a:t>
            </a:r>
            <a:r>
              <a:rPr lang="ru-RU" dirty="0" smtClean="0"/>
              <a:t> </a:t>
            </a:r>
            <a:r>
              <a:rPr lang="ru-RU" dirty="0" err="1" smtClean="0"/>
              <a:t>управління</a:t>
            </a:r>
            <a:r>
              <a:rPr lang="ru-RU" dirty="0" smtClean="0"/>
              <a:t> </a:t>
            </a:r>
            <a:r>
              <a:rPr lang="ru-RU" dirty="0" err="1" smtClean="0"/>
              <a:t>взаємовідносинами</a:t>
            </a:r>
            <a:r>
              <a:rPr lang="ru-RU" dirty="0" smtClean="0"/>
              <a:t> з </a:t>
            </a:r>
            <a:r>
              <a:rPr lang="ru-RU" dirty="0" err="1" smtClean="0"/>
              <a:t>клієнтами</a:t>
            </a:r>
            <a:r>
              <a:rPr lang="ru-RU" dirty="0" smtClean="0"/>
              <a:t> </a:t>
            </a:r>
            <a:r>
              <a:rPr lang="ru-RU" dirty="0" err="1" smtClean="0"/>
              <a:t>або</a:t>
            </a:r>
            <a:r>
              <a:rPr lang="ru-RU" dirty="0" smtClean="0"/>
              <a:t> </a:t>
            </a:r>
            <a:r>
              <a:rPr lang="en-US" dirty="0" smtClean="0"/>
              <a:t>CRM. </a:t>
            </a:r>
            <a:r>
              <a:rPr lang="ru-RU" dirty="0" smtClean="0"/>
              <a:t>Вони </a:t>
            </a:r>
            <a:r>
              <a:rPr lang="ru-RU" dirty="0" err="1" smtClean="0"/>
              <a:t>пов'язані</a:t>
            </a:r>
            <a:r>
              <a:rPr lang="ru-RU" dirty="0" smtClean="0"/>
              <a:t>, тому </a:t>
            </a:r>
            <a:r>
              <a:rPr lang="ru-RU" dirty="0" err="1" smtClean="0"/>
              <a:t>що</a:t>
            </a:r>
            <a:r>
              <a:rPr lang="ru-RU" dirty="0" smtClean="0"/>
              <a:t> </a:t>
            </a:r>
            <a:r>
              <a:rPr lang="ru-RU" dirty="0" err="1" smtClean="0"/>
              <a:t>багато</a:t>
            </a:r>
            <a:r>
              <a:rPr lang="ru-RU" dirty="0" smtClean="0"/>
              <a:t> </a:t>
            </a:r>
            <a:r>
              <a:rPr lang="ru-RU" dirty="0" err="1" smtClean="0"/>
              <a:t>принципів</a:t>
            </a:r>
            <a:r>
              <a:rPr lang="ru-RU" dirty="0" smtClean="0"/>
              <a:t>, </a:t>
            </a:r>
            <a:r>
              <a:rPr lang="ru-RU" dirty="0" err="1" smtClean="0"/>
              <a:t>використовуваних</a:t>
            </a:r>
            <a:r>
              <a:rPr lang="ru-RU" dirty="0" smtClean="0"/>
              <a:t> в </a:t>
            </a:r>
            <a:r>
              <a:rPr lang="en-US" dirty="0" smtClean="0"/>
              <a:t>CRM, </a:t>
            </a:r>
            <a:r>
              <a:rPr lang="ru-RU" dirty="0" err="1" smtClean="0"/>
              <a:t>стерпні</a:t>
            </a:r>
            <a:r>
              <a:rPr lang="ru-RU" dirty="0" smtClean="0"/>
              <a:t> на </a:t>
            </a:r>
            <a:r>
              <a:rPr lang="ru-RU" dirty="0" err="1" smtClean="0"/>
              <a:t>відносини</a:t>
            </a:r>
            <a:r>
              <a:rPr lang="ru-RU" dirty="0" smtClean="0"/>
              <a:t> </a:t>
            </a:r>
            <a:r>
              <a:rPr lang="ru-RU" dirty="0" err="1" smtClean="0"/>
              <a:t>між</a:t>
            </a:r>
            <a:r>
              <a:rPr lang="ru-RU" dirty="0" smtClean="0"/>
              <a:t> </a:t>
            </a:r>
            <a:r>
              <a:rPr lang="ru-RU" dirty="0" err="1" smtClean="0"/>
              <a:t>постачальниками</a:t>
            </a:r>
            <a:r>
              <a:rPr lang="ru-RU" dirty="0" smtClean="0"/>
              <a:t> і </a:t>
            </a:r>
            <a:r>
              <a:rPr lang="ru-RU" dirty="0" err="1" smtClean="0"/>
              <a:t>покупцями</a:t>
            </a:r>
            <a:r>
              <a:rPr lang="ru-RU" dirty="0" smtClean="0"/>
              <a:t>.</a:t>
            </a:r>
          </a:p>
          <a:p>
            <a:r>
              <a:rPr lang="ru-RU" dirty="0" err="1" smtClean="0"/>
              <a:t>Визначення</a:t>
            </a:r>
            <a:r>
              <a:rPr lang="ru-RU" dirty="0" smtClean="0"/>
              <a:t> </a:t>
            </a:r>
            <a:r>
              <a:rPr lang="ru-RU" dirty="0" err="1" smtClean="0"/>
              <a:t>ключових</a:t>
            </a:r>
            <a:r>
              <a:rPr lang="ru-RU" dirty="0" smtClean="0"/>
              <a:t> </a:t>
            </a:r>
            <a:r>
              <a:rPr lang="ru-RU" dirty="0" err="1" smtClean="0"/>
              <a:t>постачальників</a:t>
            </a:r>
            <a:r>
              <a:rPr lang="ru-RU" dirty="0" smtClean="0"/>
              <a:t> часто </a:t>
            </a:r>
            <a:r>
              <a:rPr lang="ru-RU" dirty="0" err="1" smtClean="0"/>
              <a:t>означає</a:t>
            </a:r>
            <a:r>
              <a:rPr lang="ru-RU" dirty="0" smtClean="0"/>
              <a:t> </a:t>
            </a:r>
            <a:r>
              <a:rPr lang="ru-RU" dirty="0" err="1" smtClean="0"/>
              <a:t>створення</a:t>
            </a:r>
            <a:r>
              <a:rPr lang="ru-RU" dirty="0" smtClean="0"/>
              <a:t> </a:t>
            </a:r>
            <a:r>
              <a:rPr lang="ru-RU" dirty="0" err="1" smtClean="0"/>
              <a:t>карти</a:t>
            </a:r>
            <a:r>
              <a:rPr lang="ru-RU" dirty="0" smtClean="0"/>
              <a:t> </a:t>
            </a:r>
            <a:r>
              <a:rPr lang="ru-RU" dirty="0" err="1" smtClean="0"/>
              <a:t>показників</a:t>
            </a:r>
            <a:r>
              <a:rPr lang="ru-RU" dirty="0" smtClean="0"/>
              <a:t> поставок і </a:t>
            </a:r>
            <a:r>
              <a:rPr lang="ru-RU" dirty="0" err="1" smtClean="0"/>
              <a:t>глибокий</a:t>
            </a:r>
            <a:r>
              <a:rPr lang="ru-RU" dirty="0" smtClean="0"/>
              <a:t> </a:t>
            </a:r>
            <a:r>
              <a:rPr lang="ru-RU" dirty="0" err="1" smtClean="0"/>
              <a:t>аналіз</a:t>
            </a:r>
            <a:r>
              <a:rPr lang="ru-RU" dirty="0" smtClean="0"/>
              <a:t> кожного </a:t>
            </a:r>
            <a:r>
              <a:rPr lang="ru-RU" dirty="0" err="1" smtClean="0"/>
              <a:t>постачальника</a:t>
            </a:r>
            <a:r>
              <a:rPr lang="ru-RU" dirty="0" smtClean="0"/>
              <a:t>, </a:t>
            </a:r>
            <a:r>
              <a:rPr lang="ru-RU" dirty="0" err="1" smtClean="0"/>
              <a:t>пов'язаного</a:t>
            </a:r>
            <a:r>
              <a:rPr lang="ru-RU" dirty="0" smtClean="0"/>
              <a:t> з вашим </a:t>
            </a:r>
            <a:r>
              <a:rPr lang="ru-RU" dirty="0" err="1" smtClean="0"/>
              <a:t>бізнесом</a:t>
            </a:r>
            <a:r>
              <a:rPr lang="ru-RU" dirty="0" smtClean="0"/>
              <a:t>. </a:t>
            </a:r>
            <a:r>
              <a:rPr lang="ru-RU" dirty="0" err="1" smtClean="0"/>
              <a:t>Системи</a:t>
            </a:r>
            <a:r>
              <a:rPr lang="ru-RU" dirty="0" smtClean="0"/>
              <a:t> </a:t>
            </a:r>
            <a:r>
              <a:rPr lang="ru-RU" dirty="0" err="1" smtClean="0"/>
              <a:t>показників</a:t>
            </a:r>
            <a:r>
              <a:rPr lang="ru-RU" dirty="0" smtClean="0"/>
              <a:t> </a:t>
            </a:r>
            <a:r>
              <a:rPr lang="ru-RU" dirty="0" err="1" smtClean="0"/>
              <a:t>постачальників</a:t>
            </a:r>
            <a:r>
              <a:rPr lang="ru-RU" dirty="0" smtClean="0"/>
              <a:t> </a:t>
            </a:r>
            <a:r>
              <a:rPr lang="ru-RU" dirty="0" err="1" smtClean="0"/>
              <a:t>використовуються</a:t>
            </a:r>
            <a:r>
              <a:rPr lang="ru-RU" dirty="0" smtClean="0"/>
              <a:t> не </a:t>
            </a:r>
            <a:r>
              <a:rPr lang="ru-RU" dirty="0" err="1" smtClean="0"/>
              <a:t>тільки</a:t>
            </a:r>
            <a:r>
              <a:rPr lang="ru-RU" dirty="0" smtClean="0"/>
              <a:t> в </a:t>
            </a:r>
            <a:r>
              <a:rPr lang="ru-RU" dirty="0" err="1" smtClean="0"/>
              <a:t>логістиці</a:t>
            </a:r>
            <a:r>
              <a:rPr lang="ru-RU" dirty="0" smtClean="0"/>
              <a:t>, а і в </a:t>
            </a:r>
            <a:r>
              <a:rPr lang="ru-RU" dirty="0" err="1" smtClean="0"/>
              <a:t>різних</a:t>
            </a:r>
            <a:r>
              <a:rPr lang="ru-RU" dirty="0" smtClean="0"/>
              <a:t> </a:t>
            </a:r>
            <a:r>
              <a:rPr lang="ru-RU" dirty="0" err="1" smtClean="0"/>
              <a:t>галузях</a:t>
            </a:r>
            <a:r>
              <a:rPr lang="ru-RU" dirty="0" smtClean="0"/>
              <a:t> </a:t>
            </a:r>
            <a:r>
              <a:rPr lang="ru-RU" dirty="0" err="1" smtClean="0"/>
              <a:t>промисловості</a:t>
            </a:r>
            <a:r>
              <a:rPr lang="ru-RU" dirty="0" smtClean="0"/>
              <a:t> для </a:t>
            </a:r>
            <a:r>
              <a:rPr lang="ru-RU" dirty="0" err="1" smtClean="0"/>
              <a:t>розробки</a:t>
            </a:r>
            <a:r>
              <a:rPr lang="ru-RU" dirty="0" smtClean="0"/>
              <a:t> і </a:t>
            </a:r>
            <a:r>
              <a:rPr lang="ru-RU" dirty="0" err="1" smtClean="0"/>
              <a:t>підтримки</a:t>
            </a:r>
            <a:r>
              <a:rPr lang="ru-RU" dirty="0" smtClean="0"/>
              <a:t> </a:t>
            </a:r>
            <a:r>
              <a:rPr lang="ru-RU" dirty="0" err="1" smtClean="0"/>
              <a:t>прибуткового</a:t>
            </a:r>
            <a:r>
              <a:rPr lang="ru-RU" dirty="0" smtClean="0"/>
              <a:t> </a:t>
            </a:r>
            <a:r>
              <a:rPr lang="ru-RU" dirty="0" err="1" smtClean="0"/>
              <a:t>ланцюжка</a:t>
            </a:r>
            <a:r>
              <a:rPr lang="ru-RU" dirty="0" smtClean="0"/>
              <a:t> поставок на </a:t>
            </a:r>
            <a:r>
              <a:rPr lang="ru-RU" dirty="0" err="1" smtClean="0"/>
              <a:t>основі</a:t>
            </a:r>
            <a:r>
              <a:rPr lang="ru-RU" dirty="0" smtClean="0"/>
              <a:t> </a:t>
            </a:r>
            <a:r>
              <a:rPr lang="ru-RU" dirty="0" err="1" smtClean="0"/>
              <a:t>показників</a:t>
            </a:r>
            <a:r>
              <a:rPr lang="ru-RU" dirty="0" smtClean="0"/>
              <a:t>.</a:t>
            </a:r>
          </a:p>
          <a:p>
            <a:r>
              <a:rPr lang="ru-RU" b="1" dirty="0" err="1" smtClean="0"/>
              <a:t>Основні</a:t>
            </a:r>
            <a:r>
              <a:rPr lang="ru-RU" b="1" dirty="0" smtClean="0"/>
              <a:t> </a:t>
            </a:r>
            <a:r>
              <a:rPr lang="ru-RU" b="1" dirty="0" err="1" smtClean="0"/>
              <a:t>переваги</a:t>
            </a:r>
            <a:r>
              <a:rPr lang="ru-RU" b="1" dirty="0" smtClean="0"/>
              <a:t> </a:t>
            </a:r>
            <a:r>
              <a:rPr lang="en-US" b="1" dirty="0" smtClean="0"/>
              <a:t>SRM</a:t>
            </a:r>
          </a:p>
          <a:p>
            <a:r>
              <a:rPr lang="ru-RU" dirty="0" smtClean="0"/>
              <a:t>Метою </a:t>
            </a:r>
            <a:r>
              <a:rPr lang="en-US" dirty="0" smtClean="0"/>
              <a:t>SRM </a:t>
            </a:r>
            <a:r>
              <a:rPr lang="ru-RU" dirty="0" smtClean="0"/>
              <a:t>є </a:t>
            </a:r>
            <a:r>
              <a:rPr lang="ru-RU" dirty="0" err="1" smtClean="0"/>
              <a:t>використання</a:t>
            </a:r>
            <a:r>
              <a:rPr lang="ru-RU" dirty="0" smtClean="0"/>
              <a:t> </a:t>
            </a:r>
            <a:r>
              <a:rPr lang="ru-RU" dirty="0" err="1" smtClean="0"/>
              <a:t>відносин</a:t>
            </a:r>
            <a:r>
              <a:rPr lang="ru-RU" dirty="0" smtClean="0"/>
              <a:t> з </a:t>
            </a:r>
            <a:r>
              <a:rPr lang="ru-RU" dirty="0" err="1" smtClean="0"/>
              <a:t>постачальниками</a:t>
            </a:r>
            <a:r>
              <a:rPr lang="ru-RU" dirty="0" smtClean="0"/>
              <a:t> для </a:t>
            </a:r>
            <a:r>
              <a:rPr lang="ru-RU" dirty="0" err="1" smtClean="0"/>
              <a:t>створення</a:t>
            </a:r>
            <a:r>
              <a:rPr lang="ru-RU" dirty="0" smtClean="0"/>
              <a:t> </a:t>
            </a:r>
            <a:r>
              <a:rPr lang="ru-RU" dirty="0" err="1" smtClean="0"/>
              <a:t>цінності</a:t>
            </a:r>
            <a:r>
              <a:rPr lang="ru-RU" dirty="0" smtClean="0"/>
              <a:t> і </a:t>
            </a:r>
            <a:r>
              <a:rPr lang="ru-RU" dirty="0" err="1" smtClean="0"/>
              <a:t>прибутковості</a:t>
            </a:r>
            <a:r>
              <a:rPr lang="ru-RU" dirty="0" smtClean="0"/>
              <a:t> для </a:t>
            </a:r>
            <a:r>
              <a:rPr lang="ru-RU" dirty="0" err="1" smtClean="0"/>
              <a:t>бізнесу</a:t>
            </a:r>
            <a:r>
              <a:rPr lang="ru-RU" dirty="0" smtClean="0"/>
              <a:t>. </a:t>
            </a:r>
            <a:r>
              <a:rPr lang="ru-RU" dirty="0" err="1" smtClean="0"/>
              <a:t>Якщо</a:t>
            </a:r>
            <a:r>
              <a:rPr lang="ru-RU" dirty="0" smtClean="0"/>
              <a:t> все </a:t>
            </a:r>
            <a:r>
              <a:rPr lang="ru-RU" dirty="0" err="1" smtClean="0"/>
              <a:t>зроблено</a:t>
            </a:r>
            <a:r>
              <a:rPr lang="ru-RU" dirty="0" smtClean="0"/>
              <a:t> правильно, </a:t>
            </a:r>
            <a:r>
              <a:rPr lang="ru-RU" dirty="0" err="1" smtClean="0"/>
              <a:t>управління</a:t>
            </a:r>
            <a:r>
              <a:rPr lang="ru-RU" dirty="0" smtClean="0"/>
              <a:t> </a:t>
            </a:r>
            <a:r>
              <a:rPr lang="ru-RU" dirty="0" err="1" smtClean="0"/>
              <a:t>взаємовідносинами</a:t>
            </a:r>
            <a:r>
              <a:rPr lang="ru-RU" dirty="0" smtClean="0"/>
              <a:t> з </a:t>
            </a:r>
            <a:r>
              <a:rPr lang="ru-RU" dirty="0" err="1" smtClean="0"/>
              <a:t>постачальниками</a:t>
            </a:r>
            <a:r>
              <a:rPr lang="ru-RU" dirty="0" smtClean="0"/>
              <a:t> </a:t>
            </a:r>
            <a:r>
              <a:rPr lang="ru-RU" dirty="0" err="1" smtClean="0"/>
              <a:t>може</a:t>
            </a:r>
            <a:r>
              <a:rPr lang="ru-RU" dirty="0" smtClean="0"/>
              <a:t> </a:t>
            </a:r>
            <a:r>
              <a:rPr lang="ru-RU" dirty="0" err="1" smtClean="0"/>
              <a:t>знизити</a:t>
            </a:r>
            <a:r>
              <a:rPr lang="ru-RU" dirty="0" smtClean="0"/>
              <a:t> </a:t>
            </a:r>
            <a:r>
              <a:rPr lang="ru-RU" dirty="0" err="1" smtClean="0"/>
              <a:t>оптові</a:t>
            </a:r>
            <a:r>
              <a:rPr lang="ru-RU" dirty="0" smtClean="0"/>
              <a:t> </a:t>
            </a:r>
            <a:r>
              <a:rPr lang="ru-RU" dirty="0" err="1" smtClean="0"/>
              <a:t>витрати</a:t>
            </a:r>
            <a:r>
              <a:rPr lang="ru-RU" dirty="0" smtClean="0"/>
              <a:t>, </a:t>
            </a:r>
            <a:r>
              <a:rPr lang="ru-RU" dirty="0" err="1" smtClean="0"/>
              <a:t>підвищити</a:t>
            </a:r>
            <a:r>
              <a:rPr lang="ru-RU" dirty="0" smtClean="0"/>
              <a:t> </a:t>
            </a:r>
            <a:r>
              <a:rPr lang="ru-RU" dirty="0" err="1" smtClean="0"/>
              <a:t>ефективність</a:t>
            </a:r>
            <a:r>
              <a:rPr lang="ru-RU" dirty="0" smtClean="0"/>
              <a:t> і </a:t>
            </a:r>
            <a:r>
              <a:rPr lang="ru-RU" dirty="0" err="1" smtClean="0"/>
              <a:t>усунути</a:t>
            </a:r>
            <a:r>
              <a:rPr lang="ru-RU" dirty="0" smtClean="0"/>
              <a:t> </a:t>
            </a:r>
            <a:r>
              <a:rPr lang="ru-RU" dirty="0" err="1" smtClean="0"/>
              <a:t>надмірність</a:t>
            </a:r>
            <a:r>
              <a:rPr lang="ru-RU" dirty="0" smtClean="0"/>
              <a:t> в </a:t>
            </a:r>
            <a:r>
              <a:rPr lang="ru-RU" dirty="0" err="1" smtClean="0"/>
              <a:t>ланцюжку</a:t>
            </a:r>
            <a:r>
              <a:rPr lang="ru-RU" dirty="0" smtClean="0"/>
              <a:t> поставок. </a:t>
            </a:r>
            <a:r>
              <a:rPr lang="ru-RU" dirty="0" err="1" smtClean="0"/>
              <a:t>Дані</a:t>
            </a:r>
            <a:r>
              <a:rPr lang="ru-RU" dirty="0" smtClean="0"/>
              <a:t> </a:t>
            </a:r>
            <a:r>
              <a:rPr lang="ru-RU" dirty="0" err="1" smtClean="0"/>
              <a:t>безпосередньо</a:t>
            </a:r>
            <a:r>
              <a:rPr lang="ru-RU" dirty="0" smtClean="0"/>
              <a:t> </a:t>
            </a:r>
            <a:r>
              <a:rPr lang="ru-RU" dirty="0" err="1" smtClean="0"/>
              <a:t>покажуть</a:t>
            </a:r>
            <a:r>
              <a:rPr lang="ru-RU" dirty="0" smtClean="0"/>
              <a:t>, </a:t>
            </a:r>
            <a:r>
              <a:rPr lang="ru-RU" dirty="0" err="1" smtClean="0"/>
              <a:t>чи</a:t>
            </a:r>
            <a:r>
              <a:rPr lang="ru-RU" dirty="0" smtClean="0"/>
              <a:t> </a:t>
            </a:r>
            <a:r>
              <a:rPr lang="ru-RU" dirty="0" err="1" smtClean="0"/>
              <a:t>вигідно</a:t>
            </a:r>
            <a:r>
              <a:rPr lang="ru-RU" dirty="0" smtClean="0"/>
              <a:t> </a:t>
            </a:r>
            <a:r>
              <a:rPr lang="ru-RU" dirty="0" err="1" smtClean="0"/>
              <a:t>працювати</a:t>
            </a:r>
            <a:r>
              <a:rPr lang="ru-RU" dirty="0" smtClean="0"/>
              <a:t> з </a:t>
            </a:r>
            <a:r>
              <a:rPr lang="ru-RU" dirty="0" err="1" smtClean="0"/>
              <a:t>постачальником</a:t>
            </a:r>
            <a:r>
              <a:rPr lang="ru-RU" dirty="0" smtClean="0"/>
              <a:t> за </a:t>
            </a:r>
            <a:r>
              <a:rPr lang="ru-RU" dirty="0" err="1" smtClean="0"/>
              <a:t>термінами</a:t>
            </a:r>
            <a:r>
              <a:rPr lang="ru-RU" dirty="0" smtClean="0"/>
              <a:t>, </a:t>
            </a:r>
            <a:r>
              <a:rPr lang="ru-RU" dirty="0" err="1" smtClean="0"/>
              <a:t>ціновою</a:t>
            </a:r>
            <a:r>
              <a:rPr lang="ru-RU" dirty="0" smtClean="0"/>
              <a:t> </a:t>
            </a:r>
            <a:r>
              <a:rPr lang="ru-RU" dirty="0" err="1" smtClean="0"/>
              <a:t>динамікою</a:t>
            </a:r>
            <a:r>
              <a:rPr lang="ru-RU" dirty="0" smtClean="0"/>
              <a:t> і </a:t>
            </a:r>
            <a:r>
              <a:rPr lang="ru-RU" dirty="0" err="1" smtClean="0"/>
              <a:t>якістю</a:t>
            </a:r>
            <a:r>
              <a:rPr lang="ru-RU" dirty="0" smtClean="0"/>
              <a:t> </a:t>
            </a:r>
            <a:r>
              <a:rPr lang="ru-RU" dirty="0" err="1" smtClean="0"/>
              <a:t>продукції</a:t>
            </a:r>
            <a:r>
              <a:rPr lang="ru-RU" dirty="0" smtClean="0"/>
              <a:t>.</a:t>
            </a:r>
          </a:p>
          <a:p>
            <a:r>
              <a:rPr lang="ru-RU" b="1" dirty="0" err="1" smtClean="0"/>
              <a:t>Зниження</a:t>
            </a:r>
            <a:r>
              <a:rPr lang="ru-RU" b="1" dirty="0" smtClean="0"/>
              <a:t> </a:t>
            </a:r>
            <a:r>
              <a:rPr lang="ru-RU" b="1" dirty="0" err="1" smtClean="0"/>
              <a:t>витрат</a:t>
            </a:r>
            <a:endParaRPr lang="ru-RU" b="1" dirty="0" smtClean="0"/>
          </a:p>
          <a:p>
            <a:r>
              <a:rPr lang="ru-RU" dirty="0" err="1" smtClean="0"/>
              <a:t>Оптимізація</a:t>
            </a:r>
            <a:r>
              <a:rPr lang="ru-RU" dirty="0" smtClean="0"/>
              <a:t> практики </a:t>
            </a:r>
            <a:r>
              <a:rPr lang="ru-RU" dirty="0" err="1" smtClean="0"/>
              <a:t>управління</a:t>
            </a:r>
            <a:r>
              <a:rPr lang="ru-RU" dirty="0" smtClean="0"/>
              <a:t> </a:t>
            </a:r>
            <a:r>
              <a:rPr lang="ru-RU" dirty="0" err="1" smtClean="0"/>
              <a:t>ланцюгами</a:t>
            </a:r>
            <a:r>
              <a:rPr lang="ru-RU" dirty="0" smtClean="0"/>
              <a:t> поставок </a:t>
            </a:r>
            <a:r>
              <a:rPr lang="ru-RU" dirty="0" err="1" smtClean="0"/>
              <a:t>може</a:t>
            </a:r>
            <a:r>
              <a:rPr lang="ru-RU" dirty="0" smtClean="0"/>
              <a:t> </a:t>
            </a:r>
            <a:r>
              <a:rPr lang="ru-RU" dirty="0" err="1" smtClean="0"/>
              <a:t>значно</a:t>
            </a:r>
            <a:r>
              <a:rPr lang="ru-RU" dirty="0" smtClean="0"/>
              <a:t> </a:t>
            </a:r>
            <a:r>
              <a:rPr lang="ru-RU" dirty="0" err="1" smtClean="0"/>
              <a:t>скоротити</a:t>
            </a:r>
            <a:r>
              <a:rPr lang="ru-RU" dirty="0" smtClean="0"/>
              <a:t> </a:t>
            </a:r>
            <a:r>
              <a:rPr lang="ru-RU" dirty="0" err="1" smtClean="0"/>
              <a:t>витрати</a:t>
            </a:r>
            <a:r>
              <a:rPr lang="ru-RU" dirty="0" smtClean="0"/>
              <a:t>, </a:t>
            </a:r>
            <a:r>
              <a:rPr lang="ru-RU" dirty="0" err="1" smtClean="0"/>
              <a:t>пов'язані</a:t>
            </a:r>
            <a:r>
              <a:rPr lang="ru-RU" dirty="0" smtClean="0"/>
              <a:t> з </a:t>
            </a:r>
            <a:r>
              <a:rPr lang="ru-RU" dirty="0" err="1" smtClean="0"/>
              <a:t>встановленням</a:t>
            </a:r>
            <a:r>
              <a:rPr lang="ru-RU" dirty="0" smtClean="0"/>
              <a:t> </a:t>
            </a:r>
            <a:r>
              <a:rPr lang="ru-RU" dirty="0" err="1" smtClean="0"/>
              <a:t>відносин</a:t>
            </a:r>
            <a:r>
              <a:rPr lang="ru-RU" dirty="0" smtClean="0"/>
              <a:t> з </a:t>
            </a:r>
            <a:r>
              <a:rPr lang="ru-RU" dirty="0" err="1" smtClean="0"/>
              <a:t>новими</a:t>
            </a:r>
            <a:r>
              <a:rPr lang="ru-RU" dirty="0" smtClean="0"/>
              <a:t> </a:t>
            </a:r>
            <a:r>
              <a:rPr lang="ru-RU" dirty="0" err="1" smtClean="0"/>
              <a:t>постачальниками</a:t>
            </a:r>
            <a:r>
              <a:rPr lang="ru-RU" dirty="0" smtClean="0"/>
              <a:t>. </a:t>
            </a:r>
            <a:r>
              <a:rPr lang="ru-RU" dirty="0" err="1" smtClean="0"/>
              <a:t>Пошук</a:t>
            </a:r>
            <a:r>
              <a:rPr lang="ru-RU" dirty="0" smtClean="0"/>
              <a:t> </a:t>
            </a:r>
            <a:r>
              <a:rPr lang="ru-RU" dirty="0" err="1" smtClean="0"/>
              <a:t>нових</a:t>
            </a:r>
            <a:r>
              <a:rPr lang="ru-RU" dirty="0" smtClean="0"/>
              <a:t> </a:t>
            </a:r>
            <a:r>
              <a:rPr lang="ru-RU" dirty="0" err="1" smtClean="0"/>
              <a:t>постачальників</a:t>
            </a:r>
            <a:r>
              <a:rPr lang="ru-RU" dirty="0" smtClean="0"/>
              <a:t>, </a:t>
            </a:r>
            <a:r>
              <a:rPr lang="ru-RU" dirty="0" err="1" smtClean="0"/>
              <a:t>вибір</a:t>
            </a:r>
            <a:r>
              <a:rPr lang="ru-RU" dirty="0" smtClean="0"/>
              <a:t> </a:t>
            </a:r>
            <a:r>
              <a:rPr lang="ru-RU" dirty="0" err="1" smtClean="0"/>
              <a:t>продукції</a:t>
            </a:r>
            <a:r>
              <a:rPr lang="ru-RU" dirty="0" smtClean="0"/>
              <a:t> та </a:t>
            </a:r>
            <a:r>
              <a:rPr lang="ru-RU" dirty="0" err="1" smtClean="0"/>
              <a:t>укладання</a:t>
            </a:r>
            <a:r>
              <a:rPr lang="ru-RU" dirty="0" smtClean="0"/>
              <a:t> </a:t>
            </a:r>
            <a:r>
              <a:rPr lang="ru-RU" dirty="0" err="1" smtClean="0"/>
              <a:t>договорів</a:t>
            </a:r>
            <a:r>
              <a:rPr lang="ru-RU" dirty="0" smtClean="0"/>
              <a:t> — </a:t>
            </a:r>
            <a:r>
              <a:rPr lang="ru-RU" dirty="0" err="1" smtClean="0"/>
              <a:t>це</a:t>
            </a:r>
            <a:r>
              <a:rPr lang="ru-RU" dirty="0" smtClean="0"/>
              <a:t> </a:t>
            </a:r>
            <a:r>
              <a:rPr lang="ru-RU" dirty="0" err="1" smtClean="0"/>
              <a:t>дорогий</a:t>
            </a:r>
            <a:r>
              <a:rPr lang="ru-RU" dirty="0" smtClean="0"/>
              <a:t> і </a:t>
            </a:r>
            <a:r>
              <a:rPr lang="ru-RU" dirty="0" err="1" smtClean="0"/>
              <a:t>тривалий</a:t>
            </a:r>
            <a:r>
              <a:rPr lang="ru-RU" dirty="0" smtClean="0"/>
              <a:t> </a:t>
            </a:r>
            <a:r>
              <a:rPr lang="ru-RU" dirty="0" err="1" smtClean="0"/>
              <a:t>процес</a:t>
            </a:r>
            <a:r>
              <a:rPr lang="ru-RU" dirty="0" smtClean="0"/>
              <a:t>, а </a:t>
            </a:r>
            <a:r>
              <a:rPr lang="ru-RU" dirty="0" err="1" smtClean="0"/>
              <a:t>допущені</a:t>
            </a:r>
            <a:r>
              <a:rPr lang="ru-RU" dirty="0" smtClean="0"/>
              <a:t> </a:t>
            </a:r>
            <a:r>
              <a:rPr lang="ru-RU" dirty="0" err="1" smtClean="0"/>
              <a:t>помилки</a:t>
            </a:r>
            <a:r>
              <a:rPr lang="ru-RU" dirty="0" smtClean="0"/>
              <a:t> </a:t>
            </a:r>
            <a:r>
              <a:rPr lang="ru-RU" dirty="0" err="1" smtClean="0"/>
              <a:t>можуть</a:t>
            </a:r>
            <a:r>
              <a:rPr lang="ru-RU" dirty="0" smtClean="0"/>
              <a:t> </a:t>
            </a:r>
            <a:r>
              <a:rPr lang="ru-RU" dirty="0" err="1" smtClean="0"/>
              <a:t>підірвати</a:t>
            </a:r>
            <a:r>
              <a:rPr lang="ru-RU" dirty="0" smtClean="0"/>
              <a:t> </a:t>
            </a:r>
            <a:r>
              <a:rPr lang="ru-RU" dirty="0" err="1" smtClean="0"/>
              <a:t>процес</a:t>
            </a:r>
            <a:r>
              <a:rPr lang="ru-RU" dirty="0" smtClean="0"/>
              <a:t> </a:t>
            </a:r>
            <a:r>
              <a:rPr lang="ru-RU" dirty="0" err="1" smtClean="0"/>
              <a:t>зростання</a:t>
            </a:r>
            <a:r>
              <a:rPr lang="ru-RU" dirty="0" smtClean="0"/>
              <a:t> </a:t>
            </a:r>
            <a:r>
              <a:rPr lang="ru-RU" dirty="0" err="1" smtClean="0"/>
              <a:t>компанії</a:t>
            </a:r>
            <a:r>
              <a:rPr lang="ru-RU" dirty="0" smtClean="0"/>
              <a:t>.</a:t>
            </a:r>
          </a:p>
          <a:p>
            <a:r>
              <a:rPr lang="ru-RU" dirty="0" err="1" smtClean="0"/>
              <a:t>Визначення</a:t>
            </a:r>
            <a:r>
              <a:rPr lang="ru-RU" dirty="0" smtClean="0"/>
              <a:t> </a:t>
            </a:r>
            <a:r>
              <a:rPr lang="ru-RU" dirty="0" err="1" smtClean="0"/>
              <a:t>існуючих</a:t>
            </a:r>
            <a:r>
              <a:rPr lang="ru-RU" dirty="0" smtClean="0"/>
              <a:t> </a:t>
            </a:r>
            <a:r>
              <a:rPr lang="ru-RU" dirty="0" err="1" smtClean="0"/>
              <a:t>постачальників</a:t>
            </a:r>
            <a:r>
              <a:rPr lang="ru-RU" dirty="0" smtClean="0"/>
              <a:t>, </a:t>
            </a:r>
            <a:r>
              <a:rPr lang="ru-RU" dirty="0" err="1" smtClean="0"/>
              <a:t>здатних</a:t>
            </a:r>
            <a:r>
              <a:rPr lang="ru-RU" dirty="0" smtClean="0"/>
              <a:t> </a:t>
            </a:r>
            <a:r>
              <a:rPr lang="ru-RU" dirty="0" err="1" smtClean="0"/>
              <a:t>задовольнити</a:t>
            </a:r>
            <a:r>
              <a:rPr lang="ru-RU" dirty="0" smtClean="0"/>
              <a:t> </a:t>
            </a:r>
            <a:r>
              <a:rPr lang="ru-RU" dirty="0" err="1" smtClean="0"/>
              <a:t>поточні</a:t>
            </a:r>
            <a:r>
              <a:rPr lang="ru-RU" dirty="0" smtClean="0"/>
              <a:t> та </a:t>
            </a:r>
            <a:r>
              <a:rPr lang="ru-RU" dirty="0" err="1" smtClean="0"/>
              <a:t>майбутні</a:t>
            </a:r>
            <a:r>
              <a:rPr lang="ru-RU" dirty="0" smtClean="0"/>
              <a:t> потреби </a:t>
            </a:r>
            <a:r>
              <a:rPr lang="ru-RU" dirty="0" err="1" smtClean="0"/>
              <a:t>компанії</a:t>
            </a:r>
            <a:r>
              <a:rPr lang="ru-RU" dirty="0" smtClean="0"/>
              <a:t>, </a:t>
            </a:r>
            <a:r>
              <a:rPr lang="ru-RU" dirty="0" err="1" smtClean="0"/>
              <a:t>встановлять</a:t>
            </a:r>
            <a:r>
              <a:rPr lang="ru-RU" dirty="0" smtClean="0"/>
              <a:t> </a:t>
            </a:r>
            <a:r>
              <a:rPr lang="ru-RU" dirty="0" err="1" smtClean="0"/>
              <a:t>стабільні</a:t>
            </a:r>
            <a:r>
              <a:rPr lang="ru-RU" dirty="0" smtClean="0"/>
              <a:t> </a:t>
            </a:r>
            <a:r>
              <a:rPr lang="ru-RU" dirty="0" err="1" smtClean="0"/>
              <a:t>витрати</a:t>
            </a:r>
            <a:r>
              <a:rPr lang="ru-RU" dirty="0" smtClean="0"/>
              <a:t> і </a:t>
            </a:r>
            <a:r>
              <a:rPr lang="ru-RU" dirty="0" err="1" smtClean="0"/>
              <a:t>надійну</a:t>
            </a:r>
            <a:r>
              <a:rPr lang="ru-RU" dirty="0" smtClean="0"/>
              <a:t> </a:t>
            </a:r>
            <a:r>
              <a:rPr lang="ru-RU" dirty="0" err="1" smtClean="0"/>
              <a:t>ланцюжок</a:t>
            </a:r>
            <a:r>
              <a:rPr lang="ru-RU" dirty="0" smtClean="0"/>
              <a:t> поставок — два </a:t>
            </a:r>
            <a:r>
              <a:rPr lang="ru-RU" dirty="0" err="1" smtClean="0"/>
              <a:t>найважливіших</a:t>
            </a:r>
            <a:r>
              <a:rPr lang="ru-RU" dirty="0" smtClean="0"/>
              <a:t> </a:t>
            </a:r>
            <a:r>
              <a:rPr lang="ru-RU" dirty="0" err="1" smtClean="0"/>
              <a:t>чинника</a:t>
            </a:r>
            <a:r>
              <a:rPr lang="ru-RU" dirty="0" smtClean="0"/>
              <a:t> </a:t>
            </a:r>
            <a:r>
              <a:rPr lang="ru-RU" dirty="0" err="1" smtClean="0"/>
              <a:t>прибутковості</a:t>
            </a:r>
            <a:r>
              <a:rPr lang="ru-RU" dirty="0" smtClean="0"/>
              <a:t> і </a:t>
            </a:r>
            <a:r>
              <a:rPr lang="ru-RU" dirty="0" err="1" smtClean="0"/>
              <a:t>стійкості</a:t>
            </a:r>
            <a:r>
              <a:rPr lang="ru-RU" dirty="0" smtClean="0"/>
              <a:t> будь-</a:t>
            </a:r>
            <a:r>
              <a:rPr lang="ru-RU" dirty="0" err="1" smtClean="0"/>
              <a:t>якого</a:t>
            </a:r>
            <a:r>
              <a:rPr lang="ru-RU" dirty="0" smtClean="0"/>
              <a:t> </a:t>
            </a:r>
            <a:r>
              <a:rPr lang="ru-RU" dirty="0" err="1" smtClean="0"/>
              <a:t>бізнесу</a:t>
            </a:r>
            <a:r>
              <a:rPr lang="ru-RU" dirty="0" smtClean="0"/>
              <a:t>.</a:t>
            </a:r>
          </a:p>
          <a:p>
            <a:endParaRPr lang="ru-RU" dirty="0"/>
          </a:p>
        </p:txBody>
      </p:sp>
    </p:spTree>
    <p:extLst>
      <p:ext uri="{BB962C8B-B14F-4D97-AF65-F5344CB8AC3E}">
        <p14:creationId xmlns:p14="http://schemas.microsoft.com/office/powerpoint/2010/main" val="1457062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417" y="0"/>
            <a:ext cx="12174583" cy="7571303"/>
          </a:xfrm>
          <a:prstGeom prst="rect">
            <a:avLst/>
          </a:prstGeom>
        </p:spPr>
        <p:txBody>
          <a:bodyPr wrap="square">
            <a:spAutoFit/>
          </a:bodyPr>
          <a:lstStyle/>
          <a:p>
            <a:r>
              <a:rPr lang="ru-RU" b="1" dirty="0" err="1" smtClean="0"/>
              <a:t>Підвищена</a:t>
            </a:r>
            <a:r>
              <a:rPr lang="ru-RU" b="1" dirty="0" smtClean="0"/>
              <a:t> </a:t>
            </a:r>
            <a:r>
              <a:rPr lang="ru-RU" b="1" dirty="0" err="1" smtClean="0"/>
              <a:t>ефективність</a:t>
            </a:r>
            <a:endParaRPr lang="ru-RU" b="1" dirty="0" smtClean="0"/>
          </a:p>
          <a:p>
            <a:r>
              <a:rPr lang="ru-RU" dirty="0" err="1" smtClean="0"/>
              <a:t>Налагодження</a:t>
            </a:r>
            <a:r>
              <a:rPr lang="ru-RU" dirty="0" smtClean="0"/>
              <a:t> </a:t>
            </a:r>
            <a:r>
              <a:rPr lang="ru-RU" dirty="0" err="1" smtClean="0"/>
              <a:t>відносин</a:t>
            </a:r>
            <a:r>
              <a:rPr lang="ru-RU" dirty="0" smtClean="0"/>
              <a:t> з </a:t>
            </a:r>
            <a:r>
              <a:rPr lang="ru-RU" dirty="0" err="1" smtClean="0"/>
              <a:t>постачальниками</a:t>
            </a:r>
            <a:r>
              <a:rPr lang="ru-RU" dirty="0" smtClean="0"/>
              <a:t>, </a:t>
            </a:r>
            <a:r>
              <a:rPr lang="ru-RU" dirty="0" err="1" smtClean="0"/>
              <a:t>які</a:t>
            </a:r>
            <a:r>
              <a:rPr lang="ru-RU" dirty="0" smtClean="0"/>
              <a:t> </a:t>
            </a:r>
            <a:r>
              <a:rPr lang="ru-RU" dirty="0" err="1" smtClean="0"/>
              <a:t>відповідають</a:t>
            </a:r>
            <a:r>
              <a:rPr lang="ru-RU" dirty="0" smtClean="0"/>
              <a:t> </a:t>
            </a:r>
            <a:r>
              <a:rPr lang="ru-RU" dirty="0" err="1" smtClean="0"/>
              <a:t>корпоративним</a:t>
            </a:r>
            <a:r>
              <a:rPr lang="ru-RU" dirty="0" smtClean="0"/>
              <a:t> </a:t>
            </a:r>
            <a:r>
              <a:rPr lang="ru-RU" dirty="0" err="1" smtClean="0"/>
              <a:t>цілям</a:t>
            </a:r>
            <a:r>
              <a:rPr lang="ru-RU" dirty="0" smtClean="0"/>
              <a:t>, </a:t>
            </a:r>
            <a:r>
              <a:rPr lang="ru-RU" dirty="0" err="1" smtClean="0"/>
              <a:t>також</a:t>
            </a:r>
            <a:r>
              <a:rPr lang="ru-RU" dirty="0" smtClean="0"/>
              <a:t> </a:t>
            </a:r>
            <a:r>
              <a:rPr lang="ru-RU" dirty="0" err="1" smtClean="0"/>
              <a:t>може</a:t>
            </a:r>
            <a:r>
              <a:rPr lang="ru-RU" dirty="0" smtClean="0"/>
              <a:t> привести до </a:t>
            </a:r>
            <a:r>
              <a:rPr lang="ru-RU" dirty="0" err="1" smtClean="0"/>
              <a:t>підвищення</a:t>
            </a:r>
            <a:r>
              <a:rPr lang="ru-RU" dirty="0" smtClean="0"/>
              <a:t> </a:t>
            </a:r>
            <a:r>
              <a:rPr lang="ru-RU" dirty="0" err="1" smtClean="0"/>
              <a:t>ефективності</a:t>
            </a:r>
            <a:r>
              <a:rPr lang="ru-RU" dirty="0" smtClean="0"/>
              <a:t>.</a:t>
            </a:r>
          </a:p>
          <a:p>
            <a:r>
              <a:rPr lang="ru-RU" dirty="0" smtClean="0"/>
              <a:t>Як і у </a:t>
            </a:r>
            <a:r>
              <a:rPr lang="ru-RU" dirty="0" err="1" smtClean="0"/>
              <a:t>випадку</a:t>
            </a:r>
            <a:r>
              <a:rPr lang="ru-RU" dirty="0" smtClean="0"/>
              <a:t> з будь-</a:t>
            </a:r>
            <a:r>
              <a:rPr lang="ru-RU" dirty="0" err="1" smtClean="0"/>
              <a:t>яким</a:t>
            </a:r>
            <a:r>
              <a:rPr lang="ru-RU" dirty="0" smtClean="0"/>
              <a:t> типом </a:t>
            </a:r>
            <a:r>
              <a:rPr lang="ru-RU" dirty="0" err="1" smtClean="0"/>
              <a:t>взаємовигідних</a:t>
            </a:r>
            <a:r>
              <a:rPr lang="ru-RU" dirty="0" smtClean="0"/>
              <a:t> </a:t>
            </a:r>
            <a:r>
              <a:rPr lang="ru-RU" dirty="0" err="1" smtClean="0"/>
              <a:t>відносин</a:t>
            </a:r>
            <a:r>
              <a:rPr lang="ru-RU" dirty="0" smtClean="0"/>
              <a:t> в </a:t>
            </a:r>
            <a:r>
              <a:rPr lang="ru-RU" dirty="0" err="1" smtClean="0"/>
              <a:t>бізнесі</a:t>
            </a:r>
            <a:r>
              <a:rPr lang="ru-RU" dirty="0" smtClean="0"/>
              <a:t>, </a:t>
            </a:r>
            <a:r>
              <a:rPr lang="ru-RU" dirty="0" err="1" smtClean="0"/>
              <a:t>спілкування</a:t>
            </a:r>
            <a:r>
              <a:rPr lang="ru-RU" dirty="0" smtClean="0"/>
              <a:t> з часом </a:t>
            </a:r>
            <a:r>
              <a:rPr lang="ru-RU" dirty="0" err="1" smtClean="0"/>
              <a:t>поліпшується</a:t>
            </a:r>
            <a:r>
              <a:rPr lang="ru-RU" dirty="0" smtClean="0"/>
              <a:t>. </a:t>
            </a:r>
            <a:r>
              <a:rPr lang="ru-RU" dirty="0" err="1" smtClean="0"/>
              <a:t>Саме</a:t>
            </a:r>
            <a:r>
              <a:rPr lang="ru-RU" dirty="0" smtClean="0"/>
              <a:t> тому </a:t>
            </a:r>
            <a:r>
              <a:rPr lang="ru-RU" dirty="0" err="1" smtClean="0"/>
              <a:t>важливо</a:t>
            </a:r>
            <a:r>
              <a:rPr lang="ru-RU" dirty="0" smtClean="0"/>
              <a:t> </a:t>
            </a:r>
            <a:r>
              <a:rPr lang="ru-RU" dirty="0" err="1" smtClean="0"/>
              <a:t>вибудовувати</a:t>
            </a:r>
            <a:r>
              <a:rPr lang="ru-RU" dirty="0" smtClean="0"/>
              <a:t> </a:t>
            </a:r>
            <a:r>
              <a:rPr lang="ru-RU" dirty="0" err="1" smtClean="0"/>
              <a:t>довгострокову</a:t>
            </a:r>
            <a:r>
              <a:rPr lang="ru-RU" dirty="0" smtClean="0"/>
              <a:t> </a:t>
            </a:r>
            <a:r>
              <a:rPr lang="ru-RU" dirty="0" err="1" smtClean="0"/>
              <a:t>співпрацю</a:t>
            </a:r>
            <a:r>
              <a:rPr lang="ru-RU" dirty="0" smtClean="0"/>
              <a:t>. </a:t>
            </a:r>
            <a:r>
              <a:rPr lang="ru-RU" dirty="0" err="1" smtClean="0"/>
              <a:t>Постачальники</a:t>
            </a:r>
            <a:r>
              <a:rPr lang="ru-RU" dirty="0" smtClean="0"/>
              <a:t> </a:t>
            </a:r>
            <a:r>
              <a:rPr lang="ru-RU" dirty="0" err="1" smtClean="0"/>
              <a:t>отримують</a:t>
            </a:r>
            <a:r>
              <a:rPr lang="ru-RU" dirty="0" smtClean="0"/>
              <a:t> </a:t>
            </a:r>
            <a:r>
              <a:rPr lang="ru-RU" dirty="0" err="1" smtClean="0"/>
              <a:t>більш</a:t>
            </a:r>
            <a:r>
              <a:rPr lang="ru-RU" dirty="0" smtClean="0"/>
              <a:t> </a:t>
            </a:r>
            <a:r>
              <a:rPr lang="ru-RU" dirty="0" err="1" smtClean="0"/>
              <a:t>чітке</a:t>
            </a:r>
            <a:r>
              <a:rPr lang="ru-RU" dirty="0" smtClean="0"/>
              <a:t> </a:t>
            </a:r>
            <a:r>
              <a:rPr lang="ru-RU" dirty="0" err="1" smtClean="0"/>
              <a:t>уявлення</a:t>
            </a:r>
            <a:r>
              <a:rPr lang="ru-RU" dirty="0" smtClean="0"/>
              <a:t> про </a:t>
            </a:r>
            <a:r>
              <a:rPr lang="ru-RU" dirty="0" err="1" smtClean="0"/>
              <a:t>конкретні</a:t>
            </a:r>
            <a:r>
              <a:rPr lang="ru-RU" dirty="0" smtClean="0"/>
              <a:t> потреби </a:t>
            </a:r>
            <a:r>
              <a:rPr lang="ru-RU" dirty="0" err="1" smtClean="0"/>
              <a:t>компаній</a:t>
            </a:r>
            <a:r>
              <a:rPr lang="ru-RU" dirty="0" smtClean="0"/>
              <a:t>, з </a:t>
            </a:r>
            <a:r>
              <a:rPr lang="ru-RU" dirty="0" err="1" smtClean="0"/>
              <a:t>якими</a:t>
            </a:r>
            <a:r>
              <a:rPr lang="ru-RU" dirty="0" smtClean="0"/>
              <a:t> вони </a:t>
            </a:r>
            <a:r>
              <a:rPr lang="ru-RU" dirty="0" err="1" smtClean="0"/>
              <a:t>тісно</a:t>
            </a:r>
            <a:r>
              <a:rPr lang="ru-RU" dirty="0" smtClean="0"/>
              <a:t> </a:t>
            </a:r>
            <a:r>
              <a:rPr lang="ru-RU" dirty="0" err="1" smtClean="0"/>
              <a:t>співпрацюють</a:t>
            </a:r>
            <a:r>
              <a:rPr lang="ru-RU" dirty="0" smtClean="0"/>
              <a:t>, і </a:t>
            </a:r>
            <a:r>
              <a:rPr lang="ru-RU" dirty="0" err="1" smtClean="0"/>
              <a:t>це</a:t>
            </a:r>
            <a:r>
              <a:rPr lang="ru-RU" dirty="0" smtClean="0"/>
              <a:t> </a:t>
            </a:r>
            <a:r>
              <a:rPr lang="ru-RU" dirty="0" err="1" smtClean="0"/>
              <a:t>допомагає</a:t>
            </a:r>
            <a:r>
              <a:rPr lang="ru-RU" dirty="0" smtClean="0"/>
              <a:t> </a:t>
            </a:r>
            <a:r>
              <a:rPr lang="ru-RU" dirty="0" err="1" smtClean="0"/>
              <a:t>усунути</a:t>
            </a:r>
            <a:r>
              <a:rPr lang="ru-RU" dirty="0" smtClean="0"/>
              <a:t> </a:t>
            </a:r>
            <a:r>
              <a:rPr lang="ru-RU" dirty="0" err="1" smtClean="0"/>
              <a:t>затримки</a:t>
            </a:r>
            <a:r>
              <a:rPr lang="ru-RU" dirty="0" smtClean="0"/>
              <a:t> в </a:t>
            </a:r>
            <a:r>
              <a:rPr lang="ru-RU" dirty="0" err="1" smtClean="0"/>
              <a:t>логістиці</a:t>
            </a:r>
            <a:r>
              <a:rPr lang="ru-RU" dirty="0" smtClean="0"/>
              <a:t>. У </a:t>
            </a:r>
            <a:r>
              <a:rPr lang="ru-RU" dirty="0" err="1" smtClean="0"/>
              <a:t>разі</a:t>
            </a:r>
            <a:r>
              <a:rPr lang="ru-RU" dirty="0" smtClean="0"/>
              <a:t> </a:t>
            </a:r>
            <a:r>
              <a:rPr lang="ru-RU" dirty="0" err="1" smtClean="0"/>
              <a:t>виникнення</a:t>
            </a:r>
            <a:r>
              <a:rPr lang="ru-RU" dirty="0" smtClean="0"/>
              <a:t> проблем </a:t>
            </a:r>
            <a:r>
              <a:rPr lang="ru-RU" dirty="0" err="1" smtClean="0"/>
              <a:t>встановлення</a:t>
            </a:r>
            <a:r>
              <a:rPr lang="ru-RU" dirty="0" smtClean="0"/>
              <a:t> </a:t>
            </a:r>
            <a:r>
              <a:rPr lang="ru-RU" dirty="0" err="1" smtClean="0"/>
              <a:t>відносин</a:t>
            </a:r>
            <a:r>
              <a:rPr lang="ru-RU" dirty="0" smtClean="0"/>
              <a:t> </a:t>
            </a:r>
            <a:r>
              <a:rPr lang="ru-RU" dirty="0" err="1" smtClean="0"/>
              <a:t>може</a:t>
            </a:r>
            <a:r>
              <a:rPr lang="ru-RU" dirty="0" smtClean="0"/>
              <a:t> </a:t>
            </a:r>
            <a:r>
              <a:rPr lang="ru-RU" dirty="0" err="1" smtClean="0"/>
              <a:t>зробити</a:t>
            </a:r>
            <a:r>
              <a:rPr lang="ru-RU" dirty="0" smtClean="0"/>
              <a:t> </a:t>
            </a:r>
            <a:r>
              <a:rPr lang="ru-RU" dirty="0" err="1" smtClean="0"/>
              <a:t>їх</a:t>
            </a:r>
            <a:r>
              <a:rPr lang="ru-RU" dirty="0" smtClean="0"/>
              <a:t> </a:t>
            </a:r>
            <a:r>
              <a:rPr lang="ru-RU" dirty="0" err="1" smtClean="0"/>
              <a:t>усунення</a:t>
            </a:r>
            <a:r>
              <a:rPr lang="ru-RU" dirty="0" smtClean="0"/>
              <a:t> </a:t>
            </a:r>
            <a:r>
              <a:rPr lang="ru-RU" dirty="0" err="1" smtClean="0"/>
              <a:t>відносно</a:t>
            </a:r>
            <a:r>
              <a:rPr lang="ru-RU" dirty="0" smtClean="0"/>
              <a:t> </a:t>
            </a:r>
            <a:r>
              <a:rPr lang="ru-RU" dirty="0" err="1" smtClean="0"/>
              <a:t>безболісним</a:t>
            </a:r>
            <a:r>
              <a:rPr lang="ru-RU" dirty="0" smtClean="0"/>
              <a:t> </a:t>
            </a:r>
            <a:r>
              <a:rPr lang="ru-RU" dirty="0" err="1" smtClean="0"/>
              <a:t>процесом</a:t>
            </a:r>
            <a:r>
              <a:rPr lang="ru-RU" dirty="0" smtClean="0"/>
              <a:t>.</a:t>
            </a:r>
          </a:p>
          <a:p>
            <a:r>
              <a:rPr lang="ru-RU" b="1" dirty="0" err="1" smtClean="0"/>
              <a:t>Стабільне</a:t>
            </a:r>
            <a:r>
              <a:rPr lang="ru-RU" b="1" dirty="0" smtClean="0"/>
              <a:t> </a:t>
            </a:r>
            <a:r>
              <a:rPr lang="ru-RU" b="1" dirty="0" err="1" smtClean="0"/>
              <a:t>ціноутворення</a:t>
            </a:r>
            <a:endParaRPr lang="ru-RU" b="1" dirty="0" smtClean="0"/>
          </a:p>
          <a:p>
            <a:r>
              <a:rPr lang="ru-RU" dirty="0" err="1" smtClean="0"/>
              <a:t>Використання</a:t>
            </a:r>
            <a:r>
              <a:rPr lang="ru-RU" dirty="0" smtClean="0"/>
              <a:t> </a:t>
            </a:r>
            <a:r>
              <a:rPr lang="ru-RU" dirty="0" err="1" smtClean="0"/>
              <a:t>системи</a:t>
            </a:r>
            <a:r>
              <a:rPr lang="ru-RU" dirty="0" smtClean="0"/>
              <a:t> </a:t>
            </a:r>
            <a:r>
              <a:rPr lang="ru-RU" dirty="0" err="1" smtClean="0"/>
              <a:t>показників</a:t>
            </a:r>
            <a:r>
              <a:rPr lang="ru-RU" dirty="0" smtClean="0"/>
              <a:t> </a:t>
            </a:r>
            <a:r>
              <a:rPr lang="ru-RU" dirty="0" err="1" smtClean="0"/>
              <a:t>постачальника</a:t>
            </a:r>
            <a:r>
              <a:rPr lang="ru-RU" dirty="0" smtClean="0"/>
              <a:t> є </a:t>
            </a:r>
            <a:r>
              <a:rPr lang="ru-RU" dirty="0" err="1" smtClean="0"/>
              <a:t>ключовою</a:t>
            </a:r>
            <a:r>
              <a:rPr lang="ru-RU" dirty="0" smtClean="0"/>
              <a:t> </a:t>
            </a:r>
            <a:r>
              <a:rPr lang="ru-RU" dirty="0" err="1" smtClean="0"/>
              <a:t>частиною</a:t>
            </a:r>
            <a:r>
              <a:rPr lang="ru-RU" dirty="0" smtClean="0"/>
              <a:t> </a:t>
            </a:r>
            <a:r>
              <a:rPr lang="ru-RU" dirty="0" err="1" smtClean="0"/>
              <a:t>управління</a:t>
            </a:r>
            <a:r>
              <a:rPr lang="ru-RU" dirty="0" smtClean="0"/>
              <a:t> </a:t>
            </a:r>
            <a:r>
              <a:rPr lang="ru-RU" dirty="0" err="1" smtClean="0"/>
              <a:t>взаємовідносинами</a:t>
            </a:r>
            <a:r>
              <a:rPr lang="ru-RU" dirty="0" smtClean="0"/>
              <a:t> з ними, </a:t>
            </a:r>
            <a:r>
              <a:rPr lang="ru-RU" dirty="0" err="1" smtClean="0"/>
              <a:t>оскільки</a:t>
            </a:r>
            <a:r>
              <a:rPr lang="ru-RU" dirty="0" smtClean="0"/>
              <a:t> </a:t>
            </a:r>
            <a:r>
              <a:rPr lang="ru-RU" dirty="0" err="1" smtClean="0"/>
              <a:t>воно</a:t>
            </a:r>
            <a:r>
              <a:rPr lang="ru-RU" dirty="0" smtClean="0"/>
              <a:t> </a:t>
            </a:r>
            <a:r>
              <a:rPr lang="ru-RU" dirty="0" err="1" smtClean="0"/>
              <a:t>швидко</a:t>
            </a:r>
            <a:r>
              <a:rPr lang="ru-RU" dirty="0" smtClean="0"/>
              <a:t> </a:t>
            </a:r>
            <a:r>
              <a:rPr lang="ru-RU" dirty="0" err="1" smtClean="0"/>
              <a:t>виділяє</a:t>
            </a:r>
            <a:r>
              <a:rPr lang="ru-RU" dirty="0" smtClean="0"/>
              <a:t> </a:t>
            </a:r>
            <a:r>
              <a:rPr lang="ru-RU" dirty="0" err="1" smtClean="0"/>
              <a:t>різні</a:t>
            </a:r>
            <a:r>
              <a:rPr lang="ru-RU" dirty="0" smtClean="0"/>
              <a:t> </a:t>
            </a:r>
            <a:r>
              <a:rPr lang="ru-RU" dirty="0" err="1" smtClean="0"/>
              <a:t>стратегії</a:t>
            </a:r>
            <a:r>
              <a:rPr lang="ru-RU" dirty="0" smtClean="0"/>
              <a:t> </a:t>
            </a:r>
            <a:r>
              <a:rPr lang="ru-RU" dirty="0" err="1" smtClean="0"/>
              <a:t>ціноутворення</a:t>
            </a:r>
            <a:r>
              <a:rPr lang="ru-RU" dirty="0" smtClean="0"/>
              <a:t>, </a:t>
            </a:r>
            <a:r>
              <a:rPr lang="ru-RU" dirty="0" err="1" smtClean="0"/>
              <a:t>що</a:t>
            </a:r>
            <a:r>
              <a:rPr lang="ru-RU" dirty="0" smtClean="0"/>
              <a:t> </a:t>
            </a:r>
            <a:r>
              <a:rPr lang="ru-RU" dirty="0" err="1" smtClean="0"/>
              <a:t>використовуються</a:t>
            </a:r>
            <a:r>
              <a:rPr lang="ru-RU" dirty="0" smtClean="0"/>
              <a:t> </a:t>
            </a:r>
            <a:r>
              <a:rPr lang="ru-RU" dirty="0" err="1" smtClean="0"/>
              <a:t>кожним</a:t>
            </a:r>
            <a:r>
              <a:rPr lang="ru-RU" dirty="0" smtClean="0"/>
              <a:t> </a:t>
            </a:r>
            <a:r>
              <a:rPr lang="ru-RU" dirty="0" err="1" smtClean="0"/>
              <a:t>постачальником</a:t>
            </a:r>
            <a:r>
              <a:rPr lang="ru-RU" dirty="0" smtClean="0"/>
              <a:t>.</a:t>
            </a:r>
          </a:p>
          <a:p>
            <a:r>
              <a:rPr lang="en-US" dirty="0" smtClean="0"/>
              <a:t>SRM </a:t>
            </a:r>
            <a:r>
              <a:rPr lang="ru-RU" dirty="0" err="1" smtClean="0"/>
              <a:t>допомагає</a:t>
            </a:r>
            <a:r>
              <a:rPr lang="ru-RU" dirty="0" smtClean="0"/>
              <a:t> </a:t>
            </a:r>
            <a:r>
              <a:rPr lang="ru-RU" dirty="0" err="1" smtClean="0"/>
              <a:t>компаніям</a:t>
            </a:r>
            <a:r>
              <a:rPr lang="ru-RU" dirty="0" smtClean="0"/>
              <a:t> </a:t>
            </a:r>
            <a:r>
              <a:rPr lang="ru-RU" dirty="0" err="1" smtClean="0"/>
              <a:t>визначити</a:t>
            </a:r>
            <a:r>
              <a:rPr lang="ru-RU" dirty="0" smtClean="0"/>
              <a:t> </a:t>
            </a:r>
            <a:r>
              <a:rPr lang="ru-RU" dirty="0" err="1" smtClean="0"/>
              <a:t>постачальників</a:t>
            </a:r>
            <a:r>
              <a:rPr lang="ru-RU" dirty="0" smtClean="0"/>
              <a:t>, </a:t>
            </a:r>
            <a:r>
              <a:rPr lang="ru-RU" dirty="0" err="1" smtClean="0"/>
              <a:t>які</a:t>
            </a:r>
            <a:r>
              <a:rPr lang="ru-RU" dirty="0" smtClean="0"/>
              <a:t> </a:t>
            </a:r>
            <a:r>
              <a:rPr lang="ru-RU" dirty="0" err="1" smtClean="0"/>
              <a:t>пропонують</a:t>
            </a:r>
            <a:r>
              <a:rPr lang="ru-RU" dirty="0" smtClean="0"/>
              <a:t> </a:t>
            </a:r>
            <a:r>
              <a:rPr lang="ru-RU" dirty="0" err="1" smtClean="0"/>
              <a:t>фіксовані</a:t>
            </a:r>
            <a:r>
              <a:rPr lang="ru-RU" dirty="0" smtClean="0"/>
              <a:t> </a:t>
            </a:r>
            <a:r>
              <a:rPr lang="ru-RU" dirty="0" err="1" smtClean="0"/>
              <a:t>ціни</a:t>
            </a:r>
            <a:r>
              <a:rPr lang="ru-RU" dirty="0" smtClean="0"/>
              <a:t>, </a:t>
            </a:r>
            <a:r>
              <a:rPr lang="ru-RU" dirty="0" err="1" smtClean="0"/>
              <a:t>що</a:t>
            </a:r>
            <a:r>
              <a:rPr lang="ru-RU" dirty="0" smtClean="0"/>
              <a:t> </a:t>
            </a:r>
            <a:r>
              <a:rPr lang="ru-RU" dirty="0" err="1" smtClean="0"/>
              <a:t>усуває</a:t>
            </a:r>
            <a:r>
              <a:rPr lang="ru-RU" dirty="0" smtClean="0"/>
              <a:t> </a:t>
            </a:r>
            <a:r>
              <a:rPr lang="ru-RU" dirty="0" err="1" smtClean="0"/>
              <a:t>проблеми</a:t>
            </a:r>
            <a:r>
              <a:rPr lang="ru-RU" dirty="0" smtClean="0"/>
              <a:t> з </a:t>
            </a:r>
            <a:r>
              <a:rPr lang="ru-RU" dirty="0" err="1" smtClean="0"/>
              <a:t>коливаннями</a:t>
            </a:r>
            <a:r>
              <a:rPr lang="ru-RU" dirty="0" smtClean="0"/>
              <a:t> </a:t>
            </a:r>
            <a:r>
              <a:rPr lang="ru-RU" dirty="0" err="1" smtClean="0"/>
              <a:t>вартості</a:t>
            </a:r>
            <a:r>
              <a:rPr lang="ru-RU" dirty="0" smtClean="0"/>
              <a:t>. </a:t>
            </a:r>
            <a:r>
              <a:rPr lang="ru-RU" dirty="0" err="1" smtClean="0"/>
              <a:t>Аналіз</a:t>
            </a:r>
            <a:r>
              <a:rPr lang="ru-RU" dirty="0" smtClean="0"/>
              <a:t> </a:t>
            </a:r>
            <a:r>
              <a:rPr lang="ru-RU" dirty="0" err="1" smtClean="0"/>
              <a:t>відносин</a:t>
            </a:r>
            <a:r>
              <a:rPr lang="ru-RU" dirty="0" smtClean="0"/>
              <a:t> з </a:t>
            </a:r>
            <a:r>
              <a:rPr lang="ru-RU" dirty="0" err="1" smtClean="0"/>
              <a:t>постачальниками</a:t>
            </a:r>
            <a:r>
              <a:rPr lang="ru-RU" dirty="0" smtClean="0"/>
              <a:t> і </a:t>
            </a:r>
            <a:r>
              <a:rPr lang="ru-RU" dirty="0" err="1" smtClean="0"/>
              <a:t>зосередження</a:t>
            </a:r>
            <a:r>
              <a:rPr lang="ru-RU" dirty="0" smtClean="0"/>
              <a:t> </a:t>
            </a:r>
            <a:r>
              <a:rPr lang="ru-RU" dirty="0" err="1" smtClean="0"/>
              <a:t>уваги</a:t>
            </a:r>
            <a:r>
              <a:rPr lang="ru-RU" dirty="0" smtClean="0"/>
              <a:t> на тих з них, </a:t>
            </a:r>
            <a:r>
              <a:rPr lang="ru-RU" dirty="0" err="1" smtClean="0"/>
              <a:t>які</a:t>
            </a:r>
            <a:r>
              <a:rPr lang="ru-RU" dirty="0" smtClean="0"/>
              <a:t> є </a:t>
            </a:r>
            <a:r>
              <a:rPr lang="ru-RU" dirty="0" err="1" smtClean="0"/>
              <a:t>найбільш</a:t>
            </a:r>
            <a:r>
              <a:rPr lang="ru-RU" dirty="0" smtClean="0"/>
              <a:t> </a:t>
            </a:r>
            <a:r>
              <a:rPr lang="ru-RU" dirty="0" err="1" smtClean="0"/>
              <a:t>вигідними</a:t>
            </a:r>
            <a:r>
              <a:rPr lang="ru-RU" dirty="0" smtClean="0"/>
              <a:t>, </a:t>
            </a:r>
            <a:r>
              <a:rPr lang="ru-RU" dirty="0" err="1" smtClean="0"/>
              <a:t>також</a:t>
            </a:r>
            <a:r>
              <a:rPr lang="ru-RU" dirty="0" smtClean="0"/>
              <a:t> </a:t>
            </a:r>
            <a:r>
              <a:rPr lang="ru-RU" dirty="0" err="1" smtClean="0"/>
              <a:t>може</a:t>
            </a:r>
            <a:r>
              <a:rPr lang="ru-RU" dirty="0" smtClean="0"/>
              <a:t> </a:t>
            </a:r>
            <a:r>
              <a:rPr lang="ru-RU" dirty="0" err="1" smtClean="0"/>
              <a:t>дати</a:t>
            </a:r>
            <a:r>
              <a:rPr lang="ru-RU" dirty="0" smtClean="0"/>
              <a:t> </a:t>
            </a:r>
            <a:r>
              <a:rPr lang="ru-RU" dirty="0" err="1" smtClean="0"/>
              <a:t>компаніям</a:t>
            </a:r>
            <a:r>
              <a:rPr lang="ru-RU" dirty="0" smtClean="0"/>
              <a:t> </a:t>
            </a:r>
            <a:r>
              <a:rPr lang="ru-RU" dirty="0" err="1" smtClean="0"/>
              <a:t>важелі</a:t>
            </a:r>
            <a:r>
              <a:rPr lang="ru-RU" dirty="0" smtClean="0"/>
              <a:t> для </a:t>
            </a:r>
            <a:r>
              <a:rPr lang="ru-RU" dirty="0" err="1" smtClean="0"/>
              <a:t>ведення</a:t>
            </a:r>
            <a:r>
              <a:rPr lang="ru-RU" dirty="0" smtClean="0"/>
              <a:t> </a:t>
            </a:r>
            <a:r>
              <a:rPr lang="ru-RU" dirty="0" err="1" smtClean="0"/>
              <a:t>переговорів</a:t>
            </a:r>
            <a:r>
              <a:rPr lang="ru-RU" dirty="0" smtClean="0"/>
              <a:t> про </a:t>
            </a:r>
            <a:r>
              <a:rPr lang="ru-RU" dirty="0" err="1" smtClean="0"/>
              <a:t>зниження</a:t>
            </a:r>
            <a:r>
              <a:rPr lang="ru-RU" dirty="0" smtClean="0"/>
              <a:t> </a:t>
            </a:r>
            <a:r>
              <a:rPr lang="ru-RU" dirty="0" err="1" smtClean="0"/>
              <a:t>витрат</a:t>
            </a:r>
            <a:r>
              <a:rPr lang="ru-RU" dirty="0" smtClean="0"/>
              <a:t> в </a:t>
            </a:r>
            <a:r>
              <a:rPr lang="ru-RU" dirty="0" err="1" smtClean="0"/>
              <a:t>обмін</a:t>
            </a:r>
            <a:r>
              <a:rPr lang="ru-RU" dirty="0" smtClean="0"/>
              <a:t> на </a:t>
            </a:r>
            <a:r>
              <a:rPr lang="ru-RU" dirty="0" err="1" smtClean="0"/>
              <a:t>більш</a:t>
            </a:r>
            <a:r>
              <a:rPr lang="ru-RU" dirty="0" smtClean="0"/>
              <a:t> </a:t>
            </a:r>
            <a:r>
              <a:rPr lang="ru-RU" dirty="0" err="1" smtClean="0"/>
              <a:t>тривалий</a:t>
            </a:r>
            <a:r>
              <a:rPr lang="ru-RU" dirty="0" smtClean="0"/>
              <a:t> </a:t>
            </a:r>
            <a:r>
              <a:rPr lang="ru-RU" dirty="0" err="1" smtClean="0"/>
              <a:t>термін</a:t>
            </a:r>
            <a:r>
              <a:rPr lang="ru-RU" dirty="0" smtClean="0"/>
              <a:t> контракту, </a:t>
            </a:r>
            <a:r>
              <a:rPr lang="ru-RU" dirty="0" err="1" smtClean="0"/>
              <a:t>більш</a:t>
            </a:r>
            <a:r>
              <a:rPr lang="ru-RU" dirty="0" smtClean="0"/>
              <a:t> </a:t>
            </a:r>
            <a:r>
              <a:rPr lang="ru-RU" dirty="0" err="1" smtClean="0"/>
              <a:t>високі</a:t>
            </a:r>
            <a:r>
              <a:rPr lang="ru-RU" dirty="0" smtClean="0"/>
              <a:t> </a:t>
            </a:r>
            <a:r>
              <a:rPr lang="ru-RU" dirty="0" err="1" smtClean="0"/>
              <a:t>рівні</a:t>
            </a:r>
            <a:r>
              <a:rPr lang="ru-RU" dirty="0" smtClean="0"/>
              <a:t> </a:t>
            </a:r>
            <a:r>
              <a:rPr lang="ru-RU" dirty="0" err="1" smtClean="0"/>
              <a:t>мінімальних</a:t>
            </a:r>
            <a:r>
              <a:rPr lang="ru-RU" dirty="0" smtClean="0"/>
              <a:t> </a:t>
            </a:r>
            <a:r>
              <a:rPr lang="ru-RU" dirty="0" err="1" smtClean="0"/>
              <a:t>замовлень</a:t>
            </a:r>
            <a:r>
              <a:rPr lang="ru-RU" dirty="0" smtClean="0"/>
              <a:t> і </a:t>
            </a:r>
            <a:r>
              <a:rPr lang="ru-RU" dirty="0" err="1" smtClean="0"/>
              <a:t>інші</a:t>
            </a:r>
            <a:r>
              <a:rPr lang="ru-RU" dirty="0" smtClean="0"/>
              <a:t> </a:t>
            </a:r>
            <a:r>
              <a:rPr lang="ru-RU" dirty="0" err="1" smtClean="0"/>
              <a:t>договірні</a:t>
            </a:r>
            <a:r>
              <a:rPr lang="ru-RU" dirty="0" smtClean="0"/>
              <a:t> </a:t>
            </a:r>
            <a:r>
              <a:rPr lang="ru-RU" dirty="0" err="1" smtClean="0"/>
              <a:t>моменти</a:t>
            </a:r>
            <a:r>
              <a:rPr lang="ru-RU" dirty="0" smtClean="0"/>
              <a:t>.</a:t>
            </a:r>
          </a:p>
          <a:p>
            <a:r>
              <a:rPr lang="ru-RU" b="1" dirty="0" err="1" smtClean="0"/>
              <a:t>Консолідація</a:t>
            </a:r>
            <a:r>
              <a:rPr lang="ru-RU" b="1" dirty="0" smtClean="0"/>
              <a:t> </a:t>
            </a:r>
            <a:r>
              <a:rPr lang="ru-RU" b="1" dirty="0" err="1" smtClean="0"/>
              <a:t>команди</a:t>
            </a:r>
            <a:r>
              <a:rPr lang="ru-RU" b="1" dirty="0" smtClean="0"/>
              <a:t> </a:t>
            </a:r>
            <a:r>
              <a:rPr lang="ru-RU" b="1" dirty="0" err="1" smtClean="0"/>
              <a:t>постачання</a:t>
            </a:r>
            <a:endParaRPr lang="ru-RU" b="1" dirty="0" smtClean="0"/>
          </a:p>
          <a:p>
            <a:r>
              <a:rPr lang="ru-RU" dirty="0" smtClean="0"/>
              <a:t>Коли </a:t>
            </a:r>
            <a:r>
              <a:rPr lang="ru-RU" dirty="0" err="1" smtClean="0"/>
              <a:t>компанія</a:t>
            </a:r>
            <a:r>
              <a:rPr lang="ru-RU" dirty="0" smtClean="0"/>
              <a:t> і </a:t>
            </a:r>
            <a:r>
              <a:rPr lang="ru-RU" dirty="0" err="1" smtClean="0"/>
              <a:t>постачальники</a:t>
            </a:r>
            <a:r>
              <a:rPr lang="ru-RU" dirty="0" smtClean="0"/>
              <a:t> </a:t>
            </a:r>
            <a:r>
              <a:rPr lang="ru-RU" dirty="0" err="1" smtClean="0"/>
              <a:t>зосереджені</a:t>
            </a:r>
            <a:r>
              <a:rPr lang="ru-RU" dirty="0" smtClean="0"/>
              <a:t> на </a:t>
            </a:r>
            <a:r>
              <a:rPr lang="ru-RU" dirty="0" err="1" smtClean="0"/>
              <a:t>побудові</a:t>
            </a:r>
            <a:r>
              <a:rPr lang="ru-RU" dirty="0" smtClean="0"/>
              <a:t> </a:t>
            </a:r>
            <a:r>
              <a:rPr lang="ru-RU" dirty="0" err="1" smtClean="0"/>
              <a:t>співпраці</a:t>
            </a:r>
            <a:r>
              <a:rPr lang="ru-RU" dirty="0" smtClean="0"/>
              <a:t> таким чином, </a:t>
            </a:r>
            <a:r>
              <a:rPr lang="ru-RU" dirty="0" err="1" smtClean="0"/>
              <a:t>щоб</a:t>
            </a:r>
            <a:r>
              <a:rPr lang="ru-RU" dirty="0" smtClean="0"/>
              <a:t> </a:t>
            </a:r>
            <a:r>
              <a:rPr lang="ru-RU" dirty="0" err="1" smtClean="0"/>
              <a:t>це</a:t>
            </a:r>
            <a:r>
              <a:rPr lang="ru-RU" dirty="0" smtClean="0"/>
              <a:t> </a:t>
            </a:r>
            <a:r>
              <a:rPr lang="ru-RU" dirty="0" err="1" smtClean="0"/>
              <a:t>працювало</a:t>
            </a:r>
            <a:r>
              <a:rPr lang="ru-RU" dirty="0" smtClean="0"/>
              <a:t> для </a:t>
            </a:r>
            <a:r>
              <a:rPr lang="ru-RU" dirty="0" err="1" smtClean="0"/>
              <a:t>всіх</a:t>
            </a:r>
            <a:r>
              <a:rPr lang="ru-RU" dirty="0" smtClean="0"/>
              <a:t> </a:t>
            </a:r>
            <a:r>
              <a:rPr lang="ru-RU" dirty="0" err="1" smtClean="0"/>
              <a:t>сторін</a:t>
            </a:r>
            <a:r>
              <a:rPr lang="ru-RU" dirty="0" smtClean="0"/>
              <a:t>, </a:t>
            </a:r>
            <a:r>
              <a:rPr lang="ru-RU" dirty="0" err="1" smtClean="0"/>
              <a:t>компанії</a:t>
            </a:r>
            <a:r>
              <a:rPr lang="ru-RU" dirty="0" smtClean="0"/>
              <a:t> часто </a:t>
            </a:r>
            <a:r>
              <a:rPr lang="ru-RU" dirty="0" err="1" smtClean="0"/>
              <a:t>вирішують</a:t>
            </a:r>
            <a:r>
              <a:rPr lang="ru-RU" dirty="0" smtClean="0"/>
              <a:t> </a:t>
            </a:r>
            <a:r>
              <a:rPr lang="ru-RU" dirty="0" err="1" smtClean="0"/>
              <a:t>скоротити</a:t>
            </a:r>
            <a:r>
              <a:rPr lang="ru-RU" dirty="0" smtClean="0"/>
              <a:t> </a:t>
            </a:r>
            <a:r>
              <a:rPr lang="ru-RU" dirty="0" err="1" smtClean="0"/>
              <a:t>свій</a:t>
            </a:r>
            <a:r>
              <a:rPr lang="ru-RU" dirty="0" smtClean="0"/>
              <a:t> список </a:t>
            </a:r>
            <a:r>
              <a:rPr lang="ru-RU" dirty="0" err="1" smtClean="0"/>
              <a:t>постачальників</a:t>
            </a:r>
            <a:r>
              <a:rPr lang="ru-RU" dirty="0" smtClean="0"/>
              <a:t>.</a:t>
            </a:r>
          </a:p>
          <a:p>
            <a:r>
              <a:rPr lang="ru-RU" dirty="0" smtClean="0"/>
              <a:t>Робота з </a:t>
            </a:r>
            <a:r>
              <a:rPr lang="ru-RU" dirty="0" err="1" smtClean="0"/>
              <a:t>меншою</a:t>
            </a:r>
            <a:r>
              <a:rPr lang="ru-RU" dirty="0" smtClean="0"/>
              <a:t> </a:t>
            </a:r>
            <a:r>
              <a:rPr lang="ru-RU" dirty="0" err="1" smtClean="0"/>
              <a:t>кількістю</a:t>
            </a:r>
            <a:r>
              <a:rPr lang="ru-RU" dirty="0" smtClean="0"/>
              <a:t> </a:t>
            </a:r>
            <a:r>
              <a:rPr lang="ru-RU" dirty="0" err="1" smtClean="0"/>
              <a:t>постачальників</a:t>
            </a:r>
            <a:r>
              <a:rPr lang="ru-RU" dirty="0" smtClean="0"/>
              <a:t> </a:t>
            </a:r>
            <a:r>
              <a:rPr lang="ru-RU" dirty="0" err="1" smtClean="0"/>
              <a:t>може</a:t>
            </a:r>
            <a:r>
              <a:rPr lang="ru-RU" dirty="0" smtClean="0"/>
              <a:t> привести до </a:t>
            </a:r>
            <a:r>
              <a:rPr lang="ru-RU" dirty="0" err="1" smtClean="0"/>
              <a:t>значної</a:t>
            </a:r>
            <a:r>
              <a:rPr lang="ru-RU" dirty="0" smtClean="0"/>
              <a:t> і </a:t>
            </a:r>
            <a:r>
              <a:rPr lang="ru-RU" dirty="0" err="1" smtClean="0"/>
              <a:t>тривалої</a:t>
            </a:r>
            <a:r>
              <a:rPr lang="ru-RU" dirty="0" smtClean="0"/>
              <a:t> </a:t>
            </a:r>
            <a:r>
              <a:rPr lang="ru-RU" dirty="0" err="1" smtClean="0"/>
              <a:t>економії</a:t>
            </a:r>
            <a:r>
              <a:rPr lang="ru-RU" dirty="0" smtClean="0"/>
              <a:t> </a:t>
            </a:r>
            <a:r>
              <a:rPr lang="ru-RU" dirty="0" err="1" smtClean="0"/>
              <a:t>коштів</a:t>
            </a:r>
            <a:r>
              <a:rPr lang="ru-RU" dirty="0" smtClean="0"/>
              <a:t> за </a:t>
            </a:r>
            <a:r>
              <a:rPr lang="ru-RU" dirty="0" err="1" smtClean="0"/>
              <a:t>рахунок</a:t>
            </a:r>
            <a:r>
              <a:rPr lang="ru-RU" dirty="0" smtClean="0"/>
              <a:t> </a:t>
            </a:r>
            <a:r>
              <a:rPr lang="ru-RU" dirty="0" err="1" smtClean="0"/>
              <a:t>виключення</a:t>
            </a:r>
            <a:r>
              <a:rPr lang="ru-RU" dirty="0" smtClean="0"/>
              <a:t> </a:t>
            </a:r>
            <a:r>
              <a:rPr lang="ru-RU" dirty="0" err="1" smtClean="0"/>
              <a:t>змінних</a:t>
            </a:r>
            <a:r>
              <a:rPr lang="ru-RU" dirty="0" smtClean="0"/>
              <a:t> і </a:t>
            </a:r>
            <a:r>
              <a:rPr lang="ru-RU" dirty="0" err="1" smtClean="0"/>
              <a:t>додаткових</a:t>
            </a:r>
            <a:r>
              <a:rPr lang="ru-RU" dirty="0" smtClean="0"/>
              <a:t> </a:t>
            </a:r>
            <a:r>
              <a:rPr lang="ru-RU" dirty="0" err="1" smtClean="0"/>
              <a:t>процесів</a:t>
            </a:r>
            <a:r>
              <a:rPr lang="ru-RU" dirty="0" smtClean="0"/>
              <a:t>, </a:t>
            </a:r>
            <a:r>
              <a:rPr lang="ru-RU" dirty="0" err="1" smtClean="0"/>
              <a:t>пов'язаних</a:t>
            </a:r>
            <a:r>
              <a:rPr lang="ru-RU" dirty="0" smtClean="0"/>
              <a:t> з </a:t>
            </a:r>
            <a:r>
              <a:rPr lang="ru-RU" dirty="0" err="1" smtClean="0"/>
              <a:t>веденням</a:t>
            </a:r>
            <a:r>
              <a:rPr lang="ru-RU" dirty="0" smtClean="0"/>
              <a:t> великого списку </a:t>
            </a:r>
            <a:r>
              <a:rPr lang="ru-RU" dirty="0" err="1" smtClean="0"/>
              <a:t>постачальників</a:t>
            </a:r>
            <a:r>
              <a:rPr lang="ru-RU" dirty="0" smtClean="0"/>
              <a:t>.</a:t>
            </a:r>
          </a:p>
          <a:p>
            <a:r>
              <a:rPr lang="ru-RU" dirty="0" smtClean="0"/>
              <a:t>Практика </a:t>
            </a:r>
            <a:r>
              <a:rPr lang="ru-RU" dirty="0" err="1" smtClean="0"/>
              <a:t>управління</a:t>
            </a:r>
            <a:r>
              <a:rPr lang="ru-RU" dirty="0" smtClean="0"/>
              <a:t> </a:t>
            </a:r>
            <a:r>
              <a:rPr lang="ru-RU" dirty="0" err="1" smtClean="0"/>
              <a:t>логістикою</a:t>
            </a:r>
            <a:r>
              <a:rPr lang="ru-RU" dirty="0" smtClean="0"/>
              <a:t> широко </a:t>
            </a:r>
            <a:r>
              <a:rPr lang="ru-RU" dirty="0" err="1" smtClean="0"/>
              <a:t>варіюється</a:t>
            </a:r>
            <a:r>
              <a:rPr lang="ru-RU" dirty="0" smtClean="0"/>
              <a:t> в </a:t>
            </a:r>
            <a:r>
              <a:rPr lang="ru-RU" dirty="0" err="1" smtClean="0"/>
              <a:t>усіх</a:t>
            </a:r>
            <a:r>
              <a:rPr lang="ru-RU" dirty="0" smtClean="0"/>
              <a:t> </a:t>
            </a:r>
            <a:r>
              <a:rPr lang="ru-RU" dirty="0" err="1" smtClean="0"/>
              <a:t>галузях</a:t>
            </a:r>
            <a:r>
              <a:rPr lang="ru-RU" dirty="0" smtClean="0"/>
              <a:t>. В </a:t>
            </a:r>
            <a:r>
              <a:rPr lang="ru-RU" dirty="0" err="1" smtClean="0"/>
              <a:t>цілому</a:t>
            </a:r>
            <a:r>
              <a:rPr lang="ru-RU" dirty="0" smtClean="0"/>
              <a:t>, </a:t>
            </a:r>
            <a:r>
              <a:rPr lang="ru-RU" dirty="0" err="1" smtClean="0"/>
              <a:t>великі</a:t>
            </a:r>
            <a:r>
              <a:rPr lang="ru-RU" dirty="0" smtClean="0"/>
              <a:t> </a:t>
            </a:r>
            <a:r>
              <a:rPr lang="ru-RU" dirty="0" err="1" smtClean="0"/>
              <a:t>галузі</a:t>
            </a:r>
            <a:r>
              <a:rPr lang="ru-RU" dirty="0" smtClean="0"/>
              <a:t>, </a:t>
            </a:r>
            <a:r>
              <a:rPr lang="ru-RU" dirty="0" err="1" smtClean="0"/>
              <a:t>такі</a:t>
            </a:r>
            <a:r>
              <a:rPr lang="ru-RU" dirty="0" smtClean="0"/>
              <a:t> як </a:t>
            </a:r>
            <a:r>
              <a:rPr lang="ru-RU" dirty="0" err="1" smtClean="0"/>
              <a:t>виробництво</a:t>
            </a:r>
            <a:r>
              <a:rPr lang="ru-RU" dirty="0" smtClean="0"/>
              <a:t> </a:t>
            </a:r>
            <a:r>
              <a:rPr lang="ru-RU" dirty="0" err="1" smtClean="0"/>
              <a:t>автомобілів</a:t>
            </a:r>
            <a:r>
              <a:rPr lang="ru-RU" dirty="0" smtClean="0"/>
              <a:t>, </a:t>
            </a:r>
            <a:r>
              <a:rPr lang="ru-RU" dirty="0" err="1" smtClean="0"/>
              <a:t>підтримують</a:t>
            </a:r>
            <a:r>
              <a:rPr lang="ru-RU" dirty="0" smtClean="0"/>
              <a:t> </a:t>
            </a:r>
            <a:r>
              <a:rPr lang="ru-RU" dirty="0" err="1" smtClean="0"/>
              <a:t>жорсткий</a:t>
            </a:r>
            <a:r>
              <a:rPr lang="ru-RU" dirty="0" smtClean="0"/>
              <a:t> </a:t>
            </a:r>
            <a:r>
              <a:rPr lang="ru-RU" dirty="0" err="1" smtClean="0"/>
              <a:t>набір</a:t>
            </a:r>
            <a:r>
              <a:rPr lang="ru-RU" dirty="0" smtClean="0"/>
              <a:t> </a:t>
            </a:r>
            <a:r>
              <a:rPr lang="ru-RU" dirty="0" err="1" smtClean="0"/>
              <a:t>інструментів</a:t>
            </a:r>
            <a:r>
              <a:rPr lang="ru-RU" dirty="0" smtClean="0"/>
              <a:t> і </a:t>
            </a:r>
            <a:r>
              <a:rPr lang="ru-RU" dirty="0" err="1" smtClean="0"/>
              <a:t>керівних</a:t>
            </a:r>
            <a:r>
              <a:rPr lang="ru-RU" dirty="0" smtClean="0"/>
              <a:t> </a:t>
            </a:r>
            <a:r>
              <a:rPr lang="ru-RU" dirty="0" err="1" smtClean="0"/>
              <a:t>принципів</a:t>
            </a:r>
            <a:r>
              <a:rPr lang="ru-RU" dirty="0" smtClean="0"/>
              <a:t>, </a:t>
            </a:r>
            <a:r>
              <a:rPr lang="ru-RU" dirty="0" err="1" smtClean="0"/>
              <a:t>які</a:t>
            </a:r>
            <a:r>
              <a:rPr lang="ru-RU" dirty="0" smtClean="0"/>
              <a:t> </a:t>
            </a:r>
            <a:r>
              <a:rPr lang="ru-RU" dirty="0" err="1" smtClean="0"/>
              <a:t>диктують</a:t>
            </a:r>
            <a:r>
              <a:rPr lang="ru-RU" dirty="0" smtClean="0"/>
              <a:t> </a:t>
            </a:r>
            <a:r>
              <a:rPr lang="ru-RU" dirty="0" err="1" smtClean="0"/>
              <a:t>їх</a:t>
            </a:r>
            <a:r>
              <a:rPr lang="ru-RU" dirty="0" smtClean="0"/>
              <a:t> </a:t>
            </a:r>
            <a:r>
              <a:rPr lang="ru-RU" dirty="0" err="1" smtClean="0"/>
              <a:t>підхід</a:t>
            </a:r>
            <a:r>
              <a:rPr lang="ru-RU" dirty="0" smtClean="0"/>
              <a:t> до </a:t>
            </a:r>
            <a:r>
              <a:rPr lang="ru-RU" dirty="0" err="1" smtClean="0"/>
              <a:t>постачальників</a:t>
            </a:r>
            <a:r>
              <a:rPr lang="ru-RU" dirty="0" smtClean="0"/>
              <a:t>.</a:t>
            </a:r>
          </a:p>
          <a:p>
            <a:r>
              <a:rPr lang="ru-RU" dirty="0" smtClean="0"/>
              <a:t>З </a:t>
            </a:r>
            <a:r>
              <a:rPr lang="ru-RU" dirty="0" err="1" smtClean="0"/>
              <a:t>огляду</a:t>
            </a:r>
            <a:r>
              <a:rPr lang="ru-RU" dirty="0" smtClean="0"/>
              <a:t> на те, </a:t>
            </a:r>
            <a:r>
              <a:rPr lang="ru-RU" dirty="0" err="1" smtClean="0"/>
              <a:t>що</a:t>
            </a:r>
            <a:r>
              <a:rPr lang="ru-RU" dirty="0" smtClean="0"/>
              <a:t> </a:t>
            </a:r>
            <a:r>
              <a:rPr lang="ru-RU" dirty="0" err="1" smtClean="0"/>
              <a:t>управління</a:t>
            </a:r>
            <a:r>
              <a:rPr lang="ru-RU" dirty="0" smtClean="0"/>
              <a:t> </a:t>
            </a:r>
            <a:r>
              <a:rPr lang="ru-RU" dirty="0" err="1" smtClean="0"/>
              <a:t>взаємовідносинами</a:t>
            </a:r>
            <a:r>
              <a:rPr lang="ru-RU" dirty="0" smtClean="0"/>
              <a:t> з </a:t>
            </a:r>
            <a:r>
              <a:rPr lang="ru-RU" dirty="0" err="1" smtClean="0"/>
              <a:t>постачальниками</a:t>
            </a:r>
            <a:r>
              <a:rPr lang="ru-RU" dirty="0" smtClean="0"/>
              <a:t> </a:t>
            </a:r>
            <a:r>
              <a:rPr lang="ru-RU" dirty="0" err="1" smtClean="0"/>
              <a:t>має</a:t>
            </a:r>
            <a:r>
              <a:rPr lang="ru-RU" dirty="0" smtClean="0"/>
              <a:t> </a:t>
            </a:r>
            <a:r>
              <a:rPr lang="ru-RU" dirty="0" err="1" smtClean="0"/>
              <a:t>основоположне</a:t>
            </a:r>
            <a:r>
              <a:rPr lang="ru-RU" dirty="0" smtClean="0"/>
              <a:t> </a:t>
            </a:r>
            <a:r>
              <a:rPr lang="ru-RU" dirty="0" err="1" smtClean="0"/>
              <a:t>значення</a:t>
            </a:r>
            <a:r>
              <a:rPr lang="ru-RU" dirty="0" smtClean="0"/>
              <a:t> для </a:t>
            </a:r>
            <a:r>
              <a:rPr lang="ru-RU" dirty="0" err="1" smtClean="0"/>
              <a:t>успіху</a:t>
            </a:r>
            <a:r>
              <a:rPr lang="ru-RU" dirty="0" smtClean="0"/>
              <a:t> </a:t>
            </a:r>
            <a:r>
              <a:rPr lang="ru-RU" dirty="0" err="1" smtClean="0"/>
              <a:t>бізнесу</a:t>
            </a:r>
            <a:r>
              <a:rPr lang="ru-RU" dirty="0" smtClean="0"/>
              <a:t>, легко </a:t>
            </a:r>
            <a:r>
              <a:rPr lang="ru-RU" dirty="0" err="1" smtClean="0"/>
              <a:t>зрозуміти</a:t>
            </a:r>
            <a:r>
              <a:rPr lang="ru-RU" dirty="0" smtClean="0"/>
              <a:t>, яку </a:t>
            </a:r>
            <a:r>
              <a:rPr lang="ru-RU" dirty="0" err="1" smtClean="0"/>
              <a:t>важливу</a:t>
            </a:r>
            <a:r>
              <a:rPr lang="ru-RU" dirty="0" smtClean="0"/>
              <a:t> роль </a:t>
            </a:r>
            <a:r>
              <a:rPr lang="ru-RU" dirty="0" err="1" smtClean="0"/>
              <a:t>відіграє</a:t>
            </a:r>
            <a:r>
              <a:rPr lang="ru-RU" dirty="0" smtClean="0"/>
              <a:t> </a:t>
            </a:r>
            <a:r>
              <a:rPr lang="en-US" dirty="0" smtClean="0"/>
              <a:t>SRM </a:t>
            </a:r>
            <a:r>
              <a:rPr lang="ru-RU" dirty="0" smtClean="0"/>
              <a:t>в </a:t>
            </a:r>
            <a:r>
              <a:rPr lang="ru-RU" dirty="0" err="1" smtClean="0"/>
              <a:t>цьому</a:t>
            </a:r>
            <a:r>
              <a:rPr lang="ru-RU" dirty="0" smtClean="0"/>
              <a:t> </a:t>
            </a:r>
            <a:r>
              <a:rPr lang="ru-RU" dirty="0" err="1" smtClean="0"/>
              <a:t>контексті</a:t>
            </a:r>
            <a:r>
              <a:rPr lang="ru-RU" dirty="0" smtClean="0"/>
              <a:t>.</a:t>
            </a:r>
          </a:p>
          <a:p>
            <a:r>
              <a:rPr lang="ru-RU" dirty="0" err="1" smtClean="0"/>
              <a:t>Інші</a:t>
            </a:r>
            <a:r>
              <a:rPr lang="ru-RU" dirty="0" smtClean="0"/>
              <a:t> </a:t>
            </a:r>
            <a:r>
              <a:rPr lang="ru-RU" dirty="0" err="1" smtClean="0"/>
              <a:t>галузі</a:t>
            </a:r>
            <a:r>
              <a:rPr lang="ru-RU" dirty="0" smtClean="0"/>
              <a:t>, </a:t>
            </a:r>
            <a:r>
              <a:rPr lang="ru-RU" dirty="0" err="1" smtClean="0"/>
              <a:t>такі</a:t>
            </a:r>
            <a:r>
              <a:rPr lang="ru-RU" dirty="0" smtClean="0"/>
              <a:t> як </a:t>
            </a:r>
            <a:r>
              <a:rPr lang="ru-RU" dirty="0" err="1" smtClean="0"/>
              <a:t>роздрібна</a:t>
            </a:r>
            <a:r>
              <a:rPr lang="ru-RU" dirty="0" smtClean="0"/>
              <a:t> </a:t>
            </a:r>
            <a:r>
              <a:rPr lang="ru-RU" dirty="0" err="1" smtClean="0"/>
              <a:t>торгівля</a:t>
            </a:r>
            <a:r>
              <a:rPr lang="ru-RU" dirty="0" smtClean="0"/>
              <a:t> і </a:t>
            </a:r>
            <a:r>
              <a:rPr lang="ru-RU" dirty="0" err="1" smtClean="0"/>
              <a:t>громадське</a:t>
            </a:r>
            <a:r>
              <a:rPr lang="ru-RU" dirty="0" smtClean="0"/>
              <a:t> </a:t>
            </a:r>
            <a:r>
              <a:rPr lang="ru-RU" dirty="0" err="1" smtClean="0"/>
              <a:t>харчування</a:t>
            </a:r>
            <a:r>
              <a:rPr lang="ru-RU" dirty="0" smtClean="0"/>
              <a:t>, в </a:t>
            </a:r>
            <a:r>
              <a:rPr lang="ru-RU" dirty="0" err="1" smtClean="0"/>
              <a:t>рівній</a:t>
            </a:r>
            <a:r>
              <a:rPr lang="ru-RU" dirty="0" smtClean="0"/>
              <a:t> </a:t>
            </a:r>
            <a:r>
              <a:rPr lang="ru-RU" dirty="0" err="1" smtClean="0"/>
              <a:t>мірі</a:t>
            </a:r>
            <a:r>
              <a:rPr lang="ru-RU" dirty="0" smtClean="0"/>
              <a:t> </a:t>
            </a:r>
            <a:r>
              <a:rPr lang="ru-RU" dirty="0" err="1" smtClean="0"/>
              <a:t>залежать</a:t>
            </a:r>
            <a:r>
              <a:rPr lang="ru-RU" dirty="0" smtClean="0"/>
              <a:t> </a:t>
            </a:r>
            <a:r>
              <a:rPr lang="ru-RU" dirty="0" err="1" smtClean="0"/>
              <a:t>від</a:t>
            </a:r>
            <a:r>
              <a:rPr lang="ru-RU" dirty="0" smtClean="0"/>
              <a:t> </a:t>
            </a:r>
            <a:r>
              <a:rPr lang="ru-RU" dirty="0" err="1" smtClean="0"/>
              <a:t>надійного</a:t>
            </a:r>
            <a:r>
              <a:rPr lang="ru-RU" dirty="0" smtClean="0"/>
              <a:t> </a:t>
            </a:r>
            <a:r>
              <a:rPr lang="ru-RU" dirty="0" err="1" smtClean="0"/>
              <a:t>ланцюжка</a:t>
            </a:r>
            <a:r>
              <a:rPr lang="ru-RU" dirty="0" smtClean="0"/>
              <a:t> поставок, але </a:t>
            </a:r>
            <a:r>
              <a:rPr lang="ru-RU" dirty="0" err="1" smtClean="0"/>
              <a:t>варіантів</a:t>
            </a:r>
            <a:r>
              <a:rPr lang="ru-RU" dirty="0" smtClean="0"/>
              <a:t> </a:t>
            </a:r>
            <a:r>
              <a:rPr lang="ru-RU" dirty="0" err="1" smtClean="0"/>
              <a:t>вибору</a:t>
            </a:r>
            <a:r>
              <a:rPr lang="ru-RU" dirty="0" smtClean="0"/>
              <a:t> </a:t>
            </a:r>
            <a:r>
              <a:rPr lang="ru-RU" dirty="0" err="1" smtClean="0"/>
              <a:t>набагато</a:t>
            </a:r>
            <a:r>
              <a:rPr lang="ru-RU" dirty="0" smtClean="0"/>
              <a:t> </a:t>
            </a:r>
            <a:r>
              <a:rPr lang="ru-RU" dirty="0" err="1" smtClean="0"/>
              <a:t>більше</a:t>
            </a:r>
            <a:r>
              <a:rPr lang="ru-RU" dirty="0" smtClean="0"/>
              <a:t>. На </a:t>
            </a:r>
            <a:r>
              <a:rPr lang="ru-RU" dirty="0" err="1" smtClean="0"/>
              <a:t>більшості</a:t>
            </a:r>
            <a:r>
              <a:rPr lang="ru-RU" dirty="0" smtClean="0"/>
              <a:t> </a:t>
            </a:r>
            <a:r>
              <a:rPr lang="ru-RU" dirty="0" err="1" smtClean="0"/>
              <a:t>ринків</a:t>
            </a:r>
            <a:r>
              <a:rPr lang="ru-RU" dirty="0" smtClean="0"/>
              <a:t> у </a:t>
            </a:r>
            <a:r>
              <a:rPr lang="ru-RU" dirty="0" err="1" smtClean="0"/>
              <a:t>компаній</a:t>
            </a:r>
            <a:r>
              <a:rPr lang="ru-RU" dirty="0" smtClean="0"/>
              <a:t> є </a:t>
            </a:r>
            <a:r>
              <a:rPr lang="ru-RU" dirty="0" err="1" smtClean="0"/>
              <a:t>кілька</a:t>
            </a:r>
            <a:r>
              <a:rPr lang="ru-RU" dirty="0" smtClean="0"/>
              <a:t> </a:t>
            </a:r>
            <a:r>
              <a:rPr lang="ru-RU" dirty="0" err="1" smtClean="0"/>
              <a:t>постачальників</a:t>
            </a:r>
            <a:r>
              <a:rPr lang="ru-RU" dirty="0" smtClean="0"/>
              <a:t>, </a:t>
            </a:r>
            <a:r>
              <a:rPr lang="ru-RU" dirty="0" err="1" smtClean="0"/>
              <a:t>кожен</a:t>
            </a:r>
            <a:r>
              <a:rPr lang="ru-RU" dirty="0" smtClean="0"/>
              <a:t> з </a:t>
            </a:r>
            <a:r>
              <a:rPr lang="ru-RU" dirty="0" err="1" smtClean="0"/>
              <a:t>яких</a:t>
            </a:r>
            <a:r>
              <a:rPr lang="ru-RU" dirty="0" smtClean="0"/>
              <a:t> </a:t>
            </a:r>
            <a:r>
              <a:rPr lang="ru-RU" dirty="0" err="1" smtClean="0"/>
              <a:t>пропонує</a:t>
            </a:r>
            <a:r>
              <a:rPr lang="ru-RU" dirty="0" smtClean="0"/>
              <a:t> </a:t>
            </a:r>
            <a:r>
              <a:rPr lang="ru-RU" dirty="0" err="1" smtClean="0"/>
              <a:t>аналогічні</a:t>
            </a:r>
            <a:r>
              <a:rPr lang="ru-RU" dirty="0" smtClean="0"/>
              <a:t> </a:t>
            </a:r>
            <a:r>
              <a:rPr lang="ru-RU" dirty="0" err="1" smtClean="0"/>
              <a:t>продукти</a:t>
            </a:r>
            <a:r>
              <a:rPr lang="ru-RU" dirty="0" smtClean="0"/>
              <a:t>, </a:t>
            </a:r>
            <a:r>
              <a:rPr lang="ru-RU" dirty="0" err="1" smtClean="0"/>
              <a:t>ціни</a:t>
            </a:r>
            <a:r>
              <a:rPr lang="ru-RU" dirty="0" smtClean="0"/>
              <a:t> та </a:t>
            </a:r>
            <a:r>
              <a:rPr lang="ru-RU" dirty="0" err="1" smtClean="0"/>
              <a:t>послуги</a:t>
            </a:r>
            <a:r>
              <a:rPr lang="ru-RU" dirty="0" smtClean="0"/>
              <a:t>. У той час як </a:t>
            </a:r>
            <a:r>
              <a:rPr lang="en-US" dirty="0" smtClean="0"/>
              <a:t>SRM </a:t>
            </a:r>
            <a:r>
              <a:rPr lang="ru-RU" dirty="0" smtClean="0"/>
              <a:t>легко не </a:t>
            </a:r>
            <a:r>
              <a:rPr lang="ru-RU" dirty="0" err="1" smtClean="0"/>
              <a:t>застосовувати</a:t>
            </a:r>
            <a:r>
              <a:rPr lang="ru-RU" dirty="0" smtClean="0"/>
              <a:t> як практику </a:t>
            </a:r>
            <a:r>
              <a:rPr lang="ru-RU" dirty="0" err="1" smtClean="0"/>
              <a:t>тільки</a:t>
            </a:r>
            <a:r>
              <a:rPr lang="ru-RU" dirty="0" smtClean="0"/>
              <a:t> до великих </a:t>
            </a:r>
            <a:r>
              <a:rPr lang="ru-RU" dirty="0" err="1" smtClean="0"/>
              <a:t>компаній</a:t>
            </a:r>
            <a:r>
              <a:rPr lang="ru-RU" dirty="0" smtClean="0"/>
              <a:t>, </a:t>
            </a:r>
            <a:r>
              <a:rPr lang="en-US" dirty="0" smtClean="0"/>
              <a:t>SRM </a:t>
            </a:r>
            <a:r>
              <a:rPr lang="ru-RU" dirty="0" err="1" smtClean="0"/>
              <a:t>важливі</a:t>
            </a:r>
            <a:r>
              <a:rPr lang="ru-RU" dirty="0" smtClean="0"/>
              <a:t> для </a:t>
            </a:r>
            <a:r>
              <a:rPr lang="ru-RU" dirty="0" err="1" smtClean="0"/>
              <a:t>успіху</a:t>
            </a:r>
            <a:r>
              <a:rPr lang="ru-RU" dirty="0" smtClean="0"/>
              <a:t> </a:t>
            </a:r>
            <a:r>
              <a:rPr lang="ru-RU" dirty="0" err="1" smtClean="0"/>
              <a:t>малих</a:t>
            </a:r>
            <a:r>
              <a:rPr lang="ru-RU" dirty="0" smtClean="0"/>
              <a:t> і </a:t>
            </a:r>
            <a:r>
              <a:rPr lang="ru-RU" dirty="0" err="1" smtClean="0"/>
              <a:t>середніх</a:t>
            </a:r>
            <a:r>
              <a:rPr lang="ru-RU" dirty="0" smtClean="0"/>
              <a:t> </a:t>
            </a:r>
            <a:r>
              <a:rPr lang="ru-RU" dirty="0" err="1" smtClean="0"/>
              <a:t>підприємств</a:t>
            </a:r>
            <a:r>
              <a:rPr lang="ru-RU" dirty="0" smtClean="0"/>
              <a:t>.</a:t>
            </a:r>
            <a:endParaRPr lang="ru-RU" dirty="0"/>
          </a:p>
        </p:txBody>
      </p:sp>
    </p:spTree>
    <p:extLst>
      <p:ext uri="{BB962C8B-B14F-4D97-AF65-F5344CB8AC3E}">
        <p14:creationId xmlns:p14="http://schemas.microsoft.com/office/powerpoint/2010/main" val="1310344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83143" cy="5632311"/>
          </a:xfrm>
          <a:prstGeom prst="rect">
            <a:avLst/>
          </a:prstGeom>
        </p:spPr>
        <p:txBody>
          <a:bodyPr wrap="square">
            <a:spAutoFit/>
          </a:bodyPr>
          <a:lstStyle/>
          <a:p>
            <a:r>
              <a:rPr lang="ru-RU" dirty="0" err="1" smtClean="0"/>
              <a:t>Впровадження</a:t>
            </a:r>
            <a:r>
              <a:rPr lang="ru-RU" dirty="0" smtClean="0"/>
              <a:t> </a:t>
            </a:r>
            <a:r>
              <a:rPr lang="en-US" dirty="0" smtClean="0"/>
              <a:t>CRM-</a:t>
            </a:r>
            <a:r>
              <a:rPr lang="ru-RU" dirty="0" err="1" smtClean="0"/>
              <a:t>системи</a:t>
            </a:r>
            <a:r>
              <a:rPr lang="ru-RU" dirty="0" smtClean="0"/>
              <a:t> в роботу </a:t>
            </a:r>
            <a:r>
              <a:rPr lang="ru-RU" dirty="0" err="1" smtClean="0"/>
              <a:t>транспортної</a:t>
            </a:r>
            <a:r>
              <a:rPr lang="ru-RU" dirty="0" smtClean="0"/>
              <a:t> </a:t>
            </a:r>
            <a:r>
              <a:rPr lang="ru-RU" dirty="0" err="1" smtClean="0"/>
              <a:t>компанії</a:t>
            </a:r>
            <a:r>
              <a:rPr lang="ru-RU" dirty="0" smtClean="0"/>
              <a:t> приносить </a:t>
            </a:r>
            <a:r>
              <a:rPr lang="ru-RU" dirty="0" err="1" smtClean="0"/>
              <a:t>безліч</a:t>
            </a:r>
            <a:r>
              <a:rPr lang="ru-RU" dirty="0" smtClean="0"/>
              <a:t> </a:t>
            </a:r>
            <a:r>
              <a:rPr lang="ru-RU" dirty="0" err="1" smtClean="0"/>
              <a:t>переваг</a:t>
            </a:r>
            <a:r>
              <a:rPr lang="ru-RU" dirty="0" smtClean="0"/>
              <a:t>, </a:t>
            </a:r>
            <a:r>
              <a:rPr lang="ru-RU" dirty="0" err="1" smtClean="0"/>
              <a:t>які</a:t>
            </a:r>
            <a:r>
              <a:rPr lang="ru-RU" dirty="0" smtClean="0"/>
              <a:t> </a:t>
            </a:r>
            <a:r>
              <a:rPr lang="ru-RU" dirty="0" err="1" smtClean="0"/>
              <a:t>торкаються</a:t>
            </a:r>
            <a:r>
              <a:rPr lang="ru-RU" dirty="0" smtClean="0"/>
              <a:t> </a:t>
            </a:r>
            <a:r>
              <a:rPr lang="ru-RU" dirty="0" err="1" smtClean="0"/>
              <a:t>всіх</a:t>
            </a:r>
            <a:r>
              <a:rPr lang="ru-RU" dirty="0" smtClean="0"/>
              <a:t> </a:t>
            </a:r>
            <a:r>
              <a:rPr lang="ru-RU" dirty="0" err="1" smtClean="0"/>
              <a:t>аспектів</a:t>
            </a:r>
            <a:r>
              <a:rPr lang="ru-RU" dirty="0" smtClean="0"/>
              <a:t> </a:t>
            </a:r>
            <a:r>
              <a:rPr lang="ru-RU" dirty="0" err="1" smtClean="0"/>
              <a:t>бізнесу</a:t>
            </a:r>
            <a:r>
              <a:rPr lang="ru-RU" dirty="0" smtClean="0"/>
              <a:t>. </a:t>
            </a:r>
            <a:r>
              <a:rPr lang="ru-RU" dirty="0" err="1" smtClean="0"/>
              <a:t>Від</a:t>
            </a:r>
            <a:r>
              <a:rPr lang="ru-RU" dirty="0" smtClean="0"/>
              <a:t> </a:t>
            </a:r>
            <a:r>
              <a:rPr lang="ru-RU" dirty="0" err="1" smtClean="0"/>
              <a:t>покращення</a:t>
            </a:r>
            <a:r>
              <a:rPr lang="ru-RU" dirty="0" smtClean="0"/>
              <a:t> </a:t>
            </a:r>
            <a:r>
              <a:rPr lang="ru-RU" dirty="0" err="1" smtClean="0"/>
              <a:t>клієнтського</a:t>
            </a:r>
            <a:r>
              <a:rPr lang="ru-RU" dirty="0" smtClean="0"/>
              <a:t> </a:t>
            </a:r>
            <a:r>
              <a:rPr lang="ru-RU" dirty="0" err="1" smtClean="0"/>
              <a:t>сервісу</a:t>
            </a:r>
            <a:r>
              <a:rPr lang="ru-RU" dirty="0" smtClean="0"/>
              <a:t> до </a:t>
            </a:r>
            <a:r>
              <a:rPr lang="ru-RU" dirty="0" err="1" smtClean="0"/>
              <a:t>оптимізації</a:t>
            </a:r>
            <a:r>
              <a:rPr lang="ru-RU" dirty="0" smtClean="0"/>
              <a:t> </a:t>
            </a:r>
            <a:r>
              <a:rPr lang="ru-RU" dirty="0" err="1" smtClean="0"/>
              <a:t>внутрішніх</a:t>
            </a:r>
            <a:r>
              <a:rPr lang="ru-RU" dirty="0" smtClean="0"/>
              <a:t> </a:t>
            </a:r>
            <a:r>
              <a:rPr lang="ru-RU" dirty="0" err="1" smtClean="0"/>
              <a:t>процесів</a:t>
            </a:r>
            <a:r>
              <a:rPr lang="ru-RU" dirty="0" smtClean="0"/>
              <a:t> </a:t>
            </a:r>
            <a:r>
              <a:rPr lang="ru-RU" dirty="0" err="1" smtClean="0"/>
              <a:t>вплив</a:t>
            </a:r>
            <a:r>
              <a:rPr lang="ru-RU" dirty="0" smtClean="0"/>
              <a:t> </a:t>
            </a:r>
            <a:r>
              <a:rPr lang="en-US" dirty="0" smtClean="0"/>
              <a:t>CRM </a:t>
            </a:r>
            <a:r>
              <a:rPr lang="ru-RU" dirty="0" err="1" smtClean="0"/>
              <a:t>важко</a:t>
            </a:r>
            <a:r>
              <a:rPr lang="ru-RU" dirty="0" smtClean="0"/>
              <a:t> </a:t>
            </a:r>
            <a:r>
              <a:rPr lang="ru-RU" dirty="0" err="1" smtClean="0"/>
              <a:t>переоцінити</a:t>
            </a:r>
            <a:r>
              <a:rPr lang="ru-RU" dirty="0" smtClean="0"/>
              <a:t>.</a:t>
            </a:r>
          </a:p>
          <a:p>
            <a:r>
              <a:rPr lang="ru-RU" dirty="0" err="1" smtClean="0"/>
              <a:t>Однією</a:t>
            </a:r>
            <a:r>
              <a:rPr lang="ru-RU" dirty="0" smtClean="0"/>
              <a:t> з </a:t>
            </a:r>
            <a:r>
              <a:rPr lang="ru-RU" dirty="0" err="1" smtClean="0"/>
              <a:t>ключових</a:t>
            </a:r>
            <a:r>
              <a:rPr lang="ru-RU" dirty="0" smtClean="0"/>
              <a:t> </a:t>
            </a:r>
            <a:r>
              <a:rPr lang="ru-RU" dirty="0" err="1" smtClean="0"/>
              <a:t>переваг</a:t>
            </a:r>
            <a:r>
              <a:rPr lang="ru-RU" dirty="0" smtClean="0"/>
              <a:t> є </a:t>
            </a:r>
            <a:r>
              <a:rPr lang="ru-RU" dirty="0" err="1" smtClean="0"/>
              <a:t>підвищення</a:t>
            </a:r>
            <a:r>
              <a:rPr lang="ru-RU" dirty="0" smtClean="0"/>
              <a:t> </a:t>
            </a:r>
            <a:r>
              <a:rPr lang="ru-RU" dirty="0" err="1" smtClean="0"/>
              <a:t>якості</a:t>
            </a:r>
            <a:r>
              <a:rPr lang="ru-RU" dirty="0" smtClean="0"/>
              <a:t> </a:t>
            </a:r>
            <a:r>
              <a:rPr lang="ru-RU" dirty="0" err="1" smtClean="0"/>
              <a:t>обслуговування</a:t>
            </a:r>
            <a:r>
              <a:rPr lang="ru-RU" dirty="0" smtClean="0"/>
              <a:t> </a:t>
            </a:r>
            <a:r>
              <a:rPr lang="ru-RU" dirty="0" err="1" smtClean="0"/>
              <a:t>клієнтів</a:t>
            </a:r>
            <a:r>
              <a:rPr lang="ru-RU" dirty="0" smtClean="0"/>
              <a:t>. </a:t>
            </a:r>
            <a:r>
              <a:rPr lang="ru-RU" dirty="0" err="1" smtClean="0"/>
              <a:t>Завдяки</a:t>
            </a:r>
            <a:r>
              <a:rPr lang="ru-RU" dirty="0" smtClean="0"/>
              <a:t> </a:t>
            </a:r>
            <a:r>
              <a:rPr lang="ru-RU" dirty="0" err="1" smtClean="0"/>
              <a:t>централізованому</a:t>
            </a:r>
            <a:r>
              <a:rPr lang="ru-RU" dirty="0" smtClean="0"/>
              <a:t> </a:t>
            </a:r>
            <a:r>
              <a:rPr lang="ru-RU" dirty="0" err="1" smtClean="0"/>
              <a:t>зберіганню</a:t>
            </a:r>
            <a:r>
              <a:rPr lang="ru-RU" dirty="0" smtClean="0"/>
              <a:t> </a:t>
            </a:r>
            <a:r>
              <a:rPr lang="ru-RU" dirty="0" err="1" smtClean="0"/>
              <a:t>всієї</a:t>
            </a:r>
            <a:r>
              <a:rPr lang="ru-RU" dirty="0" smtClean="0"/>
              <a:t> </a:t>
            </a:r>
            <a:r>
              <a:rPr lang="ru-RU" dirty="0" err="1" smtClean="0"/>
              <a:t>інформації</a:t>
            </a:r>
            <a:r>
              <a:rPr lang="ru-RU" dirty="0" smtClean="0"/>
              <a:t> про </a:t>
            </a:r>
            <a:r>
              <a:rPr lang="ru-RU" dirty="0" err="1" smtClean="0"/>
              <a:t>замовлення</a:t>
            </a:r>
            <a:r>
              <a:rPr lang="ru-RU" dirty="0" smtClean="0"/>
              <a:t> та </a:t>
            </a:r>
            <a:r>
              <a:rPr lang="ru-RU" dirty="0" err="1" smtClean="0"/>
              <a:t>клієнтів</a:t>
            </a:r>
            <a:r>
              <a:rPr lang="ru-RU" dirty="0" smtClean="0"/>
              <a:t>, </a:t>
            </a:r>
            <a:r>
              <a:rPr lang="ru-RU" dirty="0" err="1" smtClean="0"/>
              <a:t>співробітники</a:t>
            </a:r>
            <a:r>
              <a:rPr lang="ru-RU" dirty="0" smtClean="0"/>
              <a:t> </a:t>
            </a:r>
            <a:r>
              <a:rPr lang="ru-RU" dirty="0" err="1" smtClean="0"/>
              <a:t>компанії</a:t>
            </a:r>
            <a:r>
              <a:rPr lang="ru-RU" dirty="0" smtClean="0"/>
              <a:t> </a:t>
            </a:r>
            <a:r>
              <a:rPr lang="ru-RU" dirty="0" err="1" smtClean="0"/>
              <a:t>можуть</a:t>
            </a:r>
            <a:r>
              <a:rPr lang="ru-RU" dirty="0" smtClean="0"/>
              <a:t> </a:t>
            </a:r>
            <a:r>
              <a:rPr lang="ru-RU" dirty="0" err="1" smtClean="0"/>
              <a:t>швидко</a:t>
            </a:r>
            <a:r>
              <a:rPr lang="ru-RU" dirty="0" smtClean="0"/>
              <a:t> </a:t>
            </a:r>
            <a:r>
              <a:rPr lang="ru-RU" dirty="0" err="1" smtClean="0"/>
              <a:t>отримати</a:t>
            </a:r>
            <a:r>
              <a:rPr lang="ru-RU" dirty="0" smtClean="0"/>
              <a:t> доступ до </a:t>
            </a:r>
            <a:r>
              <a:rPr lang="ru-RU" dirty="0" err="1" smtClean="0"/>
              <a:t>необхідних</a:t>
            </a:r>
            <a:r>
              <a:rPr lang="ru-RU" dirty="0" smtClean="0"/>
              <a:t> </a:t>
            </a:r>
            <a:r>
              <a:rPr lang="ru-RU" dirty="0" err="1" smtClean="0"/>
              <a:t>даних</a:t>
            </a:r>
            <a:r>
              <a:rPr lang="ru-RU" dirty="0" smtClean="0"/>
              <a:t> та </a:t>
            </a:r>
            <a:r>
              <a:rPr lang="ru-RU" dirty="0" err="1" smtClean="0"/>
              <a:t>надати</a:t>
            </a:r>
            <a:r>
              <a:rPr lang="ru-RU" dirty="0" smtClean="0"/>
              <a:t> </a:t>
            </a:r>
            <a:r>
              <a:rPr lang="ru-RU" dirty="0" err="1" smtClean="0"/>
              <a:t>клієнту</a:t>
            </a:r>
            <a:r>
              <a:rPr lang="ru-RU" dirty="0" smtClean="0"/>
              <a:t> </a:t>
            </a:r>
            <a:r>
              <a:rPr lang="ru-RU" dirty="0" err="1" smtClean="0"/>
              <a:t>актуальну</a:t>
            </a:r>
            <a:r>
              <a:rPr lang="ru-RU" dirty="0" smtClean="0"/>
              <a:t> </a:t>
            </a:r>
            <a:r>
              <a:rPr lang="ru-RU" dirty="0" err="1" smtClean="0"/>
              <a:t>інформацію</a:t>
            </a:r>
            <a:r>
              <a:rPr lang="ru-RU" dirty="0" smtClean="0"/>
              <a:t> про статус </a:t>
            </a:r>
            <a:r>
              <a:rPr lang="ru-RU" dirty="0" err="1" smtClean="0"/>
              <a:t>його</a:t>
            </a:r>
            <a:r>
              <a:rPr lang="ru-RU" dirty="0" smtClean="0"/>
              <a:t> </a:t>
            </a:r>
            <a:r>
              <a:rPr lang="ru-RU" dirty="0" err="1" smtClean="0"/>
              <a:t>вантажу</a:t>
            </a:r>
            <a:r>
              <a:rPr lang="ru-RU" dirty="0" smtClean="0"/>
              <a:t>, </a:t>
            </a:r>
            <a:r>
              <a:rPr lang="ru-RU" dirty="0" err="1" smtClean="0"/>
              <a:t>очікувані</a:t>
            </a:r>
            <a:r>
              <a:rPr lang="ru-RU" dirty="0" smtClean="0"/>
              <a:t> </a:t>
            </a:r>
            <a:r>
              <a:rPr lang="ru-RU" dirty="0" err="1" smtClean="0"/>
              <a:t>терміни</a:t>
            </a:r>
            <a:r>
              <a:rPr lang="ru-RU" dirty="0" smtClean="0"/>
              <a:t> доставки </a:t>
            </a:r>
            <a:r>
              <a:rPr lang="ru-RU" dirty="0" err="1" smtClean="0"/>
              <a:t>або</a:t>
            </a:r>
            <a:r>
              <a:rPr lang="ru-RU" dirty="0" smtClean="0"/>
              <a:t> </a:t>
            </a:r>
            <a:r>
              <a:rPr lang="ru-RU" dirty="0" err="1" smtClean="0"/>
              <a:t>можливі</a:t>
            </a:r>
            <a:r>
              <a:rPr lang="ru-RU" dirty="0" smtClean="0"/>
              <a:t> </a:t>
            </a:r>
            <a:r>
              <a:rPr lang="ru-RU" dirty="0" err="1" smtClean="0"/>
              <a:t>затримки</a:t>
            </a:r>
            <a:r>
              <a:rPr lang="ru-RU" dirty="0" smtClean="0"/>
              <a:t>. </a:t>
            </a:r>
            <a:r>
              <a:rPr lang="ru-RU" dirty="0" err="1" smtClean="0"/>
              <a:t>Це</a:t>
            </a:r>
            <a:r>
              <a:rPr lang="ru-RU" dirty="0" smtClean="0"/>
              <a:t> </a:t>
            </a:r>
            <a:r>
              <a:rPr lang="ru-RU" dirty="0" err="1" smtClean="0"/>
              <a:t>значно</a:t>
            </a:r>
            <a:r>
              <a:rPr lang="ru-RU" dirty="0" smtClean="0"/>
              <a:t> </a:t>
            </a:r>
            <a:r>
              <a:rPr lang="ru-RU" dirty="0" err="1" smtClean="0"/>
              <a:t>підвищує</a:t>
            </a:r>
            <a:r>
              <a:rPr lang="ru-RU" dirty="0" smtClean="0"/>
              <a:t> </a:t>
            </a:r>
            <a:r>
              <a:rPr lang="ru-RU" dirty="0" err="1" smtClean="0"/>
              <a:t>рівень</a:t>
            </a:r>
            <a:r>
              <a:rPr lang="ru-RU" dirty="0" smtClean="0"/>
              <a:t> </a:t>
            </a:r>
            <a:r>
              <a:rPr lang="ru-RU" dirty="0" err="1" smtClean="0"/>
              <a:t>довіри</a:t>
            </a:r>
            <a:r>
              <a:rPr lang="ru-RU" dirty="0" smtClean="0"/>
              <a:t> </a:t>
            </a:r>
            <a:r>
              <a:rPr lang="ru-RU" dirty="0" err="1" smtClean="0"/>
              <a:t>клієнтів</a:t>
            </a:r>
            <a:r>
              <a:rPr lang="ru-RU" dirty="0" smtClean="0"/>
              <a:t> та </a:t>
            </a:r>
            <a:r>
              <a:rPr lang="ru-RU" dirty="0" err="1" smtClean="0"/>
              <a:t>їхню</a:t>
            </a:r>
            <a:r>
              <a:rPr lang="ru-RU" dirty="0" smtClean="0"/>
              <a:t> </a:t>
            </a:r>
            <a:r>
              <a:rPr lang="ru-RU" dirty="0" err="1" smtClean="0"/>
              <a:t>лояльність</a:t>
            </a:r>
            <a:r>
              <a:rPr lang="ru-RU" dirty="0" smtClean="0"/>
              <a:t> до </a:t>
            </a:r>
            <a:r>
              <a:rPr lang="ru-RU" dirty="0" err="1" smtClean="0"/>
              <a:t>компанії</a:t>
            </a:r>
            <a:r>
              <a:rPr lang="ru-RU" dirty="0" smtClean="0"/>
              <a:t>.</a:t>
            </a:r>
          </a:p>
          <a:p>
            <a:r>
              <a:rPr lang="ru-RU" dirty="0" err="1" smtClean="0"/>
              <a:t>Інша</a:t>
            </a:r>
            <a:r>
              <a:rPr lang="ru-RU" dirty="0" smtClean="0"/>
              <a:t> </a:t>
            </a:r>
            <a:r>
              <a:rPr lang="ru-RU" dirty="0" err="1" smtClean="0"/>
              <a:t>важлива</a:t>
            </a:r>
            <a:r>
              <a:rPr lang="ru-RU" dirty="0" smtClean="0"/>
              <a:t> </a:t>
            </a:r>
            <a:r>
              <a:rPr lang="ru-RU" dirty="0" err="1" smtClean="0"/>
              <a:t>перевага</a:t>
            </a:r>
            <a:r>
              <a:rPr lang="ru-RU" dirty="0" smtClean="0"/>
              <a:t> – </a:t>
            </a:r>
            <a:r>
              <a:rPr lang="ru-RU" dirty="0" err="1" smtClean="0"/>
              <a:t>це</a:t>
            </a:r>
            <a:r>
              <a:rPr lang="ru-RU" dirty="0" smtClean="0"/>
              <a:t> </a:t>
            </a:r>
            <a:r>
              <a:rPr lang="ru-RU" dirty="0" err="1" smtClean="0"/>
              <a:t>покращення</a:t>
            </a:r>
            <a:r>
              <a:rPr lang="ru-RU" dirty="0" smtClean="0"/>
              <a:t> </a:t>
            </a:r>
            <a:r>
              <a:rPr lang="ru-RU" dirty="0" err="1" smtClean="0"/>
              <a:t>аналітичних</a:t>
            </a:r>
            <a:r>
              <a:rPr lang="ru-RU" dirty="0" smtClean="0"/>
              <a:t> </a:t>
            </a:r>
            <a:r>
              <a:rPr lang="ru-RU" dirty="0" err="1" smtClean="0"/>
              <a:t>можливостей</a:t>
            </a:r>
            <a:r>
              <a:rPr lang="ru-RU" dirty="0" smtClean="0"/>
              <a:t>. </a:t>
            </a:r>
            <a:r>
              <a:rPr lang="en-US" dirty="0" smtClean="0"/>
              <a:t>CRM-</a:t>
            </a:r>
            <a:r>
              <a:rPr lang="ru-RU" dirty="0" err="1" smtClean="0"/>
              <a:t>системи</a:t>
            </a:r>
            <a:r>
              <a:rPr lang="ru-RU" dirty="0" smtClean="0"/>
              <a:t> </a:t>
            </a:r>
            <a:r>
              <a:rPr lang="ru-RU" dirty="0" err="1" smtClean="0"/>
              <a:t>дозволяють</a:t>
            </a:r>
            <a:r>
              <a:rPr lang="ru-RU" dirty="0" smtClean="0"/>
              <a:t> </a:t>
            </a:r>
            <a:r>
              <a:rPr lang="ru-RU" dirty="0" err="1" smtClean="0"/>
              <a:t>збирати</a:t>
            </a:r>
            <a:r>
              <a:rPr lang="ru-RU" dirty="0" smtClean="0"/>
              <a:t> та </a:t>
            </a:r>
            <a:r>
              <a:rPr lang="ru-RU" dirty="0" err="1" smtClean="0"/>
              <a:t>аналізувати</a:t>
            </a:r>
            <a:r>
              <a:rPr lang="ru-RU" dirty="0" smtClean="0"/>
              <a:t> </a:t>
            </a:r>
            <a:r>
              <a:rPr lang="ru-RU" dirty="0" err="1" smtClean="0"/>
              <a:t>величезні</a:t>
            </a:r>
            <a:r>
              <a:rPr lang="ru-RU" dirty="0" smtClean="0"/>
              <a:t> </a:t>
            </a:r>
            <a:r>
              <a:rPr lang="ru-RU" dirty="0" err="1" smtClean="0"/>
              <a:t>обсяги</a:t>
            </a:r>
            <a:r>
              <a:rPr lang="ru-RU" dirty="0" smtClean="0"/>
              <a:t> </a:t>
            </a:r>
            <a:r>
              <a:rPr lang="ru-RU" dirty="0" err="1" smtClean="0"/>
              <a:t>даних</a:t>
            </a:r>
            <a:r>
              <a:rPr lang="ru-RU" dirty="0" smtClean="0"/>
              <a:t>, </a:t>
            </a:r>
            <a:r>
              <a:rPr lang="ru-RU" dirty="0" err="1" smtClean="0"/>
              <a:t>що</a:t>
            </a:r>
            <a:r>
              <a:rPr lang="ru-RU" dirty="0" smtClean="0"/>
              <a:t> </a:t>
            </a:r>
            <a:r>
              <a:rPr lang="ru-RU" dirty="0" err="1" smtClean="0"/>
              <a:t>дає</a:t>
            </a:r>
            <a:r>
              <a:rPr lang="ru-RU" dirty="0" smtClean="0"/>
              <a:t> </a:t>
            </a:r>
            <a:r>
              <a:rPr lang="ru-RU" dirty="0" err="1" smtClean="0"/>
              <a:t>можливість</a:t>
            </a:r>
            <a:r>
              <a:rPr lang="ru-RU" dirty="0" smtClean="0"/>
              <a:t> </a:t>
            </a:r>
            <a:r>
              <a:rPr lang="ru-RU" dirty="0" err="1" smtClean="0"/>
              <a:t>виявляти</a:t>
            </a:r>
            <a:r>
              <a:rPr lang="ru-RU" dirty="0" smtClean="0"/>
              <a:t> </a:t>
            </a:r>
            <a:r>
              <a:rPr lang="ru-RU" dirty="0" err="1" smtClean="0"/>
              <a:t>тренди</a:t>
            </a:r>
            <a:r>
              <a:rPr lang="ru-RU" dirty="0" smtClean="0"/>
              <a:t>, </a:t>
            </a:r>
            <a:r>
              <a:rPr lang="ru-RU" dirty="0" err="1" smtClean="0"/>
              <a:t>прогнозувати</a:t>
            </a:r>
            <a:r>
              <a:rPr lang="ru-RU" dirty="0" smtClean="0"/>
              <a:t> попит та </a:t>
            </a:r>
            <a:r>
              <a:rPr lang="ru-RU" dirty="0" err="1" smtClean="0"/>
              <a:t>приймати</a:t>
            </a:r>
            <a:r>
              <a:rPr lang="ru-RU" dirty="0" smtClean="0"/>
              <a:t> </a:t>
            </a:r>
            <a:r>
              <a:rPr lang="ru-RU" dirty="0" err="1" smtClean="0"/>
              <a:t>більш</a:t>
            </a:r>
            <a:r>
              <a:rPr lang="ru-RU" dirty="0" smtClean="0"/>
              <a:t> </a:t>
            </a:r>
            <a:r>
              <a:rPr lang="ru-RU" dirty="0" err="1" smtClean="0"/>
              <a:t>обґрунтовані</a:t>
            </a:r>
            <a:r>
              <a:rPr lang="ru-RU" dirty="0" smtClean="0"/>
              <a:t> </a:t>
            </a:r>
            <a:r>
              <a:rPr lang="ru-RU" dirty="0" err="1" smtClean="0"/>
              <a:t>стратегічні</a:t>
            </a:r>
            <a:r>
              <a:rPr lang="ru-RU" dirty="0" smtClean="0"/>
              <a:t> </a:t>
            </a:r>
            <a:r>
              <a:rPr lang="ru-RU" dirty="0" err="1" smtClean="0"/>
              <a:t>рішення</a:t>
            </a:r>
            <a:r>
              <a:rPr lang="ru-RU" dirty="0" smtClean="0"/>
              <a:t>. Ось </a:t>
            </a:r>
            <a:r>
              <a:rPr lang="ru-RU" dirty="0" err="1" smtClean="0"/>
              <a:t>деякі</a:t>
            </a:r>
            <a:r>
              <a:rPr lang="ru-RU" dirty="0" smtClean="0"/>
              <a:t> </a:t>
            </a:r>
            <a:r>
              <a:rPr lang="ru-RU" dirty="0" err="1" smtClean="0"/>
              <a:t>ключові</a:t>
            </a:r>
            <a:r>
              <a:rPr lang="ru-RU" dirty="0" smtClean="0"/>
              <a:t> </a:t>
            </a:r>
            <a:r>
              <a:rPr lang="ru-RU" dirty="0" err="1" smtClean="0"/>
              <a:t>переваги</a:t>
            </a:r>
            <a:r>
              <a:rPr lang="ru-RU" dirty="0" smtClean="0"/>
              <a:t> </a:t>
            </a:r>
            <a:r>
              <a:rPr lang="ru-RU" dirty="0" err="1" smtClean="0"/>
              <a:t>використання</a:t>
            </a:r>
            <a:r>
              <a:rPr lang="ru-RU" dirty="0" smtClean="0"/>
              <a:t> </a:t>
            </a:r>
            <a:r>
              <a:rPr lang="en-US" dirty="0" smtClean="0"/>
              <a:t>CRM </a:t>
            </a:r>
            <a:r>
              <a:rPr lang="ru-RU" dirty="0" smtClean="0"/>
              <a:t>у </a:t>
            </a:r>
            <a:r>
              <a:rPr lang="ru-RU" dirty="0" err="1" smtClean="0"/>
              <a:t>логістиці</a:t>
            </a:r>
            <a:r>
              <a:rPr lang="ru-RU" dirty="0" smtClean="0"/>
              <a:t>:</a:t>
            </a:r>
          </a:p>
          <a:p>
            <a:pPr>
              <a:buFont typeface="Arial" panose="020B0604020202020204" pitchFamily="34" charset="0"/>
              <a:buChar char="•"/>
            </a:pPr>
            <a:r>
              <a:rPr lang="ru-RU" dirty="0" err="1" smtClean="0"/>
              <a:t>Автоматизація</a:t>
            </a:r>
            <a:r>
              <a:rPr lang="ru-RU" dirty="0" smtClean="0"/>
              <a:t> </a:t>
            </a:r>
            <a:r>
              <a:rPr lang="ru-RU" dirty="0" err="1" smtClean="0"/>
              <a:t>процесів</a:t>
            </a:r>
            <a:r>
              <a:rPr lang="ru-RU" dirty="0" smtClean="0"/>
              <a:t> </a:t>
            </a:r>
            <a:r>
              <a:rPr lang="ru-RU" dirty="0" err="1" smtClean="0"/>
              <a:t>обробки</a:t>
            </a:r>
            <a:r>
              <a:rPr lang="ru-RU" dirty="0" smtClean="0"/>
              <a:t> </a:t>
            </a:r>
            <a:r>
              <a:rPr lang="ru-RU" dirty="0" err="1" smtClean="0"/>
              <a:t>замовлень</a:t>
            </a:r>
            <a:r>
              <a:rPr lang="ru-RU" dirty="0" smtClean="0"/>
              <a:t> та </a:t>
            </a:r>
            <a:r>
              <a:rPr lang="ru-RU" dirty="0" err="1" smtClean="0"/>
              <a:t>формування</a:t>
            </a:r>
            <a:r>
              <a:rPr lang="ru-RU" dirty="0" smtClean="0"/>
              <a:t> </a:t>
            </a:r>
            <a:r>
              <a:rPr lang="ru-RU" dirty="0" err="1" smtClean="0"/>
              <a:t>документації</a:t>
            </a:r>
            <a:r>
              <a:rPr lang="ru-RU" dirty="0" smtClean="0"/>
              <a:t>;</a:t>
            </a:r>
          </a:p>
          <a:p>
            <a:pPr>
              <a:buFont typeface="Arial" panose="020B0604020202020204" pitchFamily="34" charset="0"/>
              <a:buChar char="•"/>
            </a:pPr>
            <a:r>
              <a:rPr lang="ru-RU" dirty="0" err="1" smtClean="0"/>
              <a:t>Поліпшення</a:t>
            </a:r>
            <a:r>
              <a:rPr lang="ru-RU" dirty="0" smtClean="0"/>
              <a:t> </a:t>
            </a:r>
            <a:r>
              <a:rPr lang="ru-RU" dirty="0" err="1" smtClean="0"/>
              <a:t>комунікації</a:t>
            </a:r>
            <a:r>
              <a:rPr lang="ru-RU" dirty="0" smtClean="0"/>
              <a:t> </a:t>
            </a:r>
            <a:r>
              <a:rPr lang="ru-RU" dirty="0" err="1" smtClean="0"/>
              <a:t>між</a:t>
            </a:r>
            <a:r>
              <a:rPr lang="ru-RU" dirty="0" smtClean="0"/>
              <a:t> </a:t>
            </a:r>
            <a:r>
              <a:rPr lang="ru-RU" dirty="0" err="1" smtClean="0"/>
              <a:t>різними</a:t>
            </a:r>
            <a:r>
              <a:rPr lang="ru-RU" dirty="0" smtClean="0"/>
              <a:t> </a:t>
            </a:r>
            <a:r>
              <a:rPr lang="ru-RU" dirty="0" err="1" smtClean="0"/>
              <a:t>відділами</a:t>
            </a:r>
            <a:r>
              <a:rPr lang="ru-RU" dirty="0" smtClean="0"/>
              <a:t> </a:t>
            </a:r>
            <a:r>
              <a:rPr lang="ru-RU" dirty="0" err="1" smtClean="0"/>
              <a:t>компанії</a:t>
            </a:r>
            <a:r>
              <a:rPr lang="ru-RU" dirty="0" smtClean="0"/>
              <a:t>;</a:t>
            </a:r>
          </a:p>
          <a:p>
            <a:pPr>
              <a:buFont typeface="Arial" panose="020B0604020202020204" pitchFamily="34" charset="0"/>
              <a:buChar char="•"/>
            </a:pPr>
            <a:r>
              <a:rPr lang="ru-RU" dirty="0" err="1" smtClean="0"/>
              <a:t>Можливість</a:t>
            </a:r>
            <a:r>
              <a:rPr lang="ru-RU" dirty="0" smtClean="0"/>
              <a:t> </a:t>
            </a:r>
            <a:r>
              <a:rPr lang="ru-RU" dirty="0" err="1" smtClean="0"/>
              <a:t>відстеження</a:t>
            </a:r>
            <a:r>
              <a:rPr lang="ru-RU" dirty="0" smtClean="0"/>
              <a:t> </a:t>
            </a:r>
            <a:r>
              <a:rPr lang="ru-RU" dirty="0" err="1" smtClean="0"/>
              <a:t>ефективності</a:t>
            </a:r>
            <a:r>
              <a:rPr lang="ru-RU" dirty="0" smtClean="0"/>
              <a:t> </a:t>
            </a:r>
            <a:r>
              <a:rPr lang="ru-RU" dirty="0" err="1" smtClean="0"/>
              <a:t>роботи</a:t>
            </a:r>
            <a:r>
              <a:rPr lang="ru-RU" dirty="0" smtClean="0"/>
              <a:t> </a:t>
            </a:r>
            <a:r>
              <a:rPr lang="ru-RU" dirty="0" err="1" smtClean="0"/>
              <a:t>співробітників</a:t>
            </a:r>
            <a:r>
              <a:rPr lang="ru-RU" dirty="0" smtClean="0"/>
              <a:t> та </a:t>
            </a:r>
            <a:r>
              <a:rPr lang="ru-RU" dirty="0" err="1" smtClean="0"/>
              <a:t>відділів</a:t>
            </a:r>
            <a:r>
              <a:rPr lang="ru-RU" dirty="0" smtClean="0"/>
              <a:t>;</a:t>
            </a:r>
          </a:p>
          <a:p>
            <a:pPr>
              <a:buFont typeface="Arial" panose="020B0604020202020204" pitchFamily="34" charset="0"/>
              <a:buChar char="•"/>
            </a:pPr>
            <a:r>
              <a:rPr lang="ru-RU" dirty="0" err="1" smtClean="0"/>
              <a:t>Оптимізація</a:t>
            </a:r>
            <a:r>
              <a:rPr lang="ru-RU" dirty="0" smtClean="0"/>
              <a:t> </a:t>
            </a:r>
            <a:r>
              <a:rPr lang="ru-RU" dirty="0" err="1" smtClean="0"/>
              <a:t>маршрутів</a:t>
            </a:r>
            <a:r>
              <a:rPr lang="ru-RU" dirty="0" smtClean="0"/>
              <a:t> та </a:t>
            </a:r>
            <a:r>
              <a:rPr lang="ru-RU" dirty="0" err="1" smtClean="0"/>
              <a:t>завантаження</a:t>
            </a:r>
            <a:r>
              <a:rPr lang="ru-RU" dirty="0" smtClean="0"/>
              <a:t> </a:t>
            </a:r>
            <a:r>
              <a:rPr lang="ru-RU" dirty="0" err="1" smtClean="0"/>
              <a:t>транспортних</a:t>
            </a:r>
            <a:r>
              <a:rPr lang="ru-RU" dirty="0" smtClean="0"/>
              <a:t> </a:t>
            </a:r>
            <a:r>
              <a:rPr lang="ru-RU" dirty="0" err="1" smtClean="0"/>
              <a:t>засобів</a:t>
            </a:r>
            <a:r>
              <a:rPr lang="ru-RU" dirty="0" smtClean="0"/>
              <a:t>;</a:t>
            </a:r>
          </a:p>
          <a:p>
            <a:pPr>
              <a:buFont typeface="Arial" panose="020B0604020202020204" pitchFamily="34" charset="0"/>
              <a:buChar char="•"/>
            </a:pPr>
            <a:r>
              <a:rPr lang="ru-RU" dirty="0" err="1" smtClean="0"/>
              <a:t>Зниження</a:t>
            </a:r>
            <a:r>
              <a:rPr lang="ru-RU" dirty="0" smtClean="0"/>
              <a:t> </a:t>
            </a:r>
            <a:r>
              <a:rPr lang="ru-RU" dirty="0" err="1" smtClean="0"/>
              <a:t>операційних</a:t>
            </a:r>
            <a:r>
              <a:rPr lang="ru-RU" dirty="0" smtClean="0"/>
              <a:t> </a:t>
            </a:r>
            <a:r>
              <a:rPr lang="ru-RU" dirty="0" err="1" smtClean="0"/>
              <a:t>витрат</a:t>
            </a:r>
            <a:r>
              <a:rPr lang="ru-RU" dirty="0" smtClean="0"/>
              <a:t> за </a:t>
            </a:r>
            <a:r>
              <a:rPr lang="ru-RU" dirty="0" err="1" smtClean="0"/>
              <a:t>рахунок</a:t>
            </a:r>
            <a:r>
              <a:rPr lang="ru-RU" dirty="0" smtClean="0"/>
              <a:t> </a:t>
            </a:r>
            <a:r>
              <a:rPr lang="ru-RU" dirty="0" err="1" smtClean="0"/>
              <a:t>усунення</a:t>
            </a:r>
            <a:r>
              <a:rPr lang="ru-RU" dirty="0" smtClean="0"/>
              <a:t> </a:t>
            </a:r>
            <a:r>
              <a:rPr lang="ru-RU" dirty="0" err="1" smtClean="0"/>
              <a:t>дублюючих</a:t>
            </a:r>
            <a:r>
              <a:rPr lang="ru-RU" dirty="0" smtClean="0"/>
              <a:t> </a:t>
            </a:r>
            <a:r>
              <a:rPr lang="ru-RU" dirty="0" err="1" smtClean="0"/>
              <a:t>функцій</a:t>
            </a:r>
            <a:r>
              <a:rPr lang="ru-RU" dirty="0" smtClean="0"/>
              <a:t>;</a:t>
            </a:r>
          </a:p>
          <a:p>
            <a:pPr>
              <a:buFont typeface="Arial" panose="020B0604020202020204" pitchFamily="34" charset="0"/>
              <a:buChar char="•"/>
            </a:pPr>
            <a:r>
              <a:rPr lang="ru-RU" dirty="0" err="1" smtClean="0"/>
              <a:t>Підвищення</a:t>
            </a:r>
            <a:r>
              <a:rPr lang="ru-RU" dirty="0" smtClean="0"/>
              <a:t> </a:t>
            </a:r>
            <a:r>
              <a:rPr lang="ru-RU" dirty="0" err="1" smtClean="0"/>
              <a:t>точності</a:t>
            </a:r>
            <a:r>
              <a:rPr lang="ru-RU" dirty="0" smtClean="0"/>
              <a:t> </a:t>
            </a:r>
            <a:r>
              <a:rPr lang="ru-RU" dirty="0" err="1" smtClean="0"/>
              <a:t>прогнозування</a:t>
            </a:r>
            <a:r>
              <a:rPr lang="ru-RU" dirty="0" smtClean="0"/>
              <a:t> та </a:t>
            </a:r>
            <a:r>
              <a:rPr lang="ru-RU" dirty="0" err="1" smtClean="0"/>
              <a:t>планування</a:t>
            </a:r>
            <a:r>
              <a:rPr lang="ru-RU" dirty="0" smtClean="0"/>
              <a:t> </a:t>
            </a:r>
            <a:r>
              <a:rPr lang="ru-RU" dirty="0" err="1" smtClean="0"/>
              <a:t>ресурсів</a:t>
            </a:r>
            <a:r>
              <a:rPr lang="ru-RU" dirty="0" smtClean="0"/>
              <a:t>.</a:t>
            </a:r>
          </a:p>
          <a:p>
            <a:r>
              <a:rPr lang="ru-RU" dirty="0" err="1" smtClean="0"/>
              <a:t>Крім</a:t>
            </a:r>
            <a:r>
              <a:rPr lang="ru-RU" dirty="0" smtClean="0"/>
              <a:t> того, </a:t>
            </a:r>
            <a:r>
              <a:rPr lang="en-US" dirty="0" smtClean="0"/>
              <a:t>CRM-</a:t>
            </a:r>
            <a:r>
              <a:rPr lang="ru-RU" dirty="0" err="1" smtClean="0"/>
              <a:t>системи</a:t>
            </a:r>
            <a:r>
              <a:rPr lang="ru-RU" dirty="0" smtClean="0"/>
              <a:t> для </a:t>
            </a:r>
            <a:r>
              <a:rPr lang="ru-RU" dirty="0" err="1" smtClean="0"/>
              <a:t>вантажних</a:t>
            </a:r>
            <a:r>
              <a:rPr lang="ru-RU" dirty="0" smtClean="0"/>
              <a:t> </a:t>
            </a:r>
            <a:r>
              <a:rPr lang="ru-RU" dirty="0" err="1" smtClean="0"/>
              <a:t>перевезень</a:t>
            </a:r>
            <a:r>
              <a:rPr lang="ru-RU" dirty="0" smtClean="0"/>
              <a:t> часто </a:t>
            </a:r>
            <a:r>
              <a:rPr lang="ru-RU" dirty="0" err="1" smtClean="0"/>
              <a:t>інтегруються</a:t>
            </a:r>
            <a:r>
              <a:rPr lang="ru-RU" dirty="0" smtClean="0"/>
              <a:t> з </a:t>
            </a:r>
            <a:r>
              <a:rPr lang="ru-RU" dirty="0" err="1" smtClean="0"/>
              <a:t>іншими</a:t>
            </a:r>
            <a:r>
              <a:rPr lang="ru-RU" dirty="0" smtClean="0"/>
              <a:t> </a:t>
            </a:r>
            <a:r>
              <a:rPr lang="ru-RU" dirty="0" err="1" smtClean="0"/>
              <a:t>бізнес-додатками</a:t>
            </a:r>
            <a:r>
              <a:rPr lang="ru-RU" dirty="0" smtClean="0"/>
              <a:t>, такими як </a:t>
            </a:r>
            <a:r>
              <a:rPr lang="ru-RU" dirty="0" err="1" smtClean="0"/>
              <a:t>системи</a:t>
            </a:r>
            <a:r>
              <a:rPr lang="ru-RU" dirty="0" smtClean="0"/>
              <a:t> </a:t>
            </a:r>
            <a:r>
              <a:rPr lang="ru-RU" dirty="0" err="1" smtClean="0"/>
              <a:t>управління</a:t>
            </a:r>
            <a:r>
              <a:rPr lang="ru-RU" dirty="0" smtClean="0"/>
              <a:t> складом (</a:t>
            </a:r>
            <a:r>
              <a:rPr lang="en-US" dirty="0" smtClean="0"/>
              <a:t>WMS) </a:t>
            </a:r>
            <a:r>
              <a:rPr lang="ru-RU" dirty="0" err="1" smtClean="0"/>
              <a:t>або</a:t>
            </a:r>
            <a:r>
              <a:rPr lang="ru-RU" dirty="0" smtClean="0"/>
              <a:t> </a:t>
            </a:r>
            <a:r>
              <a:rPr lang="ru-RU" dirty="0" err="1" smtClean="0"/>
              <a:t>системи</a:t>
            </a:r>
            <a:r>
              <a:rPr lang="ru-RU" dirty="0" smtClean="0"/>
              <a:t> </a:t>
            </a:r>
            <a:r>
              <a:rPr lang="ru-RU" dirty="0" err="1" smtClean="0"/>
              <a:t>планування</a:t>
            </a:r>
            <a:r>
              <a:rPr lang="ru-RU" dirty="0" smtClean="0"/>
              <a:t> </a:t>
            </a:r>
            <a:r>
              <a:rPr lang="ru-RU" dirty="0" err="1" smtClean="0"/>
              <a:t>ресурсів</a:t>
            </a:r>
            <a:r>
              <a:rPr lang="ru-RU" dirty="0" smtClean="0"/>
              <a:t> </a:t>
            </a:r>
            <a:r>
              <a:rPr lang="ru-RU" dirty="0" err="1" smtClean="0"/>
              <a:t>підприємства</a:t>
            </a:r>
            <a:r>
              <a:rPr lang="ru-RU" dirty="0" smtClean="0"/>
              <a:t> (</a:t>
            </a:r>
            <a:r>
              <a:rPr lang="en-US" dirty="0" smtClean="0"/>
              <a:t>ERP). </a:t>
            </a:r>
            <a:r>
              <a:rPr lang="ru-RU" dirty="0" err="1" smtClean="0"/>
              <a:t>Це</a:t>
            </a:r>
            <a:r>
              <a:rPr lang="ru-RU" dirty="0" smtClean="0"/>
              <a:t> </a:t>
            </a:r>
            <a:r>
              <a:rPr lang="ru-RU" dirty="0" err="1" smtClean="0"/>
              <a:t>створює</a:t>
            </a:r>
            <a:r>
              <a:rPr lang="ru-RU" dirty="0" smtClean="0"/>
              <a:t> </a:t>
            </a:r>
            <a:r>
              <a:rPr lang="ru-RU" dirty="0" err="1" smtClean="0"/>
              <a:t>єдину</a:t>
            </a:r>
            <a:r>
              <a:rPr lang="ru-RU" dirty="0" smtClean="0"/>
              <a:t> </a:t>
            </a:r>
            <a:r>
              <a:rPr lang="ru-RU" dirty="0" err="1" smtClean="0"/>
              <a:t>екосистему</a:t>
            </a:r>
            <a:r>
              <a:rPr lang="ru-RU" dirty="0" smtClean="0"/>
              <a:t>, де </a:t>
            </a:r>
            <a:r>
              <a:rPr lang="ru-RU" dirty="0" err="1" smtClean="0"/>
              <a:t>всі</a:t>
            </a:r>
            <a:r>
              <a:rPr lang="ru-RU" dirty="0" smtClean="0"/>
              <a:t> </a:t>
            </a:r>
            <a:r>
              <a:rPr lang="ru-RU" dirty="0" err="1" smtClean="0"/>
              <a:t>бізнес-процеси</a:t>
            </a:r>
            <a:r>
              <a:rPr lang="ru-RU" dirty="0" smtClean="0"/>
              <a:t> </a:t>
            </a:r>
            <a:r>
              <a:rPr lang="ru-RU" dirty="0" err="1" smtClean="0"/>
              <a:t>взаємопов’язані</a:t>
            </a:r>
            <a:r>
              <a:rPr lang="ru-RU" dirty="0" smtClean="0"/>
              <a:t> і </a:t>
            </a:r>
            <a:r>
              <a:rPr lang="ru-RU" dirty="0" err="1" smtClean="0"/>
              <a:t>прозорі</a:t>
            </a:r>
            <a:r>
              <a:rPr lang="ru-RU" dirty="0" smtClean="0"/>
              <a:t>. </a:t>
            </a:r>
            <a:r>
              <a:rPr lang="ru-RU" dirty="0" err="1" smtClean="0"/>
              <a:t>Така</a:t>
            </a:r>
            <a:r>
              <a:rPr lang="ru-RU" dirty="0" smtClean="0"/>
              <a:t> </a:t>
            </a:r>
            <a:r>
              <a:rPr lang="ru-RU" dirty="0" err="1" smtClean="0"/>
              <a:t>інтеграція</a:t>
            </a:r>
            <a:r>
              <a:rPr lang="ru-RU" dirty="0" smtClean="0"/>
              <a:t> не </a:t>
            </a:r>
            <a:r>
              <a:rPr lang="ru-RU" dirty="0" err="1" smtClean="0"/>
              <a:t>тільки</a:t>
            </a:r>
            <a:r>
              <a:rPr lang="ru-RU" dirty="0" smtClean="0"/>
              <a:t> </a:t>
            </a:r>
            <a:r>
              <a:rPr lang="ru-RU" dirty="0" err="1" smtClean="0"/>
              <a:t>підвищує</a:t>
            </a:r>
            <a:r>
              <a:rPr lang="ru-RU" dirty="0" smtClean="0"/>
              <a:t> </a:t>
            </a:r>
            <a:r>
              <a:rPr lang="ru-RU" dirty="0" err="1" smtClean="0"/>
              <a:t>ефективність</a:t>
            </a:r>
            <a:r>
              <a:rPr lang="ru-RU" dirty="0" smtClean="0"/>
              <a:t> </a:t>
            </a:r>
            <a:r>
              <a:rPr lang="ru-RU" dirty="0" err="1" smtClean="0"/>
              <a:t>роботи</a:t>
            </a:r>
            <a:r>
              <a:rPr lang="ru-RU" dirty="0" smtClean="0"/>
              <a:t>, але й </a:t>
            </a:r>
            <a:r>
              <a:rPr lang="ru-RU" dirty="0" err="1" smtClean="0"/>
              <a:t>надає</a:t>
            </a:r>
            <a:r>
              <a:rPr lang="ru-RU" dirty="0" smtClean="0"/>
              <a:t> </a:t>
            </a:r>
            <a:r>
              <a:rPr lang="ru-RU" dirty="0" err="1" smtClean="0"/>
              <a:t>керівництву</a:t>
            </a:r>
            <a:r>
              <a:rPr lang="ru-RU" dirty="0" smtClean="0"/>
              <a:t> </a:t>
            </a:r>
            <a:r>
              <a:rPr lang="ru-RU" dirty="0" err="1" smtClean="0"/>
              <a:t>компанії</a:t>
            </a:r>
            <a:r>
              <a:rPr lang="ru-RU" dirty="0" smtClean="0"/>
              <a:t> </a:t>
            </a:r>
            <a:r>
              <a:rPr lang="ru-RU" dirty="0" err="1" smtClean="0"/>
              <a:t>повну</a:t>
            </a:r>
            <a:r>
              <a:rPr lang="ru-RU" dirty="0" smtClean="0"/>
              <a:t> картину </a:t>
            </a:r>
            <a:r>
              <a:rPr lang="ru-RU" dirty="0" err="1" smtClean="0"/>
              <a:t>бізнесу</a:t>
            </a:r>
            <a:r>
              <a:rPr lang="ru-RU" dirty="0" smtClean="0"/>
              <a:t> в </a:t>
            </a:r>
            <a:r>
              <a:rPr lang="ru-RU" dirty="0" err="1" smtClean="0"/>
              <a:t>режимі</a:t>
            </a:r>
            <a:r>
              <a:rPr lang="ru-RU" dirty="0" smtClean="0"/>
              <a:t> реального часу, </a:t>
            </a:r>
            <a:r>
              <a:rPr lang="ru-RU" dirty="0" err="1" smtClean="0"/>
              <a:t>що</a:t>
            </a:r>
            <a:r>
              <a:rPr lang="ru-RU" dirty="0" smtClean="0"/>
              <a:t> є </a:t>
            </a:r>
            <a:r>
              <a:rPr lang="ru-RU" dirty="0" err="1" smtClean="0"/>
              <a:t>важливим</a:t>
            </a:r>
            <a:r>
              <a:rPr lang="ru-RU" dirty="0" smtClean="0"/>
              <a:t> для </a:t>
            </a:r>
            <a:r>
              <a:rPr lang="ru-RU" dirty="0" err="1" smtClean="0"/>
              <a:t>прийняття</a:t>
            </a:r>
            <a:r>
              <a:rPr lang="ru-RU" dirty="0" smtClean="0"/>
              <a:t> </a:t>
            </a:r>
            <a:r>
              <a:rPr lang="ru-RU" dirty="0" err="1" smtClean="0"/>
              <a:t>оперативних</a:t>
            </a:r>
            <a:r>
              <a:rPr lang="ru-RU" dirty="0" smtClean="0"/>
              <a:t> </a:t>
            </a:r>
            <a:r>
              <a:rPr lang="ru-RU" dirty="0" err="1" smtClean="0"/>
              <a:t>рішень</a:t>
            </a:r>
            <a:r>
              <a:rPr lang="ru-RU" dirty="0" smtClean="0"/>
              <a:t> у </a:t>
            </a:r>
            <a:r>
              <a:rPr lang="ru-RU" dirty="0" err="1" smtClean="0"/>
              <a:t>динамічному</a:t>
            </a:r>
            <a:r>
              <a:rPr lang="ru-RU" dirty="0" smtClean="0"/>
              <a:t> </a:t>
            </a:r>
            <a:r>
              <a:rPr lang="ru-RU" dirty="0" err="1" smtClean="0"/>
              <a:t>середовищі</a:t>
            </a:r>
            <a:r>
              <a:rPr lang="ru-RU" dirty="0" smtClean="0"/>
              <a:t> </a:t>
            </a:r>
            <a:r>
              <a:rPr lang="ru-RU" dirty="0" err="1" smtClean="0"/>
              <a:t>логістики</a:t>
            </a:r>
            <a:r>
              <a:rPr lang="ru-RU" dirty="0" smtClean="0"/>
              <a:t>.</a:t>
            </a:r>
            <a:endParaRPr lang="ru-RU" dirty="0"/>
          </a:p>
        </p:txBody>
      </p:sp>
    </p:spTree>
    <p:extLst>
      <p:ext uri="{BB962C8B-B14F-4D97-AF65-F5344CB8AC3E}">
        <p14:creationId xmlns:p14="http://schemas.microsoft.com/office/powerpoint/2010/main" val="1257832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43954" cy="6463308"/>
          </a:xfrm>
          <a:prstGeom prst="rect">
            <a:avLst/>
          </a:prstGeom>
        </p:spPr>
        <p:txBody>
          <a:bodyPr wrap="square">
            <a:spAutoFit/>
          </a:bodyPr>
          <a:lstStyle/>
          <a:p>
            <a:r>
              <a:rPr lang="ru-RU" dirty="0" err="1" smtClean="0"/>
              <a:t>Вибір</a:t>
            </a:r>
            <a:r>
              <a:rPr lang="ru-RU" dirty="0" smtClean="0"/>
              <a:t> </a:t>
            </a:r>
            <a:r>
              <a:rPr lang="en-US" dirty="0" smtClean="0"/>
              <a:t>CRM-</a:t>
            </a:r>
            <a:r>
              <a:rPr lang="ru-RU" dirty="0" err="1" smtClean="0"/>
              <a:t>системи</a:t>
            </a:r>
            <a:r>
              <a:rPr lang="ru-RU" dirty="0" smtClean="0"/>
              <a:t> для </a:t>
            </a:r>
            <a:r>
              <a:rPr lang="ru-RU" dirty="0" err="1" smtClean="0"/>
              <a:t>логістичної</a:t>
            </a:r>
            <a:r>
              <a:rPr lang="ru-RU" dirty="0" smtClean="0"/>
              <a:t> </a:t>
            </a:r>
            <a:r>
              <a:rPr lang="ru-RU" dirty="0" err="1" smtClean="0"/>
              <a:t>компанії</a:t>
            </a:r>
            <a:r>
              <a:rPr lang="ru-RU" dirty="0" smtClean="0"/>
              <a:t> є </a:t>
            </a:r>
            <a:r>
              <a:rPr lang="ru-RU" dirty="0" err="1" smtClean="0"/>
              <a:t>відповідальним</a:t>
            </a:r>
            <a:r>
              <a:rPr lang="ru-RU" dirty="0" smtClean="0"/>
              <a:t> </a:t>
            </a:r>
            <a:r>
              <a:rPr lang="ru-RU" dirty="0" err="1" smtClean="0"/>
              <a:t>кроком</a:t>
            </a:r>
            <a:r>
              <a:rPr lang="ru-RU" dirty="0" smtClean="0"/>
              <a:t>, </a:t>
            </a:r>
            <a:r>
              <a:rPr lang="ru-RU" dirty="0" err="1" smtClean="0"/>
              <a:t>який</a:t>
            </a:r>
            <a:r>
              <a:rPr lang="ru-RU" dirty="0" smtClean="0"/>
              <a:t> </a:t>
            </a:r>
            <a:r>
              <a:rPr lang="ru-RU" dirty="0" err="1" smtClean="0"/>
              <a:t>може</a:t>
            </a:r>
            <a:r>
              <a:rPr lang="ru-RU" dirty="0" smtClean="0"/>
              <a:t> </a:t>
            </a:r>
            <a:r>
              <a:rPr lang="ru-RU" dirty="0" err="1" smtClean="0"/>
              <a:t>значно</a:t>
            </a:r>
            <a:r>
              <a:rPr lang="ru-RU" dirty="0" smtClean="0"/>
              <a:t> </a:t>
            </a:r>
            <a:r>
              <a:rPr lang="ru-RU" dirty="0" err="1" smtClean="0"/>
              <a:t>вплинути</a:t>
            </a:r>
            <a:r>
              <a:rPr lang="ru-RU" dirty="0" smtClean="0"/>
              <a:t> на </a:t>
            </a:r>
            <a:r>
              <a:rPr lang="ru-RU" dirty="0" err="1" smtClean="0"/>
              <a:t>ефективність</a:t>
            </a:r>
            <a:r>
              <a:rPr lang="ru-RU" dirty="0" smtClean="0"/>
              <a:t> </a:t>
            </a:r>
            <a:r>
              <a:rPr lang="ru-RU" dirty="0" err="1" smtClean="0"/>
              <a:t>бізнесу</a:t>
            </a:r>
            <a:r>
              <a:rPr lang="ru-RU" dirty="0" smtClean="0"/>
              <a:t>. При </a:t>
            </a:r>
            <a:r>
              <a:rPr lang="ru-RU" dirty="0" err="1" smtClean="0"/>
              <a:t>виборі</a:t>
            </a:r>
            <a:r>
              <a:rPr lang="ru-RU" dirty="0" smtClean="0"/>
              <a:t> </a:t>
            </a:r>
            <a:r>
              <a:rPr lang="ru-RU" dirty="0" err="1" smtClean="0"/>
              <a:t>важливо</a:t>
            </a:r>
            <a:r>
              <a:rPr lang="ru-RU" dirty="0" smtClean="0"/>
              <a:t> </a:t>
            </a:r>
            <a:r>
              <a:rPr lang="ru-RU" dirty="0" err="1" smtClean="0"/>
              <a:t>враховувати</a:t>
            </a:r>
            <a:r>
              <a:rPr lang="ru-RU" dirty="0" smtClean="0"/>
              <a:t> </a:t>
            </a:r>
            <a:r>
              <a:rPr lang="ru-RU" dirty="0" err="1" smtClean="0"/>
              <a:t>специфіку</a:t>
            </a:r>
            <a:r>
              <a:rPr lang="ru-RU" dirty="0" smtClean="0"/>
              <a:t> </a:t>
            </a:r>
            <a:r>
              <a:rPr lang="ru-RU" dirty="0" err="1" smtClean="0"/>
              <a:t>транспортної</a:t>
            </a:r>
            <a:r>
              <a:rPr lang="ru-RU" dirty="0" smtClean="0"/>
              <a:t> </a:t>
            </a:r>
            <a:r>
              <a:rPr lang="ru-RU" dirty="0" err="1" smtClean="0"/>
              <a:t>галузі</a:t>
            </a:r>
            <a:r>
              <a:rPr lang="ru-RU" dirty="0" smtClean="0"/>
              <a:t> та </a:t>
            </a:r>
            <a:r>
              <a:rPr lang="ru-RU" dirty="0" err="1" smtClean="0"/>
              <a:t>індивідуальні</a:t>
            </a:r>
            <a:r>
              <a:rPr lang="ru-RU" dirty="0" smtClean="0"/>
              <a:t> потреби </a:t>
            </a:r>
            <a:r>
              <a:rPr lang="ru-RU" dirty="0" err="1" smtClean="0"/>
              <a:t>компанії</a:t>
            </a:r>
            <a:r>
              <a:rPr lang="ru-RU" dirty="0" smtClean="0"/>
              <a:t>.</a:t>
            </a:r>
          </a:p>
          <a:p>
            <a:r>
              <a:rPr lang="ru-RU" dirty="0" smtClean="0"/>
              <a:t>Перш за все </a:t>
            </a:r>
            <a:r>
              <a:rPr lang="ru-RU" dirty="0" err="1" smtClean="0"/>
              <a:t>необхідно</a:t>
            </a:r>
            <a:r>
              <a:rPr lang="ru-RU" dirty="0" smtClean="0"/>
              <a:t> </a:t>
            </a:r>
            <a:r>
              <a:rPr lang="ru-RU" dirty="0" err="1" smtClean="0"/>
              <a:t>визначити</a:t>
            </a:r>
            <a:r>
              <a:rPr lang="ru-RU" dirty="0" smtClean="0"/>
              <a:t> </a:t>
            </a:r>
            <a:r>
              <a:rPr lang="ru-RU" dirty="0" err="1" smtClean="0"/>
              <a:t>ключові</a:t>
            </a:r>
            <a:r>
              <a:rPr lang="ru-RU" dirty="0" smtClean="0"/>
              <a:t> </a:t>
            </a:r>
            <a:r>
              <a:rPr lang="ru-RU" dirty="0" err="1" smtClean="0"/>
              <a:t>функції</a:t>
            </a:r>
            <a:r>
              <a:rPr lang="ru-RU" dirty="0" smtClean="0"/>
              <a:t>, </a:t>
            </a:r>
            <a:r>
              <a:rPr lang="ru-RU" dirty="0" err="1" smtClean="0"/>
              <a:t>які</a:t>
            </a:r>
            <a:r>
              <a:rPr lang="ru-RU" dirty="0" smtClean="0"/>
              <a:t> повинна </a:t>
            </a:r>
            <a:r>
              <a:rPr lang="ru-RU" dirty="0" err="1" smtClean="0"/>
              <a:t>виконувати</a:t>
            </a:r>
            <a:r>
              <a:rPr lang="ru-RU" dirty="0" smtClean="0"/>
              <a:t> </a:t>
            </a:r>
            <a:r>
              <a:rPr lang="en-US" dirty="0" smtClean="0"/>
              <a:t>CRM-</a:t>
            </a:r>
            <a:r>
              <a:rPr lang="ru-RU" dirty="0" smtClean="0"/>
              <a:t>система. Для </a:t>
            </a:r>
            <a:r>
              <a:rPr lang="ru-RU" dirty="0" err="1" smtClean="0"/>
              <a:t>транспортної</a:t>
            </a:r>
            <a:r>
              <a:rPr lang="ru-RU" dirty="0" smtClean="0"/>
              <a:t> </a:t>
            </a:r>
            <a:r>
              <a:rPr lang="ru-RU" dirty="0" err="1" smtClean="0"/>
              <a:t>компанії</a:t>
            </a:r>
            <a:r>
              <a:rPr lang="ru-RU" dirty="0" smtClean="0"/>
              <a:t> </a:t>
            </a:r>
            <a:r>
              <a:rPr lang="ru-RU" dirty="0" err="1" smtClean="0"/>
              <a:t>це</a:t>
            </a:r>
            <a:r>
              <a:rPr lang="ru-RU" dirty="0" smtClean="0"/>
              <a:t> </a:t>
            </a:r>
            <a:r>
              <a:rPr lang="ru-RU" dirty="0" err="1" smtClean="0"/>
              <a:t>можуть</a:t>
            </a:r>
            <a:r>
              <a:rPr lang="ru-RU" dirty="0" smtClean="0"/>
              <a:t> бути </a:t>
            </a:r>
            <a:r>
              <a:rPr lang="ru-RU" dirty="0" err="1" smtClean="0"/>
              <a:t>такі</a:t>
            </a:r>
            <a:r>
              <a:rPr lang="ru-RU" dirty="0" smtClean="0"/>
              <a:t> </a:t>
            </a:r>
            <a:r>
              <a:rPr lang="ru-RU" dirty="0" err="1" smtClean="0"/>
              <a:t>можливості</a:t>
            </a:r>
            <a:r>
              <a:rPr lang="ru-RU" dirty="0" smtClean="0"/>
              <a:t>, як </a:t>
            </a:r>
            <a:r>
              <a:rPr lang="ru-RU" dirty="0" err="1" smtClean="0"/>
              <a:t>керування</a:t>
            </a:r>
            <a:r>
              <a:rPr lang="ru-RU" dirty="0" smtClean="0"/>
              <a:t> </a:t>
            </a:r>
            <a:r>
              <a:rPr lang="ru-RU" dirty="0" err="1" smtClean="0"/>
              <a:t>замовленнями</a:t>
            </a:r>
            <a:r>
              <a:rPr lang="ru-RU" dirty="0" smtClean="0"/>
              <a:t>, </a:t>
            </a:r>
            <a:r>
              <a:rPr lang="ru-RU" dirty="0" err="1" smtClean="0"/>
              <a:t>відстеження</a:t>
            </a:r>
            <a:r>
              <a:rPr lang="ru-RU" dirty="0" smtClean="0"/>
              <a:t> </a:t>
            </a:r>
            <a:r>
              <a:rPr lang="ru-RU" dirty="0" err="1" smtClean="0"/>
              <a:t>вантажів</a:t>
            </a:r>
            <a:r>
              <a:rPr lang="ru-RU" dirty="0" smtClean="0"/>
              <a:t> у реальному </a:t>
            </a:r>
            <a:r>
              <a:rPr lang="ru-RU" dirty="0" err="1" smtClean="0"/>
              <a:t>часі</a:t>
            </a:r>
            <a:r>
              <a:rPr lang="ru-RU" dirty="0" smtClean="0"/>
              <a:t>, </a:t>
            </a:r>
            <a:r>
              <a:rPr lang="ru-RU" dirty="0" err="1" smtClean="0"/>
              <a:t>автоматизація</a:t>
            </a:r>
            <a:r>
              <a:rPr lang="ru-RU" dirty="0" smtClean="0"/>
              <a:t> </a:t>
            </a:r>
            <a:r>
              <a:rPr lang="ru-RU" dirty="0" err="1" smtClean="0"/>
              <a:t>розрахунку</a:t>
            </a:r>
            <a:r>
              <a:rPr lang="ru-RU" dirty="0" smtClean="0"/>
              <a:t> </a:t>
            </a:r>
            <a:r>
              <a:rPr lang="ru-RU" dirty="0" err="1" smtClean="0"/>
              <a:t>вартості</a:t>
            </a:r>
            <a:r>
              <a:rPr lang="ru-RU" dirty="0" smtClean="0"/>
              <a:t> </a:t>
            </a:r>
            <a:r>
              <a:rPr lang="ru-RU" dirty="0" err="1" smtClean="0"/>
              <a:t>перевезення</a:t>
            </a:r>
            <a:r>
              <a:rPr lang="ru-RU" dirty="0" smtClean="0"/>
              <a:t>, </a:t>
            </a:r>
            <a:r>
              <a:rPr lang="ru-RU" dirty="0" err="1" smtClean="0"/>
              <a:t>формування</a:t>
            </a:r>
            <a:r>
              <a:rPr lang="ru-RU" dirty="0" smtClean="0"/>
              <a:t> </a:t>
            </a:r>
            <a:r>
              <a:rPr lang="ru-RU" dirty="0" err="1" smtClean="0"/>
              <a:t>маршрутів</a:t>
            </a:r>
            <a:r>
              <a:rPr lang="ru-RU" dirty="0" smtClean="0"/>
              <a:t> та </a:t>
            </a:r>
            <a:r>
              <a:rPr lang="ru-RU" dirty="0" err="1" smtClean="0"/>
              <a:t>інтеграція</a:t>
            </a:r>
            <a:r>
              <a:rPr lang="ru-RU" dirty="0" smtClean="0"/>
              <a:t> </a:t>
            </a:r>
            <a:r>
              <a:rPr lang="ru-RU" dirty="0" err="1" smtClean="0"/>
              <a:t>із</a:t>
            </a:r>
            <a:r>
              <a:rPr lang="ru-RU" dirty="0" smtClean="0"/>
              <a:t> системами </a:t>
            </a:r>
            <a:r>
              <a:rPr lang="en-US" dirty="0" smtClean="0"/>
              <a:t>GPS-</a:t>
            </a:r>
            <a:r>
              <a:rPr lang="ru-RU" dirty="0" err="1" smtClean="0"/>
              <a:t>навігації</a:t>
            </a:r>
            <a:r>
              <a:rPr lang="ru-RU" dirty="0" smtClean="0"/>
              <a:t>. </a:t>
            </a:r>
            <a:r>
              <a:rPr lang="ru-RU" dirty="0" err="1" smtClean="0"/>
              <a:t>Також</a:t>
            </a:r>
            <a:r>
              <a:rPr lang="ru-RU" dirty="0" smtClean="0"/>
              <a:t> </a:t>
            </a:r>
            <a:r>
              <a:rPr lang="ru-RU" dirty="0" err="1" smtClean="0"/>
              <a:t>важливо</a:t>
            </a:r>
            <a:r>
              <a:rPr lang="ru-RU" dirty="0" smtClean="0"/>
              <a:t>, </a:t>
            </a:r>
            <a:r>
              <a:rPr lang="ru-RU" dirty="0" err="1" smtClean="0"/>
              <a:t>щоб</a:t>
            </a:r>
            <a:r>
              <a:rPr lang="ru-RU" dirty="0" smtClean="0"/>
              <a:t> система могла легко </a:t>
            </a:r>
            <a:r>
              <a:rPr lang="ru-RU" dirty="0" err="1" smtClean="0"/>
              <a:t>масштабуватися</a:t>
            </a:r>
            <a:r>
              <a:rPr lang="ru-RU" dirty="0" smtClean="0"/>
              <a:t> разом </a:t>
            </a:r>
            <a:r>
              <a:rPr lang="ru-RU" dirty="0" err="1" smtClean="0"/>
              <a:t>із</a:t>
            </a:r>
            <a:r>
              <a:rPr lang="ru-RU" dirty="0" smtClean="0"/>
              <a:t> </a:t>
            </a:r>
            <a:r>
              <a:rPr lang="ru-RU" dirty="0" err="1" smtClean="0"/>
              <a:t>зростанням</a:t>
            </a:r>
            <a:r>
              <a:rPr lang="ru-RU" dirty="0" smtClean="0"/>
              <a:t> </a:t>
            </a:r>
            <a:r>
              <a:rPr lang="ru-RU" dirty="0" err="1" smtClean="0"/>
              <a:t>бізнесу</a:t>
            </a:r>
            <a:r>
              <a:rPr lang="ru-RU" dirty="0" smtClean="0"/>
              <a:t> та </a:t>
            </a:r>
            <a:r>
              <a:rPr lang="ru-RU" dirty="0" err="1" smtClean="0"/>
              <a:t>адаптуватися</a:t>
            </a:r>
            <a:r>
              <a:rPr lang="ru-RU" dirty="0" smtClean="0"/>
              <a:t> </a:t>
            </a:r>
            <a:r>
              <a:rPr lang="ru-RU" dirty="0" err="1" smtClean="0"/>
              <a:t>під</a:t>
            </a:r>
            <a:r>
              <a:rPr lang="ru-RU" dirty="0" smtClean="0"/>
              <a:t> </a:t>
            </a:r>
            <a:r>
              <a:rPr lang="ru-RU" dirty="0" err="1" smtClean="0"/>
              <a:t>мінливі</a:t>
            </a:r>
            <a:r>
              <a:rPr lang="ru-RU" dirty="0" smtClean="0"/>
              <a:t> потреби ринку.</a:t>
            </a:r>
          </a:p>
          <a:p>
            <a:r>
              <a:rPr lang="ru-RU" dirty="0" smtClean="0"/>
              <a:t>При </a:t>
            </a:r>
            <a:r>
              <a:rPr lang="ru-RU" dirty="0" err="1" smtClean="0"/>
              <a:t>виборі</a:t>
            </a:r>
            <a:r>
              <a:rPr lang="ru-RU" dirty="0" smtClean="0"/>
              <a:t> </a:t>
            </a:r>
            <a:r>
              <a:rPr lang="en-US" dirty="0" smtClean="0"/>
              <a:t>CRM </a:t>
            </a:r>
            <a:r>
              <a:rPr lang="ru-RU" dirty="0" smtClean="0"/>
              <a:t>для </a:t>
            </a:r>
            <a:r>
              <a:rPr lang="ru-RU" dirty="0" err="1" smtClean="0"/>
              <a:t>логістичної</a:t>
            </a:r>
            <a:r>
              <a:rPr lang="ru-RU" dirty="0" smtClean="0"/>
              <a:t> </a:t>
            </a:r>
            <a:r>
              <a:rPr lang="ru-RU" dirty="0" err="1" smtClean="0"/>
              <a:t>компанії</a:t>
            </a:r>
            <a:r>
              <a:rPr lang="ru-RU" dirty="0" smtClean="0"/>
              <a:t> </a:t>
            </a:r>
            <a:r>
              <a:rPr lang="ru-RU" dirty="0" err="1" smtClean="0"/>
              <a:t>слід</a:t>
            </a:r>
            <a:r>
              <a:rPr lang="ru-RU" dirty="0" smtClean="0"/>
              <a:t> </a:t>
            </a:r>
            <a:r>
              <a:rPr lang="ru-RU" dirty="0" err="1" smtClean="0"/>
              <a:t>звернути</a:t>
            </a:r>
            <a:r>
              <a:rPr lang="ru-RU" dirty="0" smtClean="0"/>
              <a:t> </a:t>
            </a:r>
            <a:r>
              <a:rPr lang="ru-RU" dirty="0" err="1" smtClean="0"/>
              <a:t>увагу</a:t>
            </a:r>
            <a:r>
              <a:rPr lang="ru-RU" dirty="0" smtClean="0"/>
              <a:t> на </a:t>
            </a:r>
            <a:r>
              <a:rPr lang="ru-RU" dirty="0" err="1" smtClean="0"/>
              <a:t>такі</a:t>
            </a:r>
            <a:r>
              <a:rPr lang="ru-RU" dirty="0" smtClean="0"/>
              <a:t> </a:t>
            </a:r>
            <a:r>
              <a:rPr lang="ru-RU" dirty="0" err="1" smtClean="0"/>
              <a:t>аспекти</a:t>
            </a:r>
            <a:r>
              <a:rPr lang="ru-RU" dirty="0" smtClean="0"/>
              <a:t>:</a:t>
            </a:r>
          </a:p>
          <a:p>
            <a:pPr>
              <a:buFont typeface="Arial" panose="020B0604020202020204" pitchFamily="34" charset="0"/>
              <a:buChar char="•"/>
            </a:pPr>
            <a:r>
              <a:rPr lang="ru-RU" dirty="0" err="1" smtClean="0"/>
              <a:t>Можливість</a:t>
            </a:r>
            <a:r>
              <a:rPr lang="ru-RU" dirty="0" smtClean="0"/>
              <a:t> </a:t>
            </a:r>
            <a:r>
              <a:rPr lang="ru-RU" dirty="0" err="1" smtClean="0"/>
              <a:t>інтеграції</a:t>
            </a:r>
            <a:r>
              <a:rPr lang="ru-RU" dirty="0" smtClean="0"/>
              <a:t> з </a:t>
            </a:r>
            <a:r>
              <a:rPr lang="ru-RU" dirty="0" err="1" smtClean="0"/>
              <a:t>іншими</a:t>
            </a:r>
            <a:r>
              <a:rPr lang="ru-RU" dirty="0" smtClean="0"/>
              <a:t> </a:t>
            </a:r>
            <a:r>
              <a:rPr lang="ru-RU" dirty="0" err="1" smtClean="0"/>
              <a:t>бізнес</a:t>
            </a:r>
            <a:r>
              <a:rPr lang="ru-RU" dirty="0" smtClean="0"/>
              <a:t>-системами та </a:t>
            </a:r>
            <a:r>
              <a:rPr lang="ru-RU" dirty="0" err="1" smtClean="0"/>
              <a:t>програмами</a:t>
            </a:r>
            <a:r>
              <a:rPr lang="ru-RU" dirty="0" smtClean="0"/>
              <a:t>;</a:t>
            </a:r>
          </a:p>
          <a:p>
            <a:pPr>
              <a:buFont typeface="Arial" panose="020B0604020202020204" pitchFamily="34" charset="0"/>
              <a:buChar char="•"/>
            </a:pPr>
            <a:r>
              <a:rPr lang="ru-RU" dirty="0" err="1" smtClean="0"/>
              <a:t>Наявність</a:t>
            </a:r>
            <a:r>
              <a:rPr lang="ru-RU" dirty="0" smtClean="0"/>
              <a:t> </a:t>
            </a:r>
            <a:r>
              <a:rPr lang="ru-RU" dirty="0" err="1" smtClean="0"/>
              <a:t>мобільного</a:t>
            </a:r>
            <a:r>
              <a:rPr lang="ru-RU" dirty="0" smtClean="0"/>
              <a:t> </a:t>
            </a:r>
            <a:r>
              <a:rPr lang="ru-RU" dirty="0" err="1" smtClean="0"/>
              <a:t>додатка</a:t>
            </a:r>
            <a:r>
              <a:rPr lang="ru-RU" dirty="0" smtClean="0"/>
              <a:t> для </a:t>
            </a:r>
            <a:r>
              <a:rPr lang="ru-RU" dirty="0" err="1" smtClean="0"/>
              <a:t>роботи</a:t>
            </a:r>
            <a:r>
              <a:rPr lang="ru-RU" dirty="0" smtClean="0"/>
              <a:t> “у </a:t>
            </a:r>
            <a:r>
              <a:rPr lang="ru-RU" dirty="0" err="1" smtClean="0"/>
              <a:t>полі</a:t>
            </a:r>
            <a:r>
              <a:rPr lang="ru-RU" dirty="0" smtClean="0"/>
              <a:t>”;</a:t>
            </a:r>
          </a:p>
          <a:p>
            <a:pPr>
              <a:buFont typeface="Arial" panose="020B0604020202020204" pitchFamily="34" charset="0"/>
              <a:buChar char="•"/>
            </a:pPr>
            <a:r>
              <a:rPr lang="ru-RU" dirty="0" err="1" smtClean="0"/>
              <a:t>Гнучкість</a:t>
            </a:r>
            <a:r>
              <a:rPr lang="ru-RU" dirty="0" smtClean="0"/>
              <a:t> </a:t>
            </a:r>
            <a:r>
              <a:rPr lang="ru-RU" dirty="0" err="1" smtClean="0"/>
              <a:t>налаштування</a:t>
            </a:r>
            <a:r>
              <a:rPr lang="ru-RU" dirty="0" smtClean="0"/>
              <a:t> </a:t>
            </a:r>
            <a:r>
              <a:rPr lang="ru-RU" dirty="0" err="1" smtClean="0"/>
              <a:t>під</a:t>
            </a:r>
            <a:r>
              <a:rPr lang="ru-RU" dirty="0" smtClean="0"/>
              <a:t> </a:t>
            </a:r>
            <a:r>
              <a:rPr lang="ru-RU" dirty="0" err="1" smtClean="0"/>
              <a:t>специфічні</a:t>
            </a:r>
            <a:r>
              <a:rPr lang="ru-RU" dirty="0" smtClean="0"/>
              <a:t> </a:t>
            </a:r>
            <a:r>
              <a:rPr lang="ru-RU" dirty="0" err="1" smtClean="0"/>
              <a:t>процеси</a:t>
            </a:r>
            <a:r>
              <a:rPr lang="ru-RU" dirty="0" smtClean="0"/>
              <a:t> </a:t>
            </a:r>
            <a:r>
              <a:rPr lang="ru-RU" dirty="0" err="1" smtClean="0"/>
              <a:t>компанії</a:t>
            </a:r>
            <a:r>
              <a:rPr lang="ru-RU" dirty="0" smtClean="0"/>
              <a:t>;</a:t>
            </a:r>
          </a:p>
          <a:p>
            <a:pPr>
              <a:buFont typeface="Arial" panose="020B0604020202020204" pitchFamily="34" charset="0"/>
              <a:buChar char="•"/>
            </a:pPr>
            <a:r>
              <a:rPr lang="ru-RU" dirty="0" err="1" smtClean="0"/>
              <a:t>Рівень</a:t>
            </a:r>
            <a:r>
              <a:rPr lang="ru-RU" dirty="0" smtClean="0"/>
              <a:t> </a:t>
            </a:r>
            <a:r>
              <a:rPr lang="ru-RU" dirty="0" err="1" smtClean="0"/>
              <a:t>захисту</a:t>
            </a:r>
            <a:r>
              <a:rPr lang="ru-RU" dirty="0" smtClean="0"/>
              <a:t> </a:t>
            </a:r>
            <a:r>
              <a:rPr lang="ru-RU" dirty="0" err="1" smtClean="0"/>
              <a:t>даних</a:t>
            </a:r>
            <a:r>
              <a:rPr lang="ru-RU" dirty="0" smtClean="0"/>
              <a:t> та </a:t>
            </a:r>
            <a:r>
              <a:rPr lang="ru-RU" dirty="0" err="1" smtClean="0"/>
              <a:t>відповідність</a:t>
            </a:r>
            <a:r>
              <a:rPr lang="ru-RU" dirty="0" smtClean="0"/>
              <a:t> </a:t>
            </a:r>
            <a:r>
              <a:rPr lang="ru-RU" dirty="0" err="1" smtClean="0"/>
              <a:t>вимогам</a:t>
            </a:r>
            <a:r>
              <a:rPr lang="ru-RU" dirty="0" smtClean="0"/>
              <a:t> </a:t>
            </a:r>
            <a:r>
              <a:rPr lang="ru-RU" dirty="0" err="1" smtClean="0"/>
              <a:t>безпеки</a:t>
            </a:r>
            <a:r>
              <a:rPr lang="ru-RU" dirty="0" smtClean="0"/>
              <a:t>;</a:t>
            </a:r>
          </a:p>
          <a:p>
            <a:pPr>
              <a:buFont typeface="Arial" panose="020B0604020202020204" pitchFamily="34" charset="0"/>
              <a:buChar char="•"/>
            </a:pPr>
            <a:r>
              <a:rPr lang="ru-RU" dirty="0" err="1" smtClean="0"/>
              <a:t>Зручність</a:t>
            </a:r>
            <a:r>
              <a:rPr lang="ru-RU" dirty="0" smtClean="0"/>
              <a:t> </a:t>
            </a:r>
            <a:r>
              <a:rPr lang="ru-RU" dirty="0" err="1" smtClean="0"/>
              <a:t>інтерфейсу</a:t>
            </a:r>
            <a:r>
              <a:rPr lang="ru-RU" dirty="0" smtClean="0"/>
              <a:t> та простота </a:t>
            </a:r>
            <a:r>
              <a:rPr lang="ru-RU" dirty="0" err="1" smtClean="0"/>
              <a:t>освоєння</a:t>
            </a:r>
            <a:r>
              <a:rPr lang="ru-RU" dirty="0" smtClean="0"/>
              <a:t> </a:t>
            </a:r>
            <a:r>
              <a:rPr lang="ru-RU" dirty="0" err="1" smtClean="0"/>
              <a:t>співробітниками</a:t>
            </a:r>
            <a:r>
              <a:rPr lang="ru-RU" dirty="0" smtClean="0"/>
              <a:t>;</a:t>
            </a:r>
          </a:p>
          <a:p>
            <a:pPr>
              <a:buFont typeface="Arial" panose="020B0604020202020204" pitchFamily="34" charset="0"/>
              <a:buChar char="•"/>
            </a:pPr>
            <a:r>
              <a:rPr lang="ru-RU" dirty="0" err="1" smtClean="0"/>
              <a:t>Якість</a:t>
            </a:r>
            <a:r>
              <a:rPr lang="ru-RU" dirty="0" smtClean="0"/>
              <a:t> </a:t>
            </a:r>
            <a:r>
              <a:rPr lang="ru-RU" dirty="0" err="1" smtClean="0"/>
              <a:t>технічної</a:t>
            </a:r>
            <a:r>
              <a:rPr lang="ru-RU" dirty="0" smtClean="0"/>
              <a:t> </a:t>
            </a:r>
            <a:r>
              <a:rPr lang="ru-RU" dirty="0" err="1" smtClean="0"/>
              <a:t>підтримки</a:t>
            </a:r>
            <a:r>
              <a:rPr lang="ru-RU" dirty="0" smtClean="0"/>
              <a:t> та </a:t>
            </a:r>
            <a:r>
              <a:rPr lang="ru-RU" dirty="0" err="1" smtClean="0"/>
              <a:t>навчання</a:t>
            </a:r>
            <a:r>
              <a:rPr lang="ru-RU" dirty="0" smtClean="0"/>
              <a:t> </a:t>
            </a:r>
            <a:r>
              <a:rPr lang="ru-RU" dirty="0" err="1" smtClean="0"/>
              <a:t>від</a:t>
            </a:r>
            <a:r>
              <a:rPr lang="ru-RU" dirty="0" smtClean="0"/>
              <a:t> </a:t>
            </a:r>
            <a:r>
              <a:rPr lang="ru-RU" dirty="0" err="1" smtClean="0"/>
              <a:t>постачальника</a:t>
            </a:r>
            <a:r>
              <a:rPr lang="ru-RU" dirty="0" smtClean="0"/>
              <a:t> </a:t>
            </a:r>
            <a:r>
              <a:rPr lang="en-US" dirty="0" smtClean="0"/>
              <a:t>CRM;</a:t>
            </a:r>
          </a:p>
          <a:p>
            <a:pPr>
              <a:buFont typeface="Arial" panose="020B0604020202020204" pitchFamily="34" charset="0"/>
              <a:buChar char="•"/>
            </a:pPr>
            <a:r>
              <a:rPr lang="ru-RU" dirty="0" err="1" smtClean="0"/>
              <a:t>Можливість</a:t>
            </a:r>
            <a:r>
              <a:rPr lang="ru-RU" dirty="0" smtClean="0"/>
              <a:t> </a:t>
            </a:r>
            <a:r>
              <a:rPr lang="ru-RU" dirty="0" err="1" smtClean="0"/>
              <a:t>роботи</a:t>
            </a:r>
            <a:r>
              <a:rPr lang="ru-RU" dirty="0" smtClean="0"/>
              <a:t> з </a:t>
            </a:r>
            <a:r>
              <a:rPr lang="ru-RU" dirty="0" err="1" smtClean="0"/>
              <a:t>різними</a:t>
            </a:r>
            <a:r>
              <a:rPr lang="ru-RU" dirty="0" smtClean="0"/>
              <a:t> типами </a:t>
            </a:r>
            <a:r>
              <a:rPr lang="ru-RU" dirty="0" err="1" smtClean="0"/>
              <a:t>вантажів</a:t>
            </a:r>
            <a:r>
              <a:rPr lang="ru-RU" dirty="0" smtClean="0"/>
              <a:t> та </a:t>
            </a:r>
            <a:r>
              <a:rPr lang="ru-RU" dirty="0" err="1" smtClean="0"/>
              <a:t>транспортних</a:t>
            </a:r>
            <a:r>
              <a:rPr lang="ru-RU" dirty="0" smtClean="0"/>
              <a:t> </a:t>
            </a:r>
            <a:r>
              <a:rPr lang="ru-RU" dirty="0" err="1" smtClean="0"/>
              <a:t>засобів</a:t>
            </a:r>
            <a:r>
              <a:rPr lang="ru-RU" dirty="0" smtClean="0"/>
              <a:t>.</a:t>
            </a:r>
          </a:p>
          <a:p>
            <a:r>
              <a:rPr lang="ru-RU" dirty="0" err="1" smtClean="0"/>
              <a:t>Крім</a:t>
            </a:r>
            <a:r>
              <a:rPr lang="ru-RU" dirty="0" smtClean="0"/>
              <a:t> того, </a:t>
            </a:r>
            <a:r>
              <a:rPr lang="ru-RU" dirty="0" err="1" smtClean="0"/>
              <a:t>важливо</a:t>
            </a:r>
            <a:r>
              <a:rPr lang="ru-RU" dirty="0" smtClean="0"/>
              <a:t> </a:t>
            </a:r>
            <a:r>
              <a:rPr lang="ru-RU" dirty="0" err="1" smtClean="0"/>
              <a:t>оцінити</a:t>
            </a:r>
            <a:r>
              <a:rPr lang="ru-RU" dirty="0" smtClean="0"/>
              <a:t> </a:t>
            </a:r>
            <a:r>
              <a:rPr lang="ru-RU" dirty="0" err="1" smtClean="0"/>
              <a:t>загальну</a:t>
            </a:r>
            <a:r>
              <a:rPr lang="ru-RU" dirty="0" smtClean="0"/>
              <a:t> </a:t>
            </a:r>
            <a:r>
              <a:rPr lang="ru-RU" dirty="0" err="1" smtClean="0"/>
              <a:t>вартість</a:t>
            </a:r>
            <a:r>
              <a:rPr lang="ru-RU" dirty="0" smtClean="0"/>
              <a:t> </a:t>
            </a:r>
            <a:r>
              <a:rPr lang="ru-RU" dirty="0" err="1" smtClean="0"/>
              <a:t>володіння</a:t>
            </a:r>
            <a:r>
              <a:rPr lang="ru-RU" dirty="0" smtClean="0"/>
              <a:t> системою, </a:t>
            </a:r>
            <a:r>
              <a:rPr lang="ru-RU" dirty="0" err="1" smtClean="0"/>
              <a:t>включаючи</a:t>
            </a:r>
            <a:r>
              <a:rPr lang="ru-RU" dirty="0" smtClean="0"/>
              <a:t> не </a:t>
            </a:r>
            <a:r>
              <a:rPr lang="ru-RU" dirty="0" err="1" smtClean="0"/>
              <a:t>лише</a:t>
            </a:r>
            <a:r>
              <a:rPr lang="ru-RU" dirty="0" smtClean="0"/>
              <a:t> </a:t>
            </a:r>
            <a:r>
              <a:rPr lang="ru-RU" dirty="0" err="1" smtClean="0"/>
              <a:t>початкові</a:t>
            </a:r>
            <a:r>
              <a:rPr lang="ru-RU" dirty="0" smtClean="0"/>
              <a:t> </a:t>
            </a:r>
            <a:r>
              <a:rPr lang="ru-RU" dirty="0" err="1" smtClean="0"/>
              <a:t>інвестиції</a:t>
            </a:r>
            <a:r>
              <a:rPr lang="ru-RU" dirty="0" smtClean="0"/>
              <a:t> на </a:t>
            </a:r>
            <a:r>
              <a:rPr lang="ru-RU" dirty="0" err="1" smtClean="0"/>
              <a:t>купівлю</a:t>
            </a:r>
            <a:r>
              <a:rPr lang="ru-RU" dirty="0" smtClean="0"/>
              <a:t> та </a:t>
            </a:r>
            <a:r>
              <a:rPr lang="ru-RU" dirty="0" err="1" smtClean="0"/>
              <a:t>впровадження</a:t>
            </a:r>
            <a:r>
              <a:rPr lang="ru-RU" dirty="0" smtClean="0"/>
              <a:t>, а й </a:t>
            </a:r>
            <a:r>
              <a:rPr lang="ru-RU" dirty="0" err="1" smtClean="0"/>
              <a:t>витрати</a:t>
            </a:r>
            <a:r>
              <a:rPr lang="ru-RU" dirty="0" smtClean="0"/>
              <a:t> на </a:t>
            </a:r>
            <a:r>
              <a:rPr lang="ru-RU" dirty="0" err="1" smtClean="0"/>
              <a:t>обслуговування</a:t>
            </a:r>
            <a:r>
              <a:rPr lang="ru-RU" dirty="0" smtClean="0"/>
              <a:t>, </a:t>
            </a:r>
            <a:r>
              <a:rPr lang="ru-RU" dirty="0" err="1" smtClean="0"/>
              <a:t>оновлення</a:t>
            </a:r>
            <a:r>
              <a:rPr lang="ru-RU" dirty="0" smtClean="0"/>
              <a:t> та </a:t>
            </a:r>
            <a:r>
              <a:rPr lang="ru-RU" dirty="0" err="1" smtClean="0"/>
              <a:t>можливе</a:t>
            </a:r>
            <a:r>
              <a:rPr lang="ru-RU" dirty="0" smtClean="0"/>
              <a:t> </a:t>
            </a:r>
            <a:r>
              <a:rPr lang="ru-RU" dirty="0" err="1" smtClean="0"/>
              <a:t>розширення</a:t>
            </a:r>
            <a:r>
              <a:rPr lang="ru-RU" dirty="0" smtClean="0"/>
              <a:t> </a:t>
            </a:r>
            <a:r>
              <a:rPr lang="ru-RU" dirty="0" err="1" smtClean="0"/>
              <a:t>функціональності</a:t>
            </a:r>
            <a:r>
              <a:rPr lang="ru-RU" dirty="0" smtClean="0"/>
              <a:t> у </a:t>
            </a:r>
            <a:r>
              <a:rPr lang="ru-RU" dirty="0" err="1" smtClean="0"/>
              <a:t>майбутньому</a:t>
            </a:r>
            <a:r>
              <a:rPr lang="ru-RU" dirty="0" smtClean="0"/>
              <a:t>. </a:t>
            </a:r>
            <a:r>
              <a:rPr lang="ru-RU" dirty="0" err="1" smtClean="0"/>
              <a:t>Деякі</a:t>
            </a:r>
            <a:r>
              <a:rPr lang="ru-RU" dirty="0" smtClean="0"/>
              <a:t> </a:t>
            </a:r>
            <a:r>
              <a:rPr lang="ru-RU" dirty="0" err="1" smtClean="0"/>
              <a:t>постачальники</a:t>
            </a:r>
            <a:r>
              <a:rPr lang="ru-RU" dirty="0" smtClean="0"/>
              <a:t> </a:t>
            </a:r>
            <a:r>
              <a:rPr lang="ru-RU" dirty="0" err="1" smtClean="0"/>
              <a:t>пропонують</a:t>
            </a:r>
            <a:r>
              <a:rPr lang="ru-RU" dirty="0" smtClean="0"/>
              <a:t> </a:t>
            </a:r>
            <a:r>
              <a:rPr lang="ru-RU" dirty="0" err="1" smtClean="0"/>
              <a:t>хмарні</a:t>
            </a:r>
            <a:r>
              <a:rPr lang="ru-RU" dirty="0" smtClean="0"/>
              <a:t> </a:t>
            </a:r>
            <a:r>
              <a:rPr lang="ru-RU" dirty="0" err="1" smtClean="0"/>
              <a:t>рішення</a:t>
            </a:r>
            <a:r>
              <a:rPr lang="ru-RU" dirty="0" smtClean="0"/>
              <a:t>, </a:t>
            </a:r>
            <a:r>
              <a:rPr lang="ru-RU" dirty="0" err="1" smtClean="0"/>
              <a:t>які</a:t>
            </a:r>
            <a:r>
              <a:rPr lang="ru-RU" dirty="0" smtClean="0"/>
              <a:t> </a:t>
            </a:r>
            <a:r>
              <a:rPr lang="ru-RU" dirty="0" err="1" smtClean="0"/>
              <a:t>можуть</a:t>
            </a:r>
            <a:r>
              <a:rPr lang="ru-RU" dirty="0" smtClean="0"/>
              <a:t> бути </a:t>
            </a:r>
            <a:r>
              <a:rPr lang="ru-RU" dirty="0" err="1" smtClean="0"/>
              <a:t>вигіднішими</a:t>
            </a:r>
            <a:r>
              <a:rPr lang="ru-RU" dirty="0" smtClean="0"/>
              <a:t> для невеликих та </a:t>
            </a:r>
            <a:r>
              <a:rPr lang="ru-RU" dirty="0" err="1" smtClean="0"/>
              <a:t>середніх</a:t>
            </a:r>
            <a:r>
              <a:rPr lang="ru-RU" dirty="0" smtClean="0"/>
              <a:t> </a:t>
            </a:r>
            <a:r>
              <a:rPr lang="ru-RU" dirty="0" err="1" smtClean="0"/>
              <a:t>компаній</a:t>
            </a:r>
            <a:r>
              <a:rPr lang="ru-RU" dirty="0" smtClean="0"/>
              <a:t>, </a:t>
            </a:r>
            <a:r>
              <a:rPr lang="ru-RU" dirty="0" err="1" smtClean="0"/>
              <a:t>оскільки</a:t>
            </a:r>
            <a:r>
              <a:rPr lang="ru-RU" dirty="0" smtClean="0"/>
              <a:t> не </a:t>
            </a:r>
            <a:r>
              <a:rPr lang="ru-RU" dirty="0" err="1" smtClean="0"/>
              <a:t>вимагають</a:t>
            </a:r>
            <a:r>
              <a:rPr lang="ru-RU" dirty="0" smtClean="0"/>
              <a:t> </a:t>
            </a:r>
            <a:r>
              <a:rPr lang="ru-RU" dirty="0" err="1" smtClean="0"/>
              <a:t>значних</a:t>
            </a:r>
            <a:r>
              <a:rPr lang="ru-RU" dirty="0" smtClean="0"/>
              <a:t> </a:t>
            </a:r>
            <a:r>
              <a:rPr lang="ru-RU" dirty="0" err="1" smtClean="0"/>
              <a:t>витрат</a:t>
            </a:r>
            <a:r>
              <a:rPr lang="ru-RU" dirty="0" smtClean="0"/>
              <a:t> на </a:t>
            </a:r>
            <a:r>
              <a:rPr lang="ru-RU" dirty="0" err="1" smtClean="0"/>
              <a:t>інфраструктуру</a:t>
            </a:r>
            <a:r>
              <a:rPr lang="ru-RU" dirty="0" smtClean="0"/>
              <a:t>.</a:t>
            </a:r>
          </a:p>
          <a:p>
            <a:r>
              <a:rPr lang="ru-RU" dirty="0" smtClean="0"/>
              <a:t>При </a:t>
            </a:r>
            <a:r>
              <a:rPr lang="ru-RU" dirty="0" err="1" smtClean="0"/>
              <a:t>виборі</a:t>
            </a:r>
            <a:r>
              <a:rPr lang="ru-RU" dirty="0" smtClean="0"/>
              <a:t> </a:t>
            </a:r>
            <a:r>
              <a:rPr lang="en-US" dirty="0" smtClean="0"/>
              <a:t>CRM </a:t>
            </a:r>
            <a:r>
              <a:rPr lang="ru-RU" dirty="0" smtClean="0"/>
              <a:t>для </a:t>
            </a:r>
            <a:r>
              <a:rPr lang="ru-RU" dirty="0" err="1" smtClean="0"/>
              <a:t>вантажоперевезень</a:t>
            </a:r>
            <a:r>
              <a:rPr lang="ru-RU" dirty="0" smtClean="0"/>
              <a:t> </a:t>
            </a:r>
            <a:r>
              <a:rPr lang="ru-RU" dirty="0" err="1" smtClean="0"/>
              <a:t>варто</a:t>
            </a:r>
            <a:r>
              <a:rPr lang="ru-RU" dirty="0" smtClean="0"/>
              <a:t> </a:t>
            </a:r>
            <a:r>
              <a:rPr lang="ru-RU" dirty="0" err="1" smtClean="0"/>
              <a:t>звернути</a:t>
            </a:r>
            <a:r>
              <a:rPr lang="ru-RU" dirty="0" smtClean="0"/>
              <a:t> </a:t>
            </a:r>
            <a:r>
              <a:rPr lang="ru-RU" dirty="0" err="1" smtClean="0"/>
              <a:t>увагу</a:t>
            </a:r>
            <a:r>
              <a:rPr lang="ru-RU" dirty="0" smtClean="0"/>
              <a:t> на </a:t>
            </a:r>
            <a:r>
              <a:rPr lang="ru-RU" dirty="0" err="1" smtClean="0"/>
              <a:t>досвід</a:t>
            </a:r>
            <a:r>
              <a:rPr lang="ru-RU" dirty="0" smtClean="0"/>
              <a:t> </a:t>
            </a:r>
            <a:r>
              <a:rPr lang="ru-RU" dirty="0" err="1" smtClean="0"/>
              <a:t>постачальника</a:t>
            </a:r>
            <a:r>
              <a:rPr lang="ru-RU" dirty="0" smtClean="0"/>
              <a:t> в </a:t>
            </a:r>
            <a:r>
              <a:rPr lang="ru-RU" dirty="0" err="1" smtClean="0"/>
              <a:t>логістичній</a:t>
            </a:r>
            <a:r>
              <a:rPr lang="ru-RU" dirty="0" smtClean="0"/>
              <a:t> </a:t>
            </a:r>
            <a:r>
              <a:rPr lang="ru-RU" dirty="0" err="1" smtClean="0"/>
              <a:t>галузі</a:t>
            </a:r>
            <a:r>
              <a:rPr lang="ru-RU" dirty="0" smtClean="0"/>
              <a:t>. </a:t>
            </a:r>
            <a:r>
              <a:rPr lang="ru-RU" dirty="0" err="1" smtClean="0"/>
              <a:t>Компанії</a:t>
            </a:r>
            <a:r>
              <a:rPr lang="ru-RU" dirty="0" smtClean="0"/>
              <a:t>, </a:t>
            </a:r>
            <a:r>
              <a:rPr lang="ru-RU" dirty="0" err="1" smtClean="0"/>
              <a:t>що</a:t>
            </a:r>
            <a:r>
              <a:rPr lang="ru-RU" dirty="0" smtClean="0"/>
              <a:t> </a:t>
            </a:r>
            <a:r>
              <a:rPr lang="ru-RU" dirty="0" err="1" smtClean="0"/>
              <a:t>спеціалізуються</a:t>
            </a:r>
            <a:r>
              <a:rPr lang="ru-RU" dirty="0" smtClean="0"/>
              <a:t> на </a:t>
            </a:r>
            <a:r>
              <a:rPr lang="ru-RU" dirty="0" err="1" smtClean="0"/>
              <a:t>рішеннях</a:t>
            </a:r>
            <a:r>
              <a:rPr lang="ru-RU" dirty="0" smtClean="0"/>
              <a:t> для транспортного </a:t>
            </a:r>
            <a:r>
              <a:rPr lang="ru-RU" dirty="0" err="1" smtClean="0"/>
              <a:t>бізнесу</a:t>
            </a:r>
            <a:r>
              <a:rPr lang="ru-RU" dirty="0" smtClean="0"/>
              <a:t>, </a:t>
            </a:r>
            <a:r>
              <a:rPr lang="ru-RU" dirty="0" err="1" smtClean="0"/>
              <a:t>зазвичай</a:t>
            </a:r>
            <a:r>
              <a:rPr lang="ru-RU" dirty="0" smtClean="0"/>
              <a:t> </a:t>
            </a:r>
            <a:r>
              <a:rPr lang="ru-RU" dirty="0" err="1" smtClean="0"/>
              <a:t>краще</a:t>
            </a:r>
            <a:r>
              <a:rPr lang="ru-RU" dirty="0" smtClean="0"/>
              <a:t> </a:t>
            </a:r>
            <a:r>
              <a:rPr lang="ru-RU" dirty="0" err="1" smtClean="0"/>
              <a:t>розуміють</a:t>
            </a:r>
            <a:r>
              <a:rPr lang="ru-RU" dirty="0" smtClean="0"/>
              <a:t> </a:t>
            </a:r>
            <a:r>
              <a:rPr lang="ru-RU" dirty="0" err="1" smtClean="0"/>
              <a:t>специфічні</a:t>
            </a:r>
            <a:r>
              <a:rPr lang="ru-RU" dirty="0" smtClean="0"/>
              <a:t> потреби </a:t>
            </a:r>
            <a:r>
              <a:rPr lang="ru-RU" dirty="0" err="1" smtClean="0"/>
              <a:t>галузі</a:t>
            </a:r>
            <a:r>
              <a:rPr lang="ru-RU" dirty="0" smtClean="0"/>
              <a:t> та </a:t>
            </a:r>
            <a:r>
              <a:rPr lang="ru-RU" dirty="0" err="1" smtClean="0"/>
              <a:t>можуть</a:t>
            </a:r>
            <a:r>
              <a:rPr lang="ru-RU" dirty="0" smtClean="0"/>
              <a:t> </a:t>
            </a:r>
            <a:r>
              <a:rPr lang="ru-RU" dirty="0" err="1" smtClean="0"/>
              <a:t>запропонувати</a:t>
            </a:r>
            <a:r>
              <a:rPr lang="ru-RU" dirty="0" smtClean="0"/>
              <a:t> </a:t>
            </a:r>
            <a:r>
              <a:rPr lang="ru-RU" dirty="0" err="1" smtClean="0"/>
              <a:t>більш</a:t>
            </a:r>
            <a:r>
              <a:rPr lang="ru-RU" dirty="0" smtClean="0"/>
              <a:t> </a:t>
            </a:r>
            <a:r>
              <a:rPr lang="ru-RU" dirty="0" err="1" smtClean="0"/>
              <a:t>відповідний</a:t>
            </a:r>
            <a:r>
              <a:rPr lang="ru-RU" dirty="0" smtClean="0"/>
              <a:t> </a:t>
            </a:r>
            <a:r>
              <a:rPr lang="ru-RU" dirty="0" err="1" smtClean="0"/>
              <a:t>функціонал</a:t>
            </a:r>
            <a:r>
              <a:rPr lang="ru-RU" dirty="0" smtClean="0"/>
              <a:t>. </a:t>
            </a:r>
            <a:r>
              <a:rPr lang="ru-RU" dirty="0" err="1" smtClean="0"/>
              <a:t>Рекомендується</a:t>
            </a:r>
            <a:r>
              <a:rPr lang="ru-RU" dirty="0" smtClean="0"/>
              <a:t> </a:t>
            </a:r>
            <a:r>
              <a:rPr lang="ru-RU" dirty="0" err="1" smtClean="0"/>
              <a:t>вивчити</a:t>
            </a:r>
            <a:r>
              <a:rPr lang="ru-RU" dirty="0" smtClean="0"/>
              <a:t> </a:t>
            </a:r>
            <a:r>
              <a:rPr lang="ru-RU" dirty="0" err="1" smtClean="0"/>
              <a:t>відгуки</a:t>
            </a:r>
            <a:r>
              <a:rPr lang="ru-RU" dirty="0" smtClean="0"/>
              <a:t> </a:t>
            </a:r>
            <a:r>
              <a:rPr lang="ru-RU" dirty="0" err="1" smtClean="0"/>
              <a:t>інших</a:t>
            </a:r>
            <a:r>
              <a:rPr lang="ru-RU" dirty="0" smtClean="0"/>
              <a:t> </a:t>
            </a:r>
            <a:r>
              <a:rPr lang="ru-RU" dirty="0" err="1" smtClean="0"/>
              <a:t>логістичних</a:t>
            </a:r>
            <a:r>
              <a:rPr lang="ru-RU" dirty="0" smtClean="0"/>
              <a:t> </a:t>
            </a:r>
            <a:r>
              <a:rPr lang="ru-RU" dirty="0" err="1" smtClean="0"/>
              <a:t>компаній</a:t>
            </a:r>
            <a:r>
              <a:rPr lang="ru-RU" dirty="0" smtClean="0"/>
              <a:t>, </a:t>
            </a:r>
            <a:r>
              <a:rPr lang="ru-RU" dirty="0" err="1" smtClean="0"/>
              <a:t>що</a:t>
            </a:r>
            <a:r>
              <a:rPr lang="ru-RU" dirty="0" smtClean="0"/>
              <a:t> </a:t>
            </a:r>
            <a:r>
              <a:rPr lang="ru-RU" dirty="0" err="1" smtClean="0"/>
              <a:t>використовують</a:t>
            </a:r>
            <a:r>
              <a:rPr lang="ru-RU" dirty="0" smtClean="0"/>
              <a:t> </a:t>
            </a:r>
            <a:r>
              <a:rPr lang="en-US" dirty="0" smtClean="0"/>
              <a:t>CRM-</a:t>
            </a:r>
            <a:r>
              <a:rPr lang="ru-RU" dirty="0" err="1" smtClean="0"/>
              <a:t>системи</a:t>
            </a:r>
            <a:r>
              <a:rPr lang="ru-RU" dirty="0" smtClean="0"/>
              <a:t>, </a:t>
            </a:r>
            <a:r>
              <a:rPr lang="ru-RU" dirty="0" err="1" smtClean="0"/>
              <a:t>що</a:t>
            </a:r>
            <a:r>
              <a:rPr lang="ru-RU" dirty="0" smtClean="0"/>
              <a:t> </a:t>
            </a:r>
            <a:r>
              <a:rPr lang="ru-RU" dirty="0" err="1" smtClean="0"/>
              <a:t>розглядаються</a:t>
            </a:r>
            <a:r>
              <a:rPr lang="ru-RU" dirty="0" smtClean="0"/>
              <a:t>, і, </a:t>
            </a:r>
            <a:r>
              <a:rPr lang="ru-RU" dirty="0" err="1" smtClean="0"/>
              <a:t>можливо</a:t>
            </a:r>
            <a:r>
              <a:rPr lang="ru-RU" dirty="0" smtClean="0"/>
              <a:t>, провести </a:t>
            </a:r>
            <a:r>
              <a:rPr lang="ru-RU" dirty="0" err="1" smtClean="0"/>
              <a:t>пілотний</a:t>
            </a:r>
            <a:r>
              <a:rPr lang="ru-RU" dirty="0" smtClean="0"/>
              <a:t> проект перед </a:t>
            </a:r>
            <a:r>
              <a:rPr lang="ru-RU" dirty="0" err="1" smtClean="0"/>
              <a:t>повномасштабним</a:t>
            </a:r>
            <a:r>
              <a:rPr lang="ru-RU" dirty="0" smtClean="0"/>
              <a:t> </a:t>
            </a:r>
            <a:r>
              <a:rPr lang="ru-RU" dirty="0" err="1" smtClean="0"/>
              <a:t>впровадженням</a:t>
            </a:r>
            <a:r>
              <a:rPr lang="ru-RU" smtClean="0"/>
              <a:t>.</a:t>
            </a:r>
            <a:endParaRPr lang="ru-RU" dirty="0"/>
          </a:p>
        </p:txBody>
      </p:sp>
    </p:spTree>
    <p:extLst>
      <p:ext uri="{BB962C8B-B14F-4D97-AF65-F5344CB8AC3E}">
        <p14:creationId xmlns:p14="http://schemas.microsoft.com/office/powerpoint/2010/main" val="737626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1257" y="183909"/>
            <a:ext cx="11930743" cy="7294305"/>
          </a:xfrm>
          <a:prstGeom prst="rect">
            <a:avLst/>
          </a:prstGeom>
        </p:spPr>
        <p:txBody>
          <a:bodyPr wrap="square">
            <a:spAutoFit/>
          </a:bodyPr>
          <a:lstStyle/>
          <a:p>
            <a:pPr marL="269240" marR="264795" indent="449580" algn="just">
              <a:spcBef>
                <a:spcPts val="325"/>
              </a:spcBef>
              <a:spcAft>
                <a:spcPts val="0"/>
              </a:spcAft>
            </a:pPr>
            <a:r>
              <a:rPr lang="uk-UA" dirty="0" smtClean="0"/>
              <a:t>Концентрація на постійному зростанні задоволення клієнта може призвести до зміни </a:t>
            </a:r>
            <a:r>
              <a:rPr lang="uk-UA" i="1" dirty="0" smtClean="0"/>
              <a:t>CRM </a:t>
            </a:r>
            <a:r>
              <a:rPr lang="uk-UA" dirty="0" smtClean="0"/>
              <a:t>на </a:t>
            </a:r>
            <a:r>
              <a:rPr lang="uk-UA" i="1" dirty="0" smtClean="0"/>
              <a:t>СЕМ </a:t>
            </a:r>
            <a:r>
              <a:rPr lang="uk-UA" dirty="0" smtClean="0"/>
              <a:t>(</a:t>
            </a:r>
            <a:r>
              <a:rPr lang="uk-UA" dirty="0" err="1" smtClean="0"/>
              <a:t>англ</a:t>
            </a:r>
            <a:r>
              <a:rPr lang="uk-UA" dirty="0" smtClean="0"/>
              <a:t>. — </a:t>
            </a:r>
            <a:r>
              <a:rPr lang="uk-UA" i="1" dirty="0" err="1" smtClean="0"/>
              <a:t>customer</a:t>
            </a:r>
            <a:r>
              <a:rPr lang="uk-UA" i="1" dirty="0" smtClean="0"/>
              <a:t> </a:t>
            </a:r>
            <a:r>
              <a:rPr lang="uk-UA" i="1" dirty="0" err="1" smtClean="0"/>
              <a:t>experience</a:t>
            </a:r>
            <a:r>
              <a:rPr lang="uk-UA" i="1" dirty="0" smtClean="0"/>
              <a:t> </a:t>
            </a:r>
            <a:r>
              <a:rPr lang="uk-UA" i="1" dirty="0" err="1" smtClean="0"/>
              <a:t>management</a:t>
            </a:r>
            <a:r>
              <a:rPr lang="uk-UA" i="1" dirty="0" smtClean="0"/>
              <a:t> </a:t>
            </a:r>
            <a:r>
              <a:rPr lang="uk-UA" dirty="0" smtClean="0">
                <a:latin typeface="Times New Roman" panose="02020603050405020304" pitchFamily="18" charset="0"/>
                <a:ea typeface="Times New Roman" panose="02020603050405020304" pitchFamily="18" charset="0"/>
              </a:rPr>
              <a:t>Концепція </a:t>
            </a:r>
            <a:r>
              <a:rPr lang="uk-UA" i="1" dirty="0">
                <a:latin typeface="Times New Roman" panose="02020603050405020304" pitchFamily="18" charset="0"/>
                <a:ea typeface="Times New Roman" panose="02020603050405020304" pitchFamily="18" charset="0"/>
              </a:rPr>
              <a:t>СЕМ </a:t>
            </a:r>
            <a:r>
              <a:rPr lang="uk-UA" dirty="0">
                <a:latin typeface="Times New Roman" panose="02020603050405020304" pitchFamily="18" charset="0"/>
                <a:ea typeface="Times New Roman" panose="02020603050405020304" pitchFamily="18" charset="0"/>
              </a:rPr>
              <a:t>полягає у виробленні стратегій запобігання негативному досвіду клієнта від контакту з фірмою. Це може бути пропозиція, яка має характер компенсації з причини незадовільного обслуговування.</a:t>
            </a:r>
            <a:endParaRPr lang="en-US" dirty="0">
              <a:latin typeface="Times New Roman" panose="02020603050405020304" pitchFamily="18" charset="0"/>
              <a:ea typeface="Times New Roman" panose="02020603050405020304" pitchFamily="18" charset="0"/>
            </a:endParaRPr>
          </a:p>
          <a:p>
            <a:pPr marL="269240" marR="264160" indent="449580" algn="just">
              <a:spcBef>
                <a:spcPts val="10"/>
              </a:spcBef>
              <a:spcAft>
                <a:spcPts val="0"/>
              </a:spcAft>
            </a:pPr>
            <a:r>
              <a:rPr lang="uk-UA" dirty="0">
                <a:latin typeface="Times New Roman" panose="02020603050405020304" pitchFamily="18" charset="0"/>
                <a:ea typeface="Times New Roman" panose="02020603050405020304" pitchFamily="18" charset="0"/>
              </a:rPr>
              <a:t>Загалом будь-яке застосування CRM знижує витрати, однак не можна виключити, що не усі фірми отримують із цього зиск. Це нормально, оскільки ніколи нова концепція не є ідеальною для всіх.</a:t>
            </a:r>
            <a:endParaRPr lang="en-US" dirty="0">
              <a:latin typeface="Times New Roman" panose="02020603050405020304" pitchFamily="18" charset="0"/>
              <a:ea typeface="Times New Roman" panose="02020603050405020304" pitchFamily="18" charset="0"/>
            </a:endParaRPr>
          </a:p>
          <a:p>
            <a:r>
              <a:rPr lang="uk-UA" dirty="0" smtClean="0">
                <a:effectLst/>
                <a:latin typeface="Times New Roman" panose="02020603050405020304" pitchFamily="18" charset="0"/>
                <a:ea typeface="Times New Roman" panose="02020603050405020304" pitchFamily="18" charset="0"/>
              </a:rPr>
              <a:t>Розглянемо детальніше кожну з концепцій, які ґрунтуються на CRM. Концепцію</a:t>
            </a:r>
            <a:r>
              <a:rPr lang="uk-UA" spc="-10" dirty="0" smtClean="0">
                <a:effectLst/>
                <a:latin typeface="Times New Roman" panose="02020603050405020304" pitchFamily="18" charset="0"/>
                <a:ea typeface="Times New Roman" panose="02020603050405020304" pitchFamily="18" charset="0"/>
              </a:rPr>
              <a:t> </a:t>
            </a:r>
            <a:r>
              <a:rPr lang="uk-UA" dirty="0" err="1" smtClean="0">
                <a:effectLst/>
                <a:latin typeface="Times New Roman" panose="02020603050405020304" pitchFamily="18" charset="0"/>
                <a:ea typeface="Times New Roman" panose="02020603050405020304" pitchFamily="18" charset="0"/>
              </a:rPr>
              <a:t>Quick</a:t>
            </a:r>
            <a:r>
              <a:rPr lang="uk-UA" spc="-5" dirty="0" smtClean="0">
                <a:effectLst/>
                <a:latin typeface="Times New Roman" panose="02020603050405020304" pitchFamily="18" charset="0"/>
                <a:ea typeface="Times New Roman" panose="02020603050405020304" pitchFamily="18" charset="0"/>
              </a:rPr>
              <a:t> </a:t>
            </a:r>
            <a:r>
              <a:rPr lang="uk-UA" dirty="0" err="1" smtClean="0">
                <a:effectLst/>
                <a:latin typeface="Times New Roman" panose="02020603050405020304" pitchFamily="18" charset="0"/>
                <a:ea typeface="Times New Roman" panose="02020603050405020304" pitchFamily="18" charset="0"/>
              </a:rPr>
              <a:t>Response</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(QR)</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використовують для управління</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переміщенням товарів із коротким життєвим циклом, високою сезонністю. QR — швидке </a:t>
            </a:r>
            <a:r>
              <a:rPr lang="uk-UA" spc="-10" dirty="0" smtClean="0">
                <a:effectLst/>
                <a:latin typeface="Times New Roman" panose="02020603050405020304" pitchFamily="18" charset="0"/>
                <a:ea typeface="Times New Roman" panose="02020603050405020304" pitchFamily="18" charset="0"/>
              </a:rPr>
              <a:t>обслуговування</a:t>
            </a:r>
            <a:r>
              <a:rPr lang="uk-UA" spc="-20"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клієнта</a:t>
            </a:r>
            <a:r>
              <a:rPr lang="uk-UA" spc="-25"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a:t>
            </a:r>
            <a:r>
              <a:rPr lang="uk-UA" spc="-25"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система</a:t>
            </a:r>
            <a:r>
              <a:rPr lang="uk-UA" spc="-25"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обслуговування</a:t>
            </a:r>
            <a:r>
              <a:rPr lang="uk-UA" spc="-20"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постачання</a:t>
            </a:r>
            <a:r>
              <a:rPr lang="uk-UA" spc="-20"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кінцевого</a:t>
            </a:r>
            <a:r>
              <a:rPr lang="uk-UA" spc="-25"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клієнта </a:t>
            </a:r>
            <a:r>
              <a:rPr lang="uk-UA" dirty="0" smtClean="0">
                <a:effectLst/>
                <a:latin typeface="Times New Roman" panose="02020603050405020304" pitchFamily="18" charset="0"/>
                <a:ea typeface="Times New Roman" panose="02020603050405020304" pitchFamily="18" charset="0"/>
              </a:rPr>
              <a:t>на базі електронного обміну даними між роздрібною та гуртовою торгівлею й виробничою</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сферами.</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Інформацію</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про</a:t>
            </a:r>
            <a:r>
              <a:rPr lang="uk-UA" spc="-4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закуплений</a:t>
            </a:r>
            <a:r>
              <a:rPr lang="uk-UA" spc="-5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товар</a:t>
            </a:r>
            <a:r>
              <a:rPr lang="uk-UA" spc="-4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після</a:t>
            </a:r>
            <a:r>
              <a:rPr lang="uk-UA" spc="-5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сканування</a:t>
            </a:r>
            <a:r>
              <a:rPr lang="uk-UA" spc="-5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касі супермаркету пересилають не лише до системи обліку</a:t>
            </a:r>
            <a:r>
              <a:rPr lang="uk-UA" spc="-1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й бухгалтерії магазину, а також до постачальників цього товару на підставі безпосередніх даних про продаж.</a:t>
            </a:r>
            <a:r>
              <a:rPr lang="uk-UA" spc="-6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Цим</a:t>
            </a:r>
            <a:r>
              <a:rPr lang="uk-UA" spc="-6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значно</a:t>
            </a:r>
            <a:r>
              <a:rPr lang="uk-UA" spc="-4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зменшують</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запаси</a:t>
            </a:r>
            <a:r>
              <a:rPr lang="uk-UA" spc="-6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a:t>
            </a:r>
            <a:r>
              <a:rPr lang="uk-UA" spc="-4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ланцюгу</a:t>
            </a:r>
            <a:r>
              <a:rPr lang="uk-UA" spc="-6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поставок.</a:t>
            </a:r>
          </a:p>
          <a:p>
            <a:pPr marL="269240" marR="263525" indent="449580" algn="just">
              <a:spcAft>
                <a:spcPts val="0"/>
              </a:spcAft>
            </a:pPr>
            <a:r>
              <a:rPr lang="uk-UA" spc="-10" dirty="0">
                <a:latin typeface="Times New Roman" panose="02020603050405020304" pitchFamily="18" charset="0"/>
                <a:ea typeface="Times New Roman" panose="02020603050405020304" pitchFamily="18" charset="0"/>
              </a:rPr>
              <a:t>Метою</a:t>
            </a:r>
            <a:r>
              <a:rPr lang="uk-UA" spc="-7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QR</a:t>
            </a:r>
            <a:r>
              <a:rPr lang="uk-UA" spc="-5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є</a:t>
            </a:r>
            <a:r>
              <a:rPr lang="uk-UA" spc="-7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поєднання</a:t>
            </a:r>
            <a:r>
              <a:rPr lang="uk-UA" spc="-6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усіх</a:t>
            </a:r>
            <a:r>
              <a:rPr lang="uk-UA" spc="-6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дій</a:t>
            </a:r>
            <a:r>
              <a:rPr lang="uk-UA" spc="-6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в</a:t>
            </a:r>
            <a:r>
              <a:rPr lang="uk-UA" spc="-7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ланках</a:t>
            </a:r>
            <a:r>
              <a:rPr lang="uk-UA" spc="-6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ланцюга</a:t>
            </a:r>
            <a:r>
              <a:rPr lang="uk-UA" spc="-6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поставок</a:t>
            </a:r>
            <a:r>
              <a:rPr lang="uk-UA" spc="-6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для</a:t>
            </a:r>
            <a:r>
              <a:rPr lang="uk-UA" spc="-6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задоволення </a:t>
            </a:r>
            <a:r>
              <a:rPr lang="uk-UA" dirty="0">
                <a:latin typeface="Times New Roman" panose="02020603050405020304" pitchFamily="18" charset="0"/>
                <a:ea typeface="Times New Roman" panose="02020603050405020304" pitchFamily="18" charset="0"/>
              </a:rPr>
              <a:t>потреб</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споживача</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"реальному</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часі".</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Застосування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QR</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належить</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необхідних </a:t>
            </a:r>
            <a:r>
              <a:rPr lang="uk-UA" spc="-10" dirty="0">
                <a:latin typeface="Times New Roman" panose="02020603050405020304" pitchFamily="18" charset="0"/>
                <a:ea typeface="Times New Roman" panose="02020603050405020304" pitchFamily="18" charset="0"/>
              </a:rPr>
              <a:t>умов</a:t>
            </a:r>
            <a:r>
              <a:rPr lang="uk-UA" spc="-8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розвитку</a:t>
            </a:r>
            <a:r>
              <a:rPr lang="uk-UA" spc="-7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мережі</a:t>
            </a:r>
            <a:r>
              <a:rPr lang="uk-UA" spc="-8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магазинів,</a:t>
            </a:r>
            <a:r>
              <a:rPr lang="uk-UA" spc="-7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зокрема</a:t>
            </a:r>
            <a:r>
              <a:rPr lang="uk-UA" spc="-7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на</a:t>
            </a:r>
            <a:r>
              <a:rPr lang="uk-UA" spc="-7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ринку</a:t>
            </a:r>
            <a:r>
              <a:rPr lang="uk-UA" spc="-8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одягу,</a:t>
            </a:r>
            <a:r>
              <a:rPr lang="uk-UA" spc="-7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де</a:t>
            </a:r>
            <a:r>
              <a:rPr lang="uk-UA" spc="-7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здатність</a:t>
            </a:r>
            <a:r>
              <a:rPr lang="uk-UA" spc="-7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до</a:t>
            </a:r>
            <a:r>
              <a:rPr lang="uk-UA" spc="-7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гнучкого </a:t>
            </a:r>
            <a:r>
              <a:rPr lang="uk-UA" dirty="0">
                <a:latin typeface="Times New Roman" panose="02020603050405020304" pitchFamily="18" charset="0"/>
                <a:ea typeface="Times New Roman" panose="02020603050405020304" pitchFamily="18" charset="0"/>
              </a:rPr>
              <a:t>формування</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пропозиції</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є</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однією</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ключових</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чинників</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успіху.</a:t>
            </a:r>
            <a:endParaRPr lang="en-US" dirty="0">
              <a:latin typeface="Times New Roman" panose="02020603050405020304" pitchFamily="18" charset="0"/>
              <a:ea typeface="Times New Roman" panose="02020603050405020304" pitchFamily="18" charset="0"/>
            </a:endParaRPr>
          </a:p>
          <a:p>
            <a:pPr marL="269240" marR="263525" indent="449580" algn="just">
              <a:spcAft>
                <a:spcPts val="0"/>
              </a:spcAft>
            </a:pPr>
            <a:r>
              <a:rPr lang="uk-UA" dirty="0">
                <a:latin typeface="Times New Roman" panose="02020603050405020304" pitchFamily="18" charset="0"/>
                <a:ea typeface="Times New Roman" panose="02020603050405020304" pitchFamily="18" charset="0"/>
              </a:rPr>
              <a:t>Ефективне обслуговування клієнтів </a:t>
            </a:r>
            <a:r>
              <a:rPr lang="uk-UA" i="1" dirty="0">
                <a:latin typeface="Times New Roman" panose="02020603050405020304" pitchFamily="18" charset="0"/>
                <a:ea typeface="Times New Roman" panose="02020603050405020304" pitchFamily="18" charset="0"/>
              </a:rPr>
              <a:t>(</a:t>
            </a:r>
            <a:r>
              <a:rPr lang="uk-UA" i="1" dirty="0" err="1">
                <a:latin typeface="Times New Roman" panose="02020603050405020304" pitchFamily="18" charset="0"/>
                <a:ea typeface="Times New Roman" panose="02020603050405020304" pitchFamily="18" charset="0"/>
              </a:rPr>
              <a:t>англ</a:t>
            </a:r>
            <a:r>
              <a:rPr lang="uk-UA"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 </a:t>
            </a:r>
            <a:r>
              <a:rPr lang="uk-UA" i="1" dirty="0" err="1">
                <a:latin typeface="Times New Roman" panose="02020603050405020304" pitchFamily="18" charset="0"/>
                <a:ea typeface="Times New Roman" panose="02020603050405020304" pitchFamily="18" charset="0"/>
              </a:rPr>
              <a:t>Efficient</a:t>
            </a:r>
            <a:r>
              <a:rPr lang="uk-UA" i="1" dirty="0">
                <a:latin typeface="Times New Roman" panose="02020603050405020304" pitchFamily="18" charset="0"/>
                <a:ea typeface="Times New Roman" panose="02020603050405020304" pitchFamily="18" charset="0"/>
              </a:rPr>
              <a:t> </a:t>
            </a:r>
            <a:r>
              <a:rPr lang="uk-UA" i="1" dirty="0" err="1">
                <a:latin typeface="Times New Roman" panose="02020603050405020304" pitchFamily="18" charset="0"/>
                <a:ea typeface="Times New Roman" panose="02020603050405020304" pitchFamily="18" charset="0"/>
              </a:rPr>
              <a:t>Consumer</a:t>
            </a:r>
            <a:r>
              <a:rPr lang="uk-UA" i="1" dirty="0">
                <a:latin typeface="Times New Roman" panose="02020603050405020304" pitchFamily="18" charset="0"/>
                <a:ea typeface="Times New Roman" panose="02020603050405020304" pitchFamily="18" charset="0"/>
              </a:rPr>
              <a:t> </a:t>
            </a:r>
            <a:r>
              <a:rPr lang="uk-UA" i="1" dirty="0" err="1">
                <a:latin typeface="Times New Roman" panose="02020603050405020304" pitchFamily="18" charset="0"/>
                <a:ea typeface="Times New Roman" panose="02020603050405020304" pitchFamily="18" charset="0"/>
              </a:rPr>
              <a:t>Response</a:t>
            </a:r>
            <a:r>
              <a:rPr lang="uk-UA" i="1" dirty="0">
                <a:latin typeface="Times New Roman" panose="02020603050405020304" pitchFamily="18" charset="0"/>
                <a:ea typeface="Times New Roman" panose="02020603050405020304" pitchFamily="18" charset="0"/>
              </a:rPr>
              <a:t> (ECR) </a:t>
            </a:r>
            <a:r>
              <a:rPr lang="uk-UA" dirty="0">
                <a:latin typeface="Times New Roman" panose="02020603050405020304" pitchFamily="18" charset="0"/>
                <a:ea typeface="Times New Roman" panose="02020603050405020304" pitchFamily="18" charset="0"/>
              </a:rPr>
              <a:t>— ґрунтується на рішеннях, які виникають зі сполучення </a:t>
            </a:r>
            <a:r>
              <a:rPr lang="uk-UA" i="1" dirty="0">
                <a:latin typeface="Times New Roman" panose="02020603050405020304" pitchFamily="18" charset="0"/>
                <a:ea typeface="Times New Roman" panose="02020603050405020304" pitchFamily="18" charset="0"/>
              </a:rPr>
              <a:t>QR, </a:t>
            </a:r>
            <a:r>
              <a:rPr lang="uk-UA" dirty="0">
                <a:latin typeface="Times New Roman" panose="02020603050405020304" pitchFamily="18" charset="0"/>
                <a:ea typeface="Times New Roman" panose="02020603050405020304" pitchFamily="18" charset="0"/>
              </a:rPr>
              <a:t>завдяки чому зростає конкурентоспроможність усього ланцюга поставок. </a:t>
            </a:r>
            <a:r>
              <a:rPr lang="uk-UA" i="1" dirty="0">
                <a:latin typeface="Times New Roman" panose="02020603050405020304" pitchFamily="18" charset="0"/>
                <a:ea typeface="Times New Roman" panose="02020603050405020304" pitchFamily="18" charset="0"/>
              </a:rPr>
              <a:t>ECR </a:t>
            </a:r>
            <a:r>
              <a:rPr lang="uk-UA" dirty="0">
                <a:latin typeface="Times New Roman" panose="02020603050405020304" pitchFamily="18" charset="0"/>
                <a:ea typeface="Times New Roman" panose="02020603050405020304" pitchFamily="18" charset="0"/>
              </a:rPr>
              <a:t>вимагає імплементації електронного перетворення даних — догори і донизу ланцюгом поставок: від постачальників матеріалів і сировини до виробничого підприємства, від виробничого підприємства до дистриб’ютора, а також від дистриб’ютора до кінцевих клієнтів. Завдяки такому рішенню можна вважати, що системи </a:t>
            </a:r>
            <a:r>
              <a:rPr lang="uk-UA" i="1" dirty="0">
                <a:latin typeface="Times New Roman" panose="02020603050405020304" pitchFamily="18" charset="0"/>
                <a:ea typeface="Times New Roman" panose="02020603050405020304" pitchFamily="18" charset="0"/>
              </a:rPr>
              <a:t>QR </a:t>
            </a:r>
            <a:r>
              <a:rPr lang="uk-UA" dirty="0">
                <a:latin typeface="Times New Roman" panose="02020603050405020304" pitchFamily="18" charset="0"/>
                <a:ea typeface="Times New Roman" panose="02020603050405020304" pitchFamily="18" charset="0"/>
              </a:rPr>
              <a:t>і </a:t>
            </a:r>
            <a:r>
              <a:rPr lang="uk-UA" i="1" dirty="0">
                <a:latin typeface="Times New Roman" panose="02020603050405020304" pitchFamily="18" charset="0"/>
                <a:ea typeface="Times New Roman" panose="02020603050405020304" pitchFamily="18" charset="0"/>
              </a:rPr>
              <a:t>ECR </a:t>
            </a:r>
            <a:r>
              <a:rPr lang="uk-UA" dirty="0">
                <a:latin typeface="Times New Roman" panose="02020603050405020304" pitchFamily="18" charset="0"/>
                <a:ea typeface="Times New Roman" panose="02020603050405020304" pitchFamily="18" charset="0"/>
              </a:rPr>
              <a:t>є такими, що принципово змінюють управління логістичними процесами, інакше кажучи, — це перехід від традиційного управління переміщенням засобів у </a:t>
            </a:r>
            <a:r>
              <a:rPr lang="uk-UA" i="1" dirty="0">
                <a:latin typeface="Times New Roman" panose="02020603050405020304" pitchFamily="18" charset="0"/>
                <a:ea typeface="Times New Roman" panose="02020603050405020304" pitchFamily="18" charset="0"/>
              </a:rPr>
              <a:t>ланцюзі поставок </a:t>
            </a:r>
            <a:r>
              <a:rPr lang="uk-UA" dirty="0">
                <a:latin typeface="Times New Roman" panose="02020603050405020304" pitchFamily="18" charset="0"/>
                <a:ea typeface="Times New Roman" panose="02020603050405020304" pitchFamily="18" charset="0"/>
              </a:rPr>
              <a:t>до управління всім ланцюгом поставок.</a:t>
            </a:r>
            <a:endParaRPr lang="en-US" dirty="0">
              <a:latin typeface="Times New Roman" panose="02020603050405020304" pitchFamily="18" charset="0"/>
              <a:ea typeface="Times New Roman" panose="02020603050405020304" pitchFamily="18" charset="0"/>
            </a:endParaRPr>
          </a:p>
          <a:p>
            <a:r>
              <a:rPr lang="uk-UA" dirty="0"/>
              <a:t>У таблиці 9.1 наведено різницю між традиційною філософією управління в ланцюгах поставок і системами швидкого й ефективного обслуговування </a:t>
            </a:r>
            <a:r>
              <a:rPr lang="uk-UA" i="1" dirty="0"/>
              <a:t>QR </a:t>
            </a:r>
            <a:r>
              <a:rPr lang="uk-UA" dirty="0"/>
              <a:t>і ECR, тобто системами управління ланцюгами поставок.</a:t>
            </a:r>
            <a:endParaRPr lang="en-US" dirty="0"/>
          </a:p>
          <a:p>
            <a:endParaRPr lang="en-US" dirty="0"/>
          </a:p>
        </p:txBody>
      </p:sp>
    </p:spTree>
    <p:extLst>
      <p:ext uri="{BB962C8B-B14F-4D97-AF65-F5344CB8AC3E}">
        <p14:creationId xmlns:p14="http://schemas.microsoft.com/office/powerpoint/2010/main" val="261348482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4905</Words>
  <Application>Microsoft Office PowerPoint</Application>
  <PresentationFormat>Широкоэкранный</PresentationFormat>
  <Paragraphs>144</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Calibri</vt:lpstr>
      <vt:lpstr>Calibri Light</vt:lpstr>
      <vt:lpstr>Times New Roman</vt:lpstr>
      <vt:lpstr>Тема Office</vt:lpstr>
      <vt:lpstr>СУЧАСНІ СИСТЕМИ ФОРМУВАННЯ ПАРТНЕРСЬКИХ СТОСУНКІВ ІЗ КЛІЄНТАМИ. ЛОЯЛЬНІ КЛІЄНТИ ТА ЇХНЄ ОБСЛУГОВУВАННЯ. ЛОГІСТИКА ПІД ЧАС ЗАДОВОЛЕННЯ СКАРГ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СУЧАСНІ СИСТЕМИ ФОРМУВАННЯ ПАРТНЕРСЬКИХ СТОСУНКІВ ІЗ КЛІЄНТАМИ. ЛОЯЛЬНІ КЛІЄНТИ ТА ЇХНЄ ОБСЛУГОВУВАННЯ. ЛОГІСТИКА ПІД ЧАС ЗАДОВОЛЕННЯ СКАРГ</dc:title>
  <dc:creator>Valeria Tymoshyk</dc:creator>
  <cp:lastModifiedBy>Valeria Tymoshyk</cp:lastModifiedBy>
  <cp:revision>6</cp:revision>
  <dcterms:created xsi:type="dcterms:W3CDTF">2025-04-22T04:54:08Z</dcterms:created>
  <dcterms:modified xsi:type="dcterms:W3CDTF">2025-04-22T05:37:30Z</dcterms:modified>
</cp:coreProperties>
</file>