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9" r:id="rId1"/>
  </p:sldMasterIdLst>
  <p:notesMasterIdLst>
    <p:notesMasterId r:id="rId26"/>
  </p:notesMasterIdLst>
  <p:handoutMasterIdLst>
    <p:handoutMasterId r:id="rId27"/>
  </p:handoutMasterIdLst>
  <p:sldIdLst>
    <p:sldId id="407" r:id="rId2"/>
    <p:sldId id="420" r:id="rId3"/>
    <p:sldId id="421" r:id="rId4"/>
    <p:sldId id="422" r:id="rId5"/>
    <p:sldId id="423" r:id="rId6"/>
    <p:sldId id="334" r:id="rId7"/>
    <p:sldId id="311" r:id="rId8"/>
    <p:sldId id="391" r:id="rId9"/>
    <p:sldId id="394" r:id="rId10"/>
    <p:sldId id="395" r:id="rId11"/>
    <p:sldId id="402" r:id="rId12"/>
    <p:sldId id="403" r:id="rId13"/>
    <p:sldId id="396" r:id="rId14"/>
    <p:sldId id="397" r:id="rId15"/>
    <p:sldId id="398" r:id="rId16"/>
    <p:sldId id="418" r:id="rId17"/>
    <p:sldId id="399" r:id="rId18"/>
    <p:sldId id="409" r:id="rId19"/>
    <p:sldId id="400" r:id="rId20"/>
    <p:sldId id="410" r:id="rId21"/>
    <p:sldId id="417" r:id="rId22"/>
    <p:sldId id="412" r:id="rId23"/>
    <p:sldId id="415" r:id="rId24"/>
    <p:sldId id="419" r:id="rId25"/>
  </p:sldIdLst>
  <p:sldSz cx="9144000" cy="6858000" type="screen4x3"/>
  <p:notesSz cx="6735763" cy="9866313"/>
  <p:defaultTextStyle>
    <a:defPPr>
      <a:defRPr lang="uk-UA"/>
    </a:defPPr>
    <a:lvl1pPr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50021"/>
    <a:srgbClr val="CC0000"/>
    <a:srgbClr val="3E3E40"/>
    <a:srgbClr val="678C94"/>
    <a:srgbClr val="000000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Помірний стиль 2 –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39" autoAdjust="0"/>
    <p:restoredTop sz="97364" autoAdjust="0"/>
  </p:normalViewPr>
  <p:slideViewPr>
    <p:cSldViewPr>
      <p:cViewPr varScale="1">
        <p:scale>
          <a:sx n="68" d="100"/>
          <a:sy n="68" d="100"/>
        </p:scale>
        <p:origin x="-134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4763" y="0"/>
            <a:ext cx="2919412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5939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1013"/>
            <a:ext cx="2919413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5939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4763" y="9371013"/>
            <a:ext cx="2919412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E0990562-9F18-4EA0-84A2-6DCE47ED7A60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7426792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14763" y="0"/>
            <a:ext cx="2919412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573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1700" y="739775"/>
            <a:ext cx="4933950" cy="37004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01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3100" y="4686300"/>
            <a:ext cx="5389563" cy="4440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uk-UA" noProof="0"/>
              <a:t>Образец текста</a:t>
            </a:r>
          </a:p>
          <a:p>
            <a:pPr lvl="1"/>
            <a:r>
              <a:rPr lang="uk-UA" noProof="0"/>
              <a:t>Второй уровень</a:t>
            </a:r>
          </a:p>
          <a:p>
            <a:pPr lvl="2"/>
            <a:r>
              <a:rPr lang="uk-UA" noProof="0"/>
              <a:t>Третий уровень</a:t>
            </a:r>
          </a:p>
          <a:p>
            <a:pPr lvl="3"/>
            <a:r>
              <a:rPr lang="uk-UA" noProof="0"/>
              <a:t>Четвертый уровень</a:t>
            </a:r>
          </a:p>
          <a:p>
            <a:pPr lvl="4"/>
            <a:r>
              <a:rPr lang="uk-UA" noProof="0"/>
              <a:t>Пятый уровень</a:t>
            </a:r>
          </a:p>
        </p:txBody>
      </p:sp>
      <p:sp>
        <p:nvSpPr>
          <p:cNvPr id="501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1013"/>
            <a:ext cx="2919413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501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4763" y="9371013"/>
            <a:ext cx="2919412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B6DD10E3-E84E-4F8C-8358-7DCA5C00752D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3003687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3DB60610-FA79-4DAF-9846-285995B8E66B}" type="slidenum">
              <a:rPr lang="uk-UA" sz="1200" smtClean="0"/>
              <a:pPr eaLnBrk="1" hangingPunct="1"/>
              <a:t>1</a:t>
            </a:fld>
            <a:endParaRPr lang="uk-UA" sz="1200"/>
          </a:p>
        </p:txBody>
      </p:sp>
      <p:sp>
        <p:nvSpPr>
          <p:cNvPr id="583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sz="140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BAC47E6-F1CD-4674-9F54-0F6268EB711A}" type="slidenum">
              <a:rPr lang="uk-UA" smtClean="0"/>
              <a:pPr/>
              <a:t>13</a:t>
            </a:fld>
            <a:endParaRPr lang="uk-UA"/>
          </a:p>
        </p:txBody>
      </p:sp>
      <p:sp>
        <p:nvSpPr>
          <p:cNvPr id="624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7817294-47AD-4140-969E-82FAF9F7846A}" type="slidenum">
              <a:rPr lang="uk-UA" smtClean="0"/>
              <a:pPr/>
              <a:t>14</a:t>
            </a:fld>
            <a:endParaRPr lang="uk-UA"/>
          </a:p>
        </p:txBody>
      </p:sp>
      <p:sp>
        <p:nvSpPr>
          <p:cNvPr id="532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803C34A-C01B-48B4-A0F7-637CB360E307}" type="slidenum">
              <a:rPr lang="uk-UA" smtClean="0"/>
              <a:pPr/>
              <a:t>17</a:t>
            </a:fld>
            <a:endParaRPr lang="uk-UA"/>
          </a:p>
        </p:txBody>
      </p:sp>
      <p:sp>
        <p:nvSpPr>
          <p:cNvPr id="55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DC3FC67-B34C-4897-8349-7F0F5307980A}" type="slidenum">
              <a:rPr lang="uk-UA" smtClean="0"/>
              <a:pPr/>
              <a:t>19</a:t>
            </a:fld>
            <a:endParaRPr lang="uk-UA"/>
          </a:p>
        </p:txBody>
      </p:sp>
      <p:sp>
        <p:nvSpPr>
          <p:cNvPr id="645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uk-UA"/>
              <a:t>закон </a:t>
            </a:r>
            <a:r>
              <a:rPr lang="uk-UA" b="1"/>
              <a:t>577-19</a:t>
            </a:r>
            <a:r>
              <a:rPr lang="uk-UA"/>
              <a:t> (http://zakon1.rada.gov.ua/laws/show/577-19)</a:t>
            </a: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7DE9C9-5DB0-4CB1-8E1B-90BDEE6EA21F}" type="slidenum">
              <a:rPr lang="uk-UA" smtClean="0"/>
              <a:t>23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2464580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7DE9C9-5DB0-4CB1-8E1B-90BDEE6EA21F}" type="slidenum">
              <a:rPr lang="uk-UA" smtClean="0"/>
              <a:t>24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643660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98EDE970-C9F0-4276-B637-5228332D8D60}" type="slidenum">
              <a:rPr lang="uk-UA" sz="1200" smtClean="0"/>
              <a:pPr eaLnBrk="1" hangingPunct="1"/>
              <a:t>3</a:t>
            </a:fld>
            <a:endParaRPr lang="uk-UA" sz="1200"/>
          </a:p>
        </p:txBody>
      </p:sp>
      <p:sp>
        <p:nvSpPr>
          <p:cNvPr id="63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b="1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63A11810-CFB2-44D7-9E21-F84F67CC6ACE}" type="slidenum">
              <a:rPr lang="uk-UA" sz="1200" smtClean="0"/>
              <a:pPr eaLnBrk="1" hangingPunct="1"/>
              <a:t>5</a:t>
            </a:fld>
            <a:endParaRPr lang="uk-UA" sz="120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83233F7E-1507-41EB-9E3B-01B061345C24}" type="slidenum">
              <a:rPr lang="uk-UA" sz="1200" smtClean="0"/>
              <a:pPr eaLnBrk="1" hangingPunct="1"/>
              <a:t>6</a:t>
            </a:fld>
            <a:endParaRPr lang="uk-UA" sz="1200"/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10C5D71-C147-48F0-B9E2-F7C75B5CB8BC}" type="slidenum">
              <a:rPr lang="uk-UA" smtClean="0"/>
              <a:pPr/>
              <a:t>8</a:t>
            </a:fld>
            <a:endParaRPr lang="uk-UA"/>
          </a:p>
        </p:txBody>
      </p:sp>
      <p:sp>
        <p:nvSpPr>
          <p:cNvPr id="512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b="1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32162F6-854F-4EB8-9F15-10C940EB34C6}" type="slidenum">
              <a:rPr lang="uk-UA" smtClean="0"/>
              <a:pPr/>
              <a:t>9</a:t>
            </a:fld>
            <a:endParaRPr lang="uk-UA"/>
          </a:p>
        </p:txBody>
      </p:sp>
      <p:sp>
        <p:nvSpPr>
          <p:cNvPr id="583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E299EC4-957B-4158-8CB7-EDC11E384DAB}" type="slidenum">
              <a:rPr lang="uk-UA" smtClean="0"/>
              <a:pPr/>
              <a:t>10</a:t>
            </a:fld>
            <a:endParaRPr lang="uk-UA"/>
          </a:p>
        </p:txBody>
      </p:sp>
      <p:sp>
        <p:nvSpPr>
          <p:cNvPr id="604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7"/>
          <p:cNvSpPr txBox="1">
            <a:spLocks noGrp="1" noChangeArrowheads="1"/>
          </p:cNvSpPr>
          <p:nvPr/>
        </p:nvSpPr>
        <p:spPr bwMode="auto">
          <a:xfrm>
            <a:off x="3814763" y="9371013"/>
            <a:ext cx="2919412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34337108-2B46-4C25-9CE8-EBBF3C72755C}" type="slidenum">
              <a:rPr lang="uk-UA" sz="1200"/>
              <a:pPr algn="r"/>
              <a:t>11</a:t>
            </a:fld>
            <a:endParaRPr lang="uk-UA" sz="1200"/>
          </a:p>
        </p:txBody>
      </p:sp>
      <p:sp>
        <p:nvSpPr>
          <p:cNvPr id="921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b="1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7"/>
          <p:cNvSpPr txBox="1">
            <a:spLocks noGrp="1" noChangeArrowheads="1"/>
          </p:cNvSpPr>
          <p:nvPr/>
        </p:nvSpPr>
        <p:spPr bwMode="auto">
          <a:xfrm>
            <a:off x="3814763" y="9371013"/>
            <a:ext cx="2919412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55310D89-CF6F-4C78-B165-5A918987C77A}" type="slidenum">
              <a:rPr lang="uk-UA" sz="1200"/>
              <a:pPr algn="r"/>
              <a:t>12</a:t>
            </a:fld>
            <a:endParaRPr lang="uk-UA" sz="1200"/>
          </a:p>
        </p:txBody>
      </p:sp>
      <p:sp>
        <p:nvSpPr>
          <p:cNvPr id="983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83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b="1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6.jpe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524000"/>
            <a:ext cx="7623175" cy="17526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uk-UA" altLang="en-US" sz="4400" kern="1200" dirty="0">
                <a:solidFill>
                  <a:schemeClr val="tx1"/>
                </a:solidFill>
              </a:defRPr>
            </a:lvl1pPr>
          </a:lstStyle>
          <a:p>
            <a:pPr lvl="0" algn="ctr" defTabSz="914400" eaLnBrk="1" latinLnBrk="0" hangingPunct="1">
              <a:buNone/>
            </a:pPr>
            <a:r>
              <a:rPr lang="uk-UA" altLang="en-US" dirty="0" err="1"/>
              <a:t>Образец</a:t>
            </a:r>
            <a:r>
              <a:rPr lang="uk-UA" altLang="en-US" dirty="0"/>
              <a:t> заголовка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alt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36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alt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658D38-587B-44DA-9C26-4371C07388A2}" type="slidenum">
              <a:rPr lang="uk-UA" altLang="en-US"/>
              <a:pPr>
                <a:defRPr/>
              </a:pPr>
              <a:t>‹#›</a:t>
            </a:fld>
            <a:endParaRPr lang="uk-UA" altLang="en-US"/>
          </a:p>
        </p:txBody>
      </p:sp>
      <p:pic>
        <p:nvPicPr>
          <p:cNvPr id="9" name="Picture 6"/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3554" r="220" b="2949"/>
          <a:stretch/>
        </p:blipFill>
        <p:spPr bwMode="auto">
          <a:xfrm flipH="1" flipV="1">
            <a:off x="0" y="5689156"/>
            <a:ext cx="9143999" cy="11962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Рисунок 21"/>
          <p:cNvPicPr>
            <a:picLocks noChangeAspect="1" noChangeArrowheads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659" t="36472" r="9813" b="40846"/>
          <a:stretch/>
        </p:blipFill>
        <p:spPr bwMode="auto">
          <a:xfrm>
            <a:off x="467544" y="291987"/>
            <a:ext cx="4281616" cy="9047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6"/>
          <p:cNvPicPr>
            <a:picLocks noChangeAspect="1" noChangeArrowheads="1"/>
          </p:cNvPicPr>
          <p:nvPr userDrawn="1"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47" r="-1" b="2949"/>
          <a:stretch/>
        </p:blipFill>
        <p:spPr bwMode="auto">
          <a:xfrm flipH="1" flipV="1">
            <a:off x="376389" y="5689156"/>
            <a:ext cx="1298575" cy="11962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8"/>
          <p:cNvPicPr>
            <a:picLocks noChangeAspect="1" noChangeArrowheads="1"/>
          </p:cNvPicPr>
          <p:nvPr userDrawn="1"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35" t="2202" b="16710"/>
          <a:stretch/>
        </p:blipFill>
        <p:spPr bwMode="auto">
          <a:xfrm>
            <a:off x="633304" y="5373216"/>
            <a:ext cx="1274400" cy="11962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Рисунок 22"/>
          <p:cNvPicPr>
            <a:picLocks noChangeAspect="1" noChangeArrowheads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5234" t="-65079" r="-16672" b="-871"/>
          <a:stretch>
            <a:fillRect/>
          </a:stretch>
        </p:blipFill>
        <p:spPr bwMode="auto">
          <a:xfrm>
            <a:off x="4932040" y="664121"/>
            <a:ext cx="2076450" cy="45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Рисунок 23"/>
          <p:cNvPicPr>
            <a:picLocks noChangeAspect="1" noChangeArrowheads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7857" t="-38290" r="-14999"/>
          <a:stretch>
            <a:fillRect/>
          </a:stretch>
        </p:blipFill>
        <p:spPr bwMode="auto">
          <a:xfrm>
            <a:off x="7258372" y="692696"/>
            <a:ext cx="1562100" cy="428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TextBox 14"/>
          <p:cNvSpPr txBox="1"/>
          <p:nvPr userDrawn="1"/>
        </p:nvSpPr>
        <p:spPr>
          <a:xfrm>
            <a:off x="107504" y="5118633"/>
            <a:ext cx="1907703" cy="2693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47675"/>
            <a:r>
              <a:rPr lang="en-US" sz="1150" kern="1800" spc="0" baseline="0" dirty="0">
                <a:solidFill>
                  <a:srgbClr val="87888B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www.pleddg.org.ua</a:t>
            </a:r>
          </a:p>
        </p:txBody>
      </p:sp>
      <p:sp>
        <p:nvSpPr>
          <p:cNvPr id="16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599" y="3520109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/>
              <a:t>Образец подзаголовка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38266233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ln>
            <a:noFill/>
          </a:ln>
        </p:spPr>
        <p:txBody>
          <a:bodyPr vert="horz" lIns="91440" tIns="45720" rIns="91440" bIns="45720" rtlCol="0" anchor="ctr">
            <a:normAutofit/>
          </a:bodyPr>
          <a:lstStyle>
            <a:lvl1pPr>
              <a:defRPr lang="ru-RU" sz="3200" b="1" kern="1200" cap="all" baseline="0">
                <a:solidFill>
                  <a:srgbClr val="87003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ahoma" panose="020B0604030504040204" pitchFamily="34" charset="0"/>
              </a:defRPr>
            </a:lvl1pPr>
          </a:lstStyle>
          <a:p>
            <a:pPr lvl="0" algn="ctr" defTabSz="914400" eaLnBrk="1" latinLnBrk="0" hangingPunct="1">
              <a:buNone/>
            </a:pPr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>
            <a:normAutofit/>
          </a:bodyPr>
          <a:lstStyle>
            <a:lvl1pPr>
              <a:defRPr lang="ru-RU" sz="3200" kern="120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lang="ru-RU" sz="2800" kern="120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>
              <a:defRPr lang="ru-RU" sz="2400" kern="120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>
              <a:defRPr lang="ru-RU" kern="120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>
              <a:defRPr lang="ru-RU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</a:lstStyle>
          <a:p>
            <a:pPr lvl="0" defTabSz="914400" eaLnBrk="1" latinLnBrk="0" hangingPunct="1">
              <a:buClr>
                <a:srgbClr val="678C94"/>
              </a:buClr>
              <a:buChar char="§"/>
            </a:pPr>
            <a:r>
              <a:rPr lang="ru-RU" dirty="0"/>
              <a:t>Образец текста</a:t>
            </a:r>
          </a:p>
          <a:p>
            <a:pPr marL="742950" lvl="1" indent="-285750" defTabSz="914400" eaLnBrk="1" latinLnBrk="0" hangingPunct="1">
              <a:buFont typeface="Arial" panose="020B0604020202020204" pitchFamily="34" charset="0"/>
              <a:buChar char="–"/>
            </a:pPr>
            <a:r>
              <a:rPr lang="ru-RU" dirty="0"/>
              <a:t>Второй уровень</a:t>
            </a:r>
          </a:p>
          <a:p>
            <a:pPr marL="1143000" lvl="2" indent="-228600" defTabSz="914400" eaLnBrk="1" latinLnBrk="0" hangingPunct="1">
              <a:buFont typeface="Arial" panose="020B0604020202020204" pitchFamily="34" charset="0"/>
              <a:buChar char="•"/>
            </a:pPr>
            <a:r>
              <a:rPr lang="ru-RU" dirty="0"/>
              <a:t>Третий уровень</a:t>
            </a:r>
          </a:p>
          <a:p>
            <a:pPr marL="1600200" lvl="3" indent="-228600" defTabSz="914400" eaLnBrk="1" latinLnBrk="0" hangingPunct="1">
              <a:buFont typeface="Arial" panose="020B0604020202020204" pitchFamily="34" charset="0"/>
              <a:buChar char="–"/>
            </a:pPr>
            <a:r>
              <a:rPr lang="ru-RU" dirty="0"/>
              <a:t>Четвертый уровень</a:t>
            </a:r>
          </a:p>
          <a:p>
            <a:pPr marL="2057400" lvl="4" indent="-228600" defTabSz="914400" eaLnBrk="1" latinLnBrk="0" hangingPunct="1">
              <a:buFont typeface="Arial" panose="020B0604020202020204" pitchFamily="34" charset="0"/>
              <a:buChar char="»"/>
            </a:pPr>
            <a:r>
              <a:rPr lang="ru-RU" dirty="0"/>
              <a:t>Пятый уровень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>
                <a:solidFill>
                  <a:srgbClr val="678C94"/>
                </a:solidFill>
              </a:defRPr>
            </a:lvl1pPr>
          </a:lstStyle>
          <a:p>
            <a:pPr>
              <a:defRPr/>
            </a:pPr>
            <a:fld id="{6CFA354A-A2C4-4651-BFC7-D20494E5B561}" type="slidenum">
              <a:rPr lang="uk-UA" altLang="en-US" smtClean="0"/>
              <a:pPr>
                <a:defRPr/>
              </a:pPr>
              <a:t>‹#›</a:t>
            </a:fld>
            <a:endParaRPr lang="uk-UA" altLang="en-US" dirty="0"/>
          </a:p>
        </p:txBody>
      </p:sp>
      <p:pic>
        <p:nvPicPr>
          <p:cNvPr id="7" name="Рисунок 21"/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239" t="36472" r="9813" b="42093"/>
          <a:stretch/>
        </p:blipFill>
        <p:spPr bwMode="auto">
          <a:xfrm>
            <a:off x="470064" y="6237312"/>
            <a:ext cx="2505224" cy="4975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339239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ідзаголовок 2"/>
          <p:cNvSpPr txBox="1">
            <a:spLocks/>
          </p:cNvSpPr>
          <p:nvPr userDrawn="1"/>
        </p:nvSpPr>
        <p:spPr>
          <a:xfrm>
            <a:off x="0" y="3212976"/>
            <a:ext cx="9144000" cy="3314849"/>
          </a:xfrm>
          <a:prstGeom prst="rect">
            <a:avLst/>
          </a:prstGeom>
        </p:spPr>
        <p:txBody>
          <a:bodyPr/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01800" indent="0" algn="l"/>
            <a:endParaRPr lang="uk-UA" sz="1400" b="0" noProof="0" dirty="0">
              <a:solidFill>
                <a:schemeClr val="tx1">
                  <a:lumMod val="50000"/>
                  <a:lumOff val="50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uk-UA" sz="1400" b="0" noProof="0" dirty="0">
              <a:solidFill>
                <a:schemeClr val="tx1">
                  <a:lumMod val="65000"/>
                  <a:lumOff val="3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Заголовок 1"/>
          <p:cNvSpPr txBox="1">
            <a:spLocks/>
          </p:cNvSpPr>
          <p:nvPr userDrawn="1"/>
        </p:nvSpPr>
        <p:spPr>
          <a:xfrm>
            <a:off x="0" y="2060848"/>
            <a:ext cx="9144000" cy="108012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790700" indent="0" algn="l"/>
            <a:endParaRPr lang="uk-UA" sz="3200" b="1" cap="all" noProof="0" dirty="0">
              <a:solidFill>
                <a:srgbClr val="870038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9" name="Рисунок 21"/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659" t="36472" r="9813" b="40846"/>
          <a:stretch/>
        </p:blipFill>
        <p:spPr bwMode="auto">
          <a:xfrm>
            <a:off x="467544" y="291987"/>
            <a:ext cx="4281616" cy="9047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Рисунок 22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5234" t="-65079" r="-16672" b="-871"/>
          <a:stretch>
            <a:fillRect/>
          </a:stretch>
        </p:blipFill>
        <p:spPr bwMode="auto">
          <a:xfrm>
            <a:off x="4932040" y="664121"/>
            <a:ext cx="2076450" cy="45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Рисунок 23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7857" t="-38290" r="-14999"/>
          <a:stretch>
            <a:fillRect/>
          </a:stretch>
        </p:blipFill>
        <p:spPr bwMode="auto">
          <a:xfrm>
            <a:off x="7258372" y="692696"/>
            <a:ext cx="1562100" cy="428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6"/>
          <p:cNvPicPr>
            <a:picLocks noChangeAspect="1" noChangeArrowheads="1"/>
          </p:cNvPicPr>
          <p:nvPr userDrawn="1"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47" r="-1" b="2949"/>
          <a:stretch/>
        </p:blipFill>
        <p:spPr bwMode="auto">
          <a:xfrm flipH="1" flipV="1">
            <a:off x="376389" y="5689156"/>
            <a:ext cx="1298575" cy="11962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8"/>
          <p:cNvPicPr>
            <a:picLocks noChangeAspect="1" noChangeArrowheads="1"/>
          </p:cNvPicPr>
          <p:nvPr userDrawn="1"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35" t="2202" b="16710"/>
          <a:stretch/>
        </p:blipFill>
        <p:spPr bwMode="auto">
          <a:xfrm>
            <a:off x="633304" y="5373216"/>
            <a:ext cx="1274400" cy="11962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478023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>
            <a:lvl1pPr>
              <a:defRPr lang="ru-RU" sz="3200" b="1" kern="1200" cap="all" baseline="0">
                <a:solidFill>
                  <a:srgbClr val="87003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ahoma" panose="020B0604030504040204" pitchFamily="34" charset="0"/>
              </a:defRPr>
            </a:lvl1pPr>
          </a:lstStyle>
          <a:p>
            <a:pPr lvl="0" algn="ctr" defTabSz="914400" eaLnBrk="1" latinLnBrk="0" hangingPunct="1">
              <a:buNone/>
            </a:pPr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>
            <a:lvl1pPr>
              <a:defRPr lang="ru-RU" sz="2400" kern="1200" smtClean="0">
                <a:solidFill>
                  <a:srgbClr val="3E3E40"/>
                </a:solidFill>
              </a:defRPr>
            </a:lvl1pPr>
            <a:lvl2pPr>
              <a:defRPr lang="ru-RU" sz="2000" kern="1200" smtClean="0">
                <a:solidFill>
                  <a:srgbClr val="3E3E40"/>
                </a:solidFill>
                <a:ea typeface="+mn-ea"/>
              </a:defRPr>
            </a:lvl2pPr>
            <a:lvl3pPr>
              <a:defRPr lang="ru-RU" sz="2000" kern="1200" smtClean="0">
                <a:solidFill>
                  <a:srgbClr val="3E3E40"/>
                </a:solidFill>
                <a:ea typeface="+mn-ea"/>
              </a:defRPr>
            </a:lvl3pPr>
            <a:lvl4pPr>
              <a:defRPr lang="ru-RU" sz="2000" kern="1200" smtClean="0">
                <a:solidFill>
                  <a:srgbClr val="3E3E40"/>
                </a:solidFill>
                <a:ea typeface="+mn-ea"/>
              </a:defRPr>
            </a:lvl4pPr>
            <a:lvl5pPr>
              <a:defRPr lang="ru-RU" sz="2000" kern="1200">
                <a:solidFill>
                  <a:srgbClr val="3E3E40"/>
                </a:solidFill>
                <a:ea typeface="+mn-ea"/>
              </a:defRPr>
            </a:lvl5pPr>
          </a:lstStyle>
          <a:p>
            <a:pPr lvl="0" defTabSz="914400" eaLnBrk="1" latinLnBrk="0" hangingPunct="1">
              <a:buClr>
                <a:srgbClr val="678C94"/>
              </a:buClr>
              <a:buChar char="§"/>
            </a:pPr>
            <a:r>
              <a:rPr lang="ru-RU" dirty="0"/>
              <a:t>Образец текста</a:t>
            </a:r>
          </a:p>
          <a:p>
            <a:pPr marL="742950" lvl="1" indent="-285750" defTabSz="914400" eaLnBrk="1" latinLnBrk="0" hangingPunct="1">
              <a:buFont typeface="Arial" pitchFamily="34" charset="0"/>
              <a:buChar char="–"/>
            </a:pPr>
            <a:r>
              <a:rPr lang="ru-RU" dirty="0"/>
              <a:t>Второй уровень</a:t>
            </a:r>
          </a:p>
          <a:p>
            <a:pPr marL="1143000" lvl="2" indent="-228600" defTabSz="914400" eaLnBrk="1" latinLnBrk="0" hangingPunct="1">
              <a:buFont typeface="Arial" pitchFamily="34" charset="0"/>
              <a:buChar char="•"/>
            </a:pPr>
            <a:r>
              <a:rPr lang="ru-RU" dirty="0"/>
              <a:t>Третий уровень</a:t>
            </a:r>
          </a:p>
          <a:p>
            <a:pPr marL="1600200" lvl="3" indent="-228600" defTabSz="914400" eaLnBrk="1" latinLnBrk="0" hangingPunct="1">
              <a:buFont typeface="Arial" pitchFamily="34" charset="0"/>
              <a:buChar char="–"/>
            </a:pPr>
            <a:r>
              <a:rPr lang="ru-RU" dirty="0"/>
              <a:t>Четвертый уровень</a:t>
            </a:r>
          </a:p>
          <a:p>
            <a:pPr marL="2057400" lvl="4" indent="-228600" defTabSz="914400" eaLnBrk="1" latinLnBrk="0" hangingPunct="1">
              <a:buFont typeface="Arial" pitchFamily="34" charset="0"/>
              <a:buChar char="»"/>
            </a:pPr>
            <a:r>
              <a:rPr lang="ru-RU" dirty="0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>
            <a:lvl1pPr>
              <a:defRPr lang="ru-RU" sz="2400" kern="1200" dirty="0" smtClean="0">
                <a:solidFill>
                  <a:srgbClr val="3E3E40"/>
                </a:solidFill>
              </a:defRPr>
            </a:lvl1pPr>
            <a:lvl2pPr>
              <a:defRPr lang="ru-RU" sz="2000" kern="1200" dirty="0" smtClean="0">
                <a:solidFill>
                  <a:srgbClr val="3E3E40"/>
                </a:solidFill>
                <a:ea typeface="+mn-ea"/>
              </a:defRPr>
            </a:lvl2pPr>
            <a:lvl3pPr>
              <a:defRPr lang="ru-RU" sz="2000" kern="1200" dirty="0" smtClean="0">
                <a:solidFill>
                  <a:srgbClr val="3E3E40"/>
                </a:solidFill>
                <a:ea typeface="+mn-ea"/>
              </a:defRPr>
            </a:lvl3pPr>
            <a:lvl4pPr>
              <a:defRPr lang="ru-RU" kern="1200" dirty="0" smtClean="0">
                <a:solidFill>
                  <a:srgbClr val="3E3E40"/>
                </a:solidFill>
                <a:ea typeface="+mn-ea"/>
              </a:defRPr>
            </a:lvl4pPr>
            <a:lvl5pPr>
              <a:defRPr lang="ru-RU" kern="1200" dirty="0">
                <a:solidFill>
                  <a:srgbClr val="3E3E40"/>
                </a:solidFill>
                <a:ea typeface="+mn-ea"/>
              </a:defRPr>
            </a:lvl5pPr>
          </a:lstStyle>
          <a:p>
            <a:pPr lvl="0" defTabSz="914400" eaLnBrk="1" latinLnBrk="0" hangingPunct="1">
              <a:buClr>
                <a:srgbClr val="678C94"/>
              </a:buClr>
              <a:buChar char="§"/>
            </a:pPr>
            <a:r>
              <a:rPr lang="ru-RU" dirty="0"/>
              <a:t>Образец текста</a:t>
            </a:r>
          </a:p>
          <a:p>
            <a:pPr marL="742950" lvl="1" indent="-285750" defTabSz="914400" eaLnBrk="1" latinLnBrk="0" hangingPunct="1">
              <a:buFont typeface="Arial" pitchFamily="34" charset="0"/>
              <a:buChar char="–"/>
            </a:pPr>
            <a:r>
              <a:rPr lang="ru-RU" dirty="0"/>
              <a:t>Второй уровень</a:t>
            </a:r>
          </a:p>
          <a:p>
            <a:pPr marL="1143000" lvl="2" indent="-228600" defTabSz="914400" eaLnBrk="1" latinLnBrk="0" hangingPunct="1">
              <a:buFont typeface="Arial" pitchFamily="34" charset="0"/>
              <a:buChar char="•"/>
            </a:pPr>
            <a:r>
              <a:rPr lang="ru-RU" dirty="0"/>
              <a:t>Третий уровень</a:t>
            </a:r>
          </a:p>
          <a:p>
            <a:pPr marL="1600200" lvl="3" indent="-228600" defTabSz="914400" eaLnBrk="1" latinLnBrk="0" hangingPunct="1">
              <a:buFont typeface="Arial" pitchFamily="34" charset="0"/>
              <a:buChar char="–"/>
            </a:pPr>
            <a:r>
              <a:rPr lang="ru-RU" dirty="0"/>
              <a:t>Четвертый уровень</a:t>
            </a:r>
          </a:p>
          <a:p>
            <a:pPr marL="2057400" lvl="4" indent="-228600" defTabSz="914400" eaLnBrk="1" latinLnBrk="0" hangingPunct="1">
              <a:buFont typeface="Arial" pitchFamily="34" charset="0"/>
              <a:buChar char="»"/>
            </a:pPr>
            <a:r>
              <a:rPr lang="ru-RU" dirty="0"/>
              <a:t>Пятый уровень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alt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alt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A4B088-221E-460E-BE12-E2EC4B4768C2}" type="slidenum">
              <a:rPr lang="uk-UA" altLang="en-US"/>
              <a:pPr>
                <a:defRPr/>
              </a:pPr>
              <a:t>‹#›</a:t>
            </a:fld>
            <a:endParaRPr lang="uk-UA" altLang="en-US" dirty="0"/>
          </a:p>
        </p:txBody>
      </p:sp>
    </p:spTree>
    <p:extLst>
      <p:ext uri="{BB962C8B-B14F-4D97-AF65-F5344CB8AC3E}">
        <p14:creationId xmlns:p14="http://schemas.microsoft.com/office/powerpoint/2010/main" val="42540364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alt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12B847-A51D-4FFE-875A-F3F54EA178A8}" type="slidenum">
              <a:rPr lang="uk-UA" altLang="en-US"/>
              <a:pPr>
                <a:defRPr/>
              </a:pPr>
              <a:t>‹#›</a:t>
            </a:fld>
            <a:endParaRPr lang="uk-UA" altLang="en-US"/>
          </a:p>
        </p:txBody>
      </p:sp>
    </p:spTree>
    <p:extLst>
      <p:ext uri="{BB962C8B-B14F-4D97-AF65-F5344CB8AC3E}">
        <p14:creationId xmlns:p14="http://schemas.microsoft.com/office/powerpoint/2010/main" val="20024732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uk-UA" altLang="en-US" dirty="0" err="1"/>
              <a:t>Образец</a:t>
            </a:r>
            <a:r>
              <a:rPr lang="uk-UA" altLang="en-US" dirty="0"/>
              <a:t>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uk-UA" altLang="en-US" dirty="0" err="1"/>
              <a:t>Образец</a:t>
            </a:r>
            <a:r>
              <a:rPr lang="uk-UA" altLang="en-US" dirty="0"/>
              <a:t> </a:t>
            </a:r>
            <a:r>
              <a:rPr lang="uk-UA" altLang="en-US" dirty="0" err="1"/>
              <a:t>текста</a:t>
            </a:r>
            <a:endParaRPr lang="uk-UA" altLang="en-US" dirty="0"/>
          </a:p>
          <a:p>
            <a:pPr lvl="1"/>
            <a:r>
              <a:rPr lang="uk-UA" altLang="en-US" dirty="0" err="1"/>
              <a:t>Второй</a:t>
            </a:r>
            <a:r>
              <a:rPr lang="uk-UA" altLang="en-US" dirty="0"/>
              <a:t> </a:t>
            </a:r>
            <a:r>
              <a:rPr lang="uk-UA" altLang="en-US" dirty="0" err="1"/>
              <a:t>уровень</a:t>
            </a:r>
            <a:endParaRPr lang="uk-UA" altLang="en-US" dirty="0"/>
          </a:p>
          <a:p>
            <a:pPr lvl="2"/>
            <a:r>
              <a:rPr lang="uk-UA" altLang="en-US" dirty="0" err="1"/>
              <a:t>Третий</a:t>
            </a:r>
            <a:r>
              <a:rPr lang="uk-UA" altLang="en-US" dirty="0"/>
              <a:t> </a:t>
            </a:r>
            <a:r>
              <a:rPr lang="uk-UA" altLang="en-US" dirty="0" err="1"/>
              <a:t>уровень</a:t>
            </a:r>
            <a:endParaRPr lang="uk-UA" altLang="en-US" dirty="0"/>
          </a:p>
          <a:p>
            <a:pPr lvl="3"/>
            <a:r>
              <a:rPr lang="uk-UA" altLang="en-US" dirty="0" err="1"/>
              <a:t>Четвертый</a:t>
            </a:r>
            <a:r>
              <a:rPr lang="uk-UA" altLang="en-US" dirty="0"/>
              <a:t> </a:t>
            </a:r>
            <a:r>
              <a:rPr lang="uk-UA" altLang="en-US" dirty="0" err="1"/>
              <a:t>уровень</a:t>
            </a:r>
            <a:endParaRPr lang="uk-UA" altLang="en-US" dirty="0"/>
          </a:p>
          <a:p>
            <a:pPr lvl="4"/>
            <a:r>
              <a:rPr lang="uk-UA" altLang="en-US" dirty="0" err="1"/>
              <a:t>Пятый</a:t>
            </a:r>
            <a:r>
              <a:rPr lang="uk-UA" altLang="en-US" dirty="0"/>
              <a:t> </a:t>
            </a:r>
            <a:r>
              <a:rPr lang="uk-UA" altLang="en-US" dirty="0" err="1"/>
              <a:t>уровень</a:t>
            </a:r>
            <a:endParaRPr lang="uk-UA" altLang="en-US" dirty="0"/>
          </a:p>
        </p:txBody>
      </p:sp>
      <p:sp>
        <p:nvSpPr>
          <p:cNvPr id="1741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latin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endParaRPr lang="uk-UA" altLang="en-US" dirty="0"/>
          </a:p>
        </p:txBody>
      </p:sp>
      <p:sp>
        <p:nvSpPr>
          <p:cNvPr id="1741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endParaRPr lang="uk-UA" altLang="en-US" dirty="0"/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rgbClr val="678C94"/>
                </a:solidFill>
                <a:latin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006FA0CC-CA15-44EC-9024-17F69880780F}" type="slidenum">
              <a:rPr lang="uk-UA" altLang="en-US" smtClean="0"/>
              <a:pPr>
                <a:defRPr/>
              </a:pPr>
              <a:t>‹#›</a:t>
            </a:fld>
            <a:endParaRPr lang="uk-UA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6" r:id="rId1"/>
    <p:sldLayoutId id="2147483696" r:id="rId2"/>
    <p:sldLayoutId id="2147483707" r:id="rId3"/>
    <p:sldLayoutId id="2147483699" r:id="rId4"/>
    <p:sldLayoutId id="2147483701" r:id="rId5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Tahoma" pitchFamily="34" charset="0"/>
          <a:ea typeface="+mj-ea"/>
          <a:cs typeface="Tahoma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3000">
          <a:solidFill>
            <a:srgbClr val="000000"/>
          </a:solidFill>
          <a:latin typeface="Tahoma" pitchFamily="34" charset="0"/>
          <a:ea typeface="+mn-ea"/>
          <a:cs typeface="Tahoma" pitchFamily="34" charset="0"/>
        </a:defRPr>
      </a:lvl1pPr>
      <a:lvl2pPr marL="669925" indent="-32543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q"/>
        <a:defRPr sz="2600">
          <a:solidFill>
            <a:srgbClr val="000000"/>
          </a:solidFill>
          <a:latin typeface="Tahoma" pitchFamily="34" charset="0"/>
          <a:cs typeface="Tahoma" pitchFamily="34" charset="0"/>
        </a:defRPr>
      </a:lvl2pPr>
      <a:lvl3pPr marL="1022350" indent="-35083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2200">
          <a:solidFill>
            <a:srgbClr val="000000"/>
          </a:solidFill>
          <a:latin typeface="Tahoma" pitchFamily="34" charset="0"/>
          <a:cs typeface="Tahoma" pitchFamily="34" charset="0"/>
        </a:defRPr>
      </a:lvl3pPr>
      <a:lvl4pPr marL="1339850" indent="-31591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q"/>
        <a:defRPr sz="2000">
          <a:solidFill>
            <a:srgbClr val="000000"/>
          </a:solidFill>
          <a:latin typeface="Tahoma" pitchFamily="34" charset="0"/>
          <a:cs typeface="Tahoma" pitchFamily="34" charset="0"/>
        </a:defRPr>
      </a:lvl4pPr>
      <a:lvl5pPr marL="1681163" indent="-339725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rgbClr val="000000"/>
          </a:solidFill>
          <a:latin typeface="Tahoma" pitchFamily="34" charset="0"/>
          <a:cs typeface="Tahoma" pitchFamily="34" charset="0"/>
        </a:defRPr>
      </a:lvl5pPr>
      <a:lvl6pPr marL="21383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6pPr>
      <a:lvl7pPr marL="25955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7pPr>
      <a:lvl8pPr marL="30527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8pPr>
      <a:lvl9pPr marL="35099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9YyCwNoqMwA" TargetMode="Externa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755576" y="1268760"/>
            <a:ext cx="8101407" cy="2808312"/>
          </a:xfrm>
          <a:prstGeom prst="rect">
            <a:avLst/>
          </a:prstGeom>
        </p:spPr>
        <p:txBody>
          <a:bodyPr>
            <a:norm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/>
            <a:r>
              <a:rPr lang="ru-RU" sz="3100" b="1" cap="all" dirty="0">
                <a:solidFill>
                  <a:srgbClr val="87003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ahoma" panose="020B0604030504040204" pitchFamily="34" charset="0"/>
              </a:rPr>
              <a:t/>
            </a:r>
            <a:br>
              <a:rPr lang="ru-RU" sz="3100" b="1" cap="all" dirty="0">
                <a:solidFill>
                  <a:srgbClr val="87003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ahoma" panose="020B0604030504040204" pitchFamily="34" charset="0"/>
              </a:rPr>
            </a:br>
            <a:endParaRPr lang="ru-RU" sz="3100" b="1" cap="all" dirty="0">
              <a:solidFill>
                <a:srgbClr val="870038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Tahoma" panose="020B0604030504040204" pitchFamily="34" charset="0"/>
            </a:endParaRPr>
          </a:p>
          <a:p>
            <a:pPr algn="l"/>
            <a:r>
              <a:rPr lang="ru-RU" sz="3600" i="1" u="sng" dirty="0" smtClean="0">
                <a:solidFill>
                  <a:srgbClr val="870038"/>
                </a:solidFill>
                <a:latin typeface="+mn-lt"/>
              </a:rPr>
              <a:t>Тема 2.3. </a:t>
            </a:r>
            <a:r>
              <a:rPr lang="uk-UA" sz="3600" i="1" u="sng" dirty="0" smtClean="0">
                <a:solidFill>
                  <a:srgbClr val="870038"/>
                </a:solidFill>
                <a:latin typeface="+mn-lt"/>
              </a:rPr>
              <a:t>Механізми демократії участі у чинному законодавстві України</a:t>
            </a:r>
            <a:endParaRPr lang="uk-UA" sz="3600" i="1" u="sng" dirty="0">
              <a:solidFill>
                <a:srgbClr val="870038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8496632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6778625" cy="1139825"/>
          </a:xfrm>
          <a:extLst/>
        </p:spPr>
        <p:txBody>
          <a:bodyPr/>
          <a:lstStyle/>
          <a:p>
            <a:pPr eaLnBrk="1" hangingPunct="1"/>
            <a:r>
              <a:rPr sz="2800" cap="none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ЗАГАЛЬНІ ЗБОРИ ГРОМАДЯН: </a:t>
            </a:r>
            <a:br>
              <a:rPr sz="2800" cap="none" dirty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sz="2800" cap="none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СУТЬ. ПРАВОВІ НАСЛІДКИ</a:t>
            </a:r>
            <a:endParaRPr lang="uk-UA" sz="2800" cap="none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266700" indent="-266700" eaLnBrk="1" hangingPunct="1">
              <a:buClr>
                <a:srgbClr val="678C94"/>
              </a:buClr>
              <a:buSzPct val="100000"/>
              <a:buFont typeface="Wingdings" pitchFamily="2" charset="2"/>
              <a:buChar char="§"/>
              <a:defRPr/>
            </a:pPr>
            <a:r>
              <a:rPr lang="en-US" sz="2400" dirty="0">
                <a:latin typeface="+mn-lt"/>
                <a:cs typeface="Tahoma" pitchFamily="34" charset="0"/>
              </a:rPr>
              <a:t> </a:t>
            </a:r>
            <a:r>
              <a:rPr lang="uk-UA" sz="2400" dirty="0">
                <a:latin typeface="+mn-lt"/>
                <a:cs typeface="Tahoma" pitchFamily="34" charset="0"/>
              </a:rPr>
              <a:t>Збори - форма громадського контролю та консультативної демократії.</a:t>
            </a:r>
          </a:p>
          <a:p>
            <a:pPr marL="266700" indent="-266700" eaLnBrk="1" hangingPunct="1">
              <a:buClr>
                <a:srgbClr val="678C94"/>
              </a:buClr>
              <a:buSzPct val="100000"/>
              <a:buFont typeface="Wingdings" pitchFamily="2" charset="2"/>
              <a:buChar char="§"/>
              <a:defRPr/>
            </a:pPr>
            <a:r>
              <a:rPr lang="en-US" sz="2400" dirty="0">
                <a:latin typeface="+mn-lt"/>
                <a:cs typeface="Tahoma" pitchFamily="34" charset="0"/>
              </a:rPr>
              <a:t> </a:t>
            </a:r>
            <a:r>
              <a:rPr lang="uk-UA" sz="2400" dirty="0">
                <a:latin typeface="+mn-lt"/>
                <a:cs typeface="Tahoma" pitchFamily="34" charset="0"/>
              </a:rPr>
              <a:t>Основна ідея: доступність для реалізації навіть невеликій групі громадян навіть за протидії ОМС  (однак при цьому місцеве життя не має перетворитися на постійні збори!)</a:t>
            </a:r>
          </a:p>
          <a:p>
            <a:pPr marL="0" indent="0" algn="ctr" eaLnBrk="1" hangingPunct="1">
              <a:buFont typeface="Wingdings" pitchFamily="2" charset="2"/>
              <a:buNone/>
              <a:defRPr/>
            </a:pPr>
            <a:endParaRPr lang="en-US" sz="2600" b="1" dirty="0">
              <a:latin typeface="Tahoma" pitchFamily="34" charset="0"/>
              <a:cs typeface="Tahoma" pitchFamily="34" charset="0"/>
            </a:endParaRPr>
          </a:p>
          <a:p>
            <a:pPr marL="0" indent="0" algn="ctr" eaLnBrk="1" hangingPunct="1">
              <a:buFont typeface="Wingdings" pitchFamily="2" charset="2"/>
              <a:buNone/>
              <a:defRPr/>
            </a:pPr>
            <a:r>
              <a:rPr lang="uk-UA" sz="2600" b="1" dirty="0">
                <a:latin typeface="+mn-lt"/>
                <a:cs typeface="Tahoma" pitchFamily="34" charset="0"/>
              </a:rPr>
              <a:t>Органи й посадові особи </a:t>
            </a:r>
            <a:br>
              <a:rPr lang="uk-UA" sz="2600" b="1" dirty="0">
                <a:latin typeface="+mn-lt"/>
                <a:cs typeface="Tahoma" pitchFamily="34" charset="0"/>
              </a:rPr>
            </a:br>
            <a:r>
              <a:rPr lang="uk-UA" sz="2600" b="1" dirty="0">
                <a:latin typeface="+mn-lt"/>
                <a:cs typeface="Tahoma" pitchFamily="34" charset="0"/>
              </a:rPr>
              <a:t>місцевого самоврядування </a:t>
            </a:r>
            <a:br>
              <a:rPr lang="uk-UA" sz="2600" b="1" dirty="0">
                <a:latin typeface="+mn-lt"/>
                <a:cs typeface="Tahoma" pitchFamily="34" charset="0"/>
              </a:rPr>
            </a:br>
            <a:r>
              <a:rPr lang="uk-UA" sz="2600" b="1" u="sng" dirty="0">
                <a:latin typeface="+mn-lt"/>
                <a:cs typeface="Tahoma" pitchFamily="34" charset="0"/>
              </a:rPr>
              <a:t>враховують у своїй діяльності рішення Зборів</a:t>
            </a:r>
          </a:p>
          <a:p>
            <a:pPr marL="0" indent="0" eaLnBrk="1" hangingPunct="1">
              <a:defRPr/>
            </a:pPr>
            <a:endParaRPr lang="uk-UA" sz="2600" dirty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59395" name="Номер слайда 1"/>
          <p:cNvSpPr>
            <a:spLocks noGrp="1"/>
          </p:cNvSpPr>
          <p:nvPr>
            <p:ph type="sldNum" sz="quarter" idx="4294967295"/>
          </p:nvPr>
        </p:nvSpPr>
        <p:spPr>
          <a:xfrm>
            <a:off x="6553200" y="6243638"/>
            <a:ext cx="2133600" cy="457200"/>
          </a:xfrm>
          <a:prstGeom prst="rect">
            <a:avLst/>
          </a:prstGeom>
          <a:noFill/>
        </p:spPr>
        <p:txBody>
          <a:bodyPr/>
          <a:lstStyle/>
          <a:p>
            <a:fld id="{0A85B3F4-1648-4A10-B7BA-AAB665210BD3}" type="slidenum">
              <a:rPr lang="uk-UA" altLang="en-US" smtClean="0"/>
              <a:pPr/>
              <a:t>10</a:t>
            </a:fld>
            <a:endParaRPr lang="uk-UA" altLang="en-US"/>
          </a:p>
        </p:txBody>
      </p:sp>
      <p:cxnSp>
        <p:nvCxnSpPr>
          <p:cNvPr id="5" name="Пряма сполучна лінія 9"/>
          <p:cNvCxnSpPr/>
          <p:nvPr/>
        </p:nvCxnSpPr>
        <p:spPr>
          <a:xfrm>
            <a:off x="482600" y="1412875"/>
            <a:ext cx="8193088" cy="0"/>
          </a:xfrm>
          <a:prstGeom prst="line">
            <a:avLst/>
          </a:prstGeom>
          <a:ln w="15875" cap="sq">
            <a:solidFill>
              <a:srgbClr val="870038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361822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95536" y="260648"/>
            <a:ext cx="6696075" cy="1139825"/>
          </a:xfrm>
        </p:spPr>
        <p:txBody>
          <a:bodyPr anchor="ctr">
            <a:normAutofit/>
          </a:bodyPr>
          <a:lstStyle/>
          <a:p>
            <a:pPr eaLnBrk="1" hangingPunct="1"/>
            <a:r>
              <a:rPr lang="uk-UA" sz="2800" b="1" kern="1200" dirty="0">
                <a:solidFill>
                  <a:srgbClr val="870038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ahoma" panose="020B0604030504040204" pitchFamily="34" charset="0"/>
              </a:rPr>
              <a:t>ОРГАНИ САМООРГАНІЗАЦІЇ НАСЕЛЕННЯ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68313" y="1425279"/>
            <a:ext cx="8229600" cy="504696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80000"/>
              </a:lnSpc>
              <a:buFont typeface="Wingdings" pitchFamily="2" charset="2"/>
              <a:buNone/>
            </a:pPr>
            <a:r>
              <a:rPr lang="uk-UA" sz="2000" b="1" dirty="0">
                <a:latin typeface="Arial" charset="0"/>
              </a:rPr>
              <a:t>Органи самоорганізації населення (далі ОСН</a:t>
            </a:r>
            <a:r>
              <a:rPr lang="uk-UA" sz="2000" dirty="0">
                <a:latin typeface="Arial" charset="0"/>
              </a:rPr>
              <a:t>) – це представницькі органи, що створюються мешканцями, які на законних підставах проживають на території села, селища, міста або їх частин, для вирішення завдань, передбачених законодавством. ОСН можна вважати:</a:t>
            </a:r>
          </a:p>
          <a:p>
            <a:pPr marL="0" indent="0">
              <a:lnSpc>
                <a:spcPct val="80000"/>
              </a:lnSpc>
              <a:buFont typeface="Wingdings" pitchFamily="2" charset="2"/>
              <a:buNone/>
            </a:pPr>
            <a:endParaRPr lang="uk-UA" sz="2000" dirty="0">
              <a:latin typeface="Arial" charset="0"/>
            </a:endParaRPr>
          </a:p>
          <a:p>
            <a:pPr>
              <a:lnSpc>
                <a:spcPct val="80000"/>
              </a:lnSpc>
              <a:buClr>
                <a:srgbClr val="678C94"/>
              </a:buClr>
              <a:buSzPct val="100000"/>
              <a:buFont typeface="Wingdings" panose="05000000000000000000" pitchFamily="2" charset="2"/>
              <a:buChar char="§"/>
            </a:pPr>
            <a:r>
              <a:rPr lang="uk-UA" sz="1900" dirty="0">
                <a:latin typeface="Arial" charset="0"/>
              </a:rPr>
              <a:t>постійно діючим органом;</a:t>
            </a:r>
          </a:p>
          <a:p>
            <a:pPr>
              <a:lnSpc>
                <a:spcPct val="80000"/>
              </a:lnSpc>
              <a:buClr>
                <a:srgbClr val="678C94"/>
              </a:buClr>
              <a:buSzPct val="100000"/>
              <a:buFont typeface="Wingdings" panose="05000000000000000000" pitchFamily="2" charset="2"/>
              <a:buChar char="§"/>
            </a:pPr>
            <a:r>
              <a:rPr lang="uk-UA" sz="1900" dirty="0">
                <a:latin typeface="Arial" charset="0"/>
              </a:rPr>
              <a:t>представницьким органом;</a:t>
            </a:r>
          </a:p>
          <a:p>
            <a:pPr>
              <a:lnSpc>
                <a:spcPct val="80000"/>
              </a:lnSpc>
              <a:buClr>
                <a:srgbClr val="678C94"/>
              </a:buClr>
              <a:buSzPct val="100000"/>
              <a:buFont typeface="Wingdings" panose="05000000000000000000" pitchFamily="2" charset="2"/>
              <a:buChar char="§"/>
            </a:pPr>
            <a:r>
              <a:rPr lang="uk-UA" sz="1900" dirty="0">
                <a:latin typeface="Arial" charset="0"/>
              </a:rPr>
              <a:t>органом, що обирається частиною територіальної громади;</a:t>
            </a:r>
          </a:p>
          <a:p>
            <a:pPr>
              <a:lnSpc>
                <a:spcPct val="80000"/>
              </a:lnSpc>
              <a:buClr>
                <a:srgbClr val="678C94"/>
              </a:buClr>
              <a:buSzPct val="100000"/>
              <a:buFont typeface="Wingdings" panose="05000000000000000000" pitchFamily="2" charset="2"/>
              <a:buChar char="§"/>
            </a:pPr>
            <a:r>
              <a:rPr lang="uk-UA" sz="1900" dirty="0">
                <a:latin typeface="Arial" charset="0"/>
              </a:rPr>
              <a:t>органом, вибори до якого здійснюються загальними зборами громадян, або їх представниками;</a:t>
            </a:r>
          </a:p>
          <a:p>
            <a:pPr>
              <a:lnSpc>
                <a:spcPct val="80000"/>
              </a:lnSpc>
              <a:buClr>
                <a:srgbClr val="678C94"/>
              </a:buClr>
              <a:buSzPct val="100000"/>
              <a:buFont typeface="Wingdings" panose="05000000000000000000" pitchFamily="2" charset="2"/>
              <a:buChar char="§"/>
            </a:pPr>
            <a:r>
              <a:rPr lang="uk-UA" sz="1900" dirty="0">
                <a:latin typeface="Arial" charset="0"/>
              </a:rPr>
              <a:t>для створення цього органу потрібні </a:t>
            </a:r>
            <a:r>
              <a:rPr lang="uk-UA" sz="1900" u="sng" dirty="0">
                <a:latin typeface="Arial" charset="0"/>
              </a:rPr>
              <a:t>дозвіл влади і ініціатива </a:t>
            </a:r>
            <a:r>
              <a:rPr lang="uk-UA" sz="1900" dirty="0">
                <a:latin typeface="Arial" charset="0"/>
              </a:rPr>
              <a:t>мешканців населеного пункту;</a:t>
            </a:r>
          </a:p>
          <a:p>
            <a:pPr>
              <a:lnSpc>
                <a:spcPct val="80000"/>
              </a:lnSpc>
              <a:buClr>
                <a:srgbClr val="678C94"/>
              </a:buClr>
              <a:buSzPct val="100000"/>
              <a:buFont typeface="Wingdings" panose="05000000000000000000" pitchFamily="2" charset="2"/>
              <a:buChar char="§"/>
            </a:pPr>
            <a:r>
              <a:rPr lang="uk-UA" sz="1900" dirty="0">
                <a:latin typeface="Arial" charset="0"/>
              </a:rPr>
              <a:t>орган самоорганізації населення наділяється радою частиною її</a:t>
            </a:r>
          </a:p>
          <a:p>
            <a:pPr marL="0" indent="0">
              <a:lnSpc>
                <a:spcPct val="80000"/>
              </a:lnSpc>
              <a:buClr>
                <a:srgbClr val="678C94"/>
              </a:buClr>
              <a:buSzPct val="100000"/>
              <a:buNone/>
            </a:pPr>
            <a:r>
              <a:rPr lang="uk-UA" sz="1900" dirty="0">
                <a:latin typeface="Arial" charset="0"/>
              </a:rPr>
              <a:t>власної компетенції, фінансів, майна;</a:t>
            </a:r>
          </a:p>
          <a:p>
            <a:pPr>
              <a:lnSpc>
                <a:spcPct val="80000"/>
              </a:lnSpc>
              <a:buClr>
                <a:srgbClr val="678C94"/>
              </a:buClr>
              <a:buSzPct val="100000"/>
              <a:buFont typeface="Wingdings" panose="05000000000000000000" pitchFamily="2" charset="2"/>
              <a:buChar char="§"/>
            </a:pPr>
            <a:r>
              <a:rPr lang="uk-UA" sz="1900" dirty="0">
                <a:latin typeface="Arial" charset="0"/>
              </a:rPr>
              <a:t>органи самоорганізації населення входять до системи місцевого самоврядування в Україні та утворюються за територіальним принципом.</a:t>
            </a:r>
            <a:r>
              <a:rPr lang="uk-UA" sz="1900" b="1" dirty="0">
                <a:solidFill>
                  <a:schemeClr val="tx1"/>
                </a:solidFill>
                <a:latin typeface="Arial" charset="0"/>
              </a:rPr>
              <a:t> </a:t>
            </a:r>
          </a:p>
        </p:txBody>
      </p:sp>
      <p:sp>
        <p:nvSpPr>
          <p:cNvPr id="91140" name="Номер слайда 1"/>
          <p:cNvSpPr txBox="1">
            <a:spLocks noGrp="1"/>
          </p:cNvSpPr>
          <p:nvPr/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/>
            <a:fld id="{730889EB-AEE6-481B-ACEB-B5274781750F}" type="slidenum">
              <a:rPr lang="uk-UA" altLang="en-US" sz="1000">
                <a:solidFill>
                  <a:srgbClr val="678C94"/>
                </a:solidFill>
                <a:latin typeface="Tahoma" pitchFamily="34" charset="0"/>
                <a:cs typeface="Tahoma" pitchFamily="34" charset="0"/>
              </a:rPr>
              <a:pPr algn="r"/>
              <a:t>11</a:t>
            </a:fld>
            <a:endParaRPr lang="uk-UA" altLang="en-US" sz="1000">
              <a:solidFill>
                <a:srgbClr val="678C94"/>
              </a:solidFill>
              <a:latin typeface="Tahoma" pitchFamily="34" charset="0"/>
              <a:cs typeface="Tahoma" pitchFamily="34" charset="0"/>
            </a:endParaRPr>
          </a:p>
        </p:txBody>
      </p:sp>
      <p:cxnSp>
        <p:nvCxnSpPr>
          <p:cNvPr id="5" name="Пряма сполучна лінія 9"/>
          <p:cNvCxnSpPr/>
          <p:nvPr/>
        </p:nvCxnSpPr>
        <p:spPr>
          <a:xfrm>
            <a:off x="482600" y="1412875"/>
            <a:ext cx="8193088" cy="0"/>
          </a:xfrm>
          <a:prstGeom prst="line">
            <a:avLst/>
          </a:prstGeom>
          <a:ln w="15875" cap="sq">
            <a:solidFill>
              <a:srgbClr val="870038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304793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95536" y="260350"/>
            <a:ext cx="6696075" cy="1139825"/>
          </a:xfrm>
        </p:spPr>
        <p:txBody>
          <a:bodyPr anchor="ctr">
            <a:normAutofit/>
          </a:bodyPr>
          <a:lstStyle/>
          <a:p>
            <a:pPr eaLnBrk="1" hangingPunct="1"/>
            <a:r>
              <a:rPr lang="uk-UA" sz="2800" b="1" kern="1200" dirty="0">
                <a:solidFill>
                  <a:srgbClr val="870038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ahoma" panose="020B0604030504040204" pitchFamily="34" charset="0"/>
              </a:rPr>
              <a:t>ОРГАНИ САМООРГАНІЗАЦІЇ НАСЕЛЕННЯ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68313" y="1628775"/>
            <a:ext cx="8229600" cy="4392613"/>
          </a:xfrm>
        </p:spPr>
        <p:txBody>
          <a:bodyPr>
            <a:normAutofit/>
          </a:bodyPr>
          <a:lstStyle/>
          <a:p>
            <a:pPr marL="0" indent="0">
              <a:lnSpc>
                <a:spcPct val="90000"/>
              </a:lnSpc>
              <a:buFont typeface="Wingdings" pitchFamily="2" charset="2"/>
              <a:buNone/>
            </a:pPr>
            <a:r>
              <a:rPr lang="uk-UA" sz="2600" b="1" dirty="0">
                <a:solidFill>
                  <a:srgbClr val="A50021"/>
                </a:solidFill>
                <a:latin typeface="+mn-lt"/>
              </a:rPr>
              <a:t>Головними завданнями </a:t>
            </a:r>
            <a:r>
              <a:rPr lang="uk-UA" sz="2600" dirty="0">
                <a:latin typeface="+mn-lt"/>
              </a:rPr>
              <a:t>органів самоорганізації населення є:</a:t>
            </a:r>
          </a:p>
          <a:p>
            <a:pPr marL="514350" indent="-514350">
              <a:lnSpc>
                <a:spcPct val="90000"/>
              </a:lnSpc>
              <a:buClr>
                <a:srgbClr val="3E3E40"/>
              </a:buClr>
              <a:buSzPct val="100000"/>
              <a:buFont typeface="+mj-lt"/>
              <a:buAutoNum type="arabicPeriod"/>
            </a:pPr>
            <a:r>
              <a:rPr lang="uk-UA" sz="2600" dirty="0">
                <a:latin typeface="+mn-lt"/>
              </a:rPr>
              <a:t>Створення умов для участі мешканців у розв’язанні питань місцевого значення в межах Конституції і законів України;</a:t>
            </a:r>
          </a:p>
          <a:p>
            <a:pPr marL="514350" indent="-514350">
              <a:lnSpc>
                <a:spcPct val="90000"/>
              </a:lnSpc>
              <a:buClr>
                <a:srgbClr val="3E3E40"/>
              </a:buClr>
              <a:buSzPct val="100000"/>
              <a:buFont typeface="+mj-lt"/>
              <a:buAutoNum type="arabicPeriod"/>
            </a:pPr>
            <a:r>
              <a:rPr lang="uk-UA" sz="2600" dirty="0">
                <a:latin typeface="+mn-lt"/>
              </a:rPr>
              <a:t>Задоволення соціальних, культурних, побутових та інших потреб мешканців шляхом сприяння у наданні їм відповідних послуг;</a:t>
            </a:r>
          </a:p>
          <a:p>
            <a:pPr marL="514350" indent="-514350">
              <a:lnSpc>
                <a:spcPct val="90000"/>
              </a:lnSpc>
              <a:buClr>
                <a:srgbClr val="3E3E40"/>
              </a:buClr>
              <a:buSzPct val="100000"/>
              <a:buFont typeface="+mj-lt"/>
              <a:buAutoNum type="arabicPeriod"/>
            </a:pPr>
            <a:r>
              <a:rPr lang="uk-UA" sz="2600" dirty="0">
                <a:latin typeface="+mn-lt"/>
              </a:rPr>
              <a:t>Участь в реалізації програм соціально-економічного, культурного розвитку відповідної території, інших місцевих програм.</a:t>
            </a:r>
          </a:p>
        </p:txBody>
      </p:sp>
      <p:sp>
        <p:nvSpPr>
          <p:cNvPr id="97284" name="Номер слайда 1"/>
          <p:cNvSpPr txBox="1">
            <a:spLocks noGrp="1"/>
          </p:cNvSpPr>
          <p:nvPr/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/>
            <a:fld id="{6C92D859-4B1D-4499-AF7D-232A1F378430}" type="slidenum">
              <a:rPr lang="uk-UA" altLang="en-US" sz="1000">
                <a:solidFill>
                  <a:srgbClr val="678C94"/>
                </a:solidFill>
                <a:latin typeface="Tahoma" pitchFamily="34" charset="0"/>
                <a:cs typeface="Tahoma" pitchFamily="34" charset="0"/>
              </a:rPr>
              <a:pPr algn="r"/>
              <a:t>12</a:t>
            </a:fld>
            <a:endParaRPr lang="uk-UA" altLang="en-US" sz="1000">
              <a:solidFill>
                <a:srgbClr val="678C94"/>
              </a:solidFill>
              <a:latin typeface="Tahoma" pitchFamily="34" charset="0"/>
              <a:cs typeface="Tahoma" pitchFamily="34" charset="0"/>
            </a:endParaRPr>
          </a:p>
        </p:txBody>
      </p:sp>
      <p:cxnSp>
        <p:nvCxnSpPr>
          <p:cNvPr id="5" name="Пряма сполучна лінія 9"/>
          <p:cNvCxnSpPr/>
          <p:nvPr/>
        </p:nvCxnSpPr>
        <p:spPr>
          <a:xfrm>
            <a:off x="482600" y="1412875"/>
            <a:ext cx="8193088" cy="0"/>
          </a:xfrm>
          <a:prstGeom prst="line">
            <a:avLst/>
          </a:prstGeom>
          <a:ln w="15875" cap="sq">
            <a:solidFill>
              <a:srgbClr val="870038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1083272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6778625" cy="1139825"/>
          </a:xfrm>
        </p:spPr>
        <p:txBody>
          <a:bodyPr/>
          <a:lstStyle/>
          <a:p>
            <a:pPr eaLnBrk="1" hangingPunct="1"/>
            <a:r>
              <a:rPr lang="uk-UA" sz="2800" cap="none">
                <a:effectLst>
                  <a:outerShdw blurRad="38100" dist="38100" dir="2700000" algn="tl">
                    <a:srgbClr val="C0C0C0"/>
                  </a:outerShdw>
                </a:effectLst>
              </a:rPr>
              <a:t>МІСЦЕВІ ІНІЦІАТИВИ:</a:t>
            </a:r>
            <a:br>
              <a:rPr lang="uk-UA" sz="2800" cap="none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uk-UA" sz="2800" cap="none">
                <a:effectLst>
                  <a:outerShdw blurRad="38100" dist="38100" dir="2700000" algn="tl">
                    <a:srgbClr val="C0C0C0"/>
                  </a:outerShdw>
                </a:effectLst>
              </a:rPr>
              <a:t>СУТЬ. ПРАВОВІ НАСЛІДКИ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628775"/>
            <a:ext cx="8229600" cy="4530725"/>
          </a:xfrm>
        </p:spPr>
        <p:txBody>
          <a:bodyPr>
            <a:normAutofit/>
          </a:bodyPr>
          <a:lstStyle/>
          <a:p>
            <a:pPr marL="266700" indent="-266700" eaLnBrk="1" hangingPunct="1">
              <a:buClr>
                <a:srgbClr val="678C94"/>
              </a:buClr>
              <a:buSzPct val="100000"/>
              <a:buFont typeface="Wingdings" pitchFamily="2" charset="2"/>
              <a:buChar char="§"/>
              <a:defRPr/>
            </a:pPr>
            <a:r>
              <a:rPr lang="en-US" sz="2400" dirty="0">
                <a:latin typeface="+mn-lt"/>
                <a:cs typeface="Tahoma" pitchFamily="34" charset="0"/>
              </a:rPr>
              <a:t> </a:t>
            </a:r>
            <a:r>
              <a:rPr lang="uk-UA" sz="2400" dirty="0">
                <a:latin typeface="+mn-lt"/>
                <a:cs typeface="Tahoma" pitchFamily="34" charset="0"/>
              </a:rPr>
              <a:t>Ініціативна група самостійно готує проект рішення ОМС та подає на розгляд у визначеному порядку.</a:t>
            </a:r>
          </a:p>
          <a:p>
            <a:pPr marL="266700" indent="-266700" eaLnBrk="1" hangingPunct="1">
              <a:buClr>
                <a:srgbClr val="678C94"/>
              </a:buClr>
              <a:buSzPct val="100000"/>
              <a:buFont typeface="Wingdings" pitchFamily="2" charset="2"/>
              <a:buChar char="§"/>
              <a:defRPr/>
            </a:pPr>
            <a:r>
              <a:rPr lang="uk-UA" sz="2400" dirty="0">
                <a:latin typeface="+mn-lt"/>
                <a:cs typeface="Tahoma" pitchFamily="34" charset="0"/>
              </a:rPr>
              <a:t> Через механізм місцевої ініціативи громада може ініціювати розгляд місцевою радою будь-якого важливого питання фактично незалежно від бажання голови та депутатів</a:t>
            </a:r>
          </a:p>
          <a:p>
            <a:pPr marL="0" indent="0" algn="ctr" eaLnBrk="1" hangingPunct="1">
              <a:buFont typeface="Wingdings" pitchFamily="2" charset="2"/>
              <a:buNone/>
              <a:defRPr/>
            </a:pPr>
            <a:endParaRPr lang="uk-UA" sz="2600" dirty="0">
              <a:latin typeface="Tahoma" pitchFamily="34" charset="0"/>
              <a:cs typeface="Tahoma" pitchFamily="34" charset="0"/>
            </a:endParaRPr>
          </a:p>
          <a:p>
            <a:pPr marL="0" indent="0" algn="ctr" eaLnBrk="1" hangingPunct="1">
              <a:buFont typeface="Wingdings" pitchFamily="2" charset="2"/>
              <a:buNone/>
              <a:defRPr/>
            </a:pPr>
            <a:r>
              <a:rPr lang="uk-UA" sz="2800" b="1" dirty="0">
                <a:latin typeface="+mn-lt"/>
                <a:cs typeface="Tahoma" pitchFamily="34" charset="0"/>
              </a:rPr>
              <a:t>Місцева рада </a:t>
            </a:r>
          </a:p>
          <a:p>
            <a:pPr marL="0" indent="0" algn="ctr" eaLnBrk="1" hangingPunct="1">
              <a:buFont typeface="Wingdings" pitchFamily="2" charset="2"/>
              <a:buNone/>
              <a:defRPr/>
            </a:pPr>
            <a:r>
              <a:rPr lang="uk-UA" sz="2800" b="1" u="sng" dirty="0">
                <a:latin typeface="+mn-lt"/>
                <a:cs typeface="Tahoma" pitchFamily="34" charset="0"/>
              </a:rPr>
              <a:t>повинна</a:t>
            </a:r>
            <a:r>
              <a:rPr lang="uk-UA" sz="2800" b="1" dirty="0">
                <a:latin typeface="+mn-lt"/>
                <a:cs typeface="Tahoma" pitchFamily="34" charset="0"/>
              </a:rPr>
              <a:t> </a:t>
            </a:r>
            <a:r>
              <a:rPr lang="uk-UA" sz="2800" b="1" u="sng" dirty="0">
                <a:latin typeface="+mn-lt"/>
                <a:cs typeface="Tahoma" pitchFamily="34" charset="0"/>
              </a:rPr>
              <a:t>розглянути</a:t>
            </a:r>
            <a:r>
              <a:rPr lang="uk-UA" sz="2800" b="1" dirty="0">
                <a:latin typeface="+mn-lt"/>
                <a:cs typeface="Tahoma" pitchFamily="34" charset="0"/>
              </a:rPr>
              <a:t> місцеву ініціативу </a:t>
            </a:r>
            <a:br>
              <a:rPr lang="uk-UA" sz="2800" b="1" dirty="0">
                <a:latin typeface="+mn-lt"/>
                <a:cs typeface="Tahoma" pitchFamily="34" charset="0"/>
              </a:rPr>
            </a:br>
            <a:r>
              <a:rPr lang="uk-UA" sz="2800" b="1" u="sng" dirty="0">
                <a:latin typeface="+mn-lt"/>
                <a:cs typeface="Tahoma" pitchFamily="34" charset="0"/>
              </a:rPr>
              <a:t>та прийняти рішення по суті</a:t>
            </a:r>
          </a:p>
        </p:txBody>
      </p:sp>
      <p:sp>
        <p:nvSpPr>
          <p:cNvPr id="61443" name="Номер слайда 1"/>
          <p:cNvSpPr>
            <a:spLocks noGrp="1"/>
          </p:cNvSpPr>
          <p:nvPr>
            <p:ph type="sldNum" sz="quarter" idx="4294967295"/>
          </p:nvPr>
        </p:nvSpPr>
        <p:spPr>
          <a:xfrm>
            <a:off x="6553200" y="6243638"/>
            <a:ext cx="2133600" cy="457200"/>
          </a:xfrm>
          <a:prstGeom prst="rect">
            <a:avLst/>
          </a:prstGeom>
          <a:noFill/>
        </p:spPr>
        <p:txBody>
          <a:bodyPr/>
          <a:lstStyle/>
          <a:p>
            <a:fld id="{386D7EDC-2B33-4F5B-9BC2-229FB0F99C13}" type="slidenum">
              <a:rPr lang="uk-UA" altLang="en-US" smtClean="0"/>
              <a:pPr/>
              <a:t>13</a:t>
            </a:fld>
            <a:endParaRPr lang="uk-UA" altLang="en-US"/>
          </a:p>
        </p:txBody>
      </p:sp>
      <p:cxnSp>
        <p:nvCxnSpPr>
          <p:cNvPr id="5" name="Пряма сполучна лінія 9"/>
          <p:cNvCxnSpPr/>
          <p:nvPr/>
        </p:nvCxnSpPr>
        <p:spPr>
          <a:xfrm>
            <a:off x="482600" y="1412875"/>
            <a:ext cx="8193088" cy="0"/>
          </a:xfrm>
          <a:prstGeom prst="line">
            <a:avLst/>
          </a:prstGeom>
          <a:ln w="15875" cap="sq">
            <a:solidFill>
              <a:srgbClr val="870038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2784245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260350"/>
            <a:ext cx="6913562" cy="1139825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uk-UA" sz="2500" cap="none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ІНШІ МЕХАНІЗМИ ЗАЛУЧЕННЯ ГРОМАДЯН ДО ДЕРЖАВНИХ ТА МІСЦЕВИХ СПРАВ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484313"/>
            <a:ext cx="8497192" cy="4752975"/>
          </a:xfrm>
        </p:spPr>
        <p:txBody>
          <a:bodyPr/>
          <a:lstStyle/>
          <a:p>
            <a:pPr eaLnBrk="1" hangingPunct="1">
              <a:spcBef>
                <a:spcPct val="30000"/>
              </a:spcBef>
              <a:buClr>
                <a:srgbClr val="678C94"/>
              </a:buClr>
              <a:defRPr/>
            </a:pPr>
            <a:r>
              <a:rPr lang="uk-UA" sz="2200" b="1" dirty="0">
                <a:latin typeface="+mn-lt"/>
                <a:cs typeface="Tahoma" pitchFamily="34" charset="0"/>
              </a:rPr>
              <a:t>Місцевий референдум</a:t>
            </a:r>
            <a:r>
              <a:rPr lang="uk-UA" sz="2200" dirty="0">
                <a:latin typeface="+mn-lt"/>
                <a:cs typeface="Tahoma" pitchFamily="34" charset="0"/>
              </a:rPr>
              <a:t> – інструмент </a:t>
            </a:r>
            <a:r>
              <a:rPr lang="uk-UA" sz="2200" u="sng" dirty="0">
                <a:latin typeface="+mn-lt"/>
                <a:cs typeface="Tahoma" pitchFamily="34" charset="0"/>
              </a:rPr>
              <a:t>прямої</a:t>
            </a:r>
            <a:r>
              <a:rPr lang="uk-UA" sz="2200" dirty="0">
                <a:latin typeface="+mn-lt"/>
                <a:cs typeface="Tahoma" pitchFamily="34" charset="0"/>
              </a:rPr>
              <a:t> демократії </a:t>
            </a:r>
            <a:br>
              <a:rPr lang="uk-UA" sz="2200" dirty="0">
                <a:latin typeface="+mn-lt"/>
                <a:cs typeface="Tahoma" pitchFamily="34" charset="0"/>
              </a:rPr>
            </a:br>
            <a:r>
              <a:rPr lang="uk-UA" sz="2200" i="1" dirty="0">
                <a:latin typeface="+mn-lt"/>
                <a:cs typeface="Tahoma" pitchFamily="34" charset="0"/>
              </a:rPr>
              <a:t>Має регулюватися окремим законом – (наразі призупинено)</a:t>
            </a:r>
          </a:p>
          <a:p>
            <a:pPr eaLnBrk="1" hangingPunct="1">
              <a:spcBef>
                <a:spcPct val="30000"/>
              </a:spcBef>
              <a:buClr>
                <a:srgbClr val="678C94"/>
              </a:buClr>
              <a:defRPr/>
            </a:pPr>
            <a:r>
              <a:rPr lang="uk-UA" sz="2200" b="1" dirty="0">
                <a:latin typeface="+mn-lt"/>
                <a:cs typeface="Tahoma" pitchFamily="34" charset="0"/>
              </a:rPr>
              <a:t>Громадська експертиза (контроль) </a:t>
            </a:r>
            <a:r>
              <a:rPr lang="uk-UA" sz="2200" dirty="0">
                <a:latin typeface="+mn-lt"/>
                <a:cs typeface="Tahoma" pitchFamily="34" charset="0"/>
              </a:rPr>
              <a:t>діяльності органів виконавчої влади </a:t>
            </a:r>
            <a:r>
              <a:rPr lang="uk-UA" sz="2200" i="1" dirty="0">
                <a:latin typeface="+mn-lt"/>
                <a:cs typeface="Tahoma" pitchFamily="34" charset="0"/>
              </a:rPr>
              <a:t>(є механізмом громадської участі)</a:t>
            </a:r>
          </a:p>
          <a:p>
            <a:pPr eaLnBrk="1" hangingPunct="1">
              <a:spcBef>
                <a:spcPct val="30000"/>
              </a:spcBef>
              <a:buClr>
                <a:srgbClr val="678C94"/>
              </a:buClr>
              <a:defRPr/>
            </a:pPr>
            <a:r>
              <a:rPr lang="uk-UA" sz="2200" b="1" dirty="0">
                <a:latin typeface="+mn-lt"/>
                <a:cs typeface="Tahoma" pitchFamily="34" charset="0"/>
              </a:rPr>
              <a:t>Консультації з громадськістю</a:t>
            </a:r>
            <a:r>
              <a:rPr lang="uk-UA" sz="2200" dirty="0">
                <a:latin typeface="+mn-lt"/>
                <a:cs typeface="Tahoma" pitchFamily="34" charset="0"/>
              </a:rPr>
              <a:t> – інструмент </a:t>
            </a:r>
            <a:r>
              <a:rPr lang="uk-UA" sz="2200" dirty="0" err="1">
                <a:latin typeface="+mn-lt"/>
                <a:cs typeface="Tahoma" pitchFamily="34" charset="0"/>
              </a:rPr>
              <a:t>долучення</a:t>
            </a:r>
            <a:r>
              <a:rPr lang="uk-UA" sz="2200" dirty="0">
                <a:latin typeface="+mn-lt"/>
                <a:cs typeface="Tahoma" pitchFamily="34" charset="0"/>
              </a:rPr>
              <a:t> громадян до вироблення та реалізації державної чи місцевої політики (</a:t>
            </a:r>
            <a:r>
              <a:rPr lang="uk-UA" sz="2200" b="1" dirty="0">
                <a:latin typeface="+mn-lt"/>
                <a:cs typeface="Tahoma" pitchFamily="34" charset="0"/>
              </a:rPr>
              <a:t>громадські ради, інші консультативно-дорадчі органи, робочі (експертні) групи, комісії </a:t>
            </a:r>
            <a:r>
              <a:rPr lang="uk-UA" sz="2200" dirty="0">
                <a:latin typeface="+mn-lt"/>
                <a:cs typeface="Tahoma" pitchFamily="34" charset="0"/>
              </a:rPr>
              <a:t>тощо) </a:t>
            </a:r>
            <a:br>
              <a:rPr lang="uk-UA" sz="2200" dirty="0">
                <a:latin typeface="+mn-lt"/>
                <a:cs typeface="Tahoma" pitchFamily="34" charset="0"/>
              </a:rPr>
            </a:br>
            <a:r>
              <a:rPr lang="uk-UA" sz="2200" i="1" dirty="0">
                <a:latin typeface="+mn-lt"/>
                <a:cs typeface="Tahoma" pitchFamily="34" charset="0"/>
              </a:rPr>
              <a:t>(у певній мірі можуть вважатися механізмами участі)</a:t>
            </a:r>
            <a:endParaRPr lang="uk-UA" sz="2200" b="1" i="1" dirty="0">
              <a:latin typeface="+mn-lt"/>
              <a:cs typeface="Tahoma" pitchFamily="34" charset="0"/>
            </a:endParaRPr>
          </a:p>
          <a:p>
            <a:pPr eaLnBrk="1" hangingPunct="1">
              <a:spcBef>
                <a:spcPct val="30000"/>
              </a:spcBef>
              <a:buClr>
                <a:srgbClr val="678C94"/>
              </a:buClr>
              <a:defRPr/>
            </a:pPr>
            <a:r>
              <a:rPr lang="uk-UA" sz="2200" b="1" dirty="0">
                <a:latin typeface="+mn-lt"/>
                <a:cs typeface="Tahoma" pitchFamily="34" charset="0"/>
              </a:rPr>
              <a:t>Місцеві вибори</a:t>
            </a:r>
            <a:r>
              <a:rPr lang="uk-UA" sz="2200" dirty="0">
                <a:latin typeface="+mn-lt"/>
                <a:cs typeface="Tahoma" pitchFamily="34" charset="0"/>
              </a:rPr>
              <a:t> – інструмент </a:t>
            </a:r>
            <a:r>
              <a:rPr lang="uk-UA" sz="2200" u="sng" dirty="0">
                <a:latin typeface="+mn-lt"/>
                <a:cs typeface="Tahoma" pitchFamily="34" charset="0"/>
              </a:rPr>
              <a:t>представницької</a:t>
            </a:r>
            <a:r>
              <a:rPr lang="uk-UA" sz="2200" dirty="0">
                <a:latin typeface="+mn-lt"/>
                <a:cs typeface="Tahoma" pitchFamily="34" charset="0"/>
              </a:rPr>
              <a:t> демократії </a:t>
            </a:r>
            <a:r>
              <a:rPr lang="uk-UA" sz="2200" i="1" dirty="0">
                <a:latin typeface="+mn-lt"/>
                <a:cs typeface="Tahoma" pitchFamily="34" charset="0"/>
              </a:rPr>
              <a:t>(регулюється окремим законом про вибори місцевих рад та голів громад)</a:t>
            </a:r>
          </a:p>
        </p:txBody>
      </p:sp>
      <p:sp>
        <p:nvSpPr>
          <p:cNvPr id="52227" name="Номер слайда 1"/>
          <p:cNvSpPr>
            <a:spLocks noGrp="1"/>
          </p:cNvSpPr>
          <p:nvPr>
            <p:ph type="sldNum" sz="quarter" idx="4294967295"/>
          </p:nvPr>
        </p:nvSpPr>
        <p:spPr>
          <a:xfrm>
            <a:off x="6553200" y="6243638"/>
            <a:ext cx="2133600" cy="457200"/>
          </a:xfrm>
          <a:prstGeom prst="rect">
            <a:avLst/>
          </a:prstGeom>
          <a:noFill/>
        </p:spPr>
        <p:txBody>
          <a:bodyPr/>
          <a:lstStyle/>
          <a:p>
            <a:fld id="{A31CCF51-8C0D-46FF-AA3D-5B07AFB5A481}" type="slidenum">
              <a:rPr lang="uk-UA" altLang="en-US" smtClean="0"/>
              <a:pPr/>
              <a:t>14</a:t>
            </a:fld>
            <a:endParaRPr lang="uk-UA" altLang="en-US"/>
          </a:p>
        </p:txBody>
      </p:sp>
      <p:cxnSp>
        <p:nvCxnSpPr>
          <p:cNvPr id="5" name="Пряма сполучна лінія 9"/>
          <p:cNvCxnSpPr/>
          <p:nvPr/>
        </p:nvCxnSpPr>
        <p:spPr>
          <a:xfrm>
            <a:off x="482600" y="1412875"/>
            <a:ext cx="8193088" cy="0"/>
          </a:xfrm>
          <a:prstGeom prst="line">
            <a:avLst/>
          </a:prstGeom>
          <a:ln w="15875" cap="sq">
            <a:solidFill>
              <a:srgbClr val="870038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8867418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7813"/>
            <a:ext cx="8229600" cy="918939"/>
          </a:xfrm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pPr algn="ctr"/>
            <a:r>
              <a:rPr lang="uk-UA" sz="2300" b="1" kern="1200" dirty="0">
                <a:solidFill>
                  <a:srgbClr val="870038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ahoma" panose="020B0604030504040204" pitchFamily="34" charset="0"/>
              </a:rPr>
              <a:t>ПРИКЛАДИ ДЕМОКРАТІЇ УЧАСТІ ІНШИХ КРАЇН</a:t>
            </a:r>
            <a:endParaRPr lang="ru-RU" sz="2300" b="1" kern="1200" dirty="0">
              <a:solidFill>
                <a:srgbClr val="870038"/>
              </a:solidFill>
              <a:effectLst>
                <a:outerShdw blurRad="38100" dist="38100" dir="2700000" algn="tl">
                  <a:srgbClr val="C0C0C0"/>
                </a:outerShdw>
              </a:effectLst>
              <a:ea typeface="Tahoma" panose="020B0604030504040204" pitchFamily="34" charset="0"/>
            </a:endParaRPr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196752"/>
            <a:ext cx="8435280" cy="4934173"/>
          </a:xfrm>
        </p:spPr>
        <p:txBody>
          <a:bodyPr/>
          <a:lstStyle/>
          <a:p>
            <a:pPr marL="0" indent="0">
              <a:buClr>
                <a:srgbClr val="678C94"/>
              </a:buClr>
              <a:buNone/>
            </a:pPr>
            <a:r>
              <a:rPr lang="uk-UA" sz="2400" b="1" u="sng" kern="1200" dirty="0">
                <a:solidFill>
                  <a:srgbClr val="870038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ahoma" panose="020B0604030504040204" pitchFamily="34" charset="0"/>
              </a:rPr>
              <a:t>Демократія прямої участі</a:t>
            </a:r>
            <a:r>
              <a:rPr lang="en-US" sz="2400" b="1" u="sng" kern="1200" dirty="0">
                <a:solidFill>
                  <a:srgbClr val="870038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ahoma" panose="020B0604030504040204" pitchFamily="34" charset="0"/>
              </a:rPr>
              <a:t> - </a:t>
            </a:r>
            <a:r>
              <a:rPr lang="uk-UA" sz="2400" b="1" u="sng" kern="1200" dirty="0">
                <a:solidFill>
                  <a:srgbClr val="870038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ahoma" panose="020B0604030504040204" pitchFamily="34" charset="0"/>
              </a:rPr>
              <a:t>Едмонтон</a:t>
            </a:r>
            <a:endParaRPr lang="en-US" sz="2400" b="1" u="sng" kern="1200" dirty="0">
              <a:solidFill>
                <a:srgbClr val="870038"/>
              </a:solidFill>
              <a:effectLst>
                <a:outerShdw blurRad="38100" dist="38100" dir="2700000" algn="tl">
                  <a:srgbClr val="C0C0C0"/>
                </a:outerShdw>
              </a:effectLst>
              <a:ea typeface="Tahoma" panose="020B0604030504040204" pitchFamily="34" charset="0"/>
            </a:endParaRPr>
          </a:p>
          <a:p>
            <a:pPr marL="0" indent="0">
              <a:spcBef>
                <a:spcPts val="500"/>
              </a:spcBef>
              <a:spcAft>
                <a:spcPts val="500"/>
              </a:spcAft>
              <a:buNone/>
            </a:pPr>
            <a:r>
              <a:rPr lang="uk-UA" sz="2400" dirty="0">
                <a:solidFill>
                  <a:schemeClr val="tx1"/>
                </a:solidFill>
                <a:cs typeface="Myriad Pro"/>
              </a:rPr>
              <a:t>Приклади</a:t>
            </a:r>
            <a:r>
              <a:rPr lang="en-US" sz="2400" dirty="0">
                <a:solidFill>
                  <a:schemeClr val="tx1"/>
                </a:solidFill>
                <a:cs typeface="Myriad Pro"/>
              </a:rPr>
              <a:t>:</a:t>
            </a:r>
          </a:p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uk-UA" sz="2400" dirty="0">
                <a:solidFill>
                  <a:schemeClr val="tx1"/>
                </a:solidFill>
                <a:cs typeface="Myriad Pro"/>
              </a:rPr>
              <a:t>Закриття аеропорту в центрі міста - референдум</a:t>
            </a:r>
            <a:endParaRPr lang="en-US" sz="2400" dirty="0">
              <a:solidFill>
                <a:schemeClr val="tx1"/>
              </a:solidFill>
              <a:cs typeface="Myriad Pro"/>
            </a:endParaRPr>
          </a:p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uk-UA" sz="2400" dirty="0">
                <a:solidFill>
                  <a:schemeClr val="tx1"/>
                </a:solidFill>
                <a:cs typeface="Myriad Pro"/>
              </a:rPr>
              <a:t>Закриття вулиці для велосипедних доріжок </a:t>
            </a:r>
            <a:r>
              <a:rPr lang="en-US" sz="2400" dirty="0">
                <a:solidFill>
                  <a:schemeClr val="tx1"/>
                </a:solidFill>
                <a:cs typeface="Myriad Pro"/>
              </a:rPr>
              <a:t>– </a:t>
            </a:r>
            <a:r>
              <a:rPr lang="uk-UA" sz="2400" dirty="0">
                <a:solidFill>
                  <a:schemeClr val="tx1"/>
                </a:solidFill>
                <a:cs typeface="Myriad Pro"/>
              </a:rPr>
              <a:t>громадські слухання</a:t>
            </a:r>
            <a:endParaRPr lang="en-US" sz="2400" dirty="0">
              <a:solidFill>
                <a:schemeClr val="tx1"/>
              </a:solidFill>
              <a:cs typeface="Myriad Pro"/>
            </a:endParaRPr>
          </a:p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uk-UA" sz="2400" dirty="0">
                <a:solidFill>
                  <a:schemeClr val="tx1"/>
                </a:solidFill>
                <a:cs typeface="Myriad Pro"/>
              </a:rPr>
              <a:t>Перепроектування </a:t>
            </a:r>
            <a:r>
              <a:rPr lang="en-US" sz="2400" dirty="0">
                <a:solidFill>
                  <a:schemeClr val="tx1"/>
                </a:solidFill>
                <a:cs typeface="Myriad Pro"/>
              </a:rPr>
              <a:t>Jasper Avenue  – </a:t>
            </a:r>
            <a:r>
              <a:rPr lang="uk-UA" sz="2400" dirty="0">
                <a:solidFill>
                  <a:schemeClr val="tx1"/>
                </a:solidFill>
                <a:cs typeface="Myriad Pro"/>
              </a:rPr>
              <a:t>громадський проект</a:t>
            </a:r>
            <a:endParaRPr lang="en-US" sz="2400" dirty="0">
              <a:solidFill>
                <a:schemeClr val="tx1"/>
              </a:solidFill>
              <a:cs typeface="Myriad Pro"/>
            </a:endParaRPr>
          </a:p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uk-UA" sz="2400" dirty="0">
                <a:solidFill>
                  <a:schemeClr val="tx1"/>
                </a:solidFill>
                <a:cs typeface="Myriad Pro"/>
              </a:rPr>
              <a:t>Щорічні громадські слухання по бюджету </a:t>
            </a:r>
            <a:r>
              <a:rPr lang="en-US" sz="2400" dirty="0">
                <a:solidFill>
                  <a:schemeClr val="tx1"/>
                </a:solidFill>
                <a:cs typeface="Myriad Pro"/>
              </a:rPr>
              <a:t>– </a:t>
            </a:r>
            <a:r>
              <a:rPr lang="uk-UA" sz="2400" dirty="0">
                <a:solidFill>
                  <a:schemeClr val="tx1"/>
                </a:solidFill>
                <a:cs typeface="Myriad Pro"/>
              </a:rPr>
              <a:t>громадські слухання</a:t>
            </a:r>
            <a:endParaRPr lang="en-US" sz="2400" dirty="0">
              <a:solidFill>
                <a:schemeClr val="tx1"/>
              </a:solidFill>
              <a:cs typeface="Myriad Pro"/>
            </a:endParaRPr>
          </a:p>
          <a:p>
            <a:pPr>
              <a:buClr>
                <a:srgbClr val="678C94"/>
              </a:buClr>
            </a:pPr>
            <a:r>
              <a:rPr lang="uk-UA" sz="2400" dirty="0">
                <a:solidFill>
                  <a:schemeClr val="tx1"/>
                </a:solidFill>
              </a:rPr>
              <a:t>Перебудова торговельного центру під квартири</a:t>
            </a:r>
            <a:endParaRPr lang="ru-RU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272765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7813"/>
            <a:ext cx="8229600" cy="918939"/>
          </a:xfrm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pPr algn="ctr"/>
            <a:r>
              <a:rPr lang="uk-UA" sz="2300" b="1" kern="1200" dirty="0">
                <a:solidFill>
                  <a:srgbClr val="870038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ahoma" panose="020B0604030504040204" pitchFamily="34" charset="0"/>
              </a:rPr>
              <a:t>ПРИКЛАДИ ДЕМОКРАТІЇ УЧАСТІ ІНШИХ КРАЇН</a:t>
            </a:r>
            <a:endParaRPr lang="ru-RU" sz="2300" b="1" kern="1200" dirty="0">
              <a:solidFill>
                <a:srgbClr val="870038"/>
              </a:solidFill>
              <a:effectLst>
                <a:outerShdw blurRad="38100" dist="38100" dir="2700000" algn="tl">
                  <a:srgbClr val="C0C0C0"/>
                </a:outerShdw>
              </a:effectLst>
              <a:ea typeface="Tahoma" panose="020B0604030504040204" pitchFamily="34" charset="0"/>
            </a:endParaRPr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196752"/>
            <a:ext cx="8435280" cy="4934173"/>
          </a:xfrm>
        </p:spPr>
        <p:txBody>
          <a:bodyPr/>
          <a:lstStyle/>
          <a:p>
            <a:pPr marL="0" indent="0">
              <a:buClr>
                <a:srgbClr val="678C94"/>
              </a:buClr>
              <a:buNone/>
            </a:pPr>
            <a:r>
              <a:rPr lang="uk-UA" sz="2400" b="1" u="sng" kern="1200" dirty="0">
                <a:solidFill>
                  <a:srgbClr val="870038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ahoma" panose="020B0604030504040204" pitchFamily="34" charset="0"/>
              </a:rPr>
              <a:t>Демократія прямої участі</a:t>
            </a:r>
            <a:r>
              <a:rPr lang="en-US" sz="2400" b="1" u="sng" kern="1200" dirty="0">
                <a:solidFill>
                  <a:srgbClr val="870038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ahoma" panose="020B0604030504040204" pitchFamily="34" charset="0"/>
              </a:rPr>
              <a:t> - </a:t>
            </a:r>
            <a:r>
              <a:rPr lang="uk-UA" sz="2400" b="1" u="sng" kern="1200" dirty="0">
                <a:solidFill>
                  <a:srgbClr val="870038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ahoma" panose="020B0604030504040204" pitchFamily="34" charset="0"/>
              </a:rPr>
              <a:t>Лондон</a:t>
            </a:r>
            <a:endParaRPr lang="en-US" sz="2400" b="1" u="sng" kern="1200" dirty="0">
              <a:solidFill>
                <a:srgbClr val="870038"/>
              </a:solidFill>
              <a:effectLst>
                <a:outerShdw blurRad="38100" dist="38100" dir="2700000" algn="tl">
                  <a:srgbClr val="C0C0C0"/>
                </a:outerShdw>
              </a:effectLst>
              <a:ea typeface="Tahoma" panose="020B0604030504040204" pitchFamily="34" charset="0"/>
            </a:endParaRPr>
          </a:p>
          <a:p>
            <a:pPr marL="0" indent="0">
              <a:spcBef>
                <a:spcPts val="500"/>
              </a:spcBef>
              <a:spcAft>
                <a:spcPts val="500"/>
              </a:spcAft>
              <a:buNone/>
            </a:pPr>
            <a:endParaRPr lang="uk-UA" sz="2400" dirty="0">
              <a:solidFill>
                <a:schemeClr val="tx1"/>
              </a:solidFill>
              <a:cs typeface="Myriad Pro"/>
            </a:endParaRPr>
          </a:p>
          <a:p>
            <a:pPr marL="0" indent="0">
              <a:spcBef>
                <a:spcPts val="500"/>
              </a:spcBef>
              <a:spcAft>
                <a:spcPts val="500"/>
              </a:spcAft>
              <a:buNone/>
            </a:pPr>
            <a:r>
              <a:rPr lang="uk-UA" sz="2400" dirty="0">
                <a:solidFill>
                  <a:schemeClr val="tx1"/>
                </a:solidFill>
                <a:cs typeface="Myriad Pro"/>
              </a:rPr>
              <a:t>Приклади</a:t>
            </a:r>
            <a:r>
              <a:rPr lang="en-US" sz="2400" dirty="0">
                <a:solidFill>
                  <a:schemeClr val="tx1"/>
                </a:solidFill>
                <a:cs typeface="Myriad Pro"/>
              </a:rPr>
              <a:t>:</a:t>
            </a:r>
            <a:endParaRPr lang="uk-UA" sz="2400" dirty="0">
              <a:solidFill>
                <a:schemeClr val="tx1"/>
              </a:solidFill>
              <a:cs typeface="Myriad Pro"/>
            </a:endParaRPr>
          </a:p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uk-UA" sz="2400" dirty="0">
                <a:solidFill>
                  <a:schemeClr val="tx1"/>
                </a:solidFill>
              </a:rPr>
              <a:t>План Лондону</a:t>
            </a:r>
            <a:r>
              <a:rPr lang="en-US" sz="2400" dirty="0">
                <a:solidFill>
                  <a:schemeClr val="tx1"/>
                </a:solidFill>
              </a:rPr>
              <a:t> (</a:t>
            </a:r>
            <a:r>
              <a:rPr lang="uk-UA" sz="2400" dirty="0">
                <a:solidFill>
                  <a:schemeClr val="tx1"/>
                </a:solidFill>
              </a:rPr>
              <a:t>новий офіційний план</a:t>
            </a:r>
            <a:r>
              <a:rPr lang="en-US" sz="2400" dirty="0">
                <a:solidFill>
                  <a:schemeClr val="tx1"/>
                </a:solidFill>
              </a:rPr>
              <a:t>)</a:t>
            </a:r>
          </a:p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uk-UA" sz="2400" dirty="0">
                <a:solidFill>
                  <a:schemeClr val="tx1"/>
                </a:solidFill>
              </a:rPr>
              <a:t>Реконструкція міської ради</a:t>
            </a:r>
            <a:r>
              <a:rPr lang="en-US" sz="2400" dirty="0">
                <a:solidFill>
                  <a:schemeClr val="tx1"/>
                </a:solidFill>
              </a:rPr>
              <a:t> – </a:t>
            </a:r>
            <a:r>
              <a:rPr lang="uk-UA" sz="2400" dirty="0">
                <a:solidFill>
                  <a:schemeClr val="tx1"/>
                </a:solidFill>
              </a:rPr>
              <a:t>Наказ муніципального управління Онтаріо</a:t>
            </a:r>
            <a:endParaRPr lang="en-US" sz="2400" dirty="0">
              <a:solidFill>
                <a:schemeClr val="tx1"/>
              </a:solidFill>
            </a:endParaRPr>
          </a:p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uk-UA" sz="2400" dirty="0">
                <a:solidFill>
                  <a:schemeClr val="tx1"/>
                </a:solidFill>
              </a:rPr>
              <a:t>Семінари з питань річного бюджету </a:t>
            </a:r>
          </a:p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uk-UA" sz="2400" dirty="0">
                <a:solidFill>
                  <a:schemeClr val="tx1"/>
                </a:solidFill>
              </a:rPr>
              <a:t>Стратегічний план ради на </a:t>
            </a:r>
            <a:r>
              <a:rPr lang="en-US" sz="2400" dirty="0">
                <a:solidFill>
                  <a:schemeClr val="tx1"/>
                </a:solidFill>
              </a:rPr>
              <a:t>2015</a:t>
            </a:r>
            <a:r>
              <a:rPr lang="uk-UA" sz="2400" dirty="0">
                <a:solidFill>
                  <a:schemeClr val="tx1"/>
                </a:solidFill>
              </a:rPr>
              <a:t> рік</a:t>
            </a:r>
            <a:endParaRPr lang="en-US" sz="2400" dirty="0">
              <a:solidFill>
                <a:schemeClr val="tx1"/>
              </a:solidFill>
            </a:endParaRPr>
          </a:p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uk-UA" sz="2400" dirty="0">
                <a:solidFill>
                  <a:schemeClr val="tx1"/>
                </a:solidFill>
              </a:rPr>
              <a:t>Сфери покращення бізнесу </a:t>
            </a:r>
            <a:endParaRPr lang="en-US" sz="2400" dirty="0">
              <a:solidFill>
                <a:schemeClr val="tx1"/>
              </a:solidFill>
            </a:endParaRPr>
          </a:p>
          <a:p>
            <a:pPr marL="0" indent="0">
              <a:spcBef>
                <a:spcPts val="500"/>
              </a:spcBef>
              <a:spcAft>
                <a:spcPts val="500"/>
              </a:spcAft>
              <a:buNone/>
            </a:pPr>
            <a:endParaRPr lang="uk-UA" sz="2400" dirty="0">
              <a:solidFill>
                <a:schemeClr val="tx1"/>
              </a:solidFill>
              <a:cs typeface="Myriad Pro"/>
            </a:endParaRPr>
          </a:p>
          <a:p>
            <a:pPr marL="0" indent="0">
              <a:spcBef>
                <a:spcPts val="500"/>
              </a:spcBef>
              <a:spcAft>
                <a:spcPts val="500"/>
              </a:spcAft>
              <a:buNone/>
            </a:pPr>
            <a:endParaRPr lang="en-US" sz="2400" dirty="0">
              <a:solidFill>
                <a:schemeClr val="tx1"/>
              </a:solidFill>
              <a:cs typeface="Myriad Pro"/>
            </a:endParaRPr>
          </a:p>
        </p:txBody>
      </p:sp>
    </p:spTree>
    <p:extLst>
      <p:ext uri="{BB962C8B-B14F-4D97-AF65-F5344CB8AC3E}">
        <p14:creationId xmlns:p14="http://schemas.microsoft.com/office/powerpoint/2010/main" val="340511423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6778625" cy="1139825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uk-UA" sz="2500" cap="none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ДЕЯКІ ІНШІ СПОСОБИ ВПЛИВУ ГРОМАДЯН НА ВЛАДУ, ВІДСТОЮВАННЯ СВОЇХ ПРАВ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412875"/>
            <a:ext cx="8229600" cy="5068888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Clr>
                <a:srgbClr val="678C94"/>
              </a:buClr>
              <a:defRPr/>
            </a:pPr>
            <a:endParaRPr lang="uk-UA" sz="1000" i="1" dirty="0">
              <a:latin typeface="+mn-lt"/>
              <a:cs typeface="Tahoma" pitchFamily="34" charset="0"/>
            </a:endParaRPr>
          </a:p>
          <a:p>
            <a:pPr marL="361950" indent="-361950" eaLnBrk="1" hangingPunct="1">
              <a:lnSpc>
                <a:spcPct val="90000"/>
              </a:lnSpc>
              <a:buClr>
                <a:srgbClr val="678C94"/>
              </a:buClr>
              <a:defRPr/>
            </a:pPr>
            <a:r>
              <a:rPr lang="uk-UA" sz="2200" b="1" dirty="0">
                <a:latin typeface="+mn-lt"/>
                <a:cs typeface="Tahoma" pitchFamily="34" charset="0"/>
              </a:rPr>
              <a:t>Відкликання депутатів місцевих рад, </a:t>
            </a:r>
            <a:r>
              <a:rPr lang="uk-UA" sz="2200" dirty="0">
                <a:latin typeface="+mn-lt"/>
                <a:cs typeface="Tahoma" pitchFamily="34" charset="0"/>
              </a:rPr>
              <a:t>доручення виборців, дострокове припинення повноважень голів громад </a:t>
            </a:r>
            <a:r>
              <a:rPr lang="uk-UA" sz="2200" i="1" dirty="0">
                <a:latin typeface="+mn-lt"/>
                <a:cs typeface="Tahoma" pitchFamily="34" charset="0"/>
              </a:rPr>
              <a:t>(права виборців та депутатів місцевих рад)</a:t>
            </a:r>
            <a:endParaRPr lang="uk-UA" sz="2200" b="1" dirty="0">
              <a:latin typeface="+mn-lt"/>
              <a:cs typeface="Tahoma" pitchFamily="34" charset="0"/>
            </a:endParaRPr>
          </a:p>
          <a:p>
            <a:pPr marL="361950" indent="-361950" eaLnBrk="1" hangingPunct="1">
              <a:lnSpc>
                <a:spcPct val="90000"/>
              </a:lnSpc>
              <a:buClr>
                <a:srgbClr val="678C94"/>
              </a:buClr>
              <a:defRPr/>
            </a:pPr>
            <a:r>
              <a:rPr lang="uk-UA" sz="2200" b="1" dirty="0">
                <a:latin typeface="+mn-lt"/>
                <a:cs typeface="Tahoma" pitchFamily="34" charset="0"/>
              </a:rPr>
              <a:t>Звернення</a:t>
            </a:r>
            <a:r>
              <a:rPr lang="uk-UA" sz="2200" dirty="0">
                <a:latin typeface="+mn-lt"/>
                <a:cs typeface="Tahoma" pitchFamily="34" charset="0"/>
              </a:rPr>
              <a:t> громадян (петиції, заяви, пропозиції, скарги), мирні </a:t>
            </a:r>
            <a:r>
              <a:rPr lang="uk-UA" sz="2200" b="1" dirty="0">
                <a:latin typeface="+mn-lt"/>
                <a:cs typeface="Tahoma" pitchFamily="34" charset="0"/>
              </a:rPr>
              <a:t>акції протесту</a:t>
            </a:r>
            <a:r>
              <a:rPr lang="uk-UA" sz="2200" dirty="0">
                <a:latin typeface="+mn-lt"/>
                <a:cs typeface="Tahoma" pitchFamily="34" charset="0"/>
              </a:rPr>
              <a:t> (мітинги, пікети, страйки), інші вияви громадянської непокори аж до повстання….</a:t>
            </a: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uk-UA" sz="2200" i="1" dirty="0">
              <a:latin typeface="+mn-lt"/>
              <a:cs typeface="Tahoma" pitchFamily="34" charset="0"/>
            </a:endParaRPr>
          </a:p>
          <a:p>
            <a:pPr marL="0" indent="0" algn="just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uk-UA" sz="2200" i="1" dirty="0">
                <a:latin typeface="+mn-lt"/>
                <a:cs typeface="Tahoma" pitchFamily="34" charset="0"/>
              </a:rPr>
              <a:t>Генеральна Асамблея ООН 10 грудня 1948 року проголосила Загальну декларацію прав людини, у преамбулі якої зазначила: «…необхідно, щоб права людини охоронялися силою закону з метою забезпечення того, </a:t>
            </a:r>
            <a:r>
              <a:rPr lang="uk-UA" sz="2200" b="1" i="1" dirty="0">
                <a:latin typeface="+mn-lt"/>
                <a:cs typeface="Tahoma" pitchFamily="34" charset="0"/>
              </a:rPr>
              <a:t>щоб людина не була змушена вдаватися як до останнього засобу до </a:t>
            </a:r>
            <a:r>
              <a:rPr lang="uk-UA" sz="2200" b="1" i="1" u="sng" dirty="0">
                <a:latin typeface="+mn-lt"/>
                <a:cs typeface="Tahoma" pitchFamily="34" charset="0"/>
              </a:rPr>
              <a:t>повстання</a:t>
            </a:r>
            <a:r>
              <a:rPr lang="uk-UA" sz="2200" b="1" i="1" dirty="0">
                <a:latin typeface="+mn-lt"/>
                <a:cs typeface="Tahoma" pitchFamily="34" charset="0"/>
              </a:rPr>
              <a:t> проти тиранії і гноблення ...»</a:t>
            </a:r>
          </a:p>
        </p:txBody>
      </p:sp>
      <p:sp>
        <p:nvSpPr>
          <p:cNvPr id="54275" name="Номер слайда 1"/>
          <p:cNvSpPr>
            <a:spLocks noGrp="1"/>
          </p:cNvSpPr>
          <p:nvPr>
            <p:ph type="sldNum" sz="quarter" idx="4294967295"/>
          </p:nvPr>
        </p:nvSpPr>
        <p:spPr>
          <a:xfrm>
            <a:off x="6553200" y="6243638"/>
            <a:ext cx="2133600" cy="457200"/>
          </a:xfrm>
          <a:prstGeom prst="rect">
            <a:avLst/>
          </a:prstGeom>
          <a:noFill/>
        </p:spPr>
        <p:txBody>
          <a:bodyPr/>
          <a:lstStyle/>
          <a:p>
            <a:fld id="{01CEC914-0F7D-44CB-974F-BAEE4BE51579}" type="slidenum">
              <a:rPr lang="uk-UA" altLang="en-US" smtClean="0"/>
              <a:pPr/>
              <a:t>17</a:t>
            </a:fld>
            <a:endParaRPr lang="uk-UA" altLang="en-US"/>
          </a:p>
        </p:txBody>
      </p:sp>
      <p:cxnSp>
        <p:nvCxnSpPr>
          <p:cNvPr id="5" name="Пряма сполучна лінія 9"/>
          <p:cNvCxnSpPr/>
          <p:nvPr/>
        </p:nvCxnSpPr>
        <p:spPr>
          <a:xfrm>
            <a:off x="482600" y="1412875"/>
            <a:ext cx="8193088" cy="0"/>
          </a:xfrm>
          <a:prstGeom prst="line">
            <a:avLst/>
          </a:prstGeom>
          <a:ln w="15875" cap="sq">
            <a:solidFill>
              <a:srgbClr val="870038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2639256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0394" y="188640"/>
            <a:ext cx="8643211" cy="1296144"/>
          </a:xfrm>
        </p:spPr>
        <p:txBody>
          <a:bodyPr rtlCol="0">
            <a:normAutofit/>
          </a:bodyPr>
          <a:lstStyle/>
          <a:p>
            <a:pPr rtl="0"/>
            <a:r>
              <a:rPr lang="ru-RU" sz="2800" dirty="0"/>
              <a:t>Потреба </a:t>
            </a:r>
            <a:r>
              <a:rPr lang="ru-RU" sz="2800" dirty="0" err="1"/>
              <a:t>врегулювання</a:t>
            </a:r>
            <a:r>
              <a:rPr lang="ru-RU" sz="2800" dirty="0"/>
              <a:t> </a:t>
            </a:r>
            <a:r>
              <a:rPr lang="ru-RU" sz="2800" dirty="0" err="1"/>
              <a:t>механізмів</a:t>
            </a:r>
            <a:r>
              <a:rPr lang="ru-RU" sz="2800" dirty="0"/>
              <a:t> </a:t>
            </a:r>
            <a:r>
              <a:rPr lang="ru-RU" sz="2800" dirty="0" err="1"/>
              <a:t>участі</a:t>
            </a:r>
            <a:r>
              <a:rPr lang="ru-RU" sz="2800" dirty="0"/>
              <a:t> на </a:t>
            </a:r>
            <a:r>
              <a:rPr lang="ru-RU" sz="2800" dirty="0" err="1"/>
              <a:t>місцевому</a:t>
            </a:r>
            <a:r>
              <a:rPr lang="ru-RU" sz="2800" dirty="0"/>
              <a:t> </a:t>
            </a:r>
            <a:r>
              <a:rPr lang="ru-RU" sz="2800" dirty="0" err="1"/>
              <a:t>рівні</a:t>
            </a:r>
            <a:r>
              <a:rPr lang="ru-RU" dirty="0"/>
              <a:t>:</a:t>
            </a:r>
          </a:p>
        </p:txBody>
      </p:sp>
      <p:sp>
        <p:nvSpPr>
          <p:cNvPr id="5" name="Подзаголовок 2"/>
          <p:cNvSpPr txBox="1">
            <a:spLocks/>
          </p:cNvSpPr>
          <p:nvPr/>
        </p:nvSpPr>
        <p:spPr>
          <a:xfrm>
            <a:off x="628535" y="3140968"/>
            <a:ext cx="8265070" cy="3223190"/>
          </a:xfrm>
          <a:prstGeom prst="rect">
            <a:avLst/>
          </a:prstGeom>
        </p:spPr>
        <p:txBody>
          <a:bodyPr vert="horz" lIns="121899" tIns="60949" rIns="121899" bIns="60949" rtlCol="0">
            <a:normAutofit fontScale="92500" lnSpcReduction="10000"/>
          </a:bodyPr>
          <a:lstStyle>
            <a:lvl1pPr marL="304747" indent="-304747" algn="l" defTabSz="1218987" rtl="0" eaLnBrk="1" latinLnBrk="0" hangingPunct="1">
              <a:lnSpc>
                <a:spcPct val="95000"/>
              </a:lnSpc>
              <a:spcBef>
                <a:spcPts val="1866"/>
              </a:spcBef>
              <a:buSzPct val="100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31392" indent="-304747" algn="l" defTabSz="1218987" rtl="0" eaLnBrk="1" latinLnBrk="0" hangingPunct="1">
              <a:lnSpc>
                <a:spcPct val="95000"/>
              </a:lnSpc>
              <a:spcBef>
                <a:spcPts val="1066"/>
              </a:spcBef>
              <a:buSzPct val="100000"/>
              <a:buFont typeface="Century Gothic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58037" indent="-304747" algn="l" defTabSz="1218987" rtl="0" eaLnBrk="1" latinLnBrk="0" hangingPunct="1">
              <a:lnSpc>
                <a:spcPct val="95000"/>
              </a:lnSpc>
              <a:spcBef>
                <a:spcPts val="1066"/>
              </a:spcBef>
              <a:buSzPct val="100000"/>
              <a:buFont typeface="Century Gothic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84683" indent="-304747" algn="l" defTabSz="1218987" rtl="0" eaLnBrk="1" latinLnBrk="0" hangingPunct="1">
              <a:lnSpc>
                <a:spcPct val="95000"/>
              </a:lnSpc>
              <a:spcBef>
                <a:spcPts val="1066"/>
              </a:spcBef>
              <a:buSzPct val="100000"/>
              <a:buFont typeface="Century Gothic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11328" indent="-304747" algn="l" defTabSz="1218987" rtl="0" eaLnBrk="1" latinLnBrk="0" hangingPunct="1">
              <a:lnSpc>
                <a:spcPct val="95000"/>
              </a:lnSpc>
              <a:spcBef>
                <a:spcPts val="1066"/>
              </a:spcBef>
              <a:buSzPct val="100000"/>
              <a:buFont typeface="Century Gothic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437973" indent="-304747" algn="l" defTabSz="1218987" rtl="0" eaLnBrk="1" latinLnBrk="0" hangingPunct="1">
              <a:lnSpc>
                <a:spcPct val="95000"/>
              </a:lnSpc>
              <a:spcBef>
                <a:spcPts val="1066"/>
              </a:spcBef>
              <a:buSzPct val="90000"/>
              <a:buFont typeface="Century Gothic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864619" indent="-304747" algn="l" defTabSz="1218987" rtl="0" eaLnBrk="1" latinLnBrk="0" hangingPunct="1">
              <a:lnSpc>
                <a:spcPct val="95000"/>
              </a:lnSpc>
              <a:spcBef>
                <a:spcPts val="1066"/>
              </a:spcBef>
              <a:buSzPct val="90000"/>
              <a:buFont typeface="Century Gothic" pitchFamily="34" charset="0"/>
              <a:buChar char="–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91264" indent="-304747" algn="l" defTabSz="1218987" rtl="0" eaLnBrk="1" latinLnBrk="0" hangingPunct="1">
              <a:lnSpc>
                <a:spcPct val="95000"/>
              </a:lnSpc>
              <a:spcBef>
                <a:spcPts val="1066"/>
              </a:spcBef>
              <a:buSzPct val="90000"/>
              <a:buFont typeface="Century Gothic" pitchFamily="34" charset="0"/>
              <a:buChar char="–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778859" indent="-304747" algn="l" defTabSz="1218987" rtl="0" eaLnBrk="1" latinLnBrk="0" hangingPunct="1">
              <a:lnSpc>
                <a:spcPct val="95000"/>
              </a:lnSpc>
              <a:spcBef>
                <a:spcPts val="1066"/>
              </a:spcBef>
              <a:buSzPct val="90000"/>
              <a:buFont typeface="Century Gothic" pitchFamily="34" charset="0"/>
              <a:buChar char="–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uk-UA" dirty="0"/>
              <a:t>Досягнення </a:t>
            </a:r>
            <a:r>
              <a:rPr lang="uk-UA" dirty="0" err="1"/>
              <a:t>взаємопов</a:t>
            </a:r>
            <a:r>
              <a:rPr lang="en-US" dirty="0"/>
              <a:t>’</a:t>
            </a:r>
            <a:r>
              <a:rPr lang="uk-UA" dirty="0" err="1"/>
              <a:t>язаних</a:t>
            </a:r>
            <a:r>
              <a:rPr lang="uk-UA" dirty="0"/>
              <a:t> цілей: захистити право на участь та унеможливити зловживання ним на шкоду громаді</a:t>
            </a:r>
            <a:endParaRPr lang="uk-UA" b="1" i="1" dirty="0"/>
          </a:p>
          <a:p>
            <a:r>
              <a:rPr lang="ru-RU" dirty="0" err="1"/>
              <a:t>Встановлення</a:t>
            </a:r>
            <a:r>
              <a:rPr lang="ru-RU" dirty="0"/>
              <a:t> </a:t>
            </a:r>
            <a:r>
              <a:rPr lang="ru-RU" dirty="0" err="1"/>
              <a:t>послідовної</a:t>
            </a:r>
            <a:r>
              <a:rPr lang="ru-RU" dirty="0"/>
              <a:t> й </a:t>
            </a:r>
            <a:r>
              <a:rPr lang="ru-RU" dirty="0" err="1"/>
              <a:t>чіткої</a:t>
            </a:r>
            <a:r>
              <a:rPr lang="ru-RU" dirty="0"/>
              <a:t> </a:t>
            </a:r>
            <a:r>
              <a:rPr lang="ru-RU" dirty="0" err="1"/>
              <a:t>процедури</a:t>
            </a:r>
            <a:endParaRPr lang="ru-RU" dirty="0"/>
          </a:p>
          <a:p>
            <a:r>
              <a:rPr lang="uk-UA" dirty="0"/>
              <a:t>Визначення дійових осіб процесу та їх ролей</a:t>
            </a:r>
          </a:p>
          <a:p>
            <a:r>
              <a:rPr lang="uk-UA" dirty="0"/>
              <a:t>Захист дійових осіб від взаємного диктату – через процедурні приписи та поетапність реалізації проекту в часі</a:t>
            </a:r>
            <a:endParaRPr lang="ru-RU" dirty="0"/>
          </a:p>
        </p:txBody>
      </p:sp>
      <p:sp>
        <p:nvSpPr>
          <p:cNvPr id="4" name="Подзаголовок 2"/>
          <p:cNvSpPr txBox="1">
            <a:spLocks/>
          </p:cNvSpPr>
          <p:nvPr/>
        </p:nvSpPr>
        <p:spPr>
          <a:xfrm>
            <a:off x="250394" y="1628800"/>
            <a:ext cx="8643211" cy="2006010"/>
          </a:xfrm>
          <a:prstGeom prst="rect">
            <a:avLst/>
          </a:prstGeom>
        </p:spPr>
        <p:txBody>
          <a:bodyPr vert="horz" lIns="121899" tIns="60949" rIns="121899" bIns="60949" rtlCol="0">
            <a:normAutofit/>
          </a:bodyPr>
          <a:lstStyle>
            <a:lvl1pPr marL="304747" indent="-304747" algn="l" defTabSz="1218987" rtl="0" eaLnBrk="1" latinLnBrk="0" hangingPunct="1">
              <a:lnSpc>
                <a:spcPct val="95000"/>
              </a:lnSpc>
              <a:spcBef>
                <a:spcPts val="1866"/>
              </a:spcBef>
              <a:buSzPct val="100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31392" indent="-304747" algn="l" defTabSz="1218987" rtl="0" eaLnBrk="1" latinLnBrk="0" hangingPunct="1">
              <a:lnSpc>
                <a:spcPct val="95000"/>
              </a:lnSpc>
              <a:spcBef>
                <a:spcPts val="1066"/>
              </a:spcBef>
              <a:buSzPct val="100000"/>
              <a:buFont typeface="Century Gothic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58037" indent="-304747" algn="l" defTabSz="1218987" rtl="0" eaLnBrk="1" latinLnBrk="0" hangingPunct="1">
              <a:lnSpc>
                <a:spcPct val="95000"/>
              </a:lnSpc>
              <a:spcBef>
                <a:spcPts val="1066"/>
              </a:spcBef>
              <a:buSzPct val="100000"/>
              <a:buFont typeface="Century Gothic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84683" indent="-304747" algn="l" defTabSz="1218987" rtl="0" eaLnBrk="1" latinLnBrk="0" hangingPunct="1">
              <a:lnSpc>
                <a:spcPct val="95000"/>
              </a:lnSpc>
              <a:spcBef>
                <a:spcPts val="1066"/>
              </a:spcBef>
              <a:buSzPct val="100000"/>
              <a:buFont typeface="Century Gothic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11328" indent="-304747" algn="l" defTabSz="1218987" rtl="0" eaLnBrk="1" latinLnBrk="0" hangingPunct="1">
              <a:lnSpc>
                <a:spcPct val="95000"/>
              </a:lnSpc>
              <a:spcBef>
                <a:spcPts val="1066"/>
              </a:spcBef>
              <a:buSzPct val="100000"/>
              <a:buFont typeface="Century Gothic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437973" indent="-304747" algn="l" defTabSz="1218987" rtl="0" eaLnBrk="1" latinLnBrk="0" hangingPunct="1">
              <a:lnSpc>
                <a:spcPct val="95000"/>
              </a:lnSpc>
              <a:spcBef>
                <a:spcPts val="1066"/>
              </a:spcBef>
              <a:buSzPct val="90000"/>
              <a:buFont typeface="Century Gothic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864619" indent="-304747" algn="l" defTabSz="1218987" rtl="0" eaLnBrk="1" latinLnBrk="0" hangingPunct="1">
              <a:lnSpc>
                <a:spcPct val="95000"/>
              </a:lnSpc>
              <a:spcBef>
                <a:spcPts val="1066"/>
              </a:spcBef>
              <a:buSzPct val="90000"/>
              <a:buFont typeface="Century Gothic" pitchFamily="34" charset="0"/>
              <a:buChar char="–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91264" indent="-304747" algn="l" defTabSz="1218987" rtl="0" eaLnBrk="1" latinLnBrk="0" hangingPunct="1">
              <a:lnSpc>
                <a:spcPct val="95000"/>
              </a:lnSpc>
              <a:spcBef>
                <a:spcPts val="1066"/>
              </a:spcBef>
              <a:buSzPct val="90000"/>
              <a:buFont typeface="Century Gothic" pitchFamily="34" charset="0"/>
              <a:buChar char="–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778859" indent="-304747" algn="l" defTabSz="1218987" rtl="0" eaLnBrk="1" latinLnBrk="0" hangingPunct="1">
              <a:lnSpc>
                <a:spcPct val="95000"/>
              </a:lnSpc>
              <a:spcBef>
                <a:spcPts val="1066"/>
              </a:spcBef>
              <a:buSzPct val="90000"/>
              <a:buFont typeface="Century Gothic" pitchFamily="34" charset="0"/>
              <a:buChar char="–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dirty="0" err="1"/>
              <a:t>Механізми</a:t>
            </a:r>
            <a:r>
              <a:rPr lang="ru-RU" dirty="0"/>
              <a:t> </a:t>
            </a:r>
            <a:r>
              <a:rPr lang="ru-RU" dirty="0" err="1"/>
              <a:t>участі</a:t>
            </a:r>
            <a:r>
              <a:rPr lang="ru-RU" dirty="0"/>
              <a:t> </a:t>
            </a:r>
            <a:r>
              <a:rPr lang="ru-RU" dirty="0" err="1"/>
              <a:t>слід</a:t>
            </a:r>
            <a:r>
              <a:rPr lang="ru-RU" dirty="0"/>
              <a:t> </a:t>
            </a:r>
            <a:r>
              <a:rPr lang="ru-RU" dirty="0" err="1"/>
              <a:t>урегулювати</a:t>
            </a:r>
            <a:r>
              <a:rPr lang="ru-RU" dirty="0"/>
              <a:t> </a:t>
            </a:r>
            <a:r>
              <a:rPr lang="ru-RU" dirty="0" err="1"/>
              <a:t>місцевим</a:t>
            </a:r>
            <a:r>
              <a:rPr lang="ru-RU" dirty="0"/>
              <a:t> </a:t>
            </a:r>
            <a:r>
              <a:rPr lang="ru-RU" dirty="0" err="1"/>
              <a:t>нормативним</a:t>
            </a:r>
            <a:r>
              <a:rPr lang="ru-RU" dirty="0"/>
              <a:t> актом – </a:t>
            </a:r>
            <a:r>
              <a:rPr lang="ru-RU" b="1" dirty="0"/>
              <a:t>Статутом </a:t>
            </a:r>
            <a:r>
              <a:rPr lang="ru-RU" b="1" dirty="0" err="1"/>
              <a:t>громади</a:t>
            </a:r>
            <a:r>
              <a:rPr lang="ru-RU" b="1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окремими</a:t>
            </a:r>
            <a:r>
              <a:rPr lang="ru-RU" dirty="0"/>
              <a:t> </a:t>
            </a:r>
            <a:r>
              <a:rPr lang="ru-RU" b="1" dirty="0" err="1"/>
              <a:t>положеннями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u="sng" dirty="0"/>
              <a:t>Результат:</a:t>
            </a:r>
          </a:p>
        </p:txBody>
      </p:sp>
    </p:spTree>
    <p:extLst>
      <p:ext uri="{BB962C8B-B14F-4D97-AF65-F5344CB8AC3E}">
        <p14:creationId xmlns:p14="http://schemas.microsoft.com/office/powerpoint/2010/main" val="40958500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uk-UA" sz="2800" cap="none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НОРМАТИВНА БАЗА: </a:t>
            </a:r>
            <a:br>
              <a:rPr lang="uk-UA" sz="2800" cap="none" dirty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uk-UA" sz="2800" cap="none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ДЕЯКІ НОВАЦІЇ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1417639"/>
            <a:ext cx="8208962" cy="4826000"/>
          </a:xfrm>
        </p:spPr>
        <p:txBody>
          <a:bodyPr>
            <a:normAutofit fontScale="92500" lnSpcReduction="20000"/>
          </a:bodyPr>
          <a:lstStyle/>
          <a:p>
            <a:pPr marL="0" indent="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uk-UA" sz="3100" b="1" dirty="0">
                <a:latin typeface="+mn-lt"/>
                <a:cs typeface="Tahoma" pitchFamily="34" charset="0"/>
              </a:rPr>
              <a:t>Електронні петиції </a:t>
            </a:r>
          </a:p>
          <a:p>
            <a:pPr marL="0" indent="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uk-UA" sz="2000" i="1" dirty="0">
                <a:latin typeface="+mn-lt"/>
                <a:cs typeface="Tahoma" pitchFamily="34" charset="0"/>
              </a:rPr>
              <a:t>Зміни до ЗУ «Про звернення громадян» </a:t>
            </a:r>
            <a:br>
              <a:rPr lang="uk-UA" sz="2000" i="1" dirty="0">
                <a:latin typeface="+mn-lt"/>
                <a:cs typeface="Tahoma" pitchFamily="34" charset="0"/>
              </a:rPr>
            </a:br>
            <a:r>
              <a:rPr lang="uk-UA" sz="2000" i="1" dirty="0">
                <a:latin typeface="+mn-lt"/>
                <a:cs typeface="Tahoma" pitchFamily="34" charset="0"/>
              </a:rPr>
              <a:t>від 2 липня 2015 року (нова стаття 23-1)</a:t>
            </a:r>
          </a:p>
          <a:p>
            <a:pPr marL="0" indent="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uk-UA" sz="2000" i="1" dirty="0">
              <a:latin typeface="+mn-lt"/>
              <a:cs typeface="Tahoma" pitchFamily="34" charset="0"/>
            </a:endParaRPr>
          </a:p>
          <a:p>
            <a:pPr marL="0" indent="0" eaLnBrk="1" hangingPunct="1">
              <a:lnSpc>
                <a:spcPct val="110000"/>
              </a:lnSpc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uk-UA" sz="2400" b="1" i="1" dirty="0">
                <a:latin typeface="+mn-lt"/>
                <a:cs typeface="Tahoma" pitchFamily="34" charset="0"/>
              </a:rPr>
              <a:t>Петиція</a:t>
            </a:r>
            <a:r>
              <a:rPr lang="uk-UA" sz="2400" i="1" dirty="0">
                <a:latin typeface="+mn-lt"/>
                <a:cs typeface="Tahoma" pitchFamily="34" charset="0"/>
              </a:rPr>
              <a:t> – спосіб колективного звернення громадян, яке має бути розглянуте й на яке має бути відповідь: </a:t>
            </a:r>
          </a:p>
          <a:p>
            <a:pPr eaLnBrk="1" hangingPunct="1">
              <a:lnSpc>
                <a:spcPct val="110000"/>
              </a:lnSpc>
              <a:spcBef>
                <a:spcPts val="0"/>
              </a:spcBef>
              <a:buClr>
                <a:srgbClr val="678C94"/>
              </a:buClr>
              <a:buFont typeface="Wingdings" panose="05000000000000000000" pitchFamily="2" charset="2"/>
              <a:buChar char="§"/>
              <a:defRPr/>
            </a:pPr>
            <a:r>
              <a:rPr lang="uk-UA" sz="2400" i="1" dirty="0">
                <a:latin typeface="+mn-lt"/>
                <a:cs typeface="Tahoma" pitchFamily="34" charset="0"/>
              </a:rPr>
              <a:t>до центральної влади (Президент, КМУ, ВРУ) </a:t>
            </a:r>
            <a:br>
              <a:rPr lang="uk-UA" sz="2400" i="1" dirty="0">
                <a:latin typeface="+mn-lt"/>
                <a:cs typeface="Tahoma" pitchFamily="34" charset="0"/>
              </a:rPr>
            </a:br>
            <a:r>
              <a:rPr lang="uk-UA" sz="2400" i="1" dirty="0">
                <a:latin typeface="+mn-lt"/>
                <a:cs typeface="Tahoma" pitchFamily="34" charset="0"/>
              </a:rPr>
              <a:t>	– потрібно 25000 підписів</a:t>
            </a:r>
          </a:p>
          <a:p>
            <a:pPr eaLnBrk="1" hangingPunct="1">
              <a:lnSpc>
                <a:spcPct val="110000"/>
              </a:lnSpc>
              <a:spcBef>
                <a:spcPts val="0"/>
              </a:spcBef>
              <a:buClr>
                <a:srgbClr val="678C94"/>
              </a:buClr>
              <a:buFont typeface="Wingdings" panose="05000000000000000000" pitchFamily="2" charset="2"/>
              <a:buChar char="§"/>
              <a:defRPr/>
            </a:pPr>
            <a:r>
              <a:rPr lang="uk-UA" sz="2400" i="1" dirty="0">
                <a:latin typeface="+mn-lt"/>
                <a:cs typeface="Tahoma" pitchFamily="34" charset="0"/>
              </a:rPr>
              <a:t>до ОМС – вимоги щодо кількості підписів 	визначаються Статутом громади</a:t>
            </a:r>
          </a:p>
          <a:p>
            <a:pPr marL="0" indent="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uk-UA" sz="2400" i="1" dirty="0">
              <a:latin typeface="+mn-lt"/>
              <a:cs typeface="Tahoma" pitchFamily="34" charset="0"/>
            </a:endParaRPr>
          </a:p>
          <a:p>
            <a:pPr marL="0" indent="0" algn="ctr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uk-UA" sz="2000" i="1" dirty="0">
                <a:latin typeface="+mn-lt"/>
                <a:cs typeface="Tahoma" pitchFamily="34" charset="0"/>
              </a:rPr>
              <a:t>Набуття чинності – </a:t>
            </a:r>
            <a:r>
              <a:rPr lang="uk-UA" sz="2100" i="1" dirty="0">
                <a:latin typeface="+mn-lt"/>
                <a:cs typeface="Tahoma" pitchFamily="34" charset="0"/>
              </a:rPr>
              <a:t>з 28 жовтня 2015 року!</a:t>
            </a:r>
          </a:p>
          <a:p>
            <a:pPr marL="0" indent="0" algn="ctr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uk-UA" sz="2100" i="1" dirty="0">
              <a:latin typeface="+mn-lt"/>
              <a:cs typeface="Tahoma" pitchFamily="34" charset="0"/>
            </a:endParaRPr>
          </a:p>
          <a:p>
            <a:pPr marL="0" indent="0" algn="just" eaLnBrk="1" hangingPunct="1">
              <a:lnSpc>
                <a:spcPct val="110000"/>
              </a:lnSpc>
              <a:spcBef>
                <a:spcPts val="0"/>
              </a:spcBef>
              <a:buNone/>
              <a:defRPr/>
            </a:pPr>
            <a:r>
              <a:rPr lang="uk-UA" sz="2000" i="1" dirty="0">
                <a:solidFill>
                  <a:srgbClr val="A50021"/>
                </a:solidFill>
                <a:latin typeface="+mn-lt"/>
                <a:cs typeface="Tahoma" pitchFamily="34" charset="0"/>
              </a:rPr>
              <a:t>У </a:t>
            </a:r>
            <a:r>
              <a:rPr lang="uk-UA" sz="2000" i="1" dirty="0" err="1">
                <a:solidFill>
                  <a:srgbClr val="A50021"/>
                </a:solidFill>
                <a:latin typeface="+mn-lt"/>
                <a:cs typeface="Tahoma" pitchFamily="34" charset="0"/>
              </a:rPr>
              <a:t>м.Вінниця</a:t>
            </a:r>
            <a:r>
              <a:rPr lang="uk-UA" sz="2000" i="1" dirty="0">
                <a:solidFill>
                  <a:srgbClr val="A50021"/>
                </a:solidFill>
                <a:latin typeface="+mn-lt"/>
                <a:cs typeface="Tahoma" pitchFamily="34" charset="0"/>
              </a:rPr>
              <a:t> </a:t>
            </a:r>
            <a:r>
              <a:rPr lang="uk-UA" sz="2000" i="1" dirty="0" err="1">
                <a:solidFill>
                  <a:srgbClr val="A50021"/>
                </a:solidFill>
                <a:latin typeface="+mn-lt"/>
                <a:cs typeface="Tahoma" pitchFamily="34" charset="0"/>
              </a:rPr>
              <a:t>внесено</a:t>
            </a:r>
            <a:r>
              <a:rPr lang="uk-UA" sz="2000" i="1" dirty="0">
                <a:solidFill>
                  <a:srgbClr val="A50021"/>
                </a:solidFill>
                <a:latin typeface="+mn-lt"/>
                <a:cs typeface="Tahoma" pitchFamily="34" charset="0"/>
              </a:rPr>
              <a:t> зміни у Статут територіальної громади додаванням ст.4.9 «Електронні петиції», затверджені рішенням Вінницької міської ради від 29.01.2016 № 91 </a:t>
            </a:r>
          </a:p>
          <a:p>
            <a:pPr marL="0" indent="0" algn="just" eaLnBrk="1" hangingPunct="1">
              <a:lnSpc>
                <a:spcPct val="110000"/>
              </a:lnSpc>
              <a:spcBef>
                <a:spcPts val="0"/>
              </a:spcBef>
              <a:buNone/>
              <a:defRPr/>
            </a:pPr>
            <a:r>
              <a:rPr lang="uk-UA" sz="2000" i="1" dirty="0">
                <a:solidFill>
                  <a:srgbClr val="A50021"/>
                </a:solidFill>
                <a:latin typeface="+mn-lt"/>
                <a:cs typeface="Tahoma" pitchFamily="34" charset="0"/>
              </a:rPr>
              <a:t>(норми- 350 підписів, 14 днів)</a:t>
            </a:r>
          </a:p>
          <a:p>
            <a:pPr marL="0" indent="0" algn="just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uk-UA" sz="2000" i="1" dirty="0">
              <a:latin typeface="+mn-lt"/>
              <a:cs typeface="Tahoma" pitchFamily="34" charset="0"/>
            </a:endParaRPr>
          </a:p>
        </p:txBody>
      </p:sp>
      <p:sp>
        <p:nvSpPr>
          <p:cNvPr id="63491" name="Номер слайда 1"/>
          <p:cNvSpPr>
            <a:spLocks noGrp="1"/>
          </p:cNvSpPr>
          <p:nvPr>
            <p:ph type="sldNum" sz="quarter" idx="4294967295"/>
          </p:nvPr>
        </p:nvSpPr>
        <p:spPr>
          <a:xfrm>
            <a:off x="6553200" y="6243638"/>
            <a:ext cx="2133600" cy="457200"/>
          </a:xfrm>
          <a:prstGeom prst="rect">
            <a:avLst/>
          </a:prstGeom>
          <a:noFill/>
        </p:spPr>
        <p:txBody>
          <a:bodyPr/>
          <a:lstStyle/>
          <a:p>
            <a:fld id="{2846CF65-4699-4361-991D-0FA01E4ABBD1}" type="slidenum">
              <a:rPr lang="uk-UA" altLang="en-US" smtClean="0"/>
              <a:pPr/>
              <a:t>19</a:t>
            </a:fld>
            <a:endParaRPr lang="uk-UA" altLang="en-US"/>
          </a:p>
        </p:txBody>
      </p:sp>
      <p:cxnSp>
        <p:nvCxnSpPr>
          <p:cNvPr id="5" name="Пряма сполучна лінія 9"/>
          <p:cNvCxnSpPr/>
          <p:nvPr/>
        </p:nvCxnSpPr>
        <p:spPr>
          <a:xfrm>
            <a:off x="482600" y="1412875"/>
            <a:ext cx="8193088" cy="0"/>
          </a:xfrm>
          <a:prstGeom prst="line">
            <a:avLst/>
          </a:prstGeom>
          <a:ln w="15875" cap="sq">
            <a:solidFill>
              <a:srgbClr val="870038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167002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188640"/>
            <a:ext cx="8229600" cy="1139825"/>
          </a:xfrm>
        </p:spPr>
        <p:txBody>
          <a:bodyPr>
            <a:noAutofit/>
          </a:bodyPr>
          <a:lstStyle/>
          <a:p>
            <a:pPr eaLnBrk="1" hangingPunct="1"/>
            <a:r>
              <a:rPr lang="uk-UA" sz="2800" b="1" dirty="0"/>
              <a:t>Нормативна база: </a:t>
            </a:r>
            <a:br>
              <a:rPr lang="uk-UA" sz="2800" b="1" dirty="0"/>
            </a:br>
            <a:r>
              <a:rPr lang="uk-UA" sz="2800" b="1" dirty="0"/>
              <a:t>Європейська хартія </a:t>
            </a:r>
            <a:br>
              <a:rPr lang="uk-UA" sz="2800" b="1" dirty="0"/>
            </a:br>
            <a:r>
              <a:rPr lang="uk-UA" sz="2800" b="1" dirty="0"/>
              <a:t>місцевого самоврядування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772816"/>
            <a:ext cx="8229600" cy="407035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uk-UA" sz="2600" dirty="0">
                <a:latin typeface="+mn-lt"/>
                <a:cs typeface="Tahoma" pitchFamily="34" charset="0"/>
              </a:rPr>
              <a:t>Із Преамбули:</a:t>
            </a:r>
          </a:p>
          <a:p>
            <a:pPr marL="266700" indent="-266700" eaLnBrk="1" hangingPunct="1">
              <a:buClr>
                <a:srgbClr val="678C94"/>
              </a:buClr>
              <a:buSzPct val="100000"/>
              <a:buFont typeface="Wingdings" pitchFamily="2" charset="2"/>
              <a:buChar char="§"/>
              <a:defRPr/>
            </a:pPr>
            <a:r>
              <a:rPr lang="uk-UA" sz="2400" dirty="0">
                <a:latin typeface="+mn-lt"/>
                <a:cs typeface="Tahoma" pitchFamily="34" charset="0"/>
              </a:rPr>
              <a:t>… право громадян на участь в управлінні публічними справами є одним з демократичних принципів, які поділяються всіма державами - членами Ради Європи;</a:t>
            </a:r>
          </a:p>
          <a:p>
            <a:pPr marL="266700" indent="-266700" eaLnBrk="1" hangingPunct="1">
              <a:buClr>
                <a:srgbClr val="678C94"/>
              </a:buClr>
              <a:buSzPct val="100000"/>
              <a:buFont typeface="Wingdings" pitchFamily="2" charset="2"/>
              <a:buChar char="§"/>
              <a:defRPr/>
            </a:pPr>
            <a:r>
              <a:rPr lang="uk-UA" sz="2400" dirty="0">
                <a:latin typeface="+mn-lt"/>
                <a:cs typeface="Tahoma" pitchFamily="34" charset="0"/>
              </a:rPr>
              <a:t>… це право найбільш безпосередньо може здійснюватися саме на місцевому рівні</a:t>
            </a: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FA354A-A2C4-4651-BFC7-D20494E5B561}" type="slidenum">
              <a:rPr lang="uk-UA" altLang="en-US" smtClean="0"/>
              <a:pPr>
                <a:defRPr/>
              </a:pPr>
              <a:t>2</a:t>
            </a:fld>
            <a:endParaRPr lang="uk-UA" altLang="en-US"/>
          </a:p>
        </p:txBody>
      </p:sp>
      <p:cxnSp>
        <p:nvCxnSpPr>
          <p:cNvPr id="5" name="Пряма сполучна лінія 9"/>
          <p:cNvCxnSpPr/>
          <p:nvPr/>
        </p:nvCxnSpPr>
        <p:spPr>
          <a:xfrm>
            <a:off x="482600" y="1412875"/>
            <a:ext cx="8193088" cy="0"/>
          </a:xfrm>
          <a:prstGeom prst="line">
            <a:avLst/>
          </a:prstGeom>
          <a:ln w="15875" cap="sq">
            <a:solidFill>
              <a:srgbClr val="870038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3225447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0394" y="188640"/>
            <a:ext cx="8643211" cy="1296144"/>
          </a:xfrm>
        </p:spPr>
        <p:txBody>
          <a:bodyPr rtlCol="0">
            <a:noAutofit/>
          </a:bodyPr>
          <a:lstStyle/>
          <a:p>
            <a:pPr rtl="0"/>
            <a:r>
              <a:rPr lang="ru-RU" sz="2800" dirty="0" err="1"/>
              <a:t>Громадська</a:t>
            </a:r>
            <a:r>
              <a:rPr lang="ru-RU" sz="2800" dirty="0"/>
              <a:t> участь у </a:t>
            </a:r>
            <a:r>
              <a:rPr lang="ru-RU" sz="2800" dirty="0" err="1"/>
              <a:t>обраних</a:t>
            </a:r>
            <a:r>
              <a:rPr lang="ru-RU" sz="2800" dirty="0"/>
              <a:t> </a:t>
            </a:r>
            <a:r>
              <a:rPr lang="ru-RU" sz="2800" dirty="0" err="1"/>
              <a:t>процесах</a:t>
            </a:r>
            <a:r>
              <a:rPr lang="ru-RU" sz="2800" dirty="0"/>
              <a:t>: </a:t>
            </a:r>
            <a:r>
              <a:rPr lang="ru-RU" sz="2800" dirty="0" err="1"/>
              <a:t>можливість</a:t>
            </a:r>
            <a:r>
              <a:rPr lang="ru-RU" sz="2800" dirty="0"/>
              <a:t> </a:t>
            </a:r>
            <a:r>
              <a:rPr lang="ru-RU" sz="2800" dirty="0" err="1"/>
              <a:t>застосування</a:t>
            </a:r>
            <a:r>
              <a:rPr lang="ru-RU" sz="2800" dirty="0"/>
              <a:t> </a:t>
            </a:r>
            <a:r>
              <a:rPr lang="ru-RU" sz="2800" dirty="0" err="1"/>
              <a:t>механізмів</a:t>
            </a:r>
            <a:r>
              <a:rPr lang="ru-RU" sz="2800" dirty="0"/>
              <a:t> </a:t>
            </a:r>
            <a:r>
              <a:rPr lang="ru-RU" sz="2800" dirty="0" err="1"/>
              <a:t>участі</a:t>
            </a:r>
            <a:endParaRPr lang="ru-RU" sz="2800" dirty="0"/>
          </a:p>
        </p:txBody>
      </p:sp>
      <p:sp>
        <p:nvSpPr>
          <p:cNvPr id="5" name="Подзаголовок 2"/>
          <p:cNvSpPr txBox="1">
            <a:spLocks/>
          </p:cNvSpPr>
          <p:nvPr/>
        </p:nvSpPr>
        <p:spPr>
          <a:xfrm>
            <a:off x="250394" y="3015148"/>
            <a:ext cx="8265070" cy="3366180"/>
          </a:xfrm>
          <a:prstGeom prst="rect">
            <a:avLst/>
          </a:prstGeom>
        </p:spPr>
        <p:txBody>
          <a:bodyPr vert="horz" lIns="121899" tIns="60949" rIns="121899" bIns="60949" rtlCol="0">
            <a:normAutofit lnSpcReduction="10000"/>
          </a:bodyPr>
          <a:lstStyle>
            <a:lvl1pPr marL="304747" indent="-304747" algn="l" defTabSz="1218987" rtl="0" eaLnBrk="1" latinLnBrk="0" hangingPunct="1">
              <a:lnSpc>
                <a:spcPct val="95000"/>
              </a:lnSpc>
              <a:spcBef>
                <a:spcPts val="1866"/>
              </a:spcBef>
              <a:buSzPct val="100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31392" indent="-304747" algn="l" defTabSz="1218987" rtl="0" eaLnBrk="1" latinLnBrk="0" hangingPunct="1">
              <a:lnSpc>
                <a:spcPct val="95000"/>
              </a:lnSpc>
              <a:spcBef>
                <a:spcPts val="1066"/>
              </a:spcBef>
              <a:buSzPct val="100000"/>
              <a:buFont typeface="Century Gothic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58037" indent="-304747" algn="l" defTabSz="1218987" rtl="0" eaLnBrk="1" latinLnBrk="0" hangingPunct="1">
              <a:lnSpc>
                <a:spcPct val="95000"/>
              </a:lnSpc>
              <a:spcBef>
                <a:spcPts val="1066"/>
              </a:spcBef>
              <a:buSzPct val="100000"/>
              <a:buFont typeface="Century Gothic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84683" indent="-304747" algn="l" defTabSz="1218987" rtl="0" eaLnBrk="1" latinLnBrk="0" hangingPunct="1">
              <a:lnSpc>
                <a:spcPct val="95000"/>
              </a:lnSpc>
              <a:spcBef>
                <a:spcPts val="1066"/>
              </a:spcBef>
              <a:buSzPct val="100000"/>
              <a:buFont typeface="Century Gothic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11328" indent="-304747" algn="l" defTabSz="1218987" rtl="0" eaLnBrk="1" latinLnBrk="0" hangingPunct="1">
              <a:lnSpc>
                <a:spcPct val="95000"/>
              </a:lnSpc>
              <a:spcBef>
                <a:spcPts val="1066"/>
              </a:spcBef>
              <a:buSzPct val="100000"/>
              <a:buFont typeface="Century Gothic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437973" indent="-304747" algn="l" defTabSz="1218987" rtl="0" eaLnBrk="1" latinLnBrk="0" hangingPunct="1">
              <a:lnSpc>
                <a:spcPct val="95000"/>
              </a:lnSpc>
              <a:spcBef>
                <a:spcPts val="1066"/>
              </a:spcBef>
              <a:buSzPct val="90000"/>
              <a:buFont typeface="Century Gothic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864619" indent="-304747" algn="l" defTabSz="1218987" rtl="0" eaLnBrk="1" latinLnBrk="0" hangingPunct="1">
              <a:lnSpc>
                <a:spcPct val="95000"/>
              </a:lnSpc>
              <a:spcBef>
                <a:spcPts val="1066"/>
              </a:spcBef>
              <a:buSzPct val="90000"/>
              <a:buFont typeface="Century Gothic" pitchFamily="34" charset="0"/>
              <a:buChar char="–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91264" indent="-304747" algn="l" defTabSz="1218987" rtl="0" eaLnBrk="1" latinLnBrk="0" hangingPunct="1">
              <a:lnSpc>
                <a:spcPct val="95000"/>
              </a:lnSpc>
              <a:spcBef>
                <a:spcPts val="1066"/>
              </a:spcBef>
              <a:buSzPct val="90000"/>
              <a:buFont typeface="Century Gothic" pitchFamily="34" charset="0"/>
              <a:buChar char="–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778859" indent="-304747" algn="l" defTabSz="1218987" rtl="0" eaLnBrk="1" latinLnBrk="0" hangingPunct="1">
              <a:lnSpc>
                <a:spcPct val="95000"/>
              </a:lnSpc>
              <a:spcBef>
                <a:spcPts val="1066"/>
              </a:spcBef>
              <a:buSzPct val="90000"/>
              <a:buFont typeface="Century Gothic" pitchFamily="34" charset="0"/>
              <a:buChar char="–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uk-UA" b="1" dirty="0">
                <a:solidFill>
                  <a:srgbClr val="A50021"/>
                </a:solidFill>
              </a:rPr>
              <a:t>Чи</a:t>
            </a:r>
            <a:r>
              <a:rPr lang="uk-UA" dirty="0">
                <a:solidFill>
                  <a:srgbClr val="A50021"/>
                </a:solidFill>
              </a:rPr>
              <a:t> </a:t>
            </a:r>
            <a:r>
              <a:rPr lang="uk-UA" b="1" dirty="0">
                <a:solidFill>
                  <a:srgbClr val="A50021"/>
                </a:solidFill>
              </a:rPr>
              <a:t>можна взагалі застосувати той чи інший механізм громадської участі до обраного процесу?</a:t>
            </a:r>
            <a:endParaRPr lang="uk-UA" b="1" i="1" dirty="0">
              <a:solidFill>
                <a:srgbClr val="A50021"/>
              </a:solidFill>
            </a:endParaRPr>
          </a:p>
          <a:p>
            <a:r>
              <a:rPr lang="ru-RU" b="1" dirty="0">
                <a:solidFill>
                  <a:srgbClr val="A50021"/>
                </a:solidFill>
              </a:rPr>
              <a:t>На </a:t>
            </a:r>
            <a:r>
              <a:rPr lang="ru-RU" b="1" dirty="0" err="1">
                <a:solidFill>
                  <a:srgbClr val="A50021"/>
                </a:solidFill>
              </a:rPr>
              <a:t>якому</a:t>
            </a:r>
            <a:r>
              <a:rPr lang="ru-RU" b="1" dirty="0">
                <a:solidFill>
                  <a:srgbClr val="A50021"/>
                </a:solidFill>
              </a:rPr>
              <a:t> </a:t>
            </a:r>
            <a:r>
              <a:rPr lang="ru-RU" b="1" dirty="0" err="1">
                <a:solidFill>
                  <a:srgbClr val="A50021"/>
                </a:solidFill>
              </a:rPr>
              <a:t>етапі</a:t>
            </a:r>
            <a:r>
              <a:rPr lang="ru-RU" b="1" dirty="0">
                <a:solidFill>
                  <a:srgbClr val="A50021"/>
                </a:solidFill>
              </a:rPr>
              <a:t> і </a:t>
            </a:r>
            <a:r>
              <a:rPr lang="ru-RU" b="1" dirty="0" err="1">
                <a:solidFill>
                  <a:srgbClr val="A50021"/>
                </a:solidFill>
              </a:rPr>
              <a:t>яким</a:t>
            </a:r>
            <a:r>
              <a:rPr lang="ru-RU" b="1" dirty="0">
                <a:solidFill>
                  <a:srgbClr val="A50021"/>
                </a:solidFill>
              </a:rPr>
              <a:t> чином </a:t>
            </a:r>
            <a:r>
              <a:rPr lang="ru-RU" b="1" dirty="0" err="1">
                <a:solidFill>
                  <a:srgbClr val="A50021"/>
                </a:solidFill>
              </a:rPr>
              <a:t>він</a:t>
            </a:r>
            <a:r>
              <a:rPr lang="ru-RU" b="1" dirty="0">
                <a:solidFill>
                  <a:srgbClr val="A50021"/>
                </a:solidFill>
              </a:rPr>
              <a:t> </a:t>
            </a:r>
            <a:r>
              <a:rPr lang="ru-RU" b="1" dirty="0" err="1">
                <a:solidFill>
                  <a:srgbClr val="A50021"/>
                </a:solidFill>
              </a:rPr>
              <a:t>може</a:t>
            </a:r>
            <a:r>
              <a:rPr lang="ru-RU" b="1" dirty="0">
                <a:solidFill>
                  <a:srgbClr val="A50021"/>
                </a:solidFill>
              </a:rPr>
              <a:t> бути </a:t>
            </a:r>
            <a:r>
              <a:rPr lang="ru-RU" b="1" dirty="0" err="1">
                <a:solidFill>
                  <a:srgbClr val="A50021"/>
                </a:solidFill>
              </a:rPr>
              <a:t>застосований</a:t>
            </a:r>
            <a:r>
              <a:rPr lang="ru-RU" b="1" dirty="0">
                <a:solidFill>
                  <a:srgbClr val="A50021"/>
                </a:solidFill>
              </a:rPr>
              <a:t>?</a:t>
            </a:r>
          </a:p>
          <a:p>
            <a:r>
              <a:rPr lang="uk-UA" b="1" dirty="0">
                <a:solidFill>
                  <a:srgbClr val="A50021"/>
                </a:solidFill>
              </a:rPr>
              <a:t>Визначення дійових осіб процесу та їх ролей?</a:t>
            </a:r>
          </a:p>
          <a:p>
            <a:r>
              <a:rPr lang="uk-UA" b="1" dirty="0">
                <a:solidFill>
                  <a:srgbClr val="A50021"/>
                </a:solidFill>
              </a:rPr>
              <a:t>Яким має бути очікуваний результат його застосування?</a:t>
            </a:r>
            <a:endParaRPr lang="ru-RU" b="1" dirty="0">
              <a:solidFill>
                <a:srgbClr val="A50021"/>
              </a:solidFill>
            </a:endParaRPr>
          </a:p>
        </p:txBody>
      </p:sp>
      <p:sp>
        <p:nvSpPr>
          <p:cNvPr id="4" name="Подзаголовок 2"/>
          <p:cNvSpPr txBox="1">
            <a:spLocks/>
          </p:cNvSpPr>
          <p:nvPr/>
        </p:nvSpPr>
        <p:spPr>
          <a:xfrm>
            <a:off x="225598" y="1628800"/>
            <a:ext cx="8643211" cy="1242332"/>
          </a:xfrm>
          <a:prstGeom prst="rect">
            <a:avLst/>
          </a:prstGeom>
        </p:spPr>
        <p:txBody>
          <a:bodyPr vert="horz" lIns="121899" tIns="60949" rIns="121899" bIns="60949" rtlCol="0">
            <a:normAutofit/>
          </a:bodyPr>
          <a:lstStyle>
            <a:lvl1pPr marL="304747" indent="-304747" algn="l" defTabSz="1218987" rtl="0" eaLnBrk="1" latinLnBrk="0" hangingPunct="1">
              <a:lnSpc>
                <a:spcPct val="95000"/>
              </a:lnSpc>
              <a:spcBef>
                <a:spcPts val="1866"/>
              </a:spcBef>
              <a:buSzPct val="100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31392" indent="-304747" algn="l" defTabSz="1218987" rtl="0" eaLnBrk="1" latinLnBrk="0" hangingPunct="1">
              <a:lnSpc>
                <a:spcPct val="95000"/>
              </a:lnSpc>
              <a:spcBef>
                <a:spcPts val="1066"/>
              </a:spcBef>
              <a:buSzPct val="100000"/>
              <a:buFont typeface="Century Gothic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58037" indent="-304747" algn="l" defTabSz="1218987" rtl="0" eaLnBrk="1" latinLnBrk="0" hangingPunct="1">
              <a:lnSpc>
                <a:spcPct val="95000"/>
              </a:lnSpc>
              <a:spcBef>
                <a:spcPts val="1066"/>
              </a:spcBef>
              <a:buSzPct val="100000"/>
              <a:buFont typeface="Century Gothic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84683" indent="-304747" algn="l" defTabSz="1218987" rtl="0" eaLnBrk="1" latinLnBrk="0" hangingPunct="1">
              <a:lnSpc>
                <a:spcPct val="95000"/>
              </a:lnSpc>
              <a:spcBef>
                <a:spcPts val="1066"/>
              </a:spcBef>
              <a:buSzPct val="100000"/>
              <a:buFont typeface="Century Gothic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11328" indent="-304747" algn="l" defTabSz="1218987" rtl="0" eaLnBrk="1" latinLnBrk="0" hangingPunct="1">
              <a:lnSpc>
                <a:spcPct val="95000"/>
              </a:lnSpc>
              <a:spcBef>
                <a:spcPts val="1066"/>
              </a:spcBef>
              <a:buSzPct val="100000"/>
              <a:buFont typeface="Century Gothic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437973" indent="-304747" algn="l" defTabSz="1218987" rtl="0" eaLnBrk="1" latinLnBrk="0" hangingPunct="1">
              <a:lnSpc>
                <a:spcPct val="95000"/>
              </a:lnSpc>
              <a:spcBef>
                <a:spcPts val="1066"/>
              </a:spcBef>
              <a:buSzPct val="90000"/>
              <a:buFont typeface="Century Gothic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864619" indent="-304747" algn="l" defTabSz="1218987" rtl="0" eaLnBrk="1" latinLnBrk="0" hangingPunct="1">
              <a:lnSpc>
                <a:spcPct val="95000"/>
              </a:lnSpc>
              <a:spcBef>
                <a:spcPts val="1066"/>
              </a:spcBef>
              <a:buSzPct val="90000"/>
              <a:buFont typeface="Century Gothic" pitchFamily="34" charset="0"/>
              <a:buChar char="–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91264" indent="-304747" algn="l" defTabSz="1218987" rtl="0" eaLnBrk="1" latinLnBrk="0" hangingPunct="1">
              <a:lnSpc>
                <a:spcPct val="95000"/>
              </a:lnSpc>
              <a:spcBef>
                <a:spcPts val="1066"/>
              </a:spcBef>
              <a:buSzPct val="90000"/>
              <a:buFont typeface="Century Gothic" pitchFamily="34" charset="0"/>
              <a:buChar char="–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778859" indent="-304747" algn="l" defTabSz="1218987" rtl="0" eaLnBrk="1" latinLnBrk="0" hangingPunct="1">
              <a:lnSpc>
                <a:spcPct val="95000"/>
              </a:lnSpc>
              <a:spcBef>
                <a:spcPts val="1066"/>
              </a:spcBef>
              <a:buSzPct val="90000"/>
              <a:buFont typeface="Century Gothic" pitchFamily="34" charset="0"/>
              <a:buChar char="–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dirty="0" err="1"/>
              <a:t>Щоб</a:t>
            </a:r>
            <a:r>
              <a:rPr lang="ru-RU" dirty="0"/>
              <a:t> обрати </a:t>
            </a:r>
            <a:r>
              <a:rPr lang="ru-RU" dirty="0" err="1"/>
              <a:t>потрібний</a:t>
            </a:r>
            <a:r>
              <a:rPr lang="ru-RU" dirty="0"/>
              <a:t> </a:t>
            </a:r>
            <a:r>
              <a:rPr lang="ru-RU" dirty="0" err="1"/>
              <a:t>механізм</a:t>
            </a:r>
            <a:r>
              <a:rPr lang="ru-RU" dirty="0"/>
              <a:t> </a:t>
            </a:r>
            <a:r>
              <a:rPr lang="ru-RU" dirty="0" err="1"/>
              <a:t>участі</a:t>
            </a:r>
            <a:r>
              <a:rPr lang="ru-RU" dirty="0"/>
              <a:t> та </a:t>
            </a:r>
            <a:r>
              <a:rPr lang="ru-RU" dirty="0" err="1"/>
              <a:t>унормувати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застосування</a:t>
            </a:r>
            <a:r>
              <a:rPr lang="ru-RU" dirty="0"/>
              <a:t> у конкретному </a:t>
            </a:r>
            <a:r>
              <a:rPr lang="ru-RU" dirty="0" err="1"/>
              <a:t>процесі</a:t>
            </a:r>
            <a:r>
              <a:rPr lang="ru-RU" dirty="0"/>
              <a:t>, </a:t>
            </a:r>
            <a:r>
              <a:rPr lang="ru-RU" dirty="0" err="1"/>
              <a:t>слід</a:t>
            </a:r>
            <a:r>
              <a:rPr lang="ru-RU" dirty="0"/>
              <a:t> </a:t>
            </a:r>
            <a:r>
              <a:rPr lang="ru-RU" dirty="0" err="1"/>
              <a:t>відповісти</a:t>
            </a:r>
            <a:r>
              <a:rPr lang="ru-RU" dirty="0"/>
              <a:t> на </a:t>
            </a:r>
            <a:r>
              <a:rPr lang="ru-RU" dirty="0" err="1"/>
              <a:t>кілька</a:t>
            </a:r>
            <a:r>
              <a:rPr lang="ru-RU" dirty="0"/>
              <a:t> </a:t>
            </a:r>
            <a:r>
              <a:rPr lang="ru-RU" dirty="0" err="1"/>
              <a:t>важливих</a:t>
            </a:r>
            <a:r>
              <a:rPr lang="ru-RU" dirty="0"/>
              <a:t> </a:t>
            </a:r>
            <a:r>
              <a:rPr lang="ru-RU" dirty="0" err="1"/>
              <a:t>запитань</a:t>
            </a:r>
            <a:r>
              <a:rPr lang="ru-RU" dirty="0"/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19825556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uk-UA" sz="2300" b="1" kern="1200" dirty="0">
                <a:solidFill>
                  <a:srgbClr val="870038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ahoma" panose="020B0604030504040204" pitchFamily="34" charset="0"/>
              </a:rPr>
              <a:t/>
            </a:r>
            <a:br>
              <a:rPr lang="uk-UA" sz="2300" b="1" kern="1200" dirty="0">
                <a:solidFill>
                  <a:srgbClr val="870038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ahoma" panose="020B0604030504040204" pitchFamily="34" charset="0"/>
              </a:rPr>
            </a:br>
            <a:r>
              <a:rPr lang="uk-UA" sz="2300" b="1" kern="1200" dirty="0">
                <a:solidFill>
                  <a:srgbClr val="870038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ahoma" panose="020B0604030504040204" pitchFamily="34" charset="0"/>
              </a:rPr>
              <a:t>ВІДЕОФІЛЬМ ПРО ФОРМИ ПРЯМОЇ ДЕМОКРАТІЇ</a:t>
            </a:r>
            <a:endParaRPr lang="ru-RU" sz="2300" b="1" kern="1200" dirty="0">
              <a:solidFill>
                <a:srgbClr val="870038"/>
              </a:solidFill>
              <a:effectLst>
                <a:outerShdw blurRad="38100" dist="38100" dir="2700000" algn="tl">
                  <a:srgbClr val="C0C0C0"/>
                </a:outerShdw>
              </a:effectLst>
              <a:ea typeface="Tahoma" panose="020B0604030504040204" pitchFamily="34" charset="0"/>
            </a:endParaRPr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>
              <a:buClr>
                <a:srgbClr val="678C94"/>
              </a:buClr>
            </a:pPr>
            <a:endParaRPr lang="ru-RU" dirty="0">
              <a:hlinkClick r:id="rId2"/>
            </a:endParaRPr>
          </a:p>
          <a:p>
            <a:pPr>
              <a:buClr>
                <a:srgbClr val="678C94"/>
              </a:buClr>
            </a:pPr>
            <a:r>
              <a:rPr lang="ru-RU" dirty="0">
                <a:hlinkClick r:id="rId2"/>
              </a:rPr>
              <a:t>https://www.youtube.com/watch?v=9YyCwNoqMwA</a:t>
            </a:r>
            <a:endParaRPr lang="ru-RU" dirty="0"/>
          </a:p>
          <a:p>
            <a:pPr>
              <a:buClr>
                <a:srgbClr val="678C94"/>
              </a:buClr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3941821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0394" y="188640"/>
            <a:ext cx="8643211" cy="864096"/>
          </a:xfrm>
        </p:spPr>
        <p:txBody>
          <a:bodyPr rtlCol="0">
            <a:normAutofit/>
          </a:bodyPr>
          <a:lstStyle/>
          <a:p>
            <a:pPr rtl="0"/>
            <a:r>
              <a:rPr lang="ru-RU" sz="2800" dirty="0" err="1"/>
              <a:t>Очікувані</a:t>
            </a:r>
            <a:r>
              <a:rPr lang="ru-RU" sz="2800" dirty="0"/>
              <a:t> </a:t>
            </a:r>
            <a:r>
              <a:rPr lang="ru-RU" sz="2800" dirty="0" err="1"/>
              <a:t>результати</a:t>
            </a:r>
            <a:r>
              <a:rPr lang="ru-RU" dirty="0"/>
              <a:t>:</a:t>
            </a:r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89509" y="268083"/>
            <a:ext cx="1243336" cy="3095625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3176" y="1266317"/>
            <a:ext cx="1514869" cy="2171700"/>
          </a:xfrm>
          <a:prstGeom prst="rect">
            <a:avLst/>
          </a:prstGeom>
        </p:spPr>
      </p:pic>
      <p:grpSp>
        <p:nvGrpSpPr>
          <p:cNvPr id="12" name="Группа 11"/>
          <p:cNvGrpSpPr/>
          <p:nvPr/>
        </p:nvGrpSpPr>
        <p:grpSpPr>
          <a:xfrm>
            <a:off x="6787353" y="631164"/>
            <a:ext cx="1525963" cy="2504934"/>
            <a:chOff x="9766820" y="2708920"/>
            <a:chExt cx="2034088" cy="2504934"/>
          </a:xfrm>
        </p:grpSpPr>
        <p:pic>
          <p:nvPicPr>
            <p:cNvPr id="13" name="Рисунок 12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66820" y="2708920"/>
              <a:ext cx="2019300" cy="2171700"/>
            </a:xfrm>
            <a:prstGeom prst="rect">
              <a:avLst/>
            </a:prstGeom>
          </p:spPr>
        </p:pic>
        <p:pic>
          <p:nvPicPr>
            <p:cNvPr id="14" name="Рисунок 13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81608" y="3042154"/>
              <a:ext cx="2019300" cy="2171700"/>
            </a:xfrm>
            <a:prstGeom prst="rect">
              <a:avLst/>
            </a:prstGeom>
          </p:spPr>
        </p:pic>
      </p:grpSp>
      <p:pic>
        <p:nvPicPr>
          <p:cNvPr id="15" name="Рисунок 1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04844" y="-281496"/>
            <a:ext cx="1243336" cy="3095625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5442" y="-155100"/>
            <a:ext cx="1973789" cy="2991736"/>
          </a:xfrm>
          <a:prstGeom prst="rect">
            <a:avLst/>
          </a:prstGeom>
        </p:spPr>
      </p:pic>
      <p:sp>
        <p:nvSpPr>
          <p:cNvPr id="5" name="Подзаголовок 2"/>
          <p:cNvSpPr txBox="1">
            <a:spLocks/>
          </p:cNvSpPr>
          <p:nvPr/>
        </p:nvSpPr>
        <p:spPr>
          <a:xfrm>
            <a:off x="323528" y="1124744"/>
            <a:ext cx="8265070" cy="5328592"/>
          </a:xfrm>
          <a:prstGeom prst="rect">
            <a:avLst/>
          </a:prstGeom>
        </p:spPr>
        <p:txBody>
          <a:bodyPr vert="horz" lIns="121899" tIns="60949" rIns="121899" bIns="60949" rtlCol="0">
            <a:normAutofit/>
          </a:bodyPr>
          <a:lstStyle>
            <a:lvl1pPr marL="304747" indent="-304747" algn="l" defTabSz="1218987" rtl="0" eaLnBrk="1" latinLnBrk="0" hangingPunct="1">
              <a:lnSpc>
                <a:spcPct val="95000"/>
              </a:lnSpc>
              <a:spcBef>
                <a:spcPts val="1866"/>
              </a:spcBef>
              <a:buSzPct val="100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31392" indent="-304747" algn="l" defTabSz="1218987" rtl="0" eaLnBrk="1" latinLnBrk="0" hangingPunct="1">
              <a:lnSpc>
                <a:spcPct val="95000"/>
              </a:lnSpc>
              <a:spcBef>
                <a:spcPts val="1066"/>
              </a:spcBef>
              <a:buSzPct val="100000"/>
              <a:buFont typeface="Century Gothic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58037" indent="-304747" algn="l" defTabSz="1218987" rtl="0" eaLnBrk="1" latinLnBrk="0" hangingPunct="1">
              <a:lnSpc>
                <a:spcPct val="95000"/>
              </a:lnSpc>
              <a:spcBef>
                <a:spcPts val="1066"/>
              </a:spcBef>
              <a:buSzPct val="100000"/>
              <a:buFont typeface="Century Gothic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84683" indent="-304747" algn="l" defTabSz="1218987" rtl="0" eaLnBrk="1" latinLnBrk="0" hangingPunct="1">
              <a:lnSpc>
                <a:spcPct val="95000"/>
              </a:lnSpc>
              <a:spcBef>
                <a:spcPts val="1066"/>
              </a:spcBef>
              <a:buSzPct val="100000"/>
              <a:buFont typeface="Century Gothic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11328" indent="-304747" algn="l" defTabSz="1218987" rtl="0" eaLnBrk="1" latinLnBrk="0" hangingPunct="1">
              <a:lnSpc>
                <a:spcPct val="95000"/>
              </a:lnSpc>
              <a:spcBef>
                <a:spcPts val="1066"/>
              </a:spcBef>
              <a:buSzPct val="100000"/>
              <a:buFont typeface="Century Gothic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437973" indent="-304747" algn="l" defTabSz="1218987" rtl="0" eaLnBrk="1" latinLnBrk="0" hangingPunct="1">
              <a:lnSpc>
                <a:spcPct val="95000"/>
              </a:lnSpc>
              <a:spcBef>
                <a:spcPts val="1066"/>
              </a:spcBef>
              <a:buSzPct val="90000"/>
              <a:buFont typeface="Century Gothic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864619" indent="-304747" algn="l" defTabSz="1218987" rtl="0" eaLnBrk="1" latinLnBrk="0" hangingPunct="1">
              <a:lnSpc>
                <a:spcPct val="95000"/>
              </a:lnSpc>
              <a:spcBef>
                <a:spcPts val="1066"/>
              </a:spcBef>
              <a:buSzPct val="90000"/>
              <a:buFont typeface="Century Gothic" pitchFamily="34" charset="0"/>
              <a:buChar char="–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91264" indent="-304747" algn="l" defTabSz="1218987" rtl="0" eaLnBrk="1" latinLnBrk="0" hangingPunct="1">
              <a:lnSpc>
                <a:spcPct val="95000"/>
              </a:lnSpc>
              <a:spcBef>
                <a:spcPts val="1066"/>
              </a:spcBef>
              <a:buSzPct val="90000"/>
              <a:buFont typeface="Century Gothic" pitchFamily="34" charset="0"/>
              <a:buChar char="–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778859" indent="-304747" algn="l" defTabSz="1218987" rtl="0" eaLnBrk="1" latinLnBrk="0" hangingPunct="1">
              <a:lnSpc>
                <a:spcPct val="95000"/>
              </a:lnSpc>
              <a:spcBef>
                <a:spcPts val="1066"/>
              </a:spcBef>
              <a:buSzPct val="90000"/>
              <a:buFont typeface="Century Gothic" pitchFamily="34" charset="0"/>
              <a:buChar char="–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uk-UA" dirty="0"/>
              <a:t>Створення сприятливих правових умов для максимально широкого залучення населення до прийняття управлінських рішень на рівні своєї громади</a:t>
            </a:r>
            <a:endParaRPr lang="uk-UA" b="1" i="1" dirty="0"/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ru-RU" dirty="0" err="1"/>
              <a:t>Мобілізація</a:t>
            </a:r>
            <a:r>
              <a:rPr lang="ru-RU" dirty="0"/>
              <a:t> </a:t>
            </a:r>
            <a:r>
              <a:rPr lang="ru-RU" dirty="0" err="1"/>
              <a:t>ресурсів</a:t>
            </a:r>
            <a:r>
              <a:rPr lang="ru-RU" dirty="0"/>
              <a:t> </a:t>
            </a:r>
            <a:r>
              <a:rPr lang="ru-RU" dirty="0" err="1"/>
              <a:t>громади</a:t>
            </a:r>
            <a:r>
              <a:rPr lang="ru-RU" dirty="0"/>
              <a:t> та </a:t>
            </a:r>
            <a:r>
              <a:rPr lang="ru-RU" dirty="0" err="1"/>
              <a:t>оптимізація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використання</a:t>
            </a:r>
            <a:endParaRPr lang="ru-RU" dirty="0"/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uk-UA" dirty="0"/>
              <a:t>Формування нових незалежних громадських та експертних спільнот, об</a:t>
            </a:r>
            <a:r>
              <a:rPr lang="en-US" dirty="0"/>
              <a:t>’</a:t>
            </a:r>
            <a:r>
              <a:rPr lang="uk-UA" dirty="0"/>
              <a:t>єднань, інститутів громадянського суспільства</a:t>
            </a:r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uk-UA" dirty="0"/>
              <a:t>Через зростання громадянської участі – зростання громадянської освіти та формування більш розвинутого суспільства</a:t>
            </a:r>
            <a:endParaRPr lang="uk-UA" b="1" i="1" dirty="0"/>
          </a:p>
        </p:txBody>
      </p:sp>
    </p:spTree>
    <p:extLst>
      <p:ext uri="{BB962C8B-B14F-4D97-AF65-F5344CB8AC3E}">
        <p14:creationId xmlns:p14="http://schemas.microsoft.com/office/powerpoint/2010/main" val="2633917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404664"/>
            <a:ext cx="8640960" cy="1143000"/>
          </a:xfrm>
        </p:spPr>
        <p:txBody>
          <a:bodyPr>
            <a:noAutofit/>
          </a:bodyPr>
          <a:lstStyle/>
          <a:p>
            <a:r>
              <a:rPr lang="ru-RU" sz="2800" u="sng" dirty="0" err="1">
                <a:latin typeface="+mn-lt"/>
                <a:ea typeface="Gotham Pro Light"/>
                <a:cs typeface="Gotham Pro Light"/>
              </a:rPr>
              <a:t>Замість</a:t>
            </a:r>
            <a:r>
              <a:rPr lang="ru-RU" sz="2800" u="sng" dirty="0">
                <a:latin typeface="+mn-lt"/>
                <a:ea typeface="Gotham Pro Light"/>
                <a:cs typeface="Gotham Pro Light"/>
              </a:rPr>
              <a:t> </a:t>
            </a:r>
            <a:r>
              <a:rPr lang="ru-RU" sz="2800" u="sng" dirty="0" err="1">
                <a:latin typeface="+mn-lt"/>
                <a:ea typeface="Gotham Pro Light"/>
                <a:cs typeface="Gotham Pro Light"/>
              </a:rPr>
              <a:t>підсумку</a:t>
            </a:r>
            <a:endParaRPr lang="ru-RU" sz="2800" u="sng" dirty="0">
              <a:latin typeface="+mn-lt"/>
              <a:ea typeface="Gotham Pro Light"/>
              <a:cs typeface="Gotham Pro Ligh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340768"/>
            <a:ext cx="8640960" cy="4797152"/>
          </a:xfrm>
        </p:spPr>
        <p:txBody>
          <a:bodyPr>
            <a:normAutofit/>
          </a:bodyPr>
          <a:lstStyle/>
          <a:p>
            <a:pPr marL="0" indent="0" algn="ctr">
              <a:spcBef>
                <a:spcPts val="600"/>
              </a:spcBef>
              <a:buNone/>
            </a:pPr>
            <a:endParaRPr lang="uk-UA" sz="3600" b="1" dirty="0">
              <a:solidFill>
                <a:schemeClr val="accent1">
                  <a:lumMod val="75000"/>
                </a:schemeClr>
              </a:solidFill>
            </a:endParaRPr>
          </a:p>
          <a:p>
            <a:pPr marL="0" indent="0" algn="ctr">
              <a:spcBef>
                <a:spcPts val="600"/>
              </a:spcBef>
              <a:buNone/>
            </a:pPr>
            <a:r>
              <a:rPr lang="uk-UA" sz="3600" b="1" dirty="0">
                <a:solidFill>
                  <a:schemeClr val="accent1">
                    <a:lumMod val="75000"/>
                  </a:schemeClr>
                </a:solidFill>
              </a:rPr>
              <a:t>Найкраще справи у громаді починають йти тоді, </a:t>
            </a:r>
            <a:br>
              <a:rPr lang="uk-UA" sz="3600" b="1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uk-UA" sz="3600" b="1" dirty="0">
                <a:solidFill>
                  <a:schemeClr val="accent1">
                    <a:lumMod val="75000"/>
                  </a:schemeClr>
                </a:solidFill>
              </a:rPr>
              <a:t>коли відповідальність за ці справи спільно беруть </a:t>
            </a:r>
            <a:br>
              <a:rPr lang="uk-UA" sz="3600" b="1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uk-UA" sz="3600" b="1" dirty="0">
                <a:solidFill>
                  <a:schemeClr val="accent1">
                    <a:lumMod val="75000"/>
                  </a:schemeClr>
                </a:solidFill>
              </a:rPr>
              <a:t>на себе місцева влада </a:t>
            </a:r>
          </a:p>
          <a:p>
            <a:pPr marL="0" indent="0" algn="ctr">
              <a:spcBef>
                <a:spcPts val="600"/>
              </a:spcBef>
              <a:buNone/>
            </a:pPr>
            <a:r>
              <a:rPr lang="uk-UA" sz="3600" b="1" dirty="0">
                <a:solidFill>
                  <a:schemeClr val="accent1">
                    <a:lumMod val="75000"/>
                  </a:schemeClr>
                </a:solidFill>
              </a:rPr>
              <a:t>і місцева громада </a:t>
            </a:r>
          </a:p>
          <a:p>
            <a:pPr marL="0" indent="0" algn="ctr">
              <a:spcBef>
                <a:spcPts val="600"/>
              </a:spcBef>
              <a:buNone/>
            </a:pPr>
            <a:endParaRPr lang="uk-UA" sz="2400" dirty="0"/>
          </a:p>
          <a:p>
            <a:pPr marL="0" indent="0">
              <a:spcBef>
                <a:spcPts val="1200"/>
              </a:spcBef>
              <a:buNone/>
            </a:pPr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val="418423294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188640"/>
            <a:ext cx="8640960" cy="1008112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r>
              <a:rPr lang="ru-RU" sz="2800" dirty="0">
                <a:latin typeface="+mn-lt"/>
                <a:ea typeface="Gotham Pro Light"/>
                <a:cs typeface="Gotham Pro Light"/>
              </a:rPr>
              <a:t>2.3. РОБОТА В ГРУПАХ</a:t>
            </a:r>
            <a:br>
              <a:rPr lang="ru-RU" sz="2800" dirty="0">
                <a:latin typeface="+mn-lt"/>
                <a:ea typeface="Gotham Pro Light"/>
                <a:cs typeface="Gotham Pro Light"/>
              </a:rPr>
            </a:br>
            <a:r>
              <a:rPr lang="uk-UA" sz="2000" dirty="0">
                <a:solidFill>
                  <a:srgbClr val="A50021"/>
                </a:solidFill>
              </a:rPr>
              <a:t>ВПРОВАДЖЕННЯ РІЗНИХ ФОРМ УЧАСТІ ГРОМАДЯН У ПУБЛІЧНОМУ ЖИТТІ НА МІСЦЕВОМУ РІВНІ</a:t>
            </a:r>
            <a:endParaRPr lang="ru-RU" sz="2800" dirty="0">
              <a:latin typeface="+mn-lt"/>
              <a:ea typeface="Gotham Pro Light"/>
              <a:cs typeface="Gotham Pro Ligh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980728"/>
            <a:ext cx="8640960" cy="5157192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uk-UA" b="1" dirty="0"/>
              <a:t> </a:t>
            </a:r>
            <a:endParaRPr lang="uk-UA" dirty="0"/>
          </a:p>
          <a:p>
            <a:pPr marL="0" indent="0">
              <a:buNone/>
            </a:pPr>
            <a:r>
              <a:rPr lang="ru-RU" sz="4000" dirty="0"/>
              <a:t> </a:t>
            </a:r>
            <a:endParaRPr lang="uk-UA" sz="4000" dirty="0"/>
          </a:p>
          <a:p>
            <a:pPr marL="0" indent="0">
              <a:buNone/>
            </a:pPr>
            <a:r>
              <a:rPr lang="uk-UA" sz="7200" b="1" i="1" dirty="0"/>
              <a:t>Мета</a:t>
            </a:r>
            <a:r>
              <a:rPr lang="uk-UA" sz="7200" i="1" dirty="0"/>
              <a:t> - набуття учасниками тренінгу знань, навичок і вмінь щодо використання механізму (форм) участі громадян у публічному житті на місцевому рівні.</a:t>
            </a:r>
            <a:endParaRPr lang="uk-UA" sz="7200" dirty="0"/>
          </a:p>
          <a:p>
            <a:pPr marL="0" indent="0">
              <a:buNone/>
            </a:pPr>
            <a:r>
              <a:rPr lang="ru-RU" sz="6400" b="1" i="1" dirty="0"/>
              <a:t>       </a:t>
            </a:r>
            <a:r>
              <a:rPr lang="uk-UA" sz="6400" b="1" i="1" dirty="0"/>
              <a:t>Регламент проведення роботи в групах:</a:t>
            </a:r>
            <a:endParaRPr lang="uk-UA" sz="6400" dirty="0"/>
          </a:p>
          <a:p>
            <a:pPr marL="0" indent="0">
              <a:buNone/>
            </a:pPr>
            <a:r>
              <a:rPr lang="uk-UA" sz="6400" dirty="0"/>
              <a:t>Поділ учасників на 4-5 груп, які отримують типові Положення щодо впровадження різних форм участі громадян у публічному житті на місцевому рівні:</a:t>
            </a:r>
          </a:p>
          <a:p>
            <a:pPr lvl="0"/>
            <a:r>
              <a:rPr lang="uk-UA" sz="6400" dirty="0"/>
              <a:t>місцевих ініціатив;</a:t>
            </a:r>
          </a:p>
          <a:p>
            <a:pPr lvl="0"/>
            <a:r>
              <a:rPr lang="uk-UA" sz="6400" dirty="0"/>
              <a:t>зборів громадян за місцем проживання;</a:t>
            </a:r>
          </a:p>
          <a:p>
            <a:pPr lvl="0"/>
            <a:r>
              <a:rPr lang="uk-UA" sz="6400" dirty="0"/>
              <a:t>громадських слухань;</a:t>
            </a:r>
          </a:p>
          <a:p>
            <a:pPr lvl="0"/>
            <a:r>
              <a:rPr lang="uk-UA" sz="6400" dirty="0"/>
              <a:t>електронні петиції;</a:t>
            </a:r>
          </a:p>
          <a:p>
            <a:pPr lvl="0"/>
            <a:r>
              <a:rPr lang="uk-UA" sz="6400" dirty="0"/>
              <a:t>органи самоорганізації населення;</a:t>
            </a:r>
          </a:p>
          <a:p>
            <a:pPr lvl="0"/>
            <a:r>
              <a:rPr lang="uk-UA" sz="6400" dirty="0"/>
              <a:t>консультації з громадськістю.</a:t>
            </a:r>
          </a:p>
          <a:p>
            <a:pPr marL="0" indent="0">
              <a:buNone/>
            </a:pPr>
            <a:r>
              <a:rPr lang="uk-UA" sz="6400" i="1" dirty="0"/>
              <a:t>      </a:t>
            </a:r>
            <a:r>
              <a:rPr lang="uk-UA" sz="6400" b="1" i="1" dirty="0"/>
              <a:t>Часовий регламент:</a:t>
            </a:r>
            <a:endParaRPr lang="uk-UA" sz="6400" dirty="0"/>
          </a:p>
          <a:p>
            <a:pPr lvl="0"/>
            <a:r>
              <a:rPr lang="uk-UA" sz="6400" dirty="0"/>
              <a:t>Ознайомлення з типовими Положеннями та визначення у тексті ключових моментів щодо регламенту реалізації права на </a:t>
            </a:r>
            <a:r>
              <a:rPr lang="uk-UA" sz="6400" i="1" dirty="0"/>
              <a:t>участь громадян у публічному житті - </a:t>
            </a:r>
            <a:r>
              <a:rPr lang="uk-UA" sz="6400" dirty="0"/>
              <a:t>до 10 хв.</a:t>
            </a:r>
          </a:p>
          <a:p>
            <a:pPr lvl="0"/>
            <a:r>
              <a:rPr lang="uk-UA" sz="6400" dirty="0"/>
              <a:t>Розробка власної пропозиції (ідеї, заяви, ініціативи) і формулювання алгоритму її реалізації– до 10 хв.</a:t>
            </a:r>
          </a:p>
          <a:p>
            <a:pPr lvl="0"/>
            <a:r>
              <a:rPr lang="uk-UA" sz="6400" dirty="0"/>
              <a:t>Презентація кожною групою основних результатів експерименту – до 4 хв. (4*5=20)</a:t>
            </a:r>
          </a:p>
          <a:p>
            <a:pPr lvl="0"/>
            <a:r>
              <a:rPr lang="uk-UA" sz="6400" dirty="0"/>
              <a:t>Дискусія</a:t>
            </a:r>
            <a:r>
              <a:rPr lang="en-US" sz="6400" dirty="0"/>
              <a:t> </a:t>
            </a:r>
            <a:r>
              <a:rPr lang="uk-UA" sz="6400" dirty="0"/>
              <a:t>/</a:t>
            </a:r>
            <a:r>
              <a:rPr lang="en-US" sz="6400" dirty="0"/>
              <a:t> </a:t>
            </a:r>
            <a:r>
              <a:rPr lang="uk-UA" sz="6400" dirty="0"/>
              <a:t>обговорення і Заключні коментарі – 5 хв.</a:t>
            </a:r>
          </a:p>
          <a:p>
            <a:pPr marL="0" indent="0" algn="ctr">
              <a:spcBef>
                <a:spcPts val="600"/>
              </a:spcBef>
              <a:buNone/>
            </a:pPr>
            <a:endParaRPr lang="uk-UA" sz="2400" dirty="0"/>
          </a:p>
          <a:p>
            <a:pPr marL="0" indent="0">
              <a:spcBef>
                <a:spcPts val="1200"/>
              </a:spcBef>
              <a:buNone/>
            </a:pPr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val="3018254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323528" y="44624"/>
            <a:ext cx="8604448" cy="1440160"/>
          </a:xfrm>
        </p:spPr>
        <p:txBody>
          <a:bodyPr>
            <a:noAutofit/>
          </a:bodyPr>
          <a:lstStyle/>
          <a:p>
            <a:pPr eaLnBrk="1" hangingPunct="1"/>
            <a:r>
              <a:rPr lang="uk-UA" sz="2800" b="1" dirty="0"/>
              <a:t>Нормативна база: Додатковий протокол до ЄХМС про право участі у справах ОМС</a:t>
            </a:r>
            <a:r>
              <a:rPr lang="uk-UA" sz="2800" dirty="0"/>
              <a:t> </a:t>
            </a:r>
            <a:r>
              <a:rPr lang="uk-UA" sz="2400" dirty="0"/>
              <a:t>(Стаття 1. Право участі)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1520" y="2276872"/>
            <a:ext cx="8640960" cy="4358556"/>
          </a:xfrm>
        </p:spPr>
        <p:txBody>
          <a:bodyPr>
            <a:normAutofit/>
          </a:bodyPr>
          <a:lstStyle/>
          <a:p>
            <a:pPr marL="457200" indent="-457200" eaLnBrk="1" hangingPunct="1">
              <a:lnSpc>
                <a:spcPct val="90000"/>
              </a:lnSpc>
              <a:buClr>
                <a:srgbClr val="3E3E40"/>
              </a:buClr>
              <a:buSzPct val="100000"/>
              <a:buFont typeface="+mj-lt"/>
              <a:buAutoNum type="arabicPeriod"/>
            </a:pPr>
            <a:r>
              <a:rPr lang="uk-UA" altLang="ko-KR" sz="2400" dirty="0">
                <a:latin typeface="+mn-lt"/>
                <a:cs typeface="Tahoma" pitchFamily="34" charset="0"/>
              </a:rPr>
              <a:t>Держави-учасниці в рамках своєї юрисдикції повинні забезпечувати кожному право участі у справах </a:t>
            </a:r>
            <a:r>
              <a:rPr lang="uk-UA" sz="2400" dirty="0">
                <a:latin typeface="+mn-lt"/>
                <a:cs typeface="Tahoma" pitchFamily="34" charset="0"/>
              </a:rPr>
              <a:t>ОМС</a:t>
            </a:r>
            <a:endParaRPr lang="uk-UA" altLang="ko-KR" sz="2400" dirty="0">
              <a:latin typeface="+mn-lt"/>
              <a:cs typeface="Tahoma" pitchFamily="34" charset="0"/>
            </a:endParaRPr>
          </a:p>
          <a:p>
            <a:pPr marL="457200" indent="-457200" eaLnBrk="1" hangingPunct="1">
              <a:lnSpc>
                <a:spcPct val="90000"/>
              </a:lnSpc>
              <a:buClr>
                <a:srgbClr val="3E3E40"/>
              </a:buClr>
              <a:buSzPct val="100000"/>
              <a:buFont typeface="+mj-lt"/>
              <a:buAutoNum type="arabicPeriod"/>
            </a:pPr>
            <a:r>
              <a:rPr lang="uk-UA" sz="2400" dirty="0">
                <a:latin typeface="+mn-lt"/>
                <a:cs typeface="Tahoma" pitchFamily="34" charset="0"/>
              </a:rPr>
              <a:t>Право участі … означає право вживати рішучих заходів для визначення або впливу на здійснення повноважень ОМС.</a:t>
            </a:r>
            <a:endParaRPr lang="uk-UA" altLang="ko-KR" sz="2400" dirty="0">
              <a:latin typeface="+mn-lt"/>
              <a:cs typeface="Tahoma" pitchFamily="34" charset="0"/>
            </a:endParaRPr>
          </a:p>
          <a:p>
            <a:pPr marL="457200" indent="-457200" eaLnBrk="1" hangingPunct="1">
              <a:lnSpc>
                <a:spcPct val="90000"/>
              </a:lnSpc>
              <a:buClr>
                <a:srgbClr val="3E3E40"/>
              </a:buClr>
              <a:buSzPct val="100000"/>
              <a:buFont typeface="+mj-lt"/>
              <a:buAutoNum type="arabicPeriod"/>
            </a:pPr>
            <a:r>
              <a:rPr lang="uk-UA" altLang="ko-KR" sz="2400" dirty="0">
                <a:latin typeface="+mn-lt"/>
                <a:cs typeface="Tahoma" pitchFamily="34" charset="0"/>
              </a:rPr>
              <a:t>Законодавство повинно передбачати засоби, що сприятимуть здійсненню цього права…</a:t>
            </a:r>
            <a:endParaRPr lang="uk-UA" sz="2400" dirty="0">
              <a:latin typeface="+mn-lt"/>
              <a:cs typeface="Tahoma" pitchFamily="34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FA354A-A2C4-4651-BFC7-D20494E5B561}" type="slidenum">
              <a:rPr lang="uk-UA" altLang="en-US" smtClean="0"/>
              <a:pPr>
                <a:defRPr/>
              </a:pPr>
              <a:t>3</a:t>
            </a:fld>
            <a:endParaRPr lang="uk-UA" altLang="en-US"/>
          </a:p>
        </p:txBody>
      </p:sp>
      <p:cxnSp>
        <p:nvCxnSpPr>
          <p:cNvPr id="5" name="Пряма сполучна лінія 9"/>
          <p:cNvCxnSpPr/>
          <p:nvPr/>
        </p:nvCxnSpPr>
        <p:spPr>
          <a:xfrm>
            <a:off x="482600" y="1412875"/>
            <a:ext cx="8193088" cy="0"/>
          </a:xfrm>
          <a:prstGeom prst="line">
            <a:avLst/>
          </a:prstGeom>
          <a:ln w="15875" cap="sq">
            <a:solidFill>
              <a:srgbClr val="870038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92329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395536" y="188640"/>
            <a:ext cx="8229600" cy="1139825"/>
          </a:xfrm>
        </p:spPr>
        <p:txBody>
          <a:bodyPr>
            <a:noAutofit/>
          </a:bodyPr>
          <a:lstStyle/>
          <a:p>
            <a:pPr eaLnBrk="1" hangingPunct="1"/>
            <a:r>
              <a:rPr lang="uk-UA" sz="2800" b="1" dirty="0"/>
              <a:t>Нормативна база: Додатковий протокол до ЄХМС</a:t>
            </a:r>
            <a:r>
              <a:rPr lang="uk-UA" sz="2800" dirty="0"/>
              <a:t> (обмеження права)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2060575"/>
            <a:ext cx="8569325" cy="407035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uk-UA" altLang="ko-KR" sz="2600" dirty="0">
                <a:latin typeface="+mn-lt"/>
                <a:cs typeface="Tahoma" pitchFamily="34" charset="0"/>
              </a:rPr>
              <a:t>Стаття 1. </a:t>
            </a:r>
          </a:p>
          <a:p>
            <a:pPr eaLnBrk="1" hangingPunct="1">
              <a:buFont typeface="Wingdings" pitchFamily="2" charset="2"/>
              <a:buNone/>
            </a:pPr>
            <a:r>
              <a:rPr lang="uk-UA" altLang="ko-KR" sz="2600" dirty="0">
                <a:latin typeface="+mn-lt"/>
                <a:cs typeface="Tahoma" pitchFamily="34" charset="0"/>
              </a:rPr>
              <a:t>5.1. …формальності, умови чи обмеження стосовно здійснення права участі … повинні бути передбачені законодавством </a:t>
            </a:r>
          </a:p>
          <a:p>
            <a:pPr eaLnBrk="1" hangingPunct="1">
              <a:buFont typeface="Wingdings" pitchFamily="2" charset="2"/>
              <a:buNone/>
            </a:pPr>
            <a:r>
              <a:rPr lang="uk-UA" altLang="ko-KR" sz="2600" dirty="0">
                <a:latin typeface="+mn-lt"/>
                <a:cs typeface="Tahoma" pitchFamily="34" charset="0"/>
              </a:rPr>
              <a:t>5.2. Законодавство повинно встановлювати такі формальності, умови та обмеження, які є необхідними для забезпечення того, щоб </a:t>
            </a:r>
            <a:r>
              <a:rPr lang="uk-UA" altLang="ko-KR" sz="2600" u="sng" dirty="0">
                <a:latin typeface="+mn-lt"/>
                <a:cs typeface="Tahoma" pitchFamily="34" charset="0"/>
              </a:rPr>
              <a:t>здійснення права участі не загрожувало етичній чесності й прозорості здійснення повноважень</a:t>
            </a:r>
            <a:r>
              <a:rPr lang="uk-UA" altLang="ko-KR" sz="2600" dirty="0">
                <a:latin typeface="+mn-lt"/>
                <a:cs typeface="Tahoma" pitchFamily="34" charset="0"/>
              </a:rPr>
              <a:t> ОМС </a:t>
            </a:r>
            <a:endParaRPr lang="uk-UA" sz="2600" dirty="0">
              <a:latin typeface="+mn-lt"/>
              <a:cs typeface="Tahoma" pitchFamily="34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FA354A-A2C4-4651-BFC7-D20494E5B561}" type="slidenum">
              <a:rPr lang="uk-UA" altLang="en-US" smtClean="0"/>
              <a:pPr>
                <a:defRPr/>
              </a:pPr>
              <a:t>4</a:t>
            </a:fld>
            <a:endParaRPr lang="uk-UA" altLang="en-US"/>
          </a:p>
        </p:txBody>
      </p:sp>
      <p:cxnSp>
        <p:nvCxnSpPr>
          <p:cNvPr id="5" name="Пряма сполучна лінія 9"/>
          <p:cNvCxnSpPr/>
          <p:nvPr/>
        </p:nvCxnSpPr>
        <p:spPr>
          <a:xfrm>
            <a:off x="482600" y="1412875"/>
            <a:ext cx="8193088" cy="0"/>
          </a:xfrm>
          <a:prstGeom prst="line">
            <a:avLst/>
          </a:prstGeom>
          <a:ln w="15875" cap="sq">
            <a:solidFill>
              <a:srgbClr val="870038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48333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323528" y="-99392"/>
            <a:ext cx="9036496" cy="1656184"/>
          </a:xfrm>
        </p:spPr>
        <p:txBody>
          <a:bodyPr>
            <a:normAutofit/>
          </a:bodyPr>
          <a:lstStyle/>
          <a:p>
            <a:pPr eaLnBrk="1" hangingPunct="1"/>
            <a:r>
              <a:rPr lang="uk-UA" sz="2800" b="1" dirty="0"/>
              <a:t>Нормативна база: Додатковий протокол до ЄХМС про право участі у справах ОМС</a:t>
            </a:r>
            <a:r>
              <a:rPr lang="uk-UA" sz="2800" dirty="0"/>
              <a:t> </a:t>
            </a:r>
            <a:r>
              <a:rPr lang="uk-UA" sz="2400" dirty="0"/>
              <a:t>(Стаття 2. Заходи зі здійснення права)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060575"/>
            <a:ext cx="8435975" cy="4392613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uk-UA" sz="2400" dirty="0">
                <a:latin typeface="+mn-lt"/>
                <a:cs typeface="Tahoma" pitchFamily="34" charset="0"/>
              </a:rPr>
              <a:t>2. … i) </a:t>
            </a:r>
            <a:r>
              <a:rPr lang="uk-UA" sz="2400" b="1" dirty="0">
                <a:latin typeface="+mn-lt"/>
                <a:cs typeface="Tahoma" pitchFamily="34" charset="0"/>
              </a:rPr>
              <a:t>надання ОМС повноважень надавати право участі</a:t>
            </a:r>
            <a:r>
              <a:rPr lang="uk-UA" sz="2400" dirty="0">
                <a:latin typeface="+mn-lt"/>
                <a:cs typeface="Tahoma" pitchFamily="34" charset="0"/>
              </a:rPr>
              <a:t>… сприяти його здійсненню;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uk-UA" sz="2400" dirty="0" err="1">
                <a:latin typeface="+mn-lt"/>
                <a:cs typeface="Tahoma" pitchFamily="34" charset="0"/>
              </a:rPr>
              <a:t>ii</a:t>
            </a:r>
            <a:r>
              <a:rPr lang="uk-UA" sz="2400" dirty="0">
                <a:latin typeface="+mn-lt"/>
                <a:cs typeface="Tahoma" pitchFamily="34" charset="0"/>
              </a:rPr>
              <a:t>) забезпечення створення: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uk-UA" sz="2400" dirty="0">
                <a:latin typeface="+mn-lt"/>
                <a:cs typeface="Tahoma" pitchFamily="34" charset="0"/>
              </a:rPr>
              <a:t>a) </a:t>
            </a:r>
            <a:r>
              <a:rPr lang="uk-UA" sz="2400" u="sng" dirty="0">
                <a:latin typeface="+mn-lt"/>
                <a:cs typeface="Tahoma" pitchFamily="34" charset="0"/>
              </a:rPr>
              <a:t>процедур залучення людей, які можуть включати консультаційні процеси, місцеві референдуми й звернення</a:t>
            </a:r>
            <a:r>
              <a:rPr lang="uk-UA" sz="2400" dirty="0">
                <a:latin typeface="+mn-lt"/>
                <a:cs typeface="Tahoma" pitchFamily="34" charset="0"/>
              </a:rPr>
              <a:t> …;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uk-UA" sz="2400" dirty="0">
                <a:latin typeface="+mn-lt"/>
                <a:cs typeface="Tahoma" pitchFamily="34" charset="0"/>
              </a:rPr>
              <a:t>b) процедур доступу … до офіційних документів…ОМС;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uk-UA" sz="2400" dirty="0">
                <a:latin typeface="+mn-lt"/>
                <a:cs typeface="Tahoma" pitchFamily="34" charset="0"/>
              </a:rPr>
              <a:t>c) заходів для задоволення потреб категорій осіб, які стикаються з конкретними перешкодами в участі, …</a:t>
            </a:r>
            <a:endParaRPr lang="uk-UA" altLang="ko-KR" sz="2400" dirty="0">
              <a:latin typeface="+mn-lt"/>
              <a:cs typeface="Tahoma" pitchFamily="34" charset="0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uk-UA" altLang="ko-KR" sz="2400" dirty="0">
                <a:latin typeface="+mn-lt"/>
                <a:cs typeface="Tahoma" pitchFamily="34" charset="0"/>
              </a:rPr>
              <a:t>d) механізмів та процедур розгляду скарг і пропозицій </a:t>
            </a:r>
            <a:endParaRPr lang="uk-UA" sz="2400" dirty="0">
              <a:latin typeface="+mn-lt"/>
              <a:cs typeface="Tahoma" pitchFamily="34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FA354A-A2C4-4651-BFC7-D20494E5B561}" type="slidenum">
              <a:rPr lang="uk-UA" altLang="en-US" smtClean="0"/>
              <a:pPr>
                <a:defRPr/>
              </a:pPr>
              <a:t>5</a:t>
            </a:fld>
            <a:endParaRPr lang="uk-UA" altLang="en-US"/>
          </a:p>
        </p:txBody>
      </p:sp>
      <p:cxnSp>
        <p:nvCxnSpPr>
          <p:cNvPr id="5" name="Пряма сполучна лінія 9"/>
          <p:cNvCxnSpPr/>
          <p:nvPr/>
        </p:nvCxnSpPr>
        <p:spPr>
          <a:xfrm>
            <a:off x="482600" y="1412875"/>
            <a:ext cx="8193088" cy="0"/>
          </a:xfrm>
          <a:prstGeom prst="line">
            <a:avLst/>
          </a:prstGeom>
          <a:ln w="15875" cap="sq">
            <a:solidFill>
              <a:srgbClr val="870038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944408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04200" cy="1139825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uk-UA" sz="2800" b="1" dirty="0"/>
              <a:t>Правове регулювання Демократії участі:</a:t>
            </a:r>
            <a:br>
              <a:rPr lang="uk-UA" sz="2800" b="1" dirty="0"/>
            </a:br>
            <a:r>
              <a:rPr lang="uk-UA" sz="2800" b="1" u="sng" dirty="0"/>
              <a:t/>
            </a:r>
            <a:br>
              <a:rPr lang="uk-UA" sz="2800" b="1" u="sng" dirty="0"/>
            </a:br>
            <a:r>
              <a:rPr lang="uk-UA" sz="2700" b="1" u="sng" dirty="0">
                <a:solidFill>
                  <a:schemeClr val="tx1"/>
                </a:solidFill>
              </a:rPr>
              <a:t>Конституція України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18488" cy="4637088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uk-UA" sz="2400" b="1" dirty="0">
                <a:latin typeface="+mn-lt"/>
                <a:cs typeface="Tahoma" pitchFamily="34" charset="0"/>
              </a:rPr>
              <a:t>Стаття 5.</a:t>
            </a:r>
            <a:r>
              <a:rPr lang="uk-UA" sz="2400" dirty="0">
                <a:latin typeface="+mn-lt"/>
                <a:cs typeface="Tahoma" pitchFamily="34" charset="0"/>
              </a:rPr>
              <a:t> … Носієм суверенітету і єдиним джерелом влади в Україні є народ. Народ здійснює владу безпосередньо і через органи державної влади та органи місцевого самоврядування.</a:t>
            </a: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</a:pPr>
            <a:endParaRPr lang="uk-UA" sz="2400" b="1" dirty="0">
              <a:latin typeface="+mn-lt"/>
              <a:cs typeface="Tahoma" pitchFamily="34" charset="0"/>
            </a:endParaRP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uk-UA" sz="2400" b="1" dirty="0">
                <a:latin typeface="+mn-lt"/>
                <a:cs typeface="Tahoma" pitchFamily="34" charset="0"/>
              </a:rPr>
              <a:t>Стаття 38.</a:t>
            </a:r>
            <a:r>
              <a:rPr lang="uk-UA" sz="2400" dirty="0">
                <a:latin typeface="+mn-lt"/>
                <a:cs typeface="Tahoma" pitchFamily="34" charset="0"/>
              </a:rPr>
              <a:t> Громадяни мають право брати участь в управлінні державними справами….</a:t>
            </a: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</a:pPr>
            <a:endParaRPr lang="uk-UA" sz="2400" b="1" dirty="0">
              <a:latin typeface="+mn-lt"/>
              <a:cs typeface="Tahoma" pitchFamily="34" charset="0"/>
            </a:endParaRP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uk-UA" sz="2400" b="1" dirty="0">
                <a:latin typeface="+mn-lt"/>
                <a:cs typeface="Tahoma" pitchFamily="34" charset="0"/>
              </a:rPr>
              <a:t>Стаття 140.</a:t>
            </a:r>
            <a:r>
              <a:rPr lang="uk-UA" sz="2400" dirty="0">
                <a:latin typeface="+mn-lt"/>
                <a:cs typeface="Tahoma" pitchFamily="34" charset="0"/>
              </a:rPr>
              <a:t> …Місцеве самоврядування здійснюється територіальною громадою в порядку, встановленому законом, як безпосередньо, так і через органи місцевого самоврядування</a:t>
            </a:r>
            <a:r>
              <a:rPr lang="uk-UA" sz="2500" dirty="0">
                <a:latin typeface="+mn-lt"/>
                <a:cs typeface="Tahoma" pitchFamily="34" charset="0"/>
              </a:rPr>
              <a:t>…</a:t>
            </a: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</a:pPr>
            <a:endParaRPr lang="uk-UA" sz="2400" b="1" dirty="0">
              <a:latin typeface="+mn-lt"/>
              <a:cs typeface="Tahoma" pitchFamily="34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FA354A-A2C4-4651-BFC7-D20494E5B561}" type="slidenum">
              <a:rPr lang="uk-UA" altLang="en-US" smtClean="0"/>
              <a:pPr>
                <a:defRPr/>
              </a:pPr>
              <a:t>6</a:t>
            </a:fld>
            <a:endParaRPr lang="uk-UA" altLang="en-US"/>
          </a:p>
        </p:txBody>
      </p:sp>
      <p:cxnSp>
        <p:nvCxnSpPr>
          <p:cNvPr id="5" name="Пряма сполучна лінія 9"/>
          <p:cNvCxnSpPr/>
          <p:nvPr/>
        </p:nvCxnSpPr>
        <p:spPr>
          <a:xfrm>
            <a:off x="482600" y="1412875"/>
            <a:ext cx="8193088" cy="0"/>
          </a:xfrm>
          <a:prstGeom prst="line">
            <a:avLst/>
          </a:prstGeom>
          <a:ln w="15875" cap="sq">
            <a:solidFill>
              <a:srgbClr val="870038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560" y="1628801"/>
            <a:ext cx="7696200" cy="4176464"/>
          </a:xfrm>
        </p:spPr>
        <p:txBody>
          <a:bodyPr>
            <a:normAutofit fontScale="70000" lnSpcReduction="20000"/>
          </a:bodyPr>
          <a:lstStyle/>
          <a:p>
            <a:pPr marL="266700" indent="-266700" eaLnBrk="1" hangingPunct="1">
              <a:buClr>
                <a:srgbClr val="678C94"/>
              </a:buClr>
              <a:buSzPct val="100000"/>
              <a:buFont typeface="Wingdings" pitchFamily="2" charset="2"/>
              <a:buChar char="§"/>
              <a:defRPr/>
            </a:pPr>
            <a:r>
              <a:rPr lang="uk-UA" sz="2400" dirty="0">
                <a:latin typeface="+mn-lt"/>
                <a:cs typeface="Tahoma" pitchFamily="34" charset="0"/>
              </a:rPr>
              <a:t>Закон України «Про місцеве самоврядування в Україні»</a:t>
            </a:r>
          </a:p>
          <a:p>
            <a:pPr marL="266700" indent="-266700" eaLnBrk="1" hangingPunct="1">
              <a:buClr>
                <a:srgbClr val="678C94"/>
              </a:buClr>
              <a:buSzPct val="100000"/>
              <a:buFont typeface="Wingdings" pitchFamily="2" charset="2"/>
              <a:buChar char="§"/>
              <a:defRPr/>
            </a:pPr>
            <a:r>
              <a:rPr lang="uk-UA" sz="2400" dirty="0">
                <a:latin typeface="+mn-lt"/>
                <a:cs typeface="Tahoma" pitchFamily="34" charset="0"/>
              </a:rPr>
              <a:t>Закон України «Про органи самоорганізації населення»</a:t>
            </a:r>
          </a:p>
          <a:p>
            <a:pPr marL="266700" indent="-266700" eaLnBrk="1" hangingPunct="1">
              <a:buClr>
                <a:srgbClr val="678C94"/>
              </a:buClr>
              <a:buSzPct val="100000"/>
              <a:buFont typeface="Wingdings" pitchFamily="2" charset="2"/>
              <a:buChar char="§"/>
              <a:defRPr/>
            </a:pPr>
            <a:r>
              <a:rPr lang="uk-UA" sz="2400" dirty="0">
                <a:latin typeface="+mn-lt"/>
                <a:cs typeface="Tahoma" pitchFamily="34" charset="0"/>
              </a:rPr>
              <a:t>Закон України «Про доступ до публічної інформації»</a:t>
            </a:r>
          </a:p>
          <a:p>
            <a:pPr marL="266700" indent="-266700" eaLnBrk="1" hangingPunct="1">
              <a:buClr>
                <a:srgbClr val="678C94"/>
              </a:buClr>
              <a:buSzPct val="100000"/>
              <a:buFont typeface="Wingdings" pitchFamily="2" charset="2"/>
              <a:buChar char="§"/>
              <a:defRPr/>
            </a:pPr>
            <a:r>
              <a:rPr lang="uk-UA" sz="2400" dirty="0">
                <a:latin typeface="+mn-lt"/>
                <a:cs typeface="Tahoma" pitchFamily="34" charset="0"/>
              </a:rPr>
              <a:t>Статут міста</a:t>
            </a:r>
          </a:p>
          <a:p>
            <a:pPr marL="266700" indent="-266700" eaLnBrk="1" hangingPunct="1">
              <a:buClr>
                <a:srgbClr val="678C94"/>
              </a:buClr>
              <a:buSzPct val="100000"/>
              <a:buFont typeface="Wingdings" pitchFamily="2" charset="2"/>
              <a:buChar char="§"/>
              <a:defRPr/>
            </a:pPr>
            <a:r>
              <a:rPr lang="uk-UA" sz="2400" dirty="0">
                <a:latin typeface="+mn-lt"/>
                <a:cs typeface="Tahoma" pitchFamily="34" charset="0"/>
              </a:rPr>
              <a:t>Положення про ….</a:t>
            </a:r>
          </a:p>
          <a:p>
            <a:pPr marL="266700" indent="-266700" eaLnBrk="1" hangingPunct="1">
              <a:buClr>
                <a:srgbClr val="678C94"/>
              </a:buClr>
              <a:buSzPct val="100000"/>
              <a:buFont typeface="Wingdings" pitchFamily="2" charset="2"/>
              <a:buChar char="§"/>
              <a:defRPr/>
            </a:pPr>
            <a:endParaRPr lang="uk-UA" sz="2400" dirty="0">
              <a:latin typeface="+mn-lt"/>
              <a:cs typeface="Tahoma" pitchFamily="34" charset="0"/>
            </a:endParaRPr>
          </a:p>
          <a:p>
            <a:pPr marL="266700" indent="-266700" eaLnBrk="1" hangingPunct="1">
              <a:buClr>
                <a:srgbClr val="678C94"/>
              </a:buClr>
              <a:buSzPct val="100000"/>
              <a:buFont typeface="Wingdings" pitchFamily="2" charset="2"/>
              <a:buChar char="§"/>
              <a:defRPr/>
            </a:pPr>
            <a:r>
              <a:rPr lang="uk-UA" dirty="0"/>
              <a:t>відповідає Хартії місцевого самоврядування, яку ухвалила Рада Європи 15 жовтня 1985 року у Страсбурзі. Хартія трактує поняття самоврядування як „</a:t>
            </a:r>
            <a:r>
              <a:rPr lang="uk-UA" i="1" dirty="0"/>
              <a:t>право і спроможність місцевих громад здійснювати регулювання та управління суттєвою часткою публічних справ, під власну відповідальність, в інтересах місцевого населення</a:t>
            </a:r>
            <a:r>
              <a:rPr lang="uk-UA" dirty="0"/>
              <a:t>."</a:t>
            </a:r>
          </a:p>
          <a:p>
            <a:pPr marL="266700" indent="-266700" eaLnBrk="1" hangingPunct="1">
              <a:buClr>
                <a:srgbClr val="678C94"/>
              </a:buClr>
              <a:buSzPct val="100000"/>
              <a:buFont typeface="Wingdings" pitchFamily="2" charset="2"/>
              <a:buChar char="§"/>
              <a:defRPr/>
            </a:pPr>
            <a:endParaRPr lang="ru-RU" sz="2400" dirty="0">
              <a:latin typeface="+mn-lt"/>
              <a:cs typeface="Tahoma" pitchFamily="34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FA354A-A2C4-4651-BFC7-D20494E5B561}" type="slidenum">
              <a:rPr lang="uk-UA" altLang="en-US" smtClean="0"/>
              <a:pPr>
                <a:defRPr/>
              </a:pPr>
              <a:t>7</a:t>
            </a:fld>
            <a:endParaRPr lang="uk-UA" altLang="en-US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260350"/>
            <a:ext cx="8218487" cy="1139825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uk-UA" sz="2800" dirty="0"/>
              <a:t>Правове регулювання Демократії участі:</a:t>
            </a:r>
            <a:br>
              <a:rPr lang="uk-UA" sz="2800" dirty="0"/>
            </a:br>
            <a:r>
              <a:rPr lang="uk-UA" sz="2800" u="sng" dirty="0"/>
              <a:t/>
            </a:r>
            <a:br>
              <a:rPr lang="uk-UA" sz="2800" u="sng" dirty="0"/>
            </a:br>
            <a:r>
              <a:rPr lang="uk-UA" sz="2700" dirty="0">
                <a:solidFill>
                  <a:schemeClr val="tx1"/>
                </a:solidFill>
              </a:rPr>
              <a:t>Законодавчі підстави:</a:t>
            </a:r>
          </a:p>
        </p:txBody>
      </p:sp>
      <p:cxnSp>
        <p:nvCxnSpPr>
          <p:cNvPr id="6" name="Пряма сполучна лінія 9"/>
          <p:cNvCxnSpPr/>
          <p:nvPr/>
        </p:nvCxnSpPr>
        <p:spPr>
          <a:xfrm>
            <a:off x="482600" y="1412875"/>
            <a:ext cx="8193088" cy="0"/>
          </a:xfrm>
          <a:prstGeom prst="line">
            <a:avLst/>
          </a:prstGeom>
          <a:ln w="15875" cap="sq">
            <a:solidFill>
              <a:srgbClr val="870038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260350"/>
            <a:ext cx="8675687" cy="1139825"/>
          </a:xfrm>
        </p:spPr>
        <p:txBody>
          <a:bodyPr>
            <a:noAutofit/>
          </a:bodyPr>
          <a:lstStyle/>
          <a:p>
            <a:pPr eaLnBrk="1" hangingPunct="1"/>
            <a:r>
              <a:rPr lang="uk-UA" sz="2800" cap="none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ГОЛОВНІ МЕХАНІЗМИ (ФОРМИ) </a:t>
            </a:r>
            <a:br>
              <a:rPr lang="uk-UA" sz="2800" cap="none" dirty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uk-UA" sz="2800" cap="none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ДЕМОКРАТІЇ УЧАСТІ </a:t>
            </a:r>
            <a:r>
              <a:rPr lang="uk-UA" sz="2000" cap="none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(ЗА ЧИННИМ ЗАКОНОДАВСТВОМ)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628775"/>
            <a:ext cx="8229600" cy="4392613"/>
          </a:xfrm>
        </p:spPr>
        <p:txBody>
          <a:bodyPr>
            <a:normAutofit lnSpcReduction="10000"/>
          </a:bodyPr>
          <a:lstStyle/>
          <a:p>
            <a:pPr marL="0" indent="0" eaLnBrk="1" hangingPunct="1">
              <a:buClr>
                <a:srgbClr val="678C94"/>
              </a:buClr>
              <a:defRPr/>
            </a:pPr>
            <a:r>
              <a:rPr lang="uk-UA" b="1" dirty="0">
                <a:latin typeface="+mn-lt"/>
                <a:cs typeface="Tahoma" pitchFamily="34" charset="0"/>
              </a:rPr>
              <a:t> </a:t>
            </a:r>
            <a:r>
              <a:rPr lang="uk-UA" sz="2800" b="1" dirty="0">
                <a:latin typeface="+mn-lt"/>
                <a:cs typeface="Tahoma" pitchFamily="34" charset="0"/>
              </a:rPr>
              <a:t>Громадські слухання</a:t>
            </a:r>
            <a:br>
              <a:rPr lang="uk-UA" sz="2800" b="1" dirty="0">
                <a:latin typeface="+mn-lt"/>
                <a:cs typeface="Tahoma" pitchFamily="34" charset="0"/>
              </a:rPr>
            </a:br>
            <a:r>
              <a:rPr lang="uk-UA" sz="2000" dirty="0">
                <a:latin typeface="+mn-lt"/>
                <a:cs typeface="Tahoma" pitchFamily="34" charset="0"/>
              </a:rPr>
              <a:t>(стаття 13 ЗУ «Про МС в Україні»)</a:t>
            </a:r>
          </a:p>
          <a:p>
            <a:pPr marL="0" indent="0" eaLnBrk="1" hangingPunct="1">
              <a:buClr>
                <a:srgbClr val="678C94"/>
              </a:buClr>
              <a:defRPr/>
            </a:pPr>
            <a:r>
              <a:rPr lang="uk-UA" b="1" dirty="0">
                <a:latin typeface="+mn-lt"/>
                <a:cs typeface="Tahoma" pitchFamily="34" charset="0"/>
              </a:rPr>
              <a:t> </a:t>
            </a:r>
            <a:r>
              <a:rPr lang="uk-UA" sz="2800" b="1" dirty="0">
                <a:latin typeface="+mn-lt"/>
                <a:cs typeface="Tahoma" pitchFamily="34" charset="0"/>
              </a:rPr>
              <a:t>Збори громадян за місцем проживання</a:t>
            </a:r>
            <a:br>
              <a:rPr lang="uk-UA" sz="2800" b="1" dirty="0">
                <a:latin typeface="+mn-lt"/>
                <a:cs typeface="Tahoma" pitchFamily="34" charset="0"/>
              </a:rPr>
            </a:br>
            <a:r>
              <a:rPr lang="uk-UA" sz="2000" dirty="0">
                <a:latin typeface="+mn-lt"/>
                <a:cs typeface="Tahoma" pitchFamily="34" charset="0"/>
              </a:rPr>
              <a:t>(стаття 8 ЗУ «Про МС в Україні»)</a:t>
            </a:r>
          </a:p>
          <a:p>
            <a:pPr marL="0" indent="0" eaLnBrk="1" hangingPunct="1">
              <a:buClr>
                <a:srgbClr val="678C94"/>
              </a:buClr>
              <a:defRPr/>
            </a:pPr>
            <a:r>
              <a:rPr lang="uk-UA" b="1" dirty="0">
                <a:latin typeface="+mn-lt"/>
                <a:cs typeface="Tahoma" pitchFamily="34" charset="0"/>
              </a:rPr>
              <a:t> </a:t>
            </a:r>
            <a:r>
              <a:rPr lang="uk-UA" sz="2800" b="1" dirty="0">
                <a:latin typeface="+mn-lt"/>
                <a:cs typeface="Tahoma" pitchFamily="34" charset="0"/>
              </a:rPr>
              <a:t>Місцеві ініціативи</a:t>
            </a:r>
            <a:br>
              <a:rPr lang="uk-UA" sz="2800" b="1" dirty="0">
                <a:latin typeface="+mn-lt"/>
                <a:cs typeface="Tahoma" pitchFamily="34" charset="0"/>
              </a:rPr>
            </a:br>
            <a:r>
              <a:rPr lang="uk-UA" sz="2000" dirty="0">
                <a:latin typeface="+mn-lt"/>
                <a:cs typeface="Tahoma" pitchFamily="34" charset="0"/>
              </a:rPr>
              <a:t>(стаття 9 ЗУ «Про МС в Україні»)</a:t>
            </a:r>
          </a:p>
          <a:p>
            <a:pPr marL="0" indent="0" eaLnBrk="1" hangingPunct="1">
              <a:buClr>
                <a:srgbClr val="678C94"/>
              </a:buClr>
              <a:defRPr/>
            </a:pPr>
            <a:r>
              <a:rPr lang="uk-UA" b="1" dirty="0">
                <a:latin typeface="+mn-lt"/>
                <a:cs typeface="Tahoma" pitchFamily="34" charset="0"/>
              </a:rPr>
              <a:t> </a:t>
            </a:r>
            <a:r>
              <a:rPr lang="uk-UA" sz="2800" b="1" dirty="0">
                <a:latin typeface="+mn-lt"/>
                <a:cs typeface="Tahoma" pitchFamily="34" charset="0"/>
              </a:rPr>
              <a:t>Органи самоорганізації населення</a:t>
            </a:r>
            <a:r>
              <a:rPr lang="uk-UA" b="1" dirty="0">
                <a:latin typeface="+mn-lt"/>
                <a:cs typeface="Tahoma" pitchFamily="34" charset="0"/>
              </a:rPr>
              <a:t/>
            </a:r>
            <a:br>
              <a:rPr lang="uk-UA" b="1" dirty="0">
                <a:latin typeface="+mn-lt"/>
                <a:cs typeface="Tahoma" pitchFamily="34" charset="0"/>
              </a:rPr>
            </a:br>
            <a:r>
              <a:rPr lang="uk-UA" sz="2000" dirty="0">
                <a:latin typeface="+mn-lt"/>
                <a:cs typeface="Tahoma" pitchFamily="34" charset="0"/>
              </a:rPr>
              <a:t>(стаття 14 ЗУ «Про МС в Україні»)</a:t>
            </a:r>
          </a:p>
          <a:p>
            <a:pPr marL="0" indent="0" eaLnBrk="1" hangingPunct="1">
              <a:buClr>
                <a:srgbClr val="678C94"/>
              </a:buClr>
              <a:defRPr/>
            </a:pPr>
            <a:r>
              <a:rPr lang="uk-UA" b="1" dirty="0">
                <a:latin typeface="+mn-lt"/>
                <a:cs typeface="Tahoma" pitchFamily="34" charset="0"/>
              </a:rPr>
              <a:t> </a:t>
            </a:r>
            <a:r>
              <a:rPr lang="uk-UA" sz="2800" b="1" dirty="0">
                <a:latin typeface="+mn-lt"/>
                <a:cs typeface="Tahoma" pitchFamily="34" charset="0"/>
              </a:rPr>
              <a:t>Місцевий референдум</a:t>
            </a:r>
            <a:br>
              <a:rPr lang="uk-UA" sz="2800" b="1" dirty="0">
                <a:latin typeface="+mn-lt"/>
                <a:cs typeface="Tahoma" pitchFamily="34" charset="0"/>
              </a:rPr>
            </a:br>
            <a:r>
              <a:rPr lang="uk-UA" sz="2000" dirty="0">
                <a:latin typeface="+mn-lt"/>
                <a:cs typeface="Tahoma" pitchFamily="34" charset="0"/>
              </a:rPr>
              <a:t>(стаття 7 ЗУ «Про МС в Україні») – механізм прямої демократії</a:t>
            </a:r>
          </a:p>
          <a:p>
            <a:pPr marL="0" indent="0" eaLnBrk="1" hangingPunct="1">
              <a:buFont typeface="Wingdings" pitchFamily="2" charset="2"/>
              <a:buNone/>
              <a:defRPr/>
            </a:pPr>
            <a:endParaRPr lang="uk-UA" sz="2000" dirty="0">
              <a:latin typeface="+mn-lt"/>
              <a:cs typeface="Tahoma" pitchFamily="34" charset="0"/>
            </a:endParaRPr>
          </a:p>
        </p:txBody>
      </p:sp>
      <p:sp>
        <p:nvSpPr>
          <p:cNvPr id="50179" name="Номер слайда 1"/>
          <p:cNvSpPr>
            <a:spLocks noGrp="1"/>
          </p:cNvSpPr>
          <p:nvPr>
            <p:ph type="sldNum" sz="quarter" idx="4294967295"/>
          </p:nvPr>
        </p:nvSpPr>
        <p:spPr>
          <a:xfrm>
            <a:off x="6553200" y="6243638"/>
            <a:ext cx="2133600" cy="457200"/>
          </a:xfrm>
          <a:prstGeom prst="rect">
            <a:avLst/>
          </a:prstGeom>
          <a:noFill/>
        </p:spPr>
        <p:txBody>
          <a:bodyPr/>
          <a:lstStyle/>
          <a:p>
            <a:fld id="{B5B88652-390D-4687-AC3D-0B365F3A40AD}" type="slidenum">
              <a:rPr lang="uk-UA" altLang="en-US" smtClean="0"/>
              <a:pPr/>
              <a:t>8</a:t>
            </a:fld>
            <a:endParaRPr lang="uk-UA" altLang="en-US"/>
          </a:p>
        </p:txBody>
      </p:sp>
      <p:cxnSp>
        <p:nvCxnSpPr>
          <p:cNvPr id="5" name="Пряма сполучна лінія 9"/>
          <p:cNvCxnSpPr/>
          <p:nvPr/>
        </p:nvCxnSpPr>
        <p:spPr>
          <a:xfrm>
            <a:off x="482600" y="1412875"/>
            <a:ext cx="8193088" cy="0"/>
          </a:xfrm>
          <a:prstGeom prst="line">
            <a:avLst/>
          </a:prstGeom>
          <a:ln w="15875" cap="sq">
            <a:solidFill>
              <a:srgbClr val="870038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173183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18488" cy="1139825"/>
          </a:xfrm>
          <a:extLst/>
        </p:spPr>
        <p:txBody>
          <a:bodyPr>
            <a:noAutofit/>
          </a:bodyPr>
          <a:lstStyle/>
          <a:p>
            <a:pPr eaLnBrk="1" hangingPunct="1"/>
            <a:r>
              <a:rPr sz="2800" cap="none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ГРОМАДСЬКІ СЛУХАННЯ: </a:t>
            </a:r>
            <a:br>
              <a:rPr sz="2800" cap="none" dirty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sz="2800" cap="none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КОЛИ Є </a:t>
            </a:r>
            <a:r>
              <a:rPr lang="uk-UA" sz="2800" cap="none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ПОТРЕБА? ПРАВОВІ НАСЛІДКИ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601788"/>
            <a:ext cx="8229600" cy="4635500"/>
          </a:xfrm>
        </p:spPr>
        <p:txBody>
          <a:bodyPr>
            <a:normAutofit/>
          </a:bodyPr>
          <a:lstStyle/>
          <a:p>
            <a:pPr marL="266700" indent="-266700" eaLnBrk="1" hangingPunct="1">
              <a:buClr>
                <a:srgbClr val="678C94"/>
              </a:buClr>
              <a:buSzPct val="100000"/>
              <a:buFont typeface="Wingdings" pitchFamily="2" charset="2"/>
              <a:buChar char="§"/>
              <a:defRPr/>
            </a:pPr>
            <a:r>
              <a:rPr lang="uk-UA" sz="2400" dirty="0">
                <a:latin typeface="+mn-lt"/>
                <a:cs typeface="Tahoma" pitchFamily="34" charset="0"/>
              </a:rPr>
              <a:t>Коли рішення, що його готує місцева влада, непопулярне й може викликати соціальну напругу;</a:t>
            </a:r>
          </a:p>
          <a:p>
            <a:pPr marL="266700" indent="-266700" eaLnBrk="1" hangingPunct="1">
              <a:buClr>
                <a:srgbClr val="678C94"/>
              </a:buClr>
              <a:buSzPct val="100000"/>
              <a:buFont typeface="Wingdings" pitchFamily="2" charset="2"/>
              <a:buChar char="§"/>
              <a:defRPr/>
            </a:pPr>
            <a:r>
              <a:rPr lang="uk-UA" sz="2400" dirty="0">
                <a:latin typeface="+mn-lt"/>
                <a:cs typeface="Tahoma" pitchFamily="34" charset="0"/>
              </a:rPr>
              <a:t>Коли питання має кілька альтернативних рішень;</a:t>
            </a:r>
          </a:p>
          <a:p>
            <a:pPr marL="266700" indent="-266700" eaLnBrk="1" hangingPunct="1">
              <a:buClr>
                <a:srgbClr val="678C94"/>
              </a:buClr>
              <a:buSzPct val="100000"/>
              <a:buFont typeface="Wingdings" pitchFamily="2" charset="2"/>
              <a:buChar char="§"/>
              <a:defRPr/>
            </a:pPr>
            <a:r>
              <a:rPr lang="uk-UA" sz="2400" dirty="0">
                <a:latin typeface="+mn-lt"/>
                <a:cs typeface="Tahoma" pitchFamily="34" charset="0"/>
              </a:rPr>
              <a:t>Коли питання складне й не має очевидних рішень;</a:t>
            </a:r>
          </a:p>
          <a:p>
            <a:pPr marL="266700" indent="-266700" eaLnBrk="1" hangingPunct="1">
              <a:buClr>
                <a:srgbClr val="678C94"/>
              </a:buClr>
              <a:buSzPct val="100000"/>
              <a:buFont typeface="Wingdings" pitchFamily="2" charset="2"/>
              <a:buChar char="§"/>
              <a:defRPr/>
            </a:pPr>
            <a:r>
              <a:rPr lang="uk-UA" sz="2400" dirty="0">
                <a:latin typeface="+mn-lt"/>
                <a:cs typeface="Tahoma" pitchFamily="34" charset="0"/>
              </a:rPr>
              <a:t>Коли є певне протистояння між органами влади та деякою групою членів територіальної громади</a:t>
            </a:r>
          </a:p>
          <a:p>
            <a:pPr eaLnBrk="1" hangingPunct="1">
              <a:defRPr/>
            </a:pPr>
            <a:endParaRPr lang="uk-UA" sz="1200" dirty="0">
              <a:latin typeface="Tahoma" pitchFamily="34" charset="0"/>
              <a:cs typeface="Tahoma" pitchFamily="34" charset="0"/>
            </a:endParaRPr>
          </a:p>
          <a:p>
            <a:pPr algn="ctr" eaLnBrk="1" hangingPunct="1">
              <a:buFont typeface="Wingdings" pitchFamily="2" charset="2"/>
              <a:buNone/>
              <a:defRPr/>
            </a:pPr>
            <a:r>
              <a:rPr lang="uk-UA" sz="2600" b="1" dirty="0">
                <a:latin typeface="+mn-lt"/>
                <a:cs typeface="Tahoma" pitchFamily="34" charset="0"/>
              </a:rPr>
              <a:t>Місцева рада повинна </a:t>
            </a:r>
            <a:br>
              <a:rPr lang="uk-UA" sz="2600" b="1" dirty="0">
                <a:latin typeface="+mn-lt"/>
                <a:cs typeface="Tahoma" pitchFamily="34" charset="0"/>
              </a:rPr>
            </a:br>
            <a:r>
              <a:rPr lang="uk-UA" sz="2600" b="1" dirty="0">
                <a:latin typeface="+mn-lt"/>
                <a:cs typeface="Tahoma" pitchFamily="34" charset="0"/>
              </a:rPr>
              <a:t>розглянути на пленарному засіданні висновки й пропозиції слухань, однак </a:t>
            </a:r>
            <a:r>
              <a:rPr lang="uk-UA" sz="2600" b="1" u="sng" dirty="0">
                <a:latin typeface="+mn-lt"/>
                <a:cs typeface="Tahoma" pitchFamily="34" charset="0"/>
              </a:rPr>
              <a:t>прийняття рішення по суті не є обов'язковим</a:t>
            </a:r>
          </a:p>
        </p:txBody>
      </p:sp>
      <p:sp>
        <p:nvSpPr>
          <p:cNvPr id="57347" name="Номер слайда 1"/>
          <p:cNvSpPr>
            <a:spLocks noGrp="1"/>
          </p:cNvSpPr>
          <p:nvPr>
            <p:ph type="sldNum" sz="quarter" idx="4294967295"/>
          </p:nvPr>
        </p:nvSpPr>
        <p:spPr>
          <a:xfrm>
            <a:off x="6553200" y="6243638"/>
            <a:ext cx="2133600" cy="457200"/>
          </a:xfrm>
          <a:prstGeom prst="rect">
            <a:avLst/>
          </a:prstGeom>
          <a:noFill/>
        </p:spPr>
        <p:txBody>
          <a:bodyPr/>
          <a:lstStyle/>
          <a:p>
            <a:fld id="{5E9BA1F8-817E-4240-ACD4-0BCBA520D44F}" type="slidenum">
              <a:rPr lang="uk-UA" altLang="en-US" smtClean="0"/>
              <a:pPr/>
              <a:t>9</a:t>
            </a:fld>
            <a:endParaRPr lang="uk-UA" altLang="en-US"/>
          </a:p>
        </p:txBody>
      </p:sp>
      <p:cxnSp>
        <p:nvCxnSpPr>
          <p:cNvPr id="5" name="Пряма сполучна лінія 9"/>
          <p:cNvCxnSpPr/>
          <p:nvPr/>
        </p:nvCxnSpPr>
        <p:spPr>
          <a:xfrm>
            <a:off x="482600" y="1412875"/>
            <a:ext cx="8193088" cy="0"/>
          </a:xfrm>
          <a:prstGeom prst="line">
            <a:avLst/>
          </a:prstGeom>
          <a:ln w="15875" cap="sq">
            <a:solidFill>
              <a:srgbClr val="870038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16091992"/>
      </p:ext>
    </p:extLst>
  </p:cSld>
  <p:clrMapOvr>
    <a:masterClrMapping/>
  </p:clrMapOvr>
</p:sld>
</file>

<file path=ppt/theme/theme1.xml><?xml version="1.0" encoding="utf-8"?>
<a:theme xmlns:a="http://schemas.openxmlformats.org/drawingml/2006/main" name="Край">
  <a:themeElements>
    <a:clrScheme name="Край 9">
      <a:dk1>
        <a:srgbClr val="000000"/>
      </a:dk1>
      <a:lt1>
        <a:srgbClr val="FFFFFF"/>
      </a:lt1>
      <a:dk2>
        <a:srgbClr val="003399"/>
      </a:dk2>
      <a:lt2>
        <a:srgbClr val="666699"/>
      </a:lt2>
      <a:accent1>
        <a:srgbClr val="009999"/>
      </a:accent1>
      <a:accent2>
        <a:srgbClr val="4C6D4E"/>
      </a:accent2>
      <a:accent3>
        <a:srgbClr val="FFFFFF"/>
      </a:accent3>
      <a:accent4>
        <a:srgbClr val="000000"/>
      </a:accent4>
      <a:accent5>
        <a:srgbClr val="AACACA"/>
      </a:accent5>
      <a:accent6>
        <a:srgbClr val="446246"/>
      </a:accent6>
      <a:hlink>
        <a:srgbClr val="4C6D80"/>
      </a:hlink>
      <a:folHlink>
        <a:srgbClr val="B2B2B2"/>
      </a:folHlink>
    </a:clrScheme>
    <a:fontScheme name="Край">
      <a:majorFont>
        <a:latin typeface="Garamond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Край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ай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ай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ай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ай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ай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ай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рай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рай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Edge</Template>
  <TotalTime>3387</TotalTime>
  <Words>1137</Words>
  <Application>Microsoft Office PowerPoint</Application>
  <PresentationFormat>Экран (4:3)</PresentationFormat>
  <Paragraphs>188</Paragraphs>
  <Slides>24</Slides>
  <Notes>15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25" baseType="lpstr">
      <vt:lpstr>Край</vt:lpstr>
      <vt:lpstr>Презентация PowerPoint</vt:lpstr>
      <vt:lpstr>Нормативна база:  Європейська хартія  місцевого самоврядування</vt:lpstr>
      <vt:lpstr>Нормативна база: Додатковий протокол до ЄХМС про право участі у справах ОМС (Стаття 1. Право участі)</vt:lpstr>
      <vt:lpstr>Нормативна база: Додатковий протокол до ЄХМС (обмеження права)</vt:lpstr>
      <vt:lpstr>Нормативна база: Додатковий протокол до ЄХМС про право участі у справах ОМС (Стаття 2. Заходи зі здійснення права)</vt:lpstr>
      <vt:lpstr>Правове регулювання Демократії участі:  Конституція України</vt:lpstr>
      <vt:lpstr>Правове регулювання Демократії участі:  Законодавчі підстави:</vt:lpstr>
      <vt:lpstr>ГОЛОВНІ МЕХАНІЗМИ (ФОРМИ)  ДЕМОКРАТІЇ УЧАСТІ (ЗА ЧИННИМ ЗАКОНОДАВСТВОМ)</vt:lpstr>
      <vt:lpstr>ГРОМАДСЬКІ СЛУХАННЯ:  КОЛИ Є ПОТРЕБА? ПРАВОВІ НАСЛІДКИ</vt:lpstr>
      <vt:lpstr>ЗАГАЛЬНІ ЗБОРИ ГРОМАДЯН:  СУТЬ. ПРАВОВІ НАСЛІДКИ</vt:lpstr>
      <vt:lpstr>ОРГАНИ САМООРГАНІЗАЦІЇ НАСЕЛЕННЯ</vt:lpstr>
      <vt:lpstr>ОРГАНИ САМООРГАНІЗАЦІЇ НАСЕЛЕННЯ</vt:lpstr>
      <vt:lpstr>МІСЦЕВІ ІНІЦІАТИВИ: СУТЬ. ПРАВОВІ НАСЛІДКИ</vt:lpstr>
      <vt:lpstr>ІНШІ МЕХАНІЗМИ ЗАЛУЧЕННЯ ГРОМАДЯН ДО ДЕРЖАВНИХ ТА МІСЦЕВИХ СПРАВ</vt:lpstr>
      <vt:lpstr>ПРИКЛАДИ ДЕМОКРАТІЇ УЧАСТІ ІНШИХ КРАЇН</vt:lpstr>
      <vt:lpstr>ПРИКЛАДИ ДЕМОКРАТІЇ УЧАСТІ ІНШИХ КРАЇН</vt:lpstr>
      <vt:lpstr>ДЕЯКІ ІНШІ СПОСОБИ ВПЛИВУ ГРОМАДЯН НА ВЛАДУ, ВІДСТОЮВАННЯ СВОЇХ ПРАВ</vt:lpstr>
      <vt:lpstr>Потреба врегулювання механізмів участі на місцевому рівні:</vt:lpstr>
      <vt:lpstr>НОРМАТИВНА БАЗА:  ДЕЯКІ НОВАЦІЇ</vt:lpstr>
      <vt:lpstr>Громадська участь у обраних процесах: можливість застосування механізмів участі</vt:lpstr>
      <vt:lpstr> ВІДЕОФІЛЬМ ПРО ФОРМИ ПРЯМОЇ ДЕМОКРАТІЇ</vt:lpstr>
      <vt:lpstr>Очікувані результати:</vt:lpstr>
      <vt:lpstr>Замість підсумку</vt:lpstr>
      <vt:lpstr>2.3. РОБОТА В ГРУПАХ ВПРОВАДЖЕННЯ РІЗНИХ ФОРМ УЧАСТІ ГРОМАДЯН У ПУБЛІЧНОМУ ЖИТТІ НА МІСЦЕВОМУ РІВНІ</vt:lpstr>
    </vt:vector>
  </TitlesOfParts>
  <Company>CSI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Реальна участь громадян в управлінні територіями та громадами.  Роль і завдання медіа  у процесах демократії участі</dc:title>
  <dc:creator>Ihor_A</dc:creator>
  <cp:lastModifiedBy>Владелец</cp:lastModifiedBy>
  <cp:revision>141</cp:revision>
  <dcterms:created xsi:type="dcterms:W3CDTF">2014-04-21T15:21:47Z</dcterms:created>
  <dcterms:modified xsi:type="dcterms:W3CDTF">2022-01-25T16:28:32Z</dcterms:modified>
</cp:coreProperties>
</file>