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954" y="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1D4BD8-5CCA-0FA0-D930-EB5E03720F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uk-U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DD62439-A4D4-A931-94A1-F90E6DA1B4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uk-U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C82B69-D865-BF3B-7082-314B1047E1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9916-4331-4160-BC14-57761A667F37}" type="datetimeFigureOut">
              <a:rPr lang="uk-UA" smtClean="0"/>
              <a:t>30.09.2024</a:t>
            </a:fld>
            <a:endParaRPr lang="uk-U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67F01F-1DFD-42C6-6756-DE3E826B7D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350434-B9C4-6F59-FE6D-012E506EBF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9DE0B-6A4D-47CD-9628-91F2EF21070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783910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24BC39-D742-5CD2-8852-5DFF20CE21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uk-U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8DDCE8E-0EAC-1901-EAEE-182CB8D2EB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uk-U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E8DC27-7448-0FEA-D78B-FE0D151765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9916-4331-4160-BC14-57761A667F37}" type="datetimeFigureOut">
              <a:rPr lang="uk-UA" smtClean="0"/>
              <a:t>30.09.2024</a:t>
            </a:fld>
            <a:endParaRPr lang="uk-U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7B857D-798A-9FE9-A340-9F020A7838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3C75DD-AC84-EEF7-86CA-5794C0EAD8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9DE0B-6A4D-47CD-9628-91F2EF21070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028326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05F98CF-843D-C3CF-6571-16B5DEB42BE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uk-U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68BA0A4-CF7E-1A4B-984C-9F8DA01380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uk-U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034413-A1AC-EF12-CE65-92A9E036B0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9916-4331-4160-BC14-57761A667F37}" type="datetimeFigureOut">
              <a:rPr lang="uk-UA" smtClean="0"/>
              <a:t>30.09.2024</a:t>
            </a:fld>
            <a:endParaRPr lang="uk-U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228DF3-72E2-0D6D-0C3F-C1EBBF4E5E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F61E8A-CB5D-1E0D-6940-1CEEFCE870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9DE0B-6A4D-47CD-9628-91F2EF21070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540343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D653C7-B7E7-C84B-8071-FA042B7B03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uk-U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4487FC-4E46-3718-A265-A4090FC1C7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uk-U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6B6427-7B86-A04A-C877-A8F8BCFB03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9916-4331-4160-BC14-57761A667F37}" type="datetimeFigureOut">
              <a:rPr lang="uk-UA" smtClean="0"/>
              <a:t>30.09.2024</a:t>
            </a:fld>
            <a:endParaRPr lang="uk-U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488757-3CE2-1FEA-C206-57248FBF17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375778-1038-8BA2-E7B0-4857977B49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9DE0B-6A4D-47CD-9628-91F2EF21070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675114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2F9050-A02F-0E0A-D69B-B381295955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uk-U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006A78-0037-8C10-004A-30CF2FACC9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94A1AE-81EB-EB58-B4EB-05816EF5D9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9916-4331-4160-BC14-57761A667F37}" type="datetimeFigureOut">
              <a:rPr lang="uk-UA" smtClean="0"/>
              <a:t>30.09.2024</a:t>
            </a:fld>
            <a:endParaRPr lang="uk-U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1D7709-6E96-3CAD-AAC3-E762DCA9D5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9C384F-66AC-28DE-E611-247223D1A5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9DE0B-6A4D-47CD-9628-91F2EF21070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08887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9E81CA-4906-CD1B-1D63-49A7045149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uk-U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675FD0-04F8-415F-9729-1746352D5F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uk-U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333CD7-5AAC-C573-C144-7DC674DDCA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uk-U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92D624-704A-4BFF-7381-BD08B56052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9916-4331-4160-BC14-57761A667F37}" type="datetimeFigureOut">
              <a:rPr lang="uk-UA" smtClean="0"/>
              <a:t>30.09.2024</a:t>
            </a:fld>
            <a:endParaRPr lang="uk-U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9730BE-34CE-A07A-3026-917F7424F5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D2D5AB-A1C0-48B1-7A4C-409DC0CAEE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9DE0B-6A4D-47CD-9628-91F2EF21070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73023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351E2E-3FF3-1CAE-33C7-CDE001E598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uk-U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94B86C-0FF6-4047-DB90-C7C9FCDFDB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BDFD50-9662-B763-5022-D7319CB028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uk-U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C27342F-315D-9F5A-5F1C-46623F3EA9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51FC7C6-8F23-FC11-B430-34A2B08198E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uk-U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459067E-686F-95CE-2F5B-F4481A04FC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9916-4331-4160-BC14-57761A667F37}" type="datetimeFigureOut">
              <a:rPr lang="uk-UA" smtClean="0"/>
              <a:t>30.09.2024</a:t>
            </a:fld>
            <a:endParaRPr lang="uk-U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BC89C45-FED3-1301-80DC-80DE4ECB39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6A0A726-766E-03AD-6BFD-CCFA60B8B1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9DE0B-6A4D-47CD-9628-91F2EF21070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87312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3F7012-7FD6-8747-A3A8-445AA0F43C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uk-U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8C79A48-C2EF-55B8-395E-1BE807B7FE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9916-4331-4160-BC14-57761A667F37}" type="datetimeFigureOut">
              <a:rPr lang="uk-UA" smtClean="0"/>
              <a:t>30.09.2024</a:t>
            </a:fld>
            <a:endParaRPr lang="uk-U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E0DC65-5183-6F5F-81AC-E9292E3915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B9A0727-8A5F-0B73-0A67-259B266DB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9DE0B-6A4D-47CD-9628-91F2EF21070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482440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4D909C8-68B1-B40F-EEA6-4F6FC63925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9916-4331-4160-BC14-57761A667F37}" type="datetimeFigureOut">
              <a:rPr lang="uk-UA" smtClean="0"/>
              <a:t>30.09.2024</a:t>
            </a:fld>
            <a:endParaRPr lang="uk-U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FA24DC2-0747-2809-2035-9E8C48338B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872B8E-FE4D-166E-DC68-D06B934DC9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9DE0B-6A4D-47CD-9628-91F2EF21070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60686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5DE770-61DB-B38D-B6A9-77672573E1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uk-U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5584B-E0DC-A154-F78B-9CCA521617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uk-U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4F7AEC-C49B-7554-D783-1F6C971E81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3FDE24-A61F-4C17-9793-6106B8033F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9916-4331-4160-BC14-57761A667F37}" type="datetimeFigureOut">
              <a:rPr lang="uk-UA" smtClean="0"/>
              <a:t>30.09.2024</a:t>
            </a:fld>
            <a:endParaRPr lang="uk-U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915FBB-6B1F-020F-8CC5-8E89302416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206735-1210-716C-905F-C84CE41502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9DE0B-6A4D-47CD-9628-91F2EF21070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90089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97AC12-4D42-ED4C-A14E-65226DA14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uk-U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496A138-DEC8-23D2-34BC-3AF9AC85BAE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AB818B-1B11-90A9-F911-AAD440E072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CFC2B0-A813-E294-7092-76B2AB2838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9916-4331-4160-BC14-57761A667F37}" type="datetimeFigureOut">
              <a:rPr lang="uk-UA" smtClean="0"/>
              <a:t>30.09.2024</a:t>
            </a:fld>
            <a:endParaRPr lang="uk-U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16CD93-FE2A-587D-18C5-4D69AE095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00D3BC-F6A4-D6B4-5026-5AC172B898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9DE0B-6A4D-47CD-9628-91F2EF21070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810995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2934AE5-6C61-31A5-3B49-2CE596D589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uk-U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7FE121-56A7-9F65-6571-CF1E6A05F6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uk-U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CB9954-3889-7C3C-29F4-8903D2CB47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DE9916-4331-4160-BC14-57761A667F37}" type="datetimeFigureOut">
              <a:rPr lang="uk-UA" smtClean="0"/>
              <a:t>30.09.2024</a:t>
            </a:fld>
            <a:endParaRPr lang="uk-U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1949D1-0AA2-E76A-D069-1B1DF1C295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ED0222-31E5-7DBF-8E4D-C5079A5865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99DE0B-6A4D-47CD-9628-91F2EF21070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073480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176AE8-8FA9-FA38-E722-F5A373DD81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Зведена таблиця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9F04D1A-5233-978E-CE92-17DDD79DA40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50792763"/>
              </p:ext>
            </p:extLst>
          </p:nvPr>
        </p:nvGraphicFramePr>
        <p:xfrm>
          <a:off x="838200" y="1423988"/>
          <a:ext cx="10515598" cy="499151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69792">
                  <a:extLst>
                    <a:ext uri="{9D8B030D-6E8A-4147-A177-3AD203B41FA5}">
                      <a16:colId xmlns:a16="http://schemas.microsoft.com/office/drawing/2014/main" val="651893678"/>
                    </a:ext>
                  </a:extLst>
                </a:gridCol>
                <a:gridCol w="903341">
                  <a:extLst>
                    <a:ext uri="{9D8B030D-6E8A-4147-A177-3AD203B41FA5}">
                      <a16:colId xmlns:a16="http://schemas.microsoft.com/office/drawing/2014/main" val="3356888134"/>
                    </a:ext>
                  </a:extLst>
                </a:gridCol>
                <a:gridCol w="666544">
                  <a:extLst>
                    <a:ext uri="{9D8B030D-6E8A-4147-A177-3AD203B41FA5}">
                      <a16:colId xmlns:a16="http://schemas.microsoft.com/office/drawing/2014/main" val="67682163"/>
                    </a:ext>
                  </a:extLst>
                </a:gridCol>
                <a:gridCol w="666544">
                  <a:extLst>
                    <a:ext uri="{9D8B030D-6E8A-4147-A177-3AD203B41FA5}">
                      <a16:colId xmlns:a16="http://schemas.microsoft.com/office/drawing/2014/main" val="979486882"/>
                    </a:ext>
                  </a:extLst>
                </a:gridCol>
                <a:gridCol w="666544">
                  <a:extLst>
                    <a:ext uri="{9D8B030D-6E8A-4147-A177-3AD203B41FA5}">
                      <a16:colId xmlns:a16="http://schemas.microsoft.com/office/drawing/2014/main" val="4292379900"/>
                    </a:ext>
                  </a:extLst>
                </a:gridCol>
                <a:gridCol w="666544">
                  <a:extLst>
                    <a:ext uri="{9D8B030D-6E8A-4147-A177-3AD203B41FA5}">
                      <a16:colId xmlns:a16="http://schemas.microsoft.com/office/drawing/2014/main" val="2046267698"/>
                    </a:ext>
                  </a:extLst>
                </a:gridCol>
                <a:gridCol w="619768">
                  <a:extLst>
                    <a:ext uri="{9D8B030D-6E8A-4147-A177-3AD203B41FA5}">
                      <a16:colId xmlns:a16="http://schemas.microsoft.com/office/drawing/2014/main" val="2590868656"/>
                    </a:ext>
                  </a:extLst>
                </a:gridCol>
                <a:gridCol w="619768">
                  <a:extLst>
                    <a:ext uri="{9D8B030D-6E8A-4147-A177-3AD203B41FA5}">
                      <a16:colId xmlns:a16="http://schemas.microsoft.com/office/drawing/2014/main" val="2154724812"/>
                    </a:ext>
                  </a:extLst>
                </a:gridCol>
                <a:gridCol w="619768">
                  <a:extLst>
                    <a:ext uri="{9D8B030D-6E8A-4147-A177-3AD203B41FA5}">
                      <a16:colId xmlns:a16="http://schemas.microsoft.com/office/drawing/2014/main" val="824488967"/>
                    </a:ext>
                  </a:extLst>
                </a:gridCol>
                <a:gridCol w="619768">
                  <a:extLst>
                    <a:ext uri="{9D8B030D-6E8A-4147-A177-3AD203B41FA5}">
                      <a16:colId xmlns:a16="http://schemas.microsoft.com/office/drawing/2014/main" val="1273105144"/>
                    </a:ext>
                  </a:extLst>
                </a:gridCol>
                <a:gridCol w="619768">
                  <a:extLst>
                    <a:ext uri="{9D8B030D-6E8A-4147-A177-3AD203B41FA5}">
                      <a16:colId xmlns:a16="http://schemas.microsoft.com/office/drawing/2014/main" val="1969596166"/>
                    </a:ext>
                  </a:extLst>
                </a:gridCol>
                <a:gridCol w="619768">
                  <a:extLst>
                    <a:ext uri="{9D8B030D-6E8A-4147-A177-3AD203B41FA5}">
                      <a16:colId xmlns:a16="http://schemas.microsoft.com/office/drawing/2014/main" val="3293121184"/>
                    </a:ext>
                  </a:extLst>
                </a:gridCol>
                <a:gridCol w="619768">
                  <a:extLst>
                    <a:ext uri="{9D8B030D-6E8A-4147-A177-3AD203B41FA5}">
                      <a16:colId xmlns:a16="http://schemas.microsoft.com/office/drawing/2014/main" val="1060977254"/>
                    </a:ext>
                  </a:extLst>
                </a:gridCol>
                <a:gridCol w="537913">
                  <a:extLst>
                    <a:ext uri="{9D8B030D-6E8A-4147-A177-3AD203B41FA5}">
                      <a16:colId xmlns:a16="http://schemas.microsoft.com/office/drawing/2014/main" val="2917661719"/>
                    </a:ext>
                  </a:extLst>
                </a:gridCol>
              </a:tblGrid>
              <a:tr h="65717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7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10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11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12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600" u="none" strike="noStrike" dirty="0">
                          <a:effectLst/>
                        </a:rPr>
                        <a:t>Сума за рік, </a:t>
                      </a:r>
                      <a:r>
                        <a:rPr lang="uk-UA" sz="1600" u="none" strike="noStrike" dirty="0" err="1">
                          <a:effectLst/>
                        </a:rPr>
                        <a:t>дол</a:t>
                      </a:r>
                      <a:endParaRPr lang="uk-UA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extLst>
                  <a:ext uri="{0D108BD9-81ED-4DB2-BD59-A6C34878D82A}">
                    <a16:rowId xmlns:a16="http://schemas.microsoft.com/office/drawing/2014/main" val="3635737389"/>
                  </a:ext>
                </a:extLst>
              </a:tr>
              <a:tr h="336928">
                <a:tc>
                  <a:txBody>
                    <a:bodyPr/>
                    <a:lstStyle/>
                    <a:p>
                      <a:pPr algn="l" fontAlgn="ctr"/>
                      <a:r>
                        <a:rPr lang="uk-UA" sz="1600" u="none" strike="noStrike" dirty="0">
                          <a:effectLst/>
                        </a:rPr>
                        <a:t>Всього постійні витрати</a:t>
                      </a:r>
                      <a:endParaRPr lang="uk-UA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extLst>
                  <a:ext uri="{0D108BD9-81ED-4DB2-BD59-A6C34878D82A}">
                    <a16:rowId xmlns:a16="http://schemas.microsoft.com/office/drawing/2014/main" val="2425518034"/>
                  </a:ext>
                </a:extLst>
              </a:tr>
              <a:tr h="336928">
                <a:tc>
                  <a:txBody>
                    <a:bodyPr/>
                    <a:lstStyle/>
                    <a:p>
                      <a:pPr algn="l" fontAlgn="ctr"/>
                      <a:r>
                        <a:rPr lang="uk-UA" sz="1600" u="none" strike="noStrike" dirty="0">
                          <a:effectLst/>
                        </a:rPr>
                        <a:t>Всього змінні витрати</a:t>
                      </a:r>
                      <a:endParaRPr lang="uk-UA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extLst>
                  <a:ext uri="{0D108BD9-81ED-4DB2-BD59-A6C34878D82A}">
                    <a16:rowId xmlns:a16="http://schemas.microsoft.com/office/drawing/2014/main" val="3156209857"/>
                  </a:ext>
                </a:extLst>
              </a:tr>
              <a:tr h="336928">
                <a:tc>
                  <a:txBody>
                    <a:bodyPr/>
                    <a:lstStyle/>
                    <a:p>
                      <a:pPr algn="l" fontAlgn="ctr"/>
                      <a:r>
                        <a:rPr lang="uk-UA" sz="1600" u="none" strike="noStrike">
                          <a:effectLst/>
                        </a:rPr>
                        <a:t>Загальні витрати</a:t>
                      </a:r>
                      <a:endParaRPr lang="uk-UA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extLst>
                  <a:ext uri="{0D108BD9-81ED-4DB2-BD59-A6C34878D82A}">
                    <a16:rowId xmlns:a16="http://schemas.microsoft.com/office/drawing/2014/main" val="2364759095"/>
                  </a:ext>
                </a:extLst>
              </a:tr>
              <a:tr h="336928">
                <a:tc>
                  <a:txBody>
                    <a:bodyPr/>
                    <a:lstStyle/>
                    <a:p>
                      <a:pPr algn="l" fontAlgn="ctr"/>
                      <a:r>
                        <a:rPr lang="uk-UA" sz="1600" u="none" strike="noStrike" dirty="0">
                          <a:effectLst/>
                        </a:rPr>
                        <a:t>Загальні доходи</a:t>
                      </a:r>
                      <a:endParaRPr lang="uk-UA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extLst>
                  <a:ext uri="{0D108BD9-81ED-4DB2-BD59-A6C34878D82A}">
                    <a16:rowId xmlns:a16="http://schemas.microsoft.com/office/drawing/2014/main" val="2138259829"/>
                  </a:ext>
                </a:extLst>
              </a:tr>
              <a:tr h="336928">
                <a:tc>
                  <a:txBody>
                    <a:bodyPr/>
                    <a:lstStyle/>
                    <a:p>
                      <a:pPr algn="l" fontAlgn="ctr"/>
                      <a:r>
                        <a:rPr lang="uk-UA" sz="1600" u="none" strike="noStrike" dirty="0">
                          <a:effectLst/>
                        </a:rPr>
                        <a:t>Операційний прибуток</a:t>
                      </a:r>
                      <a:endParaRPr lang="uk-UA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extLst>
                  <a:ext uri="{0D108BD9-81ED-4DB2-BD59-A6C34878D82A}">
                    <a16:rowId xmlns:a16="http://schemas.microsoft.com/office/drawing/2014/main" val="1598357941"/>
                  </a:ext>
                </a:extLst>
              </a:tr>
              <a:tr h="336928">
                <a:tc>
                  <a:txBody>
                    <a:bodyPr/>
                    <a:lstStyle/>
                    <a:p>
                      <a:pPr algn="l" fontAlgn="ctr"/>
                      <a:r>
                        <a:rPr lang="uk-UA" sz="1600" u="none" strike="noStrike" dirty="0">
                          <a:effectLst/>
                        </a:rPr>
                        <a:t>Податки (5% від доходу)</a:t>
                      </a:r>
                      <a:endParaRPr lang="uk-UA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extLst>
                  <a:ext uri="{0D108BD9-81ED-4DB2-BD59-A6C34878D82A}">
                    <a16:rowId xmlns:a16="http://schemas.microsoft.com/office/drawing/2014/main" val="4165992030"/>
                  </a:ext>
                </a:extLst>
              </a:tr>
              <a:tr h="336928">
                <a:tc>
                  <a:txBody>
                    <a:bodyPr/>
                    <a:lstStyle/>
                    <a:p>
                      <a:pPr algn="l" fontAlgn="ctr"/>
                      <a:r>
                        <a:rPr lang="uk-UA" sz="1600" u="none" strike="noStrike" dirty="0">
                          <a:effectLst/>
                        </a:rPr>
                        <a:t>Чистий прибуток/збиток</a:t>
                      </a:r>
                      <a:endParaRPr lang="uk-UA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extLst>
                  <a:ext uri="{0D108BD9-81ED-4DB2-BD59-A6C34878D82A}">
                    <a16:rowId xmlns:a16="http://schemas.microsoft.com/office/drawing/2014/main" val="1352777766"/>
                  </a:ext>
                </a:extLst>
              </a:tr>
              <a:tr h="336928">
                <a:tc>
                  <a:txBody>
                    <a:bodyPr/>
                    <a:lstStyle/>
                    <a:p>
                      <a:pPr algn="l" fontAlgn="ctr"/>
                      <a:r>
                        <a:rPr lang="uk-UA" sz="1600" u="none" strike="noStrike" dirty="0">
                          <a:effectLst/>
                        </a:rPr>
                        <a:t>Маржинальний прибуток</a:t>
                      </a:r>
                      <a:endParaRPr lang="uk-UA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extLst>
                  <a:ext uri="{0D108BD9-81ED-4DB2-BD59-A6C34878D82A}">
                    <a16:rowId xmlns:a16="http://schemas.microsoft.com/office/drawing/2014/main" val="371484087"/>
                  </a:ext>
                </a:extLst>
              </a:tr>
              <a:tr h="336928">
                <a:tc>
                  <a:txBody>
                    <a:bodyPr/>
                    <a:lstStyle/>
                    <a:p>
                      <a:pPr algn="l" fontAlgn="ctr"/>
                      <a:r>
                        <a:rPr lang="uk-UA" sz="1600" u="none" strike="noStrike" dirty="0">
                          <a:effectLst/>
                        </a:rPr>
                        <a:t>Маржинальність бізнесу</a:t>
                      </a:r>
                      <a:endParaRPr lang="uk-UA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extLst>
                  <a:ext uri="{0D108BD9-81ED-4DB2-BD59-A6C34878D82A}">
                    <a16:rowId xmlns:a16="http://schemas.microsoft.com/office/drawing/2014/main" val="2984065272"/>
                  </a:ext>
                </a:extLst>
              </a:tr>
              <a:tr h="336928">
                <a:tc>
                  <a:txBody>
                    <a:bodyPr/>
                    <a:lstStyle/>
                    <a:p>
                      <a:pPr algn="l" fontAlgn="ctr"/>
                      <a:r>
                        <a:rPr lang="uk-UA" sz="1600" u="none" strike="noStrike">
                          <a:effectLst/>
                        </a:rPr>
                        <a:t>Рентабельність</a:t>
                      </a:r>
                      <a:endParaRPr lang="uk-UA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73" marR="8773" marT="8773" marB="0" anchor="ctr"/>
                </a:tc>
                <a:extLst>
                  <a:ext uri="{0D108BD9-81ED-4DB2-BD59-A6C34878D82A}">
                    <a16:rowId xmlns:a16="http://schemas.microsoft.com/office/drawing/2014/main" val="9184180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52812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1C9CE0-2A49-A083-5A96-D8B9C2E836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2475" y="1417638"/>
            <a:ext cx="10515600" cy="755650"/>
          </a:xfrm>
        </p:spPr>
        <p:txBody>
          <a:bodyPr>
            <a:normAutofit/>
          </a:bodyPr>
          <a:lstStyle/>
          <a:p>
            <a:r>
              <a:rPr lang="uk-UA" sz="3600" b="1" dirty="0"/>
              <a:t>Чистий прибуток, грн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0DBD7D-9238-C840-1C26-971048BC64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65200"/>
            <a:ext cx="10515600" cy="75565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dirty="0"/>
              <a:t>Загальні доходи – загальні витрати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FED1ABC-7211-A932-2316-F9367BC1ACE6}"/>
              </a:ext>
            </a:extLst>
          </p:cNvPr>
          <p:cNvSpPr txBox="1">
            <a:spLocks/>
          </p:cNvSpPr>
          <p:nvPr/>
        </p:nvSpPr>
        <p:spPr>
          <a:xfrm>
            <a:off x="752475" y="277813"/>
            <a:ext cx="10515600" cy="755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3600" b="1" dirty="0"/>
              <a:t>Операційний прибуток, грн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7A8CBD7-4849-F330-53E1-D940C09815DD}"/>
              </a:ext>
            </a:extLst>
          </p:cNvPr>
          <p:cNvSpPr txBox="1">
            <a:spLocks/>
          </p:cNvSpPr>
          <p:nvPr/>
        </p:nvSpPr>
        <p:spPr>
          <a:xfrm>
            <a:off x="1047750" y="2106613"/>
            <a:ext cx="10515600" cy="7556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uk-UA" dirty="0"/>
              <a:t>Операційний прибуток– податкові виплати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5565F67-05F4-62BF-93A3-68759EF00C78}"/>
              </a:ext>
            </a:extLst>
          </p:cNvPr>
          <p:cNvSpPr txBox="1">
            <a:spLocks/>
          </p:cNvSpPr>
          <p:nvPr/>
        </p:nvSpPr>
        <p:spPr>
          <a:xfrm>
            <a:off x="752475" y="2597944"/>
            <a:ext cx="10515600" cy="755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3600" b="1" dirty="0"/>
              <a:t>Маржинальний прибуток, грн 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3ED2B79F-893B-B2DD-F17D-99A74B1D3484}"/>
              </a:ext>
            </a:extLst>
          </p:cNvPr>
          <p:cNvSpPr txBox="1">
            <a:spLocks/>
          </p:cNvSpPr>
          <p:nvPr/>
        </p:nvSpPr>
        <p:spPr>
          <a:xfrm>
            <a:off x="381000" y="3395663"/>
            <a:ext cx="10515600" cy="7556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uk-UA" dirty="0"/>
              <a:t>Загальні доходи – змінні витрати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7FD1E1BB-A0E3-488E-EEDF-10998D57208D}"/>
              </a:ext>
            </a:extLst>
          </p:cNvPr>
          <p:cNvSpPr txBox="1">
            <a:spLocks/>
          </p:cNvSpPr>
          <p:nvPr/>
        </p:nvSpPr>
        <p:spPr>
          <a:xfrm>
            <a:off x="600075" y="3842545"/>
            <a:ext cx="10515600" cy="755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3600" b="1" dirty="0"/>
              <a:t>Маржинальність бізнесу, %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CDB0FF96-474C-39A4-2BBD-DD6C038687D0}"/>
              </a:ext>
            </a:extLst>
          </p:cNvPr>
          <p:cNvSpPr txBox="1">
            <a:spLocks/>
          </p:cNvSpPr>
          <p:nvPr/>
        </p:nvSpPr>
        <p:spPr>
          <a:xfrm>
            <a:off x="457200" y="4640264"/>
            <a:ext cx="10515600" cy="7556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uk-UA" dirty="0"/>
              <a:t>Маржинальний прибуток/Загальні доходи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B5FE1403-0F8D-B386-AF8C-23A4B857D225}"/>
              </a:ext>
            </a:extLst>
          </p:cNvPr>
          <p:cNvSpPr txBox="1">
            <a:spLocks/>
          </p:cNvSpPr>
          <p:nvPr/>
        </p:nvSpPr>
        <p:spPr>
          <a:xfrm>
            <a:off x="600075" y="5137150"/>
            <a:ext cx="10515600" cy="755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3600" b="1" dirty="0"/>
              <a:t>Рентабельність, % 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2F61072-BE2F-3D5F-4CD3-C6DF7ED0A828}"/>
              </a:ext>
            </a:extLst>
          </p:cNvPr>
          <p:cNvSpPr txBox="1">
            <a:spLocks/>
          </p:cNvSpPr>
          <p:nvPr/>
        </p:nvSpPr>
        <p:spPr>
          <a:xfrm>
            <a:off x="457200" y="5934869"/>
            <a:ext cx="10515600" cy="7556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uk-UA" dirty="0"/>
              <a:t>Чистий прибуток/Загальні витрати</a:t>
            </a:r>
          </a:p>
        </p:txBody>
      </p:sp>
    </p:spTree>
    <p:extLst>
      <p:ext uri="{BB962C8B-B14F-4D97-AF65-F5344CB8AC3E}">
        <p14:creationId xmlns:p14="http://schemas.microsoft.com/office/powerpoint/2010/main" val="30511808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7CD58F-816D-CB84-C9A8-193B85A3EC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Точка беззбитковості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35BDD9-9323-26F6-1877-FCEF0C0C31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97125"/>
            <a:ext cx="10515600" cy="622300"/>
          </a:xfrm>
        </p:spPr>
        <p:txBody>
          <a:bodyPr/>
          <a:lstStyle/>
          <a:p>
            <a:r>
              <a:rPr lang="uk-UA" dirty="0"/>
              <a:t>Постійні витрати / (Ціна – змінні витрати на одиницю продукції)</a:t>
            </a:r>
          </a:p>
        </p:txBody>
      </p:sp>
    </p:spTree>
    <p:extLst>
      <p:ext uri="{BB962C8B-B14F-4D97-AF65-F5344CB8AC3E}">
        <p14:creationId xmlns:p14="http://schemas.microsoft.com/office/powerpoint/2010/main" val="12690349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236</Words>
  <Application>Microsoft Office PowerPoint</Application>
  <PresentationFormat>Widescreen</PresentationFormat>
  <Paragraphs>167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Office Theme</vt:lpstr>
      <vt:lpstr>Зведена таблиця</vt:lpstr>
      <vt:lpstr>Чистий прибуток, грн </vt:lpstr>
      <vt:lpstr>Точка беззбитковості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Viktoria Holomb</dc:creator>
  <cp:lastModifiedBy>Viktoria Holomb</cp:lastModifiedBy>
  <cp:revision>2</cp:revision>
  <dcterms:created xsi:type="dcterms:W3CDTF">2024-09-30T08:43:07Z</dcterms:created>
  <dcterms:modified xsi:type="dcterms:W3CDTF">2024-09-30T09:16:27Z</dcterms:modified>
</cp:coreProperties>
</file>