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91" r:id="rId8"/>
    <p:sldId id="262" r:id="rId9"/>
    <p:sldId id="263" r:id="rId10"/>
    <p:sldId id="264" r:id="rId11"/>
    <p:sldId id="292" r:id="rId12"/>
    <p:sldId id="265" r:id="rId13"/>
    <p:sldId id="266" r:id="rId14"/>
    <p:sldId id="293" r:id="rId15"/>
    <p:sldId id="267" r:id="rId16"/>
    <p:sldId id="268" r:id="rId17"/>
    <p:sldId id="294" r:id="rId18"/>
    <p:sldId id="269" r:id="rId19"/>
    <p:sldId id="270" r:id="rId20"/>
    <p:sldId id="271" r:id="rId21"/>
    <p:sldId id="272" r:id="rId22"/>
    <p:sldId id="273" r:id="rId23"/>
    <p:sldId id="274" r:id="rId24"/>
    <p:sldId id="275" r:id="rId25"/>
    <p:sldId id="276" r:id="rId26"/>
    <p:sldId id="307" r:id="rId27"/>
    <p:sldId id="308" r:id="rId28"/>
    <p:sldId id="309" r:id="rId29"/>
    <p:sldId id="310" r:id="rId30"/>
    <p:sldId id="311" r:id="rId31"/>
    <p:sldId id="312" r:id="rId32"/>
    <p:sldId id="313" r:id="rId33"/>
    <p:sldId id="277" r:id="rId34"/>
    <p:sldId id="278" r:id="rId35"/>
    <p:sldId id="279" r:id="rId36"/>
    <p:sldId id="280" r:id="rId37"/>
    <p:sldId id="281" r:id="rId38"/>
    <p:sldId id="282" r:id="rId39"/>
    <p:sldId id="283" r:id="rId40"/>
    <p:sldId id="295" r:id="rId41"/>
    <p:sldId id="284" r:id="rId42"/>
    <p:sldId id="285" r:id="rId43"/>
    <p:sldId id="296" r:id="rId44"/>
    <p:sldId id="286" r:id="rId45"/>
    <p:sldId id="287" r:id="rId46"/>
    <p:sldId id="288" r:id="rId47"/>
    <p:sldId id="289" r:id="rId48"/>
    <p:sldId id="290" r:id="rId4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32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10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78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93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2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3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6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5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98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9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2/16/2023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9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2/16/2023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3899620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onlinecorrector.com.ua/%D1%81%D0%B5%D1%80%D0%B5%D0%B4%D0%BE%D0%B2%D0%B8%D1%89%D0%B5" TargetMode="External"/><Relationship Id="rId3" Type="http://schemas.openxmlformats.org/officeDocument/2006/relationships/hyperlink" Target="http://onlinecorrector.com.ua/%D0%B4%D0%B5%D1%8F%D0%BA%D0%B8%D0%B9-%D0%BF%D0%BE%D0%BE%D0%B4%D0%B8%D0%BD%D0%BE%D0%BA%D0%B8%D0%B9-%D0%B2%D1%96%D0%B4%D0%BE%D0%BA%D1%80%D0%B5%D0%BC%D0%BB%D0%B5%D0%BD%D0%B8%D0%B9" TargetMode="External"/><Relationship Id="rId7" Type="http://schemas.openxmlformats.org/officeDocument/2006/relationships/hyperlink" Target="http://esu.com.ua/search_articles.php?id=20479" TargetMode="External"/><Relationship Id="rId2" Type="http://schemas.openxmlformats.org/officeDocument/2006/relationships/hyperlink" Target="http://onlinecorrector.com.ua/%D0%B4%D0%BE%D0%B2%D0%BA%D1%96%D0%BB%D0%BB%D1%8F" TargetMode="External"/><Relationship Id="rId1" Type="http://schemas.openxmlformats.org/officeDocument/2006/relationships/slideLayout" Target="../slideLayouts/slideLayout7.xml"/><Relationship Id="rId6" Type="http://schemas.openxmlformats.org/officeDocument/2006/relationships/hyperlink" Target="http://onlinecorrector.com.ua/%D0%BF%D0%BE-%D0%B4%D0%BE%D0%BF%D0%BE%D0%BC%D0%BE%D0%B3%D1%83" TargetMode="External"/><Relationship Id="rId5" Type="http://schemas.openxmlformats.org/officeDocument/2006/relationships/hyperlink" Target="http://onlinecorrector.com.ua/%D1%96-%D0%BF%D0%BE%D0%B4-%D1%96-%D1%82-%D1%96%D0%BD-%D1%82%D0%B0-%D1%96%D0%BD-%D1%82%D0%BE%D1%89%D0%BE" TargetMode="External"/><Relationship Id="rId4" Type="http://schemas.openxmlformats.org/officeDocument/2006/relationships/hyperlink" Target="http://onlinecorrector.com.ua/%D1%80%D1%96%D0%B7%D0%BD%D0%BE%D0%B2%D0%B8%D0%B4-%D0%BA%D1%80%D0%B0%D1%94%D0%B2%D0%B8%D0%B4-%D0%BF%D0%BE%D1%81%D0%B2%D1%96%D0%B4%D0%BA%D0%B0-%D0%BE%D0%B1%D1%80%D0%B0%D0%B7-%D0%BF%D0%BB%D0%B0%D0%BD%D0%B8" TargetMode="Externa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onlinecorrector.com.ua/%D0%B4%D0%BE%D0%B2%D0%BA%D1%96%D0%BB%D0%BB%D1%8F" TargetMode="External"/><Relationship Id="rId2" Type="http://schemas.openxmlformats.org/officeDocument/2006/relationships/hyperlink" Target="http://onlinecorrector.com.ua/%D0%BE%D1%86%D1%96%D0%BD%D1%8E%D0%B2%D0%B0%D0%BD%D0%BD%D1%8F"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onlinecorrector.com.ua/%D1%87%D0%B8%D0%BD%D0%BD%D0%B8%D0%B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onlinecorrector.com.ua/%D0%BA%D0%BE%D0%BC%D0%B0-%D0%BF%D0%B5%D1%80%D0%B5%D0%B4-%D0%BF%D0%BE%D1%80%D1%96%D0%B2%D0%BD%D1%8F%D0%BB%D1%8C%D0%BD%D0%B8%D0%BC-%D0%B7%D0%B2%D0%BE%D1%80%D0%BE%D1%82%D0%BE%D0%B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onlinecorrector.com.ua/%D0%B2%D0%B8%D0%B4%D1%96%D0%BB%D0%B5%D0%BD%D0%BD%D1%8F-%D0%BA%D0%BE%D0%BC%D0%B0%D0%BC%D0%B8-%D0%B2%D1%81%D1%82%D0%B0%D0%B2%D0%BD%D0%B8%D1%85-%D1%81%D0%BB%D1%96%D0%B2" TargetMode="External"/><Relationship Id="rId7" Type="http://schemas.openxmlformats.org/officeDocument/2006/relationships/image" Target="../media/image20.jpeg"/><Relationship Id="rId2" Type="http://schemas.openxmlformats.org/officeDocument/2006/relationships/hyperlink" Target="http://onlinecorrector.com.ua/%D1%97%D1%85-%D1%96-%D1%97%D1%85%D0%BD%D1%96%D0%B9"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onlinecorrector.com.ua/%D1%83%D1%8F%D0%B2%D0%B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onlinecorrector.com.ua/%D0%BF%D0%BE-%D0%B8%D1%85-%D0%B0%D1%85-%D1%8F%D1%85" TargetMode="External"/><Relationship Id="rId7" Type="http://schemas.openxmlformats.org/officeDocument/2006/relationships/image" Target="../media/image22.jpeg"/><Relationship Id="rId2" Type="http://schemas.openxmlformats.org/officeDocument/2006/relationships/hyperlink" Target="http://onlinecorrector.com.ua/%D0%BF%D0%BE"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onlinecorrector.com.ua/%D0%B7%D0%B4%D0%BE%D0%B1%D1%83%D0%B2%D0%B0%D1%82%D0%B8-%D0%B4%D1%96%D1%81%D1%82%D0%B0%D0%B2%D0%B0%D1%82%D0%B8-%D0%BD%D0%B0%D0%B1%D1%83%D0%B2%D0%B0%D1%82%D0%B8" TargetMode="External"/><Relationship Id="rId4" Type="http://schemas.openxmlformats.org/officeDocument/2006/relationships/hyperlink" Target="http://onlinecorrector.com.ua/%D0%BD%D0%B0%D0%BF%D1%80%D1%8F%D0%BC"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onlinecorrector.com.ua/%D0%B2%D0%B8%D0%B4%D1%96%D0%BB%D0%B5%D0%BD%D0%BD%D1%8F-%D0%BA%D0%BE%D0%BC%D0%B0%D0%BC%D0%B8-%D0%B2%D1%81%D1%82%D0%B0%D0%B2%D0%BD%D0%B8%D1%85-%D1%81%D0%BB%D1%96%D0%B2" TargetMode="External"/><Relationship Id="rId3" Type="http://schemas.openxmlformats.org/officeDocument/2006/relationships/hyperlink" Target="http://onlinecorrector.com.ua/%D0%BC%D1%96%D1%80%D0%B0-%D0%B7%D0%B0%D1%85%D1%96%D0%B4" TargetMode="External"/><Relationship Id="rId7" Type="http://schemas.openxmlformats.org/officeDocument/2006/relationships/hyperlink" Target="http://onlinecorrector.com.ua/%D0%BF%D0%BE-%D0%B8%D1%85-%D0%B0%D1%85-%D1%8F%D1%85" TargetMode="External"/><Relationship Id="rId2" Type="http://schemas.openxmlformats.org/officeDocument/2006/relationships/hyperlink" Target="http://onlinecorrector.com.ua/%D0%B7%D0%B0%D0%B7%D0%BD%D0%B0%D1%87%D0%B0%D1%82%D0%B8-%D1%81%D0%B2%D1%8F%D1%82%D0%BA%D1%83%D0%B2%D0%B0%D1%82%D0%B8" TargetMode="External"/><Relationship Id="rId1" Type="http://schemas.openxmlformats.org/officeDocument/2006/relationships/slideLayout" Target="../slideLayouts/slideLayout7.xml"/><Relationship Id="rId6" Type="http://schemas.openxmlformats.org/officeDocument/2006/relationships/hyperlink" Target="http://onlinecorrector.com.ua/%D0%BE%D1%86%D1%96%D0%BD%D1%8E%D0%B2%D0%B0%D0%BD%D0%BD%D1%8F" TargetMode="External"/><Relationship Id="rId5" Type="http://schemas.openxmlformats.org/officeDocument/2006/relationships/hyperlink" Target="http://onlinecorrector.com.ua/%D0%BF%D0%BE" TargetMode="External"/><Relationship Id="rId10" Type="http://schemas.openxmlformats.org/officeDocument/2006/relationships/image" Target="../media/image24.jpeg"/><Relationship Id="rId4" Type="http://schemas.openxmlformats.org/officeDocument/2006/relationships/hyperlink" Target="http://onlinecorrector.com.ua/%D0%BD%D0%B0%D0%BF%D1%80%D0%B8%D0%BA%D1%96%D0%BD%D1%86%D1%96" TargetMode="Externa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onlinecorrector.com.ua/%D0%BA%D0%BE%D0%BC%D0%B0-%D0%BF%D0%B5%D1%80%D0%B5%D0%B4-%D0%BF%D0%BE%D1%80%D1%96%D0%B2%D0%BD%D1%8F%D0%BB%D1%8C%D0%BD%D0%B8%D0%BC-%D0%B7%D0%B2%D0%BE%D1%80%D0%BE%D1%82%D0%BE%D0%BC" TargetMode="External"/><Relationship Id="rId7" Type="http://schemas.openxmlformats.org/officeDocument/2006/relationships/image" Target="../media/image27.jpeg"/><Relationship Id="rId2" Type="http://schemas.openxmlformats.org/officeDocument/2006/relationships/hyperlink" Target="http://onlinecorrector.com.ua/%D1%83%D1%8F%D0%B2%D0%B0"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onlinecorrector.com.ua/%D0%B4%D0%BE%D0%BA%D0%BB%D0%B0%D1%81%D1%82%D0%B8-%D0%BF%D1%80%D0%B8%D1%82%D1%83%D0%BB%D0%B8%D1%82%D0%B8"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onlinecorrector.com.ua/%D0%BF%D0%BE" TargetMode="External"/><Relationship Id="rId7" Type="http://schemas.openxmlformats.org/officeDocument/2006/relationships/image" Target="../media/image28.jpeg"/><Relationship Id="rId2" Type="http://schemas.openxmlformats.org/officeDocument/2006/relationships/hyperlink" Target="http://onlinecorrector.com.ua/%D0%BD%D0%B0%D0%BF%D1%80%D1%8F%D0%BC" TargetMode="External"/><Relationship Id="rId1" Type="http://schemas.openxmlformats.org/officeDocument/2006/relationships/slideLayout" Target="../slideLayouts/slideLayout7.xml"/><Relationship Id="rId6" Type="http://schemas.openxmlformats.org/officeDocument/2006/relationships/hyperlink" Target="http://onlinecorrector.com.ua/%D0%BA%D0%BE%D0%BC%D0%B0-%D0%BF%D0%B5%D1%80%D0%B5%D0%B4-%D0%BF%D0%BE%D1%80%D1%96%D0%B2%D0%BD%D1%8F%D0%BB%D1%8C%D0%BD%D0%B8%D0%BC-%D0%B7%D0%B2%D0%BE%D1%80%D0%BE%D1%82%D0%BE%D0%BC" TargetMode="External"/><Relationship Id="rId5" Type="http://schemas.openxmlformats.org/officeDocument/2006/relationships/hyperlink" Target="http://onlinecorrector.com.ua/%D0%BA%D0%BE%D0%BC%D0%B0-%D0%BC%D1%96%D0%B6-%D1%87%D0%B0%D1%81%D1%82%D0%B8%D0%BD%D0%B0%D0%BC%D0%B8-%D1%81%D0%BA%D0%BB%D0%B0%D0%B4%D0%BD%D0%BE%D0%B3%D0%BE-%D1%80%D0%B5%D1%87%D0%B5%D0%BD%D0%BD%D1%8F" TargetMode="External"/><Relationship Id="rId4" Type="http://schemas.openxmlformats.org/officeDocument/2006/relationships/hyperlink" Target="http://onlinecorrector.com.ua/%D1%86%D1%96%D0%BA%D0%B0%D0%B2%D1%96%D1%81%D1%82%D1%8C"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onlinecorrector.com.ua/%D1%81%D0%BF%D1%96%D0%BB%D0%BA%D0%B0" TargetMode="External"/><Relationship Id="rId3" Type="http://schemas.openxmlformats.org/officeDocument/2006/relationships/hyperlink" Target="http://onlinecorrector.com.ua/%D0%BE%D1%86%D1%96%D0%BD%D1%8E%D0%B2%D0%B0%D0%BD%D0%BD%D1%8F" TargetMode="External"/><Relationship Id="rId7" Type="http://schemas.openxmlformats.org/officeDocument/2006/relationships/hyperlink" Target="http://onlinecorrector.com.ua/%D0%BD%D0%B0%D0%BF%D1%80%D1%8F%D0%BC" TargetMode="External"/><Relationship Id="rId2" Type="http://schemas.openxmlformats.org/officeDocument/2006/relationships/hyperlink" Target="http://onlinecorrector.com.ua/%D0%B1%D1%96%D0%BB%D1%8F-%D0%BA%D1%80%D0%B0%D0%B9-%D0%B7%D0%B0-%D0%BF%D1%96%D0%B4-%D1%87%D0%B0%D1%81-%D1%83-%D1%80%D0%B0%D0%B7%D1%96" TargetMode="External"/><Relationship Id="rId1" Type="http://schemas.openxmlformats.org/officeDocument/2006/relationships/slideLayout" Target="../slideLayouts/slideLayout7.xml"/><Relationship Id="rId6" Type="http://schemas.openxmlformats.org/officeDocument/2006/relationships/hyperlink" Target="http://onlinecorrector.com.ua/%D0%BE%D0%B1%D0%BE%D1%80%D0%BE%D0%BD%D0%B5%D1%86%D1%8C-%D0%B1%D0%BE%D1%80%D0%BE%D0%BD%D0%B8%D1%82%D0%B8-%D0%BE%D0%B1%D0%BE%D1%80%D0%BE%D0%BD%D1%8F%D1%82%D0%B8" TargetMode="External"/><Relationship Id="rId5" Type="http://schemas.openxmlformats.org/officeDocument/2006/relationships/hyperlink" Target="http://onlinecorrector.com.ua/%D1%97%D1%85-%D1%96-%D1%97%D1%85%D0%BD%D1%96%D0%B9" TargetMode="External"/><Relationship Id="rId10" Type="http://schemas.openxmlformats.org/officeDocument/2006/relationships/image" Target="../media/image30.jpeg"/><Relationship Id="rId4" Type="http://schemas.openxmlformats.org/officeDocument/2006/relationships/hyperlink" Target="http://onlinecorrector.com.ua/%D0%BF%D0%B5%D1%80%D0%B5%D0%B2%D1%96%D1%80%D1%82%D0%B5-%D1%83%D0%B7%D0%B3%D0%BE%D0%B4%D0%B6%D0%B5%D0%BD%D0%BD%D1%8F-%D1%81%D0%BB%D1%96%D0%B2" TargetMode="External"/><Relationship Id="rId9" Type="http://schemas.openxmlformats.org/officeDocument/2006/relationships/hyperlink" Target="http://onlinecorrector.com.ua/%D0%B4%D0%BE%D0%B2%D0%BA%D1%96%D0%BB%D0%BB%D1%8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onlinecorrector.com.ua/%D1%97%D1%85-%D1%96-%D1%97%D1%85%D0%BD%D1%96%D0%B9" TargetMode="External"/><Relationship Id="rId3" Type="http://schemas.openxmlformats.org/officeDocument/2006/relationships/hyperlink" Target="http://onlinecorrector.com.ua/%D1%96%D0%BD%D1%88%D0%BE%D0%BC%D0%BE%D0%B2%D0%BD%D1%96-%D0%BA%D0%BE%D0%BC%D0%BF%D0%BE%D0%BD%D0%B5%D0%BD%D1%82%D0%B8-%D1%80%D0%B0%D0%B7%D0%BE%D0%BC" TargetMode="External"/><Relationship Id="rId7" Type="http://schemas.openxmlformats.org/officeDocument/2006/relationships/hyperlink" Target="http://onlinecorrector.com.ua/%D1%89%D0%BE-%D2%91%D1%80%D1%83%D0%BD%D1%82%D1%83%D1%94%D1%82%D1%8C%D1%81%D1%8F-%D0%BD%D0%B0" TargetMode="External"/><Relationship Id="rId2" Type="http://schemas.openxmlformats.org/officeDocument/2006/relationships/hyperlink" Target="http://onlinecorrector.com.ua/%D0%B7%D0%B0%D0%BA%D1%96%D0%BD%D1%87%D0%B5%D0%BD%D0%BD%D1%8F-%D0%BE%D0%B9-%D0%B8%D0%B9" TargetMode="External"/><Relationship Id="rId1" Type="http://schemas.openxmlformats.org/officeDocument/2006/relationships/slideLayout" Target="../slideLayouts/slideLayout7.xml"/><Relationship Id="rId6" Type="http://schemas.openxmlformats.org/officeDocument/2006/relationships/hyperlink" Target="http://onlinecorrector.com.ua/%D0%BD%D0%B0%D0%BF%D1%80%D1%8F%D0%BC" TargetMode="External"/><Relationship Id="rId5" Type="http://schemas.openxmlformats.org/officeDocument/2006/relationships/hyperlink" Target="http://onlinecorrector.com.ua/%D0%BD%D0%B0%D0%BF%D1%80%D1%8F%D0%BC%D0%BE%D0%BA" TargetMode="External"/><Relationship Id="rId4" Type="http://schemas.openxmlformats.org/officeDocument/2006/relationships/hyperlink" Target="http://onlinecorrector.com.ua/%D1%96%D0%BD%D1%88%D0%BE%D0%BC%D0%BE%D0%B2%D0%BD%D1%96-%D0%BA%D0%BE%D0%BC%D0%BF%D0%BE%D0%BD%D0%B5%D0%BD%D1%82%D0%B8-%D1%80%D0%B0%D0%B7%D0%BE%D0%BC-3" TargetMode="External"/><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onlinecorrector.com.ua/%D1%87%D0%B8%D0%BD%D0%BD%D0%B8%D0%BA" TargetMode="External"/><Relationship Id="rId2" Type="http://schemas.openxmlformats.org/officeDocument/2006/relationships/hyperlink" Target="http://onlinecorrector.com.ua/%D0%BA%D0%BE%D0%BC%D0%B0-%D0%BF%D0%B5%D1%80%D0%B5%D0%B4-%D0%BF%D0%BE%D1%80%D1%96%D0%B2%D0%BD%D1%8F%D0%BB%D1%8C%D0%BD%D0%B8%D0%BC-%D0%B7%D0%B2%D0%BE%D1%80%D0%BE%D1%82%D0%BE%D0%BC" TargetMode="External"/><Relationship Id="rId1" Type="http://schemas.openxmlformats.org/officeDocument/2006/relationships/slideLayout" Target="../slideLayouts/slideLayout2.xml"/><Relationship Id="rId4" Type="http://schemas.openxmlformats.org/officeDocument/2006/relationships/hyperlink" Target="http://onlinecorrector.com.ua/%D0%B2%D0%B8%D0%BA%D0%BB%D0%B8%D0%BA%D0%B0%D1%82%D0%B8-%D1%96-%D1%81%D0%BF%D1%80%D0%B8%D1%87%D0%B8%D0%BD%D1%8F%D1%82%D0%B8"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onlinecorrector.com.ua/%D0%B4%D0%BE%D0%B2%D0%BA%D1%96%D0%BB%D0%BB%D1%8F" TargetMode="External"/><Relationship Id="rId7" Type="http://schemas.openxmlformats.org/officeDocument/2006/relationships/hyperlink" Target="http://onlinecorrector.com.ua/%D0%BA%D0%BE%D0%BC%D0%B0-%D0%BF%D0%B5%D1%80%D0%B5%D0%B4-%D0%BF%D0%BE%D1%80%D1%96%D0%B2%D0%BD%D1%8F%D0%BB%D1%8C%D0%BD%D0%B8%D0%BC-%D0%B7%D0%B2%D0%BE%D1%80%D0%BE%D1%82%D0%BE%D0%BC" TargetMode="External"/><Relationship Id="rId2" Type="http://schemas.openxmlformats.org/officeDocument/2006/relationships/hyperlink" Target="http://onlinecorrector.com.ua/%D0%BD%D0%B0%D0%BF%D1%80%D1%8F%D0%BC%D0%BE%D0%BA" TargetMode="External"/><Relationship Id="rId1" Type="http://schemas.openxmlformats.org/officeDocument/2006/relationships/slideLayout" Target="../slideLayouts/slideLayout7.xml"/><Relationship Id="rId6" Type="http://schemas.openxmlformats.org/officeDocument/2006/relationships/hyperlink" Target="http://onlinecorrector.com.ua/%D0%B7%D0%B0%D0%B7%D0%BD%D0%B0%D1%87%D0%B0%D1%82%D0%B8-%D0%B2%D0%BA%D0%B0%D0%B7%D1%83%D0%B2%D0%B0%D1%82%D0%B8-%D1%81%D0%B2%D1%8F%D1%82%D0%BA%D1%83%D0%B2%D0%B0%D1%82%D0%B8" TargetMode="External"/><Relationship Id="rId5" Type="http://schemas.openxmlformats.org/officeDocument/2006/relationships/hyperlink" Target="http://onlinecorrector.com.ua/%D0%BE%D1%86%D1%96%D0%BD%D1%8E%D0%B2%D0%B0%D0%BD%D0%BD%D1%8F" TargetMode="External"/><Relationship Id="rId4" Type="http://schemas.openxmlformats.org/officeDocument/2006/relationships/hyperlink" Target="http://onlinecorrector.com.ua/%D0%B1%D1%96%D0%BB%D1%8F-%D0%BA%D1%80%D0%B0%D0%B9-%D0%B7%D0%B0-%D0%BF%D1%96%D0%B4-%D1%87%D0%B0%D1%81-%D1%83-%D1%80%D0%B0%D0%B7%D1%96"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onlinecorrector.com.ua/%D1%86%D0%B5%D0%B9-%D0%B7%D0%B0%D0%B4%D0%B0%D0%BD%D0%B8%D0%B9-%D0%BF%D1%80%D0%BE%D0%BF%D0%BE%D0%BD%D0%BE%D0%B2%D0%B0%D0%BD%D0%B8%D0%B9" TargetMode="External"/><Relationship Id="rId7" Type="http://schemas.openxmlformats.org/officeDocument/2006/relationships/image" Target="../media/image34.jpeg"/><Relationship Id="rId2" Type="http://schemas.openxmlformats.org/officeDocument/2006/relationships/hyperlink" Target="http://onlinecorrector.com.ua/%D1%81%D1%82%D0%B2%D0%B5%D1%80%D0%B4%D0%BD%D0%B8%D0%B9-%D0%B4%D0%BE%D0%B4%D0%B0%D1%82%D0%BD%D0%B8%D0%B9"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onlinecorrector.com.ua/%D0%BF%D0%BE" TargetMode="External"/><Relationship Id="rId4" Type="http://schemas.openxmlformats.org/officeDocument/2006/relationships/hyperlink" Target="http://onlinecorrector.com.ua/%D0%B7%D0%B4%D0%B5%D0%B1%D1%96%D0%BB%D1%8C%D1%88%D0%BE%D0%B3%D0%B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onlinecorrector.com.ua/%D1%97%D1%85-%D1%96-%D1%97%D1%85%D0%BD%D1%96%D0%B9"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onlinecorrector.com.ua/%D1%83%D0%BF%D1%80%D0%BE%D0%B4%D0%BE%D0%B2%D0%B6"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onlinecorrector.com.ua/%D1%89%D0%BE%D0%B4%D0%BE-%D0%BF%D1%80%D0%BE-%D0%BF%D0%BE%D1%80%D1%96%D0%B2%D0%BD%D1%8F%D0%BD%D0%BE" TargetMode="External"/><Relationship Id="rId7" Type="http://schemas.openxmlformats.org/officeDocument/2006/relationships/hyperlink" Target="http://onlinecorrector.com.ua/%D0%BA%D0%BE%D0%BC%D0%B0-%D0%BF%D0%B5%D1%80%D0%B5%D0%B4-%D0%BF%D0%BE%D1%80%D1%96%D0%B2%D0%BD%D1%8F%D0%BB%D1%8C%D0%BD%D0%B8%D0%BC-%D0%B7%D0%B2%D0%BE%D1%80%D0%BE%D1%82%D0%BE%D0%BC"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2%D0%B8%D0%BA%D0%BB%D0%B8%D0%BA%D0%B0%D1%82%D0%B8-%D1%96-%D1%81%D0%BF%D1%80%D0%B8%D1%87%D0%B8%D0%BD%D1%8F%D1%82%D0%B8" TargetMode="External"/><Relationship Id="rId5" Type="http://schemas.openxmlformats.org/officeDocument/2006/relationships/hyperlink" Target="http://onlinecorrector.com.ua/%D1%96%D1%81%D0%BD%D1%83%D0%B2%D0%B0%D1%82%D0%B8-%D0%B1%D1%83%D1%82%D0%B8" TargetMode="External"/><Relationship Id="rId4" Type="http://schemas.openxmlformats.org/officeDocument/2006/relationships/hyperlink" Target="http://onlinecorrector.com.ua/%D0%B7%D0%B4%D0%B5%D0%B1%D1%96%D0%BB%D1%8C%D1%88%D0%BE%D0%B3%D0%BE" TargetMode="External"/><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hyperlink" Target="http://onlinecorrector.com.ua/%D1%87%D0%B8%D0%BD%D0%BD%D0%B8%D0%BA" TargetMode="External"/><Relationship Id="rId7" Type="http://schemas.openxmlformats.org/officeDocument/2006/relationships/image" Target="../media/image41.jpeg"/><Relationship Id="rId2" Type="http://schemas.openxmlformats.org/officeDocument/2006/relationships/hyperlink" Target="http://onlinecorrector.com.ua/%D0%B4%D0%B5%D1%8F%D0%BA%D0%B8%D0%B9-%D0%BF%D0%BE%D0%BE%D0%B4%D0%B8%D0%BD%D0%BE%D0%BA%D0%B8%D0%B9-%D0%B2%D1%96%D0%B4%D0%BE%D0%BA%D1%80%D0%B5%D0%BC%D0%BB%D0%B5%D0%BD%D0%B8%D0%B9" TargetMode="Externa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onlinecorrector.com.ua/%D1%96%D1%81%D0%BD%D1%83%D0%B2%D0%B0%D1%82%D0%B8-%D0%B1%D1%83%D1%82%D0%B8"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uk.wikipedia.org/wiki/%D0%90%D0%B4%D0%B0%D0%BF%D1%82%D0%B0%D1%86%D1%96%D1%8F" TargetMode="External"/><Relationship Id="rId3" Type="http://schemas.openxmlformats.org/officeDocument/2006/relationships/hyperlink" Target="http://onlinecorrector.com.ua/%D1%97%D1%85-%D1%96-%D1%97%D1%85%D0%BD%D1%96%D0%B9" TargetMode="External"/><Relationship Id="rId7" Type="http://schemas.openxmlformats.org/officeDocument/2006/relationships/hyperlink" Target="http://onlinecorrector.com.ua/%D1%87%D0%B5%D1%80%D0%B5%D0%B7-%D0%B7%D0%B0-%D0%B4%D0%BE%D0%BF%D0%BE%D0%BC%D0%BE%D0%B3%D0%BE%D1%8E-%D1%83-%D1%82%D0%B0%D0%BA%D0%B8%D0%B9-%D1%81%D0%BF%D0%BE%D1%81%D1%96%D0%B1" TargetMode="External"/><Relationship Id="rId2" Type="http://schemas.openxmlformats.org/officeDocument/2006/relationships/hyperlink" Target="http://onlinecorrector.com.ua/%D0%B7%D0%BD%D0%B0%D1%87%D1%83%D1%89%D0%B8%D0%B9" TargetMode="External"/><Relationship Id="rId1" Type="http://schemas.openxmlformats.org/officeDocument/2006/relationships/slideLayout" Target="../slideLayouts/slideLayout7.xml"/><Relationship Id="rId6" Type="http://schemas.openxmlformats.org/officeDocument/2006/relationships/hyperlink" Target="http://onlinecorrector.com.ua/%D0%B4%D0%BE%D0%B2%D0%BA%D1%96%D0%BB%D0%BB%D1%8F" TargetMode="External"/><Relationship Id="rId5" Type="http://schemas.openxmlformats.org/officeDocument/2006/relationships/hyperlink" Target="http://onlinecorrector.com.ua/%D1%81%D1%82%D0%B0%D0%B2%D0%B8%D1%82%D0%B8%D1%81%D1%8F-%D0%BD%D0%B0%D0%BB%D0%B5%D0%B6%D0%B0%D1%82%D0%B8-%D1%81%D1%82%D0%BE%D1%81%D1%83%D0%B2%D0%B0%D1%82%D0%B8%D1%81%D1%8F" TargetMode="External"/><Relationship Id="rId10" Type="http://schemas.openxmlformats.org/officeDocument/2006/relationships/image" Target="../media/image8.jpeg"/><Relationship Id="rId4" Type="http://schemas.openxmlformats.org/officeDocument/2006/relationships/hyperlink" Target="http://onlinecorrector.com.ua/%D0%BC%D1%96%D1%80%D0%B0-%D0%B7%D0%B0%D1%85%D1%96%D0%B4" TargetMode="External"/><Relationship Id="rId9" Type="http://schemas.openxmlformats.org/officeDocument/2006/relationships/hyperlink" Target="http://onlinecorrector.com.ua/%D1%87%D0%B8%D0%BD%D0%BD%D0%B8%D0%B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onlinecorrector.com.ua/%D1%87%D0%B8%D0%BD%D0%BD%D0%B8%D0%BA" TargetMode="External"/><Relationship Id="rId2" Type="http://schemas.openxmlformats.org/officeDocument/2006/relationships/hyperlink" Target="http://onlinecorrector.com.ua/%D1%80%D1%96%D0%B7%D0%BD%D0%BE%D0%B2%D0%B8%D0%B4-%D0%BA%D1%80%D0%B0%D1%94%D0%B2%D0%B8%D0%B4-%D0%BF%D0%BE%D1%81%D0%B2%D1%96%D0%B4%D0%BA%D0%B0-%D0%BE%D0%B1%D1%80%D0%B0%D0%B7-%D0%BF%D0%BB%D0%B0%D0%BD%D0%B8" TargetMode="Externa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onlinecorrector.com.ua/%D1%89%D0%BE%D0%B4%D0%B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onlinecorrector.com.ua/%D0%BC%D0%B0%D1%82%D0%B8-%D0%BC%D1%83%D1%81%D0%B8%D1%82%D0%B8-%D0%B2%D0%B8%D0%BD%D0%B5%D0%BD" TargetMode="External"/><Relationship Id="rId3" Type="http://schemas.openxmlformats.org/officeDocument/2006/relationships/hyperlink" Target="http://onlinecorrector.com.ua/%D0%B2%D0%B8%D0%B4%D1%96%D0%BB%D0%B5%D0%BD%D0%BD%D1%8F-%D0%BA%D0%BE%D0%BC%D0%B0%D0%BC%D0%B8-%D0%B2%D1%81%D1%82%D0%B0%D0%B2%D0%BD%D0%B8%D1%85-%D1%81%D0%BB%D1%96%D0%B2" TargetMode="External"/><Relationship Id="rId7" Type="http://schemas.openxmlformats.org/officeDocument/2006/relationships/hyperlink" Target="http://onlinecorrector.com.ua/%D0%BF%D1%96%D0%B2-%D0%BE%D0%BA%D1%80%D0%B5%D0%BC%D0%BE"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1%D1%96%D0%BB%D1%8F-%D0%BA%D1%80%D0%B0%D0%B9-%D0%B7%D0%B0-%D0%BF%D1%96%D0%B4-%D1%87%D0%B0%D1%81-%D1%83-%D1%80%D0%B0%D0%B7%D1%96" TargetMode="External"/><Relationship Id="rId5" Type="http://schemas.openxmlformats.org/officeDocument/2006/relationships/hyperlink" Target="http://onlinecorrector.com.ua/%D0%BA%D0%BE%D0%BC%D0%B0-%D0%BC%D1%96%D0%B6-%D1%87%D0%B0%D1%81%D1%82%D0%B8%D0%BD%D0%B0%D0%BC%D0%B8-%D1%81%D0%BA%D0%BB%D0%B0%D0%B4%D0%BD%D0%BE%D0%B3%D0%BE-%D1%80%D0%B5%D1%87%D0%B5%D0%BD%D0%BD%D1%8F" TargetMode="External"/><Relationship Id="rId4" Type="http://schemas.openxmlformats.org/officeDocument/2006/relationships/hyperlink" Target="http://onlinecorrector.com.ua/%D1%80%D1%96%D0%B7%D0%BD%D0%BE%D0%B2%D0%B8%D0%B4-%D0%BA%D1%80%D0%B0%D1%94%D0%B2%D0%B8%D0%B4-%D0%BF%D0%BE%D1%81%D0%B2%D1%96%D0%B4%D0%BA%D0%B0-%D0%BE%D0%B1%D1%80%D0%B0%D0%B7-%D0%BF%D0%BB%D0%B0%D0%BD%D0%B8" TargetMode="External"/><Relationship Id="rId9"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hyperlink" Target="http://onlinecorrector.com.ua/%D0%B2%D0%B8%D0%BA%D0%BB%D0%B8%D0%BA%D0%B0%D1%82%D0%B8-%D1%96-%D1%81%D0%BF%D1%80%D0%B8%D1%87%D0%B8%D0%BD%D1%8F%D1%82%D0%B8"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hyperlink" Target="http://onlinecorrector.com.ua/%D0%B4%D0%B0%D0%B2%D0%B0%D1%82%D0%B8-%D0%B7%D0%BC%D0%BE%D0%B3%D1%83-%D0%BD%D0%B0%D0%B3%D0%BE%D0%B4%D1%83" TargetMode="External"/><Relationship Id="rId7" Type="http://schemas.openxmlformats.org/officeDocument/2006/relationships/image" Target="../media/image57.jpeg"/><Relationship Id="rId2" Type="http://schemas.openxmlformats.org/officeDocument/2006/relationships/hyperlink" Target="http://onlinecorrector.com.ua/%D0%BF%D0%B5%D1%80%D0%B5%D0%B2%D1%96%D1%80%D1%82%D0%B5-%D1%83%D0%B7%D0%B3%D0%BE%D0%B4%D0%B6%D0%B5%D0%BD%D0%BD%D1%8F-%D1%96%D0%B7-%D1%87%D0%B8%D1%81%D0%BB%D1%96%D0%B2%D0%BD%D0%B8%D0%BA%D0%BE%D0%BC" TargetMode="Externa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hyperlink" Target="http://onlinecorrector.com.ua/%D1%87%D0%B8%D0%BD%D0%BD%D0%B8%D0%BA" TargetMode="External"/><Relationship Id="rId4" Type="http://schemas.openxmlformats.org/officeDocument/2006/relationships/hyperlink" Target="http://onlinecorrector.com.ua/%D0%B1%D1%96%D0%BB%D1%8F-%D0%BA%D1%80%D0%B0%D0%B9-%D0%B7%D0%B0-%D0%BF%D1%96%D0%B4-%D1%87%D0%B0%D1%81-%D1%83-%D1%80%D0%B0%D0%B7%D1%9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onlinecorrector.com.ua/%D1%97%D1%85-%D1%96-%D1%97%D1%85%D0%BD%D1%96%D0%B9" TargetMode="External"/><Relationship Id="rId7" Type="http://schemas.openxmlformats.org/officeDocument/2006/relationships/image" Target="../media/image59.jpeg"/><Relationship Id="rId2" Type="http://schemas.openxmlformats.org/officeDocument/2006/relationships/hyperlink" Target="http://onlinecorrector.com.ua/%D1%87%D0%B5%D1%80%D0%B5%D0%B7-%D0%B7%D0%B0-%D0%B4%D0%BE%D0%BF%D0%BE%D0%BC%D0%BE%D0%B3%D0%BE%D1%8E-%D1%83-%D1%82%D0%B0%D0%BA%D0%B8%D0%B9-%D1%81%D0%BF%D0%BE%D1%81%D1%96%D0%B1" TargetMode="Externa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hyperlink" Target="http://onlinecorrector.com.ua/%D1%87%D0%B8%D0%BD%D0%BD%D0%B8%D0%BA" TargetMode="External"/><Relationship Id="rId4" Type="http://schemas.openxmlformats.org/officeDocument/2006/relationships/hyperlink" Target="http://onlinecorrector.com.ua/%D0%BF%D0%BE-%D0%B4%D0%BE%D0%BF%D0%BE%D0%BC%D0%BE%D0%B3%D1%8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onlinecorrector.com.ua/%D1%96%D1%81%D0%BD%D1%83%D0%B2%D0%B0%D1%82%D0%B8-%D0%B1%D1%83%D1%82%D0%B8" TargetMode="External"/><Relationship Id="rId7" Type="http://schemas.openxmlformats.org/officeDocument/2006/relationships/image" Target="../media/image61.jpeg"/><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onlinecorrector.com.ua/%D1%97%D1%85-%D1%96-%D1%97%D1%85%D0%BD%D1%96%D0%B9" TargetMode="External"/><Relationship Id="rId4" Type="http://schemas.openxmlformats.org/officeDocument/2006/relationships/hyperlink" Target="http://onlinecorrector.com.ua/%D0%BC%D0%B0%D0%B9%D0%B4%D0%B0%D0%B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onlinecorrector.com.ua/%D0%B7%D0%B0%D0%B3%D0%B0%D0%BB%D0%BE%D0%BC" TargetMode="External"/><Relationship Id="rId3" Type="http://schemas.openxmlformats.org/officeDocument/2006/relationships/hyperlink" Target="http://onlinecorrector.com.ua/%D1%87%D0%B8%D0%BD%D0%BD%D0%B8%D0%BA" TargetMode="External"/><Relationship Id="rId7" Type="http://schemas.openxmlformats.org/officeDocument/2006/relationships/hyperlink" Target="http://onlinecorrector.com.ua/%D1%81%D0%BA%D0%BB%D0%B0%D0%B4%D0%BD%D0%B8%D0%BA" TargetMode="External"/><Relationship Id="rId12" Type="http://schemas.openxmlformats.org/officeDocument/2006/relationships/hyperlink" Target="http://onlinecorrector.com.ua/%D0%B2%D0%BA%D0%BB%D1%8E%D1%87%D0%BD%D0%BE-%D0%B7" TargetMode="External"/><Relationship Id="rId2" Type="http://schemas.openxmlformats.org/officeDocument/2006/relationships/hyperlink" Target="http://onlinecorrector.com.ua/%D1%82%D0%B0%D0%BA%D0%B8%D0%B9-%D1%83-%D0%BF%D0%B5%D1%80%D0%B5%D0%BB%D1%96%D0%BA%D1%83" TargetMode="External"/><Relationship Id="rId1" Type="http://schemas.openxmlformats.org/officeDocument/2006/relationships/slideLayout" Target="../slideLayouts/slideLayout7.xml"/><Relationship Id="rId6" Type="http://schemas.openxmlformats.org/officeDocument/2006/relationships/hyperlink" Target="http://onlinecorrector.com.ua/%D1%97%D1%85-%D1%96-%D1%97%D1%85%D0%BD%D1%96%D0%B9" TargetMode="External"/><Relationship Id="rId11" Type="http://schemas.openxmlformats.org/officeDocument/2006/relationships/hyperlink" Target="http://onlinecorrector.com.ua/%D1%89%D0%BE%D0%B1-%D0%B4%D0%BB%D1%8F" TargetMode="External"/><Relationship Id="rId5" Type="http://schemas.openxmlformats.org/officeDocument/2006/relationships/hyperlink" Target="http://onlinecorrector.com.ua/%D0%BF%D0%BE-%D0%B8%D1%85-%D0%B0%D1%85-%D1%8F%D1%85" TargetMode="External"/><Relationship Id="rId10" Type="http://schemas.openxmlformats.org/officeDocument/2006/relationships/hyperlink" Target="http://onlinecorrector.com.ua/%D1%80%D1%96%D0%B7%D0%BD%D0%BE%D0%B2%D0%B8%D0%B4-%D0%BA%D1%80%D0%B0%D1%94%D0%B2%D0%B8%D0%B4-%D0%BF%D0%BE%D1%81%D0%B2%D1%96%D0%B4%D0%BA%D0%B0-%D0%BE%D0%B1%D1%80%D0%B0%D0%B7-%D0%BF%D0%BB%D0%B0%D0%BD%D0%B8" TargetMode="External"/><Relationship Id="rId4" Type="http://schemas.openxmlformats.org/officeDocument/2006/relationships/hyperlink" Target="http://onlinecorrector.com.ua/%D0%BF%D0%BE" TargetMode="External"/><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hyperlink" Target="http://onlinecorrector.com.ua/%D1%97%D1%85-%D1%96-%D1%97%D1%85%D0%BD%D1%96%D0%B9" TargetMode="External"/><Relationship Id="rId3" Type="http://schemas.openxmlformats.org/officeDocument/2006/relationships/hyperlink" Target="http://onlinecorrector.com.ua/%D1%81%D0%B2%D1%96%D0%B9%D1%81%D1%8C%D0%BA%D0%B8%D0%B9" TargetMode="External"/><Relationship Id="rId7" Type="http://schemas.openxmlformats.org/officeDocument/2006/relationships/hyperlink" Target="http://onlinecorrector.com.ua/%D0%BC%D1%96%D1%80%D0%B0-%D0%B7%D0%B0%D1%85%D1%96%D0%B4"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F%D0%BE" TargetMode="External"/><Relationship Id="rId11" Type="http://schemas.openxmlformats.org/officeDocument/2006/relationships/image" Target="../media/image64.jpeg"/><Relationship Id="rId5" Type="http://schemas.openxmlformats.org/officeDocument/2006/relationships/hyperlink" Target="http://onlinecorrector.com.ua/%D0%B1%D0%B5%D1%80%D0%B5%D0%B3%D0%B8-%D0%BA%D1%80%D0%B8%D1%81%D0%B8" TargetMode="External"/><Relationship Id="rId10" Type="http://schemas.openxmlformats.org/officeDocument/2006/relationships/image" Target="../media/image63.jpeg"/><Relationship Id="rId4" Type="http://schemas.openxmlformats.org/officeDocument/2006/relationships/hyperlink" Target="http://onlinecorrector.com.ua/%D0%B2%D0%B8%D0%BA%D0%BB%D0%B8%D0%BA%D0%B0%D1%82%D0%B8-%D1%96-%D1%81%D0%BF%D1%80%D0%B8%D1%87%D0%B8%D0%BD%D1%8F%D1%82%D0%B8" TargetMode="External"/><Relationship Id="rId9"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onlinecorrector.com.ua/%D1%87%D0%B8%D0%BD%D0%BD%D0%B8%D0%BA" TargetMode="External"/><Relationship Id="rId2" Type="http://schemas.openxmlformats.org/officeDocument/2006/relationships/hyperlink" Target="http://onlinecorrector.com.ua/%D1%96%D1%81%D0%BD%D1%83%D0%B2%D0%B0%D1%82%D0%B8-%D0%B1%D1%83%D1%82%D0%B8" TargetMode="Externa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hyperlink" Target="http://onlinecorrector.com.ua/%D1%97%D1%85-%D1%96-%D1%97%D1%85%D0%BD%D1%96%D0%B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onlinecorrector.com.ua/%D1%96-%D0%B4%D0%B0%D0%BB%D1%96"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onlinecorrector.com.ua/%D1%80%D1%96%D0%B7%D0%BD%D0%BE%D0%B2%D0%B8%D0%B4-%D0%BA%D1%80%D0%B0%D1%94%D0%B2%D0%B8%D0%B4-%D0%BF%D0%BE%D1%81%D0%B2%D1%96%D0%B4%D0%BA%D0%B0-%D0%BE%D0%B1%D1%80%D0%B0%D0%B7-%D0%BF%D0%BB%D0%B0%D0%BD%D0%B8"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onlinecorrector.com.ua/%D1%82%D0%B0%D0%BA%D1%96" TargetMode="External"/><Relationship Id="rId7" Type="http://schemas.openxmlformats.org/officeDocument/2006/relationships/hyperlink" Target="http://onlinecorrector.com.ua/%D1%97%D1%85-%D1%96-%D1%97%D1%85%D0%BD%D1%96%D0%B9"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7%D0%B4%D1%96%D0%B1%D0%BD%D0%B8%D0%B9-%D1%82%D0%B0%D0%BB%D0%B0%D0%BD%D0%BE%D0%B2%D0%B8%D1%82%D0%B8%D0%B9" TargetMode="External"/><Relationship Id="rId5" Type="http://schemas.openxmlformats.org/officeDocument/2006/relationships/hyperlink" Target="http://onlinecorrector.com.ua/%D1%96%D1%81%D0%BD%D1%83%D0%B2%D0%B0%D1%82%D0%B8-%D0%B1%D1%83%D1%82%D0%B8" TargetMode="External"/><Relationship Id="rId4" Type="http://schemas.openxmlformats.org/officeDocument/2006/relationships/hyperlink" Target="http://onlinecorrector.com.ua/%D1%81%D0%B2%D1%96%D0%B9%D1%81%D1%8C%D0%BA%D0%B8%D0%B9" TargetMode="External"/><Relationship Id="rId9" Type="http://schemas.openxmlformats.org/officeDocument/2006/relationships/image" Target="../media/image70.jpeg"/></Relationships>
</file>

<file path=ppt/slides/_rels/slide45.xml.rels><?xml version="1.0" encoding="UTF-8" standalone="yes"?>
<Relationships xmlns="http://schemas.openxmlformats.org/package/2006/relationships"><Relationship Id="rId8" Type="http://schemas.openxmlformats.org/officeDocument/2006/relationships/hyperlink" Target="http://onlinecorrector.com.ua/%D0%BA%D0%BE%D0%BC%D0%B0-%D0%B4%D0%BB%D1%8F-%D0%B2%D0%B8%D0%B4%D1%96%D0%BB%D0%B5%D0%BD%D0%BD%D1%8F-%D0%B7%D0%B2%D0%BE%D1%80%D0%BE%D1%82%D1%96%D0%B2" TargetMode="External"/><Relationship Id="rId3" Type="http://schemas.openxmlformats.org/officeDocument/2006/relationships/hyperlink" Target="http://onlinecorrector.com.ua/%D1%97%D1%85-%D1%96-%D1%97%D1%85%D0%BD%D1%96%D0%B9" TargetMode="External"/><Relationship Id="rId7" Type="http://schemas.openxmlformats.org/officeDocument/2006/relationships/hyperlink" Target="http://onlinecorrector.com.ua/%D0%B4%D0%B5%D1%8F%D0%BA%D0%B8%D0%B9-%D0%BF%D0%BE%D0%BE%D0%B4%D0%B8%D0%BD%D0%BE%D0%BA%D0%B8%D0%B9-%D0%B2%D1%96%D0%B4%D0%BE%D0%BA%D1%80%D0%B5%D0%BC%D0%BB%D0%B5%D0%BD%D0%B8%D0%B9"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7%D0%B0%D0%BF%D0%B5%D1%80%D0%B5%D1%87%D0%BD%D0%B8%D0%B9-%D0%B2%D1%96%D0%B4_%D1%94%D0%BC%D0%BD%D0%B8%D0%B9" TargetMode="External"/><Relationship Id="rId5" Type="http://schemas.openxmlformats.org/officeDocument/2006/relationships/hyperlink" Target="http://onlinecorrector.com.ua/%D0%B2%D0%BE%D0%B4%D0%BD%D0%BE%D1%87%D0%B0%D1%81" TargetMode="External"/><Relationship Id="rId10" Type="http://schemas.openxmlformats.org/officeDocument/2006/relationships/image" Target="../media/image72.jpeg"/><Relationship Id="rId4" Type="http://schemas.openxmlformats.org/officeDocument/2006/relationships/hyperlink" Target="http://onlinecorrector.com.ua/%D1%83%D0%BF%D1%80%D0%BE%D0%B4%D0%BE%D0%B2%D0%B6" TargetMode="External"/><Relationship Id="rId9"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hyperlink" Target="http://onlinecorrector.com.ua/%D1%81%D0%B2%D1%96%D0%B9%D1%81%D1%8C%D0%BA%D0%B8%D0%B9"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hyperlink" Target="http://onlinecorrector.com.ua/%D0%BE-%D0%BA%D0%BE%D1%82%D1%80%D1%96%D0%B9-%D0%B3%D0%BE%D0%B4%D0%B8%D0%BD%D1%9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onlinecorrector.com.ua/%D0%B4%D0%B5%D1%8F%D0%BA%D0%B8%D0%B9-%D0%BF%D0%BE%D0%BE%D0%B4%D0%B8%D0%BD%D0%BE%D0%BA%D0%B8%D0%B9-%D0%B2%D1%96%D0%B4%D0%BE%D0%BA%D1%80%D0%B5%D0%BC%D0%BB%D0%B5%D0%BD%D0%B8%D0%B9" TargetMode="External"/><Relationship Id="rId3" Type="http://schemas.openxmlformats.org/officeDocument/2006/relationships/hyperlink" Target="http://onlinecorrector.com.ua/%D0%B2%D0%B8%D0%B4%D1%96%D0%BB%D0%B5%D0%BD%D0%BD%D1%8F-%D0%BA%D0%BE%D0%BC%D0%B0%D0%BC%D0%B8-%D0%B2%D1%81%D1%82%D0%B0%D0%B2%D0%BD%D0%B8%D1%85-%D1%81%D0%BB%D1%96%D0%B2" TargetMode="External"/><Relationship Id="rId7" Type="http://schemas.openxmlformats.org/officeDocument/2006/relationships/hyperlink" Target="http://onlinecorrector.com.ua/%D1%89%D0%BE%D0%B4%D0%BE-%D0%BF%D1%80%D0%BE-%D0%BF%D0%BE%D1%80%D1%96%D0%B2%D0%BD%D1%8F%D0%BD%D0%BE" TargetMode="External"/><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F%D1%80%D0%B8%D0%B7%D0%B2%D0%BE%D0%B4%D0%B8%D1%82%D0%B8-%D1%81%D0%BF%D1%80%D0%B8%D1%87%D0%B8%D0%BD%D1%8E%D0%B2%D0%B0%D1%82%D0%B8-%D0%BD%D0%B0%D0%B2%D0%BE%D0%B4%D0%B8%D1%82%D0%B8" TargetMode="External"/><Relationship Id="rId5" Type="http://schemas.openxmlformats.org/officeDocument/2006/relationships/hyperlink" Target="http://onlinecorrector.com.ua/%D0%B2%D0%B8%D0%BA%D0%BB%D0%B8%D0%BA%D0%B0%D1%82%D0%B8-%D1%96-%D1%81%D0%BF%D1%80%D0%B8%D1%87%D0%B8%D0%BD%D1%8F%D1%82%D0%B8" TargetMode="External"/><Relationship Id="rId10" Type="http://schemas.openxmlformats.org/officeDocument/2006/relationships/image" Target="../media/image76.jpeg"/><Relationship Id="rId4" Type="http://schemas.openxmlformats.org/officeDocument/2006/relationships/hyperlink" Target="http://onlinecorrector.com.ua/%D1%97%D1%85-%D1%96-%D1%97%D1%85%D0%BD%D1%96%D0%B9" TargetMode="External"/><Relationship Id="rId9" Type="http://schemas.openxmlformats.org/officeDocument/2006/relationships/image" Target="../media/image75.jpeg"/></Relationships>
</file>

<file path=ppt/slides/_rels/slide4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onlinecorrector.com.ua/%D0%B2%D0%B8%D0%B4%D1%96%D0%BB%D0%B5%D0%BD%D0%BD%D1%8F-%D0%BA%D0%BE%D0%BC%D0%B0%D0%BC%D0%B8-%D0%B2%D1%81%D1%82%D0%B0%D0%B2%D0%BD%D0%B8%D1%85-%D1%81%D0%BB%D1%96%D0%B2" TargetMode="External"/><Relationship Id="rId7" Type="http://schemas.openxmlformats.org/officeDocument/2006/relationships/image" Target="../media/image77.jpeg"/><Relationship Id="rId2" Type="http://schemas.openxmlformats.org/officeDocument/2006/relationships/hyperlink" Target="http://onlinecorrector.com.ua/%D1%87%D0%B8%D0%BD%D0%BD%D0%B8%D0%BA" TargetMode="External"/><Relationship Id="rId1" Type="http://schemas.openxmlformats.org/officeDocument/2006/relationships/slideLayout" Target="../slideLayouts/slideLayout7.xml"/><Relationship Id="rId6" Type="http://schemas.openxmlformats.org/officeDocument/2006/relationships/hyperlink" Target="http://onlinecorrector.com.ua/%D0%BA%D0%BE%D0%BC%D0%B0-%D0%BC%D1%96%D0%B6-%D1%87%D0%B0%D1%81%D1%82%D0%B8%D0%BD%D0%B0%D0%BC%D0%B8-%D1%81%D0%BA%D0%BB%D0%B0%D0%B4%D0%BD%D0%BE%D0%B3%D0%BE-%D1%80%D0%B5%D1%87%D0%B5%D0%BD%D0%BD%D1%8F" TargetMode="External"/><Relationship Id="rId5" Type="http://schemas.openxmlformats.org/officeDocument/2006/relationships/hyperlink" Target="http://onlinecorrector.com.ua/%D1%81%D0%B5%D1%80%D0%B5%D0%B4%D0%BE%D0%B2%D0%B8%D1%89%D0%B5" TargetMode="External"/><Relationship Id="rId4" Type="http://schemas.openxmlformats.org/officeDocument/2006/relationships/hyperlink" Target="http://onlinecorrector.com.ua/%D0%B2%D0%B8%D0%BA%D0%BB%D0%B8%D0%BA%D0%B0%D1%82%D0%B8-%D1%96-%D1%81%D0%BF%D1%80%D0%B8%D1%87%D0%B8%D0%BD%D1%8F%D1%82%D0%B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onlinecorrector.com.ua/%D0%B4%D0%B5%D1%8F%D0%BA%D0%B8%D0%B9-%D0%BF%D0%BE%D0%BE%D0%B4%D0%B8%D0%BD%D0%BE%D0%BA%D0%B8%D0%B9-%D0%B2%D1%96%D0%B4%D0%BE%D0%BA%D1%80%D0%B5%D0%BC%D0%BB%D0%B5%D0%BD%D0%B8%D0%B9" TargetMode="External"/><Relationship Id="rId2" Type="http://schemas.openxmlformats.org/officeDocument/2006/relationships/hyperlink" Target="http://onlinecorrector.com.ua/%D0%BA%D0%BE%D0%BC%D0%B0-%D0%BF%D0%B5%D1%80%D0%B5%D0%B4-%D0%BF%D0%BE%D1%80%D1%96%D0%B2%D0%BD%D1%8F%D0%BB%D1%8C%D0%BD%D0%B8%D0%BC-%D0%B7%D0%B2%D0%BE%D1%80%D0%BE%D1%82%D0%BE%D0%BC"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onlinecorrector.com.ua/%D1%87%D0%B8%D0%BD%D0%BD%D0%B8%D0%BA" TargetMode="External"/><Relationship Id="rId4" Type="http://schemas.openxmlformats.org/officeDocument/2006/relationships/hyperlink" Target="http://onlinecorrector.com.ua/%D0%BE%D1%82%D0%B6%D0%B5-%D1%83-%D1%82%D0%B0%D0%BA%D0%B8%D0%B9-%D1%81%D0%BF%D0%BE%D1%81%D1%96%D0%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onlinecorrector.com.ua/%D0%B7%D0%B0%D0%B3%D0%B0%D0%BB%D0%BE%D0%BC" TargetMode="External"/><Relationship Id="rId2" Type="http://schemas.openxmlformats.org/officeDocument/2006/relationships/hyperlink" Target="http://onlinecorrector.com.ua/%D0%B4%D0%BE%D0%B2%D0%BA%D1%96%D0%BB%D0%BB%D1%8F"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onlinecorrector.com.ua/%D1%87%D0%B5%D1%80%D0%B5%D0%B7-%D0%B7%D0%B0-%D0%B4%D0%BE%D0%BF%D0%BE%D0%BC%D0%BE%D0%B3%D0%BE%D1%8E-%D1%83-%D1%82%D0%B0%D0%BA%D0%B8%D0%B9-%D1%81%D0%BF%D0%BE%D1%81%D1%96%D0%B1" TargetMode="External"/><Relationship Id="rId4" Type="http://schemas.openxmlformats.org/officeDocument/2006/relationships/hyperlink" Target="http://onlinecorrector.com.ua/%D0%B4%D0%B0%D0%B2%D0%B0%D1%82%D0%B8-%D0%B7%D0%BC%D0%BE%D0%B3%D1%83-%D0%BD%D0%B0%D0%B3%D0%BE%D0%B4%D1%8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onlinecorrector.com.ua/%D0%B2%D0%B8%D0%B4%D1%96%D0%BB%D0%B5%D0%BD%D0%BD%D1%8F-%D0%BA%D0%BE%D0%BC%D0%B0%D0%BC%D0%B8-%D0%B2%D1%81%D1%82%D0%B0%D0%B2%D0%BD%D0%B8%D1%85-%D1%81%D0%BB%D1%96%D0%B2" TargetMode="External"/><Relationship Id="rId2" Type="http://schemas.openxmlformats.org/officeDocument/2006/relationships/hyperlink" Target="http://onlinecorrector.com.ua/%D0%BF%D0%BE"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onlinecorrector.com.ua/%D0%B4%D0%BE%D0%B2%D0%BA%D1%96%D0%BB%D0%BB%D1%8F" TargetMode="External"/><Relationship Id="rId4" Type="http://schemas.openxmlformats.org/officeDocument/2006/relationships/hyperlink" Target="http://onlinecorrector.com.ua/%D0%BF%D1%80%D0%B8%D0%B7%D0%B2%D0%B5%D1%81%D1%82%D0%B8-%D0%BD%D0%B0%D0%B2%D0%B5%D1%81%D1%82%D0%B8-%D0%BD%D0%B0%D0%B4%D0%B0%D1%82%D0%B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3FE3FF0-6F2D-4D03-A1A2-8619948441A6}"/>
              </a:ext>
            </a:extLst>
          </p:cNvPr>
          <p:cNvSpPr>
            <a:spLocks noGrp="1"/>
          </p:cNvSpPr>
          <p:nvPr>
            <p:ph type="ctrTitle"/>
          </p:nvPr>
        </p:nvSpPr>
        <p:spPr>
          <a:xfrm>
            <a:off x="1578043" y="590062"/>
            <a:ext cx="5309140" cy="2838938"/>
          </a:xfrm>
        </p:spPr>
        <p:txBody>
          <a:bodyPr>
            <a:normAutofit/>
          </a:bodyPr>
          <a:lstStyle/>
          <a:p>
            <a:r>
              <a:rPr lang="uk-UA" sz="3200" b="1" dirty="0">
                <a:effectLst/>
                <a:latin typeface="Times New Roman" panose="02020603050405020304" pitchFamily="18" charset="0"/>
                <a:ea typeface="Times New Roman" panose="02020603050405020304" pitchFamily="18" charset="0"/>
              </a:rPr>
              <a:t>ТЕОРЕТИЧНІ ОСНОВИ </a:t>
            </a:r>
            <a:r>
              <a:rPr lang="uk-UA" sz="3200" b="1" dirty="0" err="1">
                <a:effectLst/>
                <a:latin typeface="Times New Roman" panose="02020603050405020304" pitchFamily="18" charset="0"/>
                <a:ea typeface="Times New Roman" panose="02020603050405020304" pitchFamily="18" charset="0"/>
              </a:rPr>
              <a:t>фито</a:t>
            </a:r>
            <a:r>
              <a:rPr lang="uk-UA" sz="3200" b="1" dirty="0">
                <a:effectLst/>
                <a:latin typeface="Times New Roman" panose="02020603050405020304" pitchFamily="18" charset="0"/>
                <a:ea typeface="Times New Roman" panose="02020603050405020304" pitchFamily="18" charset="0"/>
              </a:rPr>
              <a:t>- та </a:t>
            </a:r>
            <a:r>
              <a:rPr lang="uk-UA" sz="3200" b="1" dirty="0" err="1">
                <a:effectLst/>
                <a:latin typeface="Times New Roman" panose="02020603050405020304" pitchFamily="18" charset="0"/>
                <a:ea typeface="Times New Roman" panose="02020603050405020304" pitchFamily="18" charset="0"/>
              </a:rPr>
              <a:t>зооіндикації</a:t>
            </a:r>
            <a:endParaRPr lang="uk-UA" sz="3200" dirty="0">
              <a:solidFill>
                <a:schemeClr val="bg1"/>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36425" y="5436655"/>
            <a:ext cx="151536" cy="151536"/>
          </a:xfrm>
          <a:prstGeom prst="rect">
            <a:avLst/>
          </a:prstGeom>
        </p:spPr>
      </p:pic>
      <p:pic>
        <p:nvPicPr>
          <p:cNvPr id="21" name="Graphic 20">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5175" y="5896734"/>
            <a:ext cx="108625" cy="108625"/>
          </a:xfrm>
          <a:prstGeom prst="rect">
            <a:avLst/>
          </a:prstGeom>
        </p:spPr>
      </p:pic>
      <p:pic>
        <p:nvPicPr>
          <p:cNvPr id="23" name="Graphic 22">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54288" y="6038004"/>
            <a:ext cx="95759" cy="95759"/>
          </a:xfrm>
          <a:prstGeom prst="rect">
            <a:avLst/>
          </a:prstGeom>
        </p:spPr>
      </p:pic>
      <p:pic>
        <p:nvPicPr>
          <p:cNvPr id="4" name="Picture 3">
            <a:extLst>
              <a:ext uri="{FF2B5EF4-FFF2-40B4-BE49-F238E27FC236}">
                <a16:creationId xmlns:a16="http://schemas.microsoft.com/office/drawing/2014/main" id="{7E1C86DB-42BF-48C1-84F6-FBCB00624CFE}"/>
              </a:ext>
            </a:extLst>
          </p:cNvPr>
          <p:cNvPicPr>
            <a:picLocks noChangeAspect="1"/>
          </p:cNvPicPr>
          <p:nvPr/>
        </p:nvPicPr>
        <p:blipFill rotWithShape="1">
          <a:blip r:embed="rId8"/>
          <a:srcRect l="21899" r="8809"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75205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9DB17-BF76-442A-8E09-D428A85FFC8D}"/>
              </a:ext>
            </a:extLst>
          </p:cNvPr>
          <p:cNvSpPr txBox="1"/>
          <p:nvPr/>
        </p:nvSpPr>
        <p:spPr>
          <a:xfrm>
            <a:off x="909782" y="642526"/>
            <a:ext cx="6276109" cy="5127301"/>
          </a:xfrm>
          <a:prstGeom prst="rect">
            <a:avLst/>
          </a:prstGeom>
          <a:noFill/>
        </p:spPr>
        <p:txBody>
          <a:bodyPr wrap="square">
            <a:spAutoFit/>
          </a:bodyPr>
          <a:lstStyle/>
          <a:p>
            <a:pPr indent="450215" algn="just">
              <a:lnSpc>
                <a:spcPct val="107000"/>
              </a:lnSpc>
              <a:spcAft>
                <a:spcPts val="800"/>
              </a:spcAft>
            </a:pPr>
            <a:r>
              <a:rPr lang="uk-UA" sz="1800" b="1" i="1" dirty="0" err="1">
                <a:effectLst/>
                <a:latin typeface="Times New Roman" panose="02020603050405020304" pitchFamily="18" charset="0"/>
                <a:ea typeface="Times New Roman" panose="02020603050405020304" pitchFamily="18" charset="0"/>
              </a:rPr>
              <a:t>Аутбіоіндикація</a:t>
            </a:r>
            <a:r>
              <a:rPr lang="uk-UA" sz="1800" dirty="0">
                <a:effectLst/>
                <a:latin typeface="Times New Roman" panose="02020603050405020304" pitchFamily="18" charset="0"/>
                <a:ea typeface="Times New Roman" panose="02020603050405020304" pitchFamily="18" charset="0"/>
              </a:rPr>
              <a:t> – </a:t>
            </a:r>
            <a:r>
              <a:rPr lang="uk-UA" sz="1800" u="sng" dirty="0">
                <a:effectLst/>
                <a:latin typeface="Times New Roman" panose="02020603050405020304" pitchFamily="18" charset="0"/>
                <a:ea typeface="Times New Roman" panose="02020603050405020304" pitchFamily="18" charset="0"/>
              </a:rPr>
              <a:t>дослідження стану</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що ґрунтуються на спостереженні за змінами</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деяких </a:t>
            </a:r>
            <a:r>
              <a:rPr lang="uk-UA" sz="1800" u="sng" dirty="0">
                <a:effectLst/>
                <a:latin typeface="Times New Roman" panose="02020603050405020304" pitchFamily="18" charset="0"/>
                <a:ea typeface="Times New Roman" panose="02020603050405020304" pitchFamily="18" charset="0"/>
              </a:rPr>
              <a:t>організмів чи ознак.</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Синбіоіндикація</a:t>
            </a:r>
            <a:r>
              <a:rPr lang="uk-UA" sz="1800" u="sng" dirty="0">
                <a:effectLst/>
                <a:latin typeface="Times New Roman" panose="02020603050405020304" pitchFamily="18" charset="0"/>
                <a:ea typeface="Times New Roman" panose="02020603050405020304" pitchFamily="18" charset="0"/>
              </a:rPr>
              <a:t> – дослідження стану</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що ґрунтуються на спостереженні за угрупованнями організмів (популяції,</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види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і т.</a:t>
            </a:r>
            <a:r>
              <a:rPr lang="uk-UA" sz="1800" u="sng" dirty="0">
                <a:effectLst/>
                <a:latin typeface="Times New Roman" panose="02020603050405020304" pitchFamily="18" charset="0"/>
                <a:ea typeface="Times New Roman" panose="02020603050405020304" pitchFamily="18" charset="0"/>
              </a:rPr>
              <a:t>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ін.</a:t>
            </a:r>
            <a:r>
              <a:rPr lang="uk-UA" sz="1800" u="sng" dirty="0">
                <a:effectLst/>
                <a:latin typeface="Times New Roman" panose="02020603050405020304" pitchFamily="18" charset="0"/>
                <a:ea typeface="Times New Roman" panose="02020603050405020304" pitchFamily="18" charset="0"/>
              </a:rPr>
              <a:t>).</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Альгоіндикація</a:t>
            </a:r>
            <a:r>
              <a:rPr lang="uk-UA" sz="1800" u="sng" dirty="0">
                <a:effectLst/>
                <a:latin typeface="Times New Roman" panose="02020603050405020304" pitchFamily="18" charset="0"/>
                <a:ea typeface="Times New Roman" panose="02020603050405020304" pitchFamily="18" charset="0"/>
              </a:rPr>
              <a:t> – це оцінювання стану</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за допомогою </a:t>
            </a:r>
            <a:r>
              <a:rPr lang="uk-UA" sz="1800" u="sng" dirty="0">
                <a:effectLst/>
                <a:latin typeface="Times New Roman" panose="02020603050405020304" pitchFamily="18" charset="0"/>
                <a:ea typeface="Times New Roman" panose="02020603050405020304" pitchFamily="18" charset="0"/>
              </a:rPr>
              <a:t>водоростей.</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Ліхеноіндика́ція</a:t>
            </a:r>
            <a:r>
              <a:rPr lang="uk-UA" sz="1800" u="sng" dirty="0">
                <a:effectLst/>
                <a:latin typeface="Times New Roman" panose="02020603050405020304" pitchFamily="18" charset="0"/>
                <a:ea typeface="Times New Roman" panose="02020603050405020304" pitchFamily="18" charset="0"/>
              </a:rPr>
              <a:t> (від </a:t>
            </a:r>
            <a:r>
              <a:rPr lang="uk-UA" sz="1800" u="sng" dirty="0" err="1">
                <a:effectLst/>
                <a:latin typeface="Times New Roman" panose="02020603050405020304" pitchFamily="18" charset="0"/>
                <a:ea typeface="Times New Roman" panose="02020603050405020304" pitchFamily="18" charset="0"/>
              </a:rPr>
              <a:t>грец</a:t>
            </a:r>
            <a:r>
              <a:rPr lang="uk-UA" sz="1800" u="sng" dirty="0">
                <a:effectLst/>
                <a:latin typeface="Times New Roman" panose="02020603050405020304" pitchFamily="18" charset="0"/>
                <a:ea typeface="Times New Roman" panose="02020603050405020304" pitchFamily="18" charset="0"/>
              </a:rPr>
              <a:t>. </a:t>
            </a:r>
            <a:r>
              <a:rPr lang="uk-UA" sz="1800" i="1" u="sng" dirty="0" err="1">
                <a:effectLst/>
                <a:latin typeface="Times New Roman" panose="02020603050405020304" pitchFamily="18" charset="0"/>
                <a:ea typeface="Times New Roman" panose="02020603050405020304" pitchFamily="18" charset="0"/>
              </a:rPr>
              <a:t>λειχήν</a:t>
            </a:r>
            <a:r>
              <a:rPr lang="uk-UA" sz="1800" u="sng" dirty="0">
                <a:effectLst/>
                <a:latin typeface="Times New Roman" panose="02020603050405020304" pitchFamily="18" charset="0"/>
                <a:ea typeface="Times New Roman" panose="02020603050405020304" pitchFamily="18" charset="0"/>
              </a:rPr>
              <a:t> – лишай, лишайник і лат. </a:t>
            </a:r>
            <a:r>
              <a:rPr lang="uk-UA" sz="1800" i="1" u="sng" dirty="0" err="1">
                <a:effectLst/>
                <a:latin typeface="Times New Roman" panose="02020603050405020304" pitchFamily="18" charset="0"/>
                <a:ea typeface="Times New Roman" panose="02020603050405020304" pitchFamily="18" charset="0"/>
              </a:rPr>
              <a:t>indico</a:t>
            </a:r>
            <a:r>
              <a:rPr lang="uk-UA" sz="1800" u="sng" dirty="0">
                <a:effectLst/>
                <a:latin typeface="Times New Roman" panose="02020603050405020304" pitchFamily="18" charset="0"/>
                <a:ea typeface="Times New Roman" panose="02020603050405020304" pitchFamily="18" charset="0"/>
              </a:rPr>
              <a:t> – вказую, визначаю) – це оцінювання стану </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довкілля</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з використанням лишайників.</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Серед </a:t>
            </a:r>
            <a:r>
              <a:rPr lang="uk-UA" sz="1800" u="sng" dirty="0" err="1">
                <a:effectLst/>
                <a:latin typeface="Times New Roman" panose="02020603050405020304" pitchFamily="18" charset="0"/>
                <a:ea typeface="Times New Roman" panose="02020603050405020304" pitchFamily="18" charset="0"/>
              </a:rPr>
              <a:t>ліхеноіндикаційних</a:t>
            </a:r>
            <a:r>
              <a:rPr lang="uk-UA" sz="1800" u="sng" dirty="0">
                <a:effectLst/>
                <a:latin typeface="Times New Roman" panose="02020603050405020304" pitchFamily="18" charset="0"/>
                <a:ea typeface="Times New Roman" panose="02020603050405020304" pitchFamily="18" charset="0"/>
              </a:rPr>
              <a:t> показників найінформативнішими є картування поширення лишайникових угруповань, розрахунок синтетичних показників – індексів (чистоти повітря, </a:t>
            </a:r>
            <a:r>
              <a:rPr lang="uk-UA" sz="1800" u="sng" dirty="0" err="1">
                <a:effectLst/>
                <a:latin typeface="Times New Roman" panose="02020603050405020304" pitchFamily="18" charset="0"/>
                <a:ea typeface="Times New Roman" panose="02020603050405020304" pitchFamily="18" charset="0"/>
              </a:rPr>
              <a:t>полеотолерантності</a:t>
            </a:r>
            <a:r>
              <a:rPr lang="uk-UA" sz="1800" u="sng" dirty="0">
                <a:effectLst/>
                <a:latin typeface="Times New Roman" panose="02020603050405020304" pitchFamily="18" charset="0"/>
                <a:ea typeface="Times New Roman" panose="02020603050405020304" pitchFamily="18" charset="0"/>
              </a:rPr>
              <a:t> тощо), а також картування поширення індикаторних видів.</a:t>
            </a:r>
            <a:endParaRPr lang="uk-UA" sz="1400" u="sng" dirty="0">
              <a:effectLst/>
              <a:latin typeface="Calibri" panose="020F0502020204030204" pitchFamily="34" charset="0"/>
              <a:ea typeface="Calibri" panose="020F0502020204030204" pitchFamily="34" charset="0"/>
            </a:endParaRPr>
          </a:p>
        </p:txBody>
      </p:sp>
      <p:pic>
        <p:nvPicPr>
          <p:cNvPr id="9218" name="Picture 2" descr="Результат пошуку зображень за запитом біоіндикація">
            <a:extLst>
              <a:ext uri="{FF2B5EF4-FFF2-40B4-BE49-F238E27FC236}">
                <a16:creationId xmlns:a16="http://schemas.microsoft.com/office/drawing/2014/main" id="{98D39D35-D117-4109-8D19-49D1D99424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9812" y="1210543"/>
            <a:ext cx="4117786" cy="308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8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97E45-BB30-4C99-9D10-B0DF320794C5}"/>
              </a:ext>
            </a:extLst>
          </p:cNvPr>
          <p:cNvSpPr txBox="1"/>
          <p:nvPr/>
        </p:nvSpPr>
        <p:spPr>
          <a:xfrm>
            <a:off x="1228436" y="1330675"/>
            <a:ext cx="5634182" cy="4534575"/>
          </a:xfrm>
          <a:prstGeom prst="rect">
            <a:avLst/>
          </a:prstGeom>
          <a:noFill/>
        </p:spPr>
        <p:txBody>
          <a:bodyPr wrap="square">
            <a:spAutoFit/>
          </a:bodyPr>
          <a:lstStyle/>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Бріоіндикація</a:t>
            </a:r>
            <a:r>
              <a:rPr lang="uk-UA" sz="1800" u="sng" dirty="0">
                <a:effectLst/>
                <a:latin typeface="Times New Roman" panose="02020603050405020304" pitchFamily="18" charset="0"/>
                <a:ea typeface="Times New Roman" panose="02020603050405020304" pitchFamily="18" charset="0"/>
              </a:rPr>
              <a:t> – (від </a:t>
            </a:r>
            <a:r>
              <a:rPr lang="uk-UA" sz="1800" u="sng" dirty="0" err="1">
                <a:effectLst/>
                <a:latin typeface="Times New Roman" panose="02020603050405020304" pitchFamily="18" charset="0"/>
                <a:ea typeface="Times New Roman" panose="02020603050405020304" pitchFamily="18" charset="0"/>
              </a:rPr>
              <a:t>грец</a:t>
            </a:r>
            <a:r>
              <a:rPr lang="uk-UA" sz="1800" u="sng" dirty="0">
                <a:effectLst/>
                <a:latin typeface="Times New Roman" panose="02020603050405020304" pitchFamily="18" charset="0"/>
                <a:ea typeface="Times New Roman" panose="02020603050405020304" pitchFamily="18" charset="0"/>
              </a:rPr>
              <a:t>. </a:t>
            </a:r>
            <a:r>
              <a:rPr lang="uk-UA" sz="1800" i="1" u="sng" dirty="0" err="1">
                <a:effectLst/>
                <a:latin typeface="Times New Roman" panose="02020603050405020304" pitchFamily="18" charset="0"/>
                <a:ea typeface="Times New Roman" panose="02020603050405020304" pitchFamily="18" charset="0"/>
              </a:rPr>
              <a:t>bryon</a:t>
            </a:r>
            <a:r>
              <a:rPr lang="uk-UA" sz="1800" u="sng" dirty="0">
                <a:effectLst/>
                <a:latin typeface="Times New Roman" panose="02020603050405020304" pitchFamily="18" charset="0"/>
                <a:ea typeface="Times New Roman" panose="02020603050405020304" pitchFamily="18" charset="0"/>
              </a:rPr>
              <a:t> – мох і лат. </a:t>
            </a:r>
            <a:r>
              <a:rPr lang="uk-UA" sz="1800" i="1" u="sng" dirty="0" err="1">
                <a:effectLst/>
                <a:latin typeface="Times New Roman" panose="02020603050405020304" pitchFamily="18" charset="0"/>
                <a:ea typeface="Times New Roman" panose="02020603050405020304" pitchFamily="18" charset="0"/>
              </a:rPr>
              <a:t>indico</a:t>
            </a:r>
            <a:r>
              <a:rPr lang="uk-UA" sz="1800" u="sng" dirty="0">
                <a:effectLst/>
                <a:latin typeface="Times New Roman" panose="02020603050405020304" pitchFamily="18" charset="0"/>
                <a:ea typeface="Times New Roman" panose="02020603050405020304" pitchFamily="18" charset="0"/>
              </a:rPr>
              <a:t> – вказую, визначаю) застосування мохоподібних у якості біоіндикаторів.</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Фітоіндикація</a:t>
            </a:r>
            <a:r>
              <a:rPr lang="uk-UA" sz="1800" u="sng" dirty="0">
                <a:effectLst/>
                <a:latin typeface="Times New Roman" panose="02020603050405020304" pitchFamily="18" charset="0"/>
                <a:ea typeface="Times New Roman" panose="02020603050405020304" pitchFamily="18" charset="0"/>
              </a:rPr>
              <a:t> – (від </a:t>
            </a:r>
            <a:r>
              <a:rPr lang="uk-UA" sz="1800" u="sng" dirty="0" err="1">
                <a:effectLst/>
                <a:latin typeface="Times New Roman" panose="02020603050405020304" pitchFamily="18" charset="0"/>
                <a:ea typeface="Times New Roman" panose="02020603050405020304" pitchFamily="18" charset="0"/>
              </a:rPr>
              <a:t>грец</a:t>
            </a:r>
            <a:r>
              <a:rPr lang="uk-UA" sz="1800" u="sng" dirty="0">
                <a:effectLst/>
                <a:latin typeface="Times New Roman" panose="02020603050405020304" pitchFamily="18" charset="0"/>
                <a:ea typeface="Times New Roman" panose="02020603050405020304" pitchFamily="18" charset="0"/>
              </a:rPr>
              <a:t>. </a:t>
            </a:r>
            <a:r>
              <a:rPr lang="uk-UA" sz="1800" i="1" u="sng" dirty="0" err="1">
                <a:effectLst/>
                <a:latin typeface="Times New Roman" panose="02020603050405020304" pitchFamily="18" charset="0"/>
                <a:ea typeface="Times New Roman" panose="02020603050405020304" pitchFamily="18" charset="0"/>
              </a:rPr>
              <a:t>φυτόν</a:t>
            </a:r>
            <a:r>
              <a:rPr lang="uk-UA" sz="1800" u="sng" dirty="0">
                <a:effectLst/>
                <a:latin typeface="Times New Roman" panose="02020603050405020304" pitchFamily="18" charset="0"/>
                <a:ea typeface="Times New Roman" panose="02020603050405020304" pitchFamily="18" charset="0"/>
              </a:rPr>
              <a:t> – росина та лат. </a:t>
            </a:r>
            <a:r>
              <a:rPr lang="uk-UA" sz="1800" i="1" u="sng" dirty="0" err="1">
                <a:effectLst/>
                <a:latin typeface="Times New Roman" panose="02020603050405020304" pitchFamily="18" charset="0"/>
                <a:ea typeface="Times New Roman" panose="02020603050405020304" pitchFamily="18" charset="0"/>
              </a:rPr>
              <a:t>іndicatio</a:t>
            </a:r>
            <a:r>
              <a:rPr lang="uk-UA" sz="1800" u="sng" dirty="0">
                <a:effectLst/>
                <a:latin typeface="Times New Roman" panose="02020603050405020304" pitchFamily="18" charset="0"/>
                <a:ea typeface="Times New Roman" panose="02020603050405020304" pitchFamily="18" charset="0"/>
              </a:rPr>
              <a:t> – вказую, визначаю) застосування у якості біоіндикаторів рослин.</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err="1">
                <a:effectLst/>
                <a:latin typeface="Times New Roman" panose="02020603050405020304" pitchFamily="18" charset="0"/>
                <a:ea typeface="Times New Roman" panose="02020603050405020304" pitchFamily="18" charset="0"/>
              </a:rPr>
              <a:t>Дендроіндикація</a:t>
            </a:r>
            <a:r>
              <a:rPr lang="uk-UA" sz="1800" u="sng" dirty="0">
                <a:effectLst/>
                <a:latin typeface="Times New Roman" panose="02020603050405020304" pitchFamily="18" charset="0"/>
                <a:ea typeface="Times New Roman" panose="02020603050405020304" pitchFamily="18" charset="0"/>
              </a:rPr>
              <a:t> – (від </a:t>
            </a:r>
            <a:r>
              <a:rPr lang="uk-UA" sz="1800" u="sng" dirty="0" err="1">
                <a:effectLst/>
                <a:latin typeface="Times New Roman" panose="02020603050405020304" pitchFamily="18" charset="0"/>
                <a:ea typeface="Times New Roman" panose="02020603050405020304" pitchFamily="18" charset="0"/>
              </a:rPr>
              <a:t>грец</a:t>
            </a:r>
            <a:r>
              <a:rPr lang="uk-UA" sz="1800" u="sng" dirty="0">
                <a:effectLst/>
                <a:latin typeface="Times New Roman" panose="02020603050405020304" pitchFamily="18" charset="0"/>
                <a:ea typeface="Times New Roman" panose="02020603050405020304" pitchFamily="18" charset="0"/>
              </a:rPr>
              <a:t>. </a:t>
            </a:r>
            <a:r>
              <a:rPr lang="uk-UA" sz="1800" i="1" u="sng" dirty="0" err="1">
                <a:effectLst/>
                <a:latin typeface="Times New Roman" panose="02020603050405020304" pitchFamily="18" charset="0"/>
                <a:ea typeface="Times New Roman" panose="02020603050405020304" pitchFamily="18" charset="0"/>
              </a:rPr>
              <a:t>dendron</a:t>
            </a:r>
            <a:r>
              <a:rPr lang="uk-UA" sz="1800" u="sng" dirty="0">
                <a:effectLst/>
                <a:latin typeface="Times New Roman" panose="02020603050405020304" pitchFamily="18" charset="0"/>
                <a:ea typeface="Times New Roman" panose="02020603050405020304" pitchFamily="18" charset="0"/>
              </a:rPr>
              <a:t> – дерево та лат. </a:t>
            </a:r>
            <a:r>
              <a:rPr lang="uk-UA" sz="1800" i="1" u="sng" dirty="0" err="1">
                <a:effectLst/>
                <a:latin typeface="Times New Roman" panose="02020603050405020304" pitchFamily="18" charset="0"/>
                <a:ea typeface="Times New Roman" panose="02020603050405020304" pitchFamily="18" charset="0"/>
              </a:rPr>
              <a:t>indicatio</a:t>
            </a:r>
            <a:r>
              <a:rPr lang="uk-UA" sz="1800" u="sng" dirty="0">
                <a:effectLst/>
                <a:latin typeface="Times New Roman" panose="02020603050405020304" pitchFamily="18" charset="0"/>
                <a:ea typeface="Times New Roman" panose="02020603050405020304" pitchFamily="18" charset="0"/>
              </a:rPr>
              <a:t> – вказую, визначаю). Використання деревних рослин для</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оцінки </a:t>
            </a:r>
            <a:r>
              <a:rPr lang="uk-UA" sz="1800" u="sng" dirty="0">
                <a:effectLst/>
                <a:latin typeface="Times New Roman" panose="02020603050405020304" pitchFamily="18" charset="0"/>
                <a:ea typeface="Times New Roman" panose="02020603050405020304" pitchFamily="18" charset="0"/>
              </a:rPr>
              <a:t>стану та змін</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під впливом екологічних</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факторів.</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Зооіндикація</a:t>
            </a:r>
            <a:r>
              <a:rPr lang="uk-UA" sz="1800" u="sng" dirty="0">
                <a:effectLst/>
                <a:latin typeface="Times New Roman" panose="02020603050405020304" pitchFamily="18" charset="0"/>
                <a:ea typeface="Times New Roman" panose="02020603050405020304" pitchFamily="18" charset="0"/>
              </a:rPr>
              <a:t> – (від </a:t>
            </a:r>
            <a:r>
              <a:rPr lang="uk-UA" sz="1800" u="sng" dirty="0" err="1">
                <a:effectLst/>
                <a:latin typeface="Times New Roman" panose="02020603050405020304" pitchFamily="18" charset="0"/>
                <a:ea typeface="Times New Roman" panose="02020603050405020304" pitchFamily="18" charset="0"/>
              </a:rPr>
              <a:t>грец</a:t>
            </a:r>
            <a:r>
              <a:rPr lang="uk-UA" sz="1800" u="sng" dirty="0">
                <a:effectLst/>
                <a:latin typeface="Times New Roman" panose="02020603050405020304" pitchFamily="18" charset="0"/>
                <a:ea typeface="Times New Roman" panose="02020603050405020304" pitchFamily="18" charset="0"/>
              </a:rPr>
              <a:t>. </a:t>
            </a:r>
            <a:r>
              <a:rPr lang="uk-UA" sz="1800" i="1" u="sng" dirty="0" err="1">
                <a:effectLst/>
                <a:latin typeface="Times New Roman" panose="02020603050405020304" pitchFamily="18" charset="0"/>
                <a:ea typeface="Times New Roman" panose="02020603050405020304" pitchFamily="18" charset="0"/>
              </a:rPr>
              <a:t>ζῷον</a:t>
            </a:r>
            <a:r>
              <a:rPr lang="uk-UA" sz="1800" u="sng" dirty="0">
                <a:effectLst/>
                <a:latin typeface="Times New Roman" panose="02020603050405020304" pitchFamily="18" charset="0"/>
                <a:ea typeface="Times New Roman" panose="02020603050405020304" pitchFamily="18" charset="0"/>
              </a:rPr>
              <a:t> – тварина, та лат. </a:t>
            </a:r>
            <a:r>
              <a:rPr lang="uk-UA" sz="1800" i="1" u="sng" dirty="0" err="1">
                <a:effectLst/>
                <a:latin typeface="Times New Roman" panose="02020603050405020304" pitchFamily="18" charset="0"/>
                <a:ea typeface="Times New Roman" panose="02020603050405020304" pitchFamily="18" charset="0"/>
              </a:rPr>
              <a:t>іndicatio</a:t>
            </a:r>
            <a:r>
              <a:rPr lang="uk-UA" sz="1800" u="sng" dirty="0">
                <a:effectLst/>
                <a:latin typeface="Times New Roman" panose="02020603050405020304" pitchFamily="18" charset="0"/>
                <a:ea typeface="Times New Roman" panose="02020603050405020304" pitchFamily="18" charset="0"/>
              </a:rPr>
              <a:t> – вказую, визначаю) використання тварин у якості індикаторних організмів.</a:t>
            </a:r>
            <a:endParaRPr lang="uk-UA" sz="1400" u="sng" dirty="0">
              <a:effectLst/>
              <a:latin typeface="Calibri" panose="020F0502020204030204" pitchFamily="34" charset="0"/>
              <a:ea typeface="Calibri" panose="020F0502020204030204" pitchFamily="34" charset="0"/>
            </a:endParaRPr>
          </a:p>
        </p:txBody>
      </p:sp>
      <p:pic>
        <p:nvPicPr>
          <p:cNvPr id="10242" name="Picture 2" descr="Результат пошуку зображень за запитом мохи">
            <a:extLst>
              <a:ext uri="{FF2B5EF4-FFF2-40B4-BE49-F238E27FC236}">
                <a16:creationId xmlns:a16="http://schemas.microsoft.com/office/drawing/2014/main" id="{AD797111-4209-4C39-8CF3-45700FA92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777" y="1195929"/>
            <a:ext cx="4124966" cy="308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7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96794-DDE4-4AEF-AC0C-6D41578185F3}"/>
              </a:ext>
            </a:extLst>
          </p:cNvPr>
          <p:cNvSpPr txBox="1"/>
          <p:nvPr/>
        </p:nvSpPr>
        <p:spPr>
          <a:xfrm>
            <a:off x="2161309" y="2025071"/>
            <a:ext cx="6096000" cy="405367"/>
          </a:xfrm>
          <a:prstGeom prst="rect">
            <a:avLst/>
          </a:prstGeom>
          <a:noFill/>
        </p:spPr>
        <p:txBody>
          <a:bodyPr wrap="square">
            <a:spAutoFit/>
          </a:bodyPr>
          <a:lstStyle/>
          <a:p>
            <a:pPr indent="450215" algn="ctr">
              <a:lnSpc>
                <a:spcPct val="107000"/>
              </a:lnSpc>
              <a:spcAft>
                <a:spcPts val="800"/>
              </a:spcAft>
            </a:pPr>
            <a:r>
              <a:rPr lang="uk-UA" sz="2000" b="1" u="sng" dirty="0">
                <a:effectLst/>
                <a:latin typeface="Times New Roman" panose="02020603050405020304" pitchFamily="18" charset="0"/>
                <a:ea typeface="Times New Roman" panose="02020603050405020304" pitchFamily="18" charset="0"/>
              </a:rPr>
              <a:t>2.Історія розвитку біоіндикаці</a:t>
            </a:r>
            <a:r>
              <a:rPr lang="uk-UA" sz="2000" b="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ї, як науки</a:t>
            </a:r>
            <a:endParaRPr lang="uk-UA" sz="2000" u="sng" dirty="0">
              <a:effectLst/>
              <a:latin typeface="Calibri" panose="020F0502020204030204" pitchFamily="34" charset="0"/>
              <a:ea typeface="Calibri" panose="020F0502020204030204" pitchFamily="34" charset="0"/>
            </a:endParaRPr>
          </a:p>
        </p:txBody>
      </p:sp>
      <p:pic>
        <p:nvPicPr>
          <p:cNvPr id="11266" name="Picture 2" descr="Результат пошуку зображень за запитом історія біоіндикації">
            <a:extLst>
              <a:ext uri="{FF2B5EF4-FFF2-40B4-BE49-F238E27FC236}">
                <a16:creationId xmlns:a16="http://schemas.microsoft.com/office/drawing/2014/main" id="{4D46D4AC-BB07-4298-805D-23AE05C55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145" y="3880779"/>
            <a:ext cx="3752850" cy="247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4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08A68-3EC2-4FE7-80F3-032AB8EF0BAA}"/>
              </a:ext>
            </a:extLst>
          </p:cNvPr>
          <p:cNvSpPr txBox="1"/>
          <p:nvPr/>
        </p:nvSpPr>
        <p:spPr>
          <a:xfrm>
            <a:off x="849747" y="607634"/>
            <a:ext cx="6659418" cy="5755935"/>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Біоіндикація має давню історію. Перші біоіндикаційні спостереження були зроблені античними вченими, які звернули увагу на зв’язок морфології рослин з умовами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зростання. Так, </a:t>
            </a:r>
            <a:r>
              <a:rPr lang="uk-UA" sz="1800" u="sng" dirty="0" err="1">
                <a:effectLst/>
                <a:latin typeface="Times New Roman" panose="02020603050405020304" pitchFamily="18" charset="0"/>
                <a:ea typeface="Times New Roman" panose="02020603050405020304" pitchFamily="18" charset="0"/>
              </a:rPr>
              <a:t>Теофраст</a:t>
            </a:r>
            <a:r>
              <a:rPr lang="uk-UA" sz="1800" u="sng" dirty="0">
                <a:effectLst/>
                <a:latin typeface="Times New Roman" panose="02020603050405020304" pitchFamily="18" charset="0"/>
                <a:ea typeface="Times New Roman" panose="02020603050405020304" pitchFamily="18" charset="0"/>
              </a:rPr>
              <a:t> (327-287 рр. до н.е.) у роботі «Природа рослин», описував, як за характером рослинності можна судити про властивості земель. </a:t>
            </a:r>
          </a:p>
          <a:p>
            <a:pPr indent="450215" algn="just">
              <a:lnSpc>
                <a:spcPct val="107000"/>
              </a:lnSpc>
              <a:spcAft>
                <a:spcPts val="800"/>
              </a:spcAft>
            </a:pPr>
            <a:endParaRPr lang="uk-UA" u="sng" dirty="0">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Аналогічні відомості є в працях римлян </a:t>
            </a:r>
            <a:r>
              <a:rPr lang="uk-UA" sz="1800" b="1" u="sng" dirty="0">
                <a:effectLst/>
                <a:latin typeface="Times New Roman" panose="02020603050405020304" pitchFamily="18" charset="0"/>
                <a:ea typeface="Times New Roman" panose="02020603050405020304" pitchFamily="18" charset="0"/>
              </a:rPr>
              <a:t>Катона і Плінія Старшого.</a:t>
            </a:r>
            <a:r>
              <a:rPr lang="uk-UA" sz="1800" u="sng" dirty="0">
                <a:effectLst/>
                <a:latin typeface="Times New Roman" panose="02020603050405020304" pitchFamily="18" charset="0"/>
                <a:ea typeface="Times New Roman" panose="02020603050405020304" pitchFamily="18" charset="0"/>
              </a:rPr>
              <a:t> Так, у працях Катона Старшого (234–149 рр. до н. е.) є думка про те, що густота травостою до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переорювання може д</a:t>
            </a:r>
            <a:r>
              <a:rPr lang="uk-UA" sz="1800" u="sng" dirty="0">
                <a:effectLst/>
                <a:latin typeface="Times New Roman" panose="02020603050405020304" pitchFamily="18" charset="0"/>
                <a:ea typeface="Times New Roman" panose="02020603050405020304" pitchFamily="18" charset="0"/>
              </a:rPr>
              <a:t>опомогти вибрати ділянки, придатні для посіву культур бобових. У висловлюваннях римського вченого й письменника Плінія Старшого (23 або 24-79 рр.) містяться застереження про занадто спрощене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уява </a:t>
            </a:r>
            <a:r>
              <a:rPr lang="uk-UA" sz="1800" u="sng" dirty="0">
                <a:effectLst/>
                <a:latin typeface="Times New Roman" panose="02020603050405020304" pitchFamily="18" charset="0"/>
                <a:ea typeface="Times New Roman" panose="02020603050405020304" pitchFamily="18" charset="0"/>
              </a:rPr>
              <a:t>про зв’язок ґрунтів і рослинності. Він пише, що не завжди високі дерева або пишні луки і високі трави служать ознакою родючості ґрунту.</a:t>
            </a:r>
          </a:p>
          <a:p>
            <a:pPr indent="450215" algn="just">
              <a:lnSpc>
                <a:spcPct val="107000"/>
              </a:lnSpc>
              <a:spcAft>
                <a:spcPts val="800"/>
              </a:spcAft>
            </a:pPr>
            <a:endParaRPr lang="uk-UA" u="sng" dirty="0">
              <a:latin typeface="Times New Roman" panose="02020603050405020304" pitchFamily="18" charset="0"/>
              <a:ea typeface="Calibri" panose="020F0502020204030204" pitchFamily="34" charset="0"/>
            </a:endParaRPr>
          </a:p>
          <a:p>
            <a:pPr indent="450215" algn="just">
              <a:lnSpc>
                <a:spcPct val="107000"/>
              </a:lnSpc>
              <a:spcAft>
                <a:spcPts val="800"/>
              </a:spcAft>
            </a:pPr>
            <a:endParaRPr lang="uk-UA" sz="1400" u="sng" dirty="0">
              <a:effectLst/>
              <a:latin typeface="Times New Roman" panose="02020603050405020304" pitchFamily="18" charset="0"/>
              <a:ea typeface="Calibri" panose="020F0502020204030204" pitchFamily="34" charset="0"/>
            </a:endParaRPr>
          </a:p>
        </p:txBody>
      </p:sp>
      <p:pic>
        <p:nvPicPr>
          <p:cNvPr id="5" name="Рисунок 4">
            <a:extLst>
              <a:ext uri="{FF2B5EF4-FFF2-40B4-BE49-F238E27FC236}">
                <a16:creationId xmlns:a16="http://schemas.microsoft.com/office/drawing/2014/main" id="{CA52EECF-6673-47C5-A5E4-2C3FD9420879}"/>
              </a:ext>
            </a:extLst>
          </p:cNvPr>
          <p:cNvPicPr>
            <a:picLocks noChangeAspect="1"/>
          </p:cNvPicPr>
          <p:nvPr/>
        </p:nvPicPr>
        <p:blipFill>
          <a:blip r:embed="rId5"/>
          <a:stretch>
            <a:fillRect/>
          </a:stretch>
        </p:blipFill>
        <p:spPr>
          <a:xfrm>
            <a:off x="8473209" y="399158"/>
            <a:ext cx="2209800" cy="2838450"/>
          </a:xfrm>
          <a:prstGeom prst="rect">
            <a:avLst/>
          </a:prstGeom>
        </p:spPr>
      </p:pic>
      <p:pic>
        <p:nvPicPr>
          <p:cNvPr id="12290" name="Picture 2" descr="Результат пошуку зображень за запитом катон старший">
            <a:extLst>
              <a:ext uri="{FF2B5EF4-FFF2-40B4-BE49-F238E27FC236}">
                <a16:creationId xmlns:a16="http://schemas.microsoft.com/office/drawing/2014/main" id="{DD43190E-48C2-4999-A47C-F043DAD99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165" y="3532262"/>
            <a:ext cx="1560944" cy="26313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Плиний Старший">
            <a:extLst>
              <a:ext uri="{FF2B5EF4-FFF2-40B4-BE49-F238E27FC236}">
                <a16:creationId xmlns:a16="http://schemas.microsoft.com/office/drawing/2014/main" id="{BD4314D6-E100-440F-B75F-1AFA1585C7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1927" y="3304699"/>
            <a:ext cx="2583915" cy="315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B6F38-75A7-4E45-8A78-38AE4302BAC0}"/>
              </a:ext>
            </a:extLst>
          </p:cNvPr>
          <p:cNvSpPr txBox="1"/>
          <p:nvPr/>
        </p:nvSpPr>
        <p:spPr>
          <a:xfrm>
            <a:off x="1182255" y="1034381"/>
            <a:ext cx="4599709" cy="2744982"/>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 I ст. до н. е. римський письменник і агроном </a:t>
            </a:r>
            <a:r>
              <a:rPr lang="uk-UA" sz="1800" b="1" u="sng" dirty="0">
                <a:effectLst/>
                <a:latin typeface="Times New Roman" panose="02020603050405020304" pitchFamily="18" charset="0"/>
                <a:ea typeface="Times New Roman" panose="02020603050405020304" pitchFamily="18" charset="0"/>
              </a:rPr>
              <a:t>Ю. </a:t>
            </a:r>
            <a:r>
              <a:rPr lang="uk-UA" sz="1800" b="1" u="sng" dirty="0" err="1">
                <a:effectLst/>
                <a:latin typeface="Times New Roman" panose="02020603050405020304" pitchFamily="18" charset="0"/>
                <a:ea typeface="Times New Roman" panose="02020603050405020304" pitchFamily="18" charset="0"/>
              </a:rPr>
              <a:t>Колумелла</a:t>
            </a:r>
            <a:r>
              <a:rPr lang="uk-UA" sz="1800" b="1" u="sng" dirty="0">
                <a:effectLst/>
                <a:latin typeface="Times New Roman" panose="02020603050405020304" pitchFamily="18" charset="0"/>
                <a:ea typeface="Times New Roman" panose="02020603050405020304" pitchFamily="18" charset="0"/>
              </a:rPr>
              <a:t> </a:t>
            </a:r>
            <a:r>
              <a:rPr lang="uk-UA" sz="1800" u="sng" dirty="0">
                <a:effectLst/>
                <a:latin typeface="Times New Roman" panose="02020603050405020304" pitchFamily="18" charset="0"/>
                <a:ea typeface="Times New Roman" panose="02020603050405020304" pitchFamily="18" charset="0"/>
              </a:rPr>
              <a:t>сформував ідею біоіндикації</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 </a:t>
            </a:r>
            <a:r>
              <a:rPr lang="uk-UA" sz="1800" u="sng" dirty="0">
                <a:effectLst/>
                <a:latin typeface="Times New Roman" panose="02020603050405020304" pitchFamily="18" charset="0"/>
                <a:ea typeface="Times New Roman" panose="02020603050405020304" pitchFamily="18" charset="0"/>
              </a:rPr>
              <a:t>рослинах –</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 </a:t>
            </a:r>
            <a:r>
              <a:rPr lang="uk-UA" sz="1800" u="sng" dirty="0">
                <a:effectLst/>
                <a:latin typeface="Times New Roman" panose="02020603050405020304" pitchFamily="18" charset="0"/>
                <a:ea typeface="Times New Roman" panose="02020603050405020304" pitchFamily="18" charset="0"/>
              </a:rPr>
              <a:t>листю дерев,</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 </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травах </a:t>
            </a:r>
            <a:r>
              <a:rPr lang="uk-UA" sz="1800" u="sng" dirty="0">
                <a:effectLst/>
                <a:latin typeface="Times New Roman" panose="02020603050405020304" pitchFamily="18" charset="0"/>
                <a:ea typeface="Times New Roman" panose="02020603050405020304" pitchFamily="18" charset="0"/>
              </a:rPr>
              <a:t>або</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 </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плодах </a:t>
            </a:r>
            <a:r>
              <a:rPr lang="uk-UA" sz="1800" u="sng" dirty="0">
                <a:effectLst/>
                <a:latin typeface="Times New Roman" panose="02020603050405020304" pitchFamily="18" charset="0"/>
                <a:ea typeface="Times New Roman" panose="02020603050405020304" pitchFamily="18" charset="0"/>
              </a:rPr>
              <a:t>він міг судити про властивості ґрунту і знати, які культури на цьому ґрунті дадуть найбільший урожай. Це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напрям,</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отримав </a:t>
            </a:r>
            <a:r>
              <a:rPr lang="uk-UA" sz="1800" u="sng" dirty="0">
                <a:effectLst/>
                <a:latin typeface="Times New Roman" panose="02020603050405020304" pitchFamily="18" charset="0"/>
                <a:ea typeface="Times New Roman" panose="02020603050405020304" pitchFamily="18" charset="0"/>
              </a:rPr>
              <a:t>назву ландшафтної біоіндикації, і сьогодні успішно використовується в практичних цілях.</a:t>
            </a:r>
            <a:endParaRPr lang="uk-UA" sz="1400" u="sng" dirty="0">
              <a:effectLst/>
              <a:latin typeface="Calibri" panose="020F0502020204030204" pitchFamily="34" charset="0"/>
              <a:ea typeface="Calibri" panose="020F0502020204030204" pitchFamily="34" charset="0"/>
            </a:endParaRPr>
          </a:p>
        </p:txBody>
      </p:sp>
      <p:pic>
        <p:nvPicPr>
          <p:cNvPr id="13314" name="Picture 2" descr="Результат пошуку зображень за запитом ю. колумелла">
            <a:extLst>
              <a:ext uri="{FF2B5EF4-FFF2-40B4-BE49-F238E27FC236}">
                <a16:creationId xmlns:a16="http://schemas.microsoft.com/office/drawing/2014/main" id="{C05F4D00-9E6C-4F3E-9E77-8A6BC45AA9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003" y="752621"/>
            <a:ext cx="3386960" cy="338696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40A4C218-D9CC-4570-94E3-39C106DDA3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4032" y="3505345"/>
            <a:ext cx="20955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0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1118F7-0BE4-48DD-9282-646E818CBCAB}"/>
              </a:ext>
            </a:extLst>
          </p:cNvPr>
          <p:cNvSpPr txBox="1"/>
          <p:nvPr/>
        </p:nvSpPr>
        <p:spPr>
          <a:xfrm>
            <a:off x="1145309" y="601596"/>
            <a:ext cx="6096000" cy="4329390"/>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Засновником індикаційного підходу вважають американського ботаніка </a:t>
            </a:r>
            <a:r>
              <a:rPr lang="uk-UA" sz="1800" b="1" u="sng" dirty="0">
                <a:effectLst/>
                <a:latin typeface="Times New Roman" panose="02020603050405020304" pitchFamily="18" charset="0"/>
                <a:ea typeface="Times New Roman" panose="02020603050405020304" pitchFamily="18" charset="0"/>
              </a:rPr>
              <a:t>Фредеріка </a:t>
            </a:r>
            <a:r>
              <a:rPr lang="uk-UA" sz="1800" b="1" u="sng" dirty="0" err="1">
                <a:effectLst/>
                <a:latin typeface="Times New Roman" panose="02020603050405020304" pitchFamily="18" charset="0"/>
                <a:ea typeface="Times New Roman" panose="02020603050405020304" pitchFamily="18" charset="0"/>
              </a:rPr>
              <a:t>Клементса</a:t>
            </a:r>
            <a:r>
              <a:rPr lang="uk-UA" sz="1800" u="sng" dirty="0">
                <a:effectLst/>
                <a:latin typeface="Times New Roman" panose="02020603050405020304" pitchFamily="18" charset="0"/>
                <a:ea typeface="Times New Roman" panose="02020603050405020304" pitchFamily="18" charset="0"/>
              </a:rPr>
              <a:t>, який у 1920 році в праці «Рослинні сукцесії та індикатори»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зауважив,</a:t>
            </a:r>
            <a:r>
              <a:rPr lang="uk-UA" sz="1800" u="sng" dirty="0">
                <a:effectLst/>
                <a:latin typeface="Times New Roman" panose="02020603050405020304" pitchFamily="18" charset="0"/>
                <a:ea typeface="Times New Roman" panose="02020603050405020304" pitchFamily="18" charset="0"/>
              </a:rPr>
              <a:t> що кожна рослина, або рослинне угруповання є найкращою</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мірою </a:t>
            </a:r>
            <a:r>
              <a:rPr lang="uk-UA" sz="1800" u="sng" dirty="0">
                <a:effectLst/>
                <a:latin typeface="Times New Roman" panose="02020603050405020304" pitchFamily="18" charset="0"/>
                <a:ea typeface="Times New Roman" panose="02020603050405020304" pitchFamily="18" charset="0"/>
              </a:rPr>
              <a:t>умов, у яких росте. Однак, ще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наприкінці </a:t>
            </a:r>
            <a:r>
              <a:rPr lang="uk-UA" sz="1800" u="sng" dirty="0">
                <a:effectLst/>
                <a:latin typeface="Times New Roman" panose="02020603050405020304" pitchFamily="18" charset="0"/>
                <a:ea typeface="Times New Roman" panose="02020603050405020304" pitchFamily="18" charset="0"/>
              </a:rPr>
              <a:t>минулого століття В.В. Докучаєв вважав, що всі елементи природи взаємопов’язані між собою й що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по </a:t>
            </a:r>
            <a:r>
              <a:rPr lang="uk-UA" sz="1800" u="sng" dirty="0">
                <a:effectLst/>
                <a:latin typeface="Times New Roman" panose="02020603050405020304" pitchFamily="18" charset="0"/>
                <a:ea typeface="Times New Roman" panose="02020603050405020304" pitchFamily="18" charset="0"/>
              </a:rPr>
              <a:t>одному з них можна судити про всіх інших.</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Засновником </a:t>
            </a:r>
            <a:r>
              <a:rPr lang="uk-UA" sz="1800" u="sng" dirty="0" err="1">
                <a:effectLst/>
                <a:latin typeface="Times New Roman" panose="02020603050405020304" pitchFamily="18" charset="0"/>
                <a:ea typeface="Times New Roman" panose="02020603050405020304" pitchFamily="18" charset="0"/>
              </a:rPr>
              <a:t>біоіндикційного</a:t>
            </a:r>
            <a:r>
              <a:rPr lang="uk-UA" sz="1800" u="sng" dirty="0">
                <a:effectLst/>
                <a:latin typeface="Times New Roman" panose="02020603050405020304" pitchFamily="18" charset="0"/>
                <a:ea typeface="Times New Roman" panose="02020603050405020304" pitchFamily="18" charset="0"/>
              </a:rPr>
              <a:t> використання рослин,</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оцінки </a:t>
            </a:r>
            <a:r>
              <a:rPr lang="uk-UA" sz="1800" u="sng" dirty="0">
                <a:effectLst/>
                <a:latin typeface="Times New Roman" panose="02020603050405020304" pitchFamily="18" charset="0"/>
                <a:ea typeface="Times New Roman" panose="02020603050405020304" pitchFamily="18" charset="0"/>
              </a:rPr>
              <a:t>властивостей ґрунтів і </a:t>
            </a:r>
            <a:r>
              <a:rPr lang="uk-UA" sz="1800" u="sng" dirty="0" err="1">
                <a:effectLst/>
                <a:latin typeface="Times New Roman" panose="02020603050405020304" pitchFamily="18" charset="0"/>
                <a:ea typeface="Times New Roman" panose="02020603050405020304" pitchFamily="18" charset="0"/>
              </a:rPr>
              <a:t>підстилаючих</a:t>
            </a:r>
            <a:r>
              <a:rPr lang="uk-UA" sz="1800" u="sng" dirty="0">
                <a:effectLst/>
                <a:latin typeface="Times New Roman" panose="02020603050405020304" pitchFamily="18" charset="0"/>
                <a:ea typeface="Times New Roman" panose="02020603050405020304" pitchFamily="18" charset="0"/>
              </a:rPr>
              <a:t> гірських порід</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за </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особливостями </a:t>
            </a:r>
            <a:r>
              <a:rPr lang="uk-UA" sz="1800" u="sng" dirty="0">
                <a:effectLst/>
                <a:latin typeface="Times New Roman" panose="02020603050405020304" pitchFamily="18" charset="0"/>
                <a:ea typeface="Times New Roman" panose="02020603050405020304" pitchFamily="18" charset="0"/>
              </a:rPr>
              <a:t>розвитку рослин і складу рослинного покрив</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у, безперечно, в</a:t>
            </a:r>
            <a:r>
              <a:rPr lang="uk-UA" sz="1800" u="sng" dirty="0">
                <a:effectLst/>
                <a:latin typeface="Times New Roman" panose="02020603050405020304" pitchFamily="18" charset="0"/>
                <a:ea typeface="Times New Roman" panose="02020603050405020304" pitchFamily="18" charset="0"/>
              </a:rPr>
              <a:t>важають </a:t>
            </a:r>
            <a:r>
              <a:rPr lang="uk-UA" sz="1800" b="1" u="sng" dirty="0">
                <a:effectLst/>
                <a:latin typeface="Times New Roman" panose="02020603050405020304" pitchFamily="18" charset="0"/>
                <a:ea typeface="Times New Roman" panose="02020603050405020304" pitchFamily="18" charset="0"/>
              </a:rPr>
              <a:t>А.П. </a:t>
            </a:r>
            <a:r>
              <a:rPr lang="uk-UA" sz="1800" b="1" u="sng" dirty="0" err="1">
                <a:effectLst/>
                <a:latin typeface="Times New Roman" panose="02020603050405020304" pitchFamily="18" charset="0"/>
                <a:ea typeface="Times New Roman" panose="02020603050405020304" pitchFamily="18" charset="0"/>
              </a:rPr>
              <a:t>Карпінского</a:t>
            </a:r>
            <a:r>
              <a:rPr lang="uk-UA" sz="1800" u="sng" dirty="0">
                <a:effectLst/>
                <a:latin typeface="Times New Roman" panose="02020603050405020304" pitchFamily="18" charset="0"/>
                <a:ea typeface="Times New Roman" panose="02020603050405020304" pitchFamily="18" charset="0"/>
              </a:rPr>
              <a:t>, роботу якого, опубліковану в 1841 р. та присвячену приуроченості рослин до різних гірських порід використовують і нині</a:t>
            </a:r>
            <a:r>
              <a:rPr lang="uk-UA" sz="1800" dirty="0">
                <a:effectLst/>
                <a:latin typeface="Times New Roman" panose="02020603050405020304" pitchFamily="18" charset="0"/>
                <a:ea typeface="Times New Roman" panose="02020603050405020304" pitchFamily="18" charset="0"/>
              </a:rPr>
              <a:t>.</a:t>
            </a:r>
            <a:endParaRPr lang="uk-UA" sz="1400" dirty="0">
              <a:effectLst/>
              <a:latin typeface="Calibri" panose="020F0502020204030204" pitchFamily="34" charset="0"/>
              <a:ea typeface="Calibri" panose="020F0502020204030204" pitchFamily="34" charset="0"/>
            </a:endParaRPr>
          </a:p>
        </p:txBody>
      </p:sp>
      <p:pic>
        <p:nvPicPr>
          <p:cNvPr id="14338" name="Picture 2" descr="Результат пошуку зображень за запитом ф. климентс">
            <a:extLst>
              <a:ext uri="{FF2B5EF4-FFF2-40B4-BE49-F238E27FC236}">
                <a16:creationId xmlns:a16="http://schemas.microsoft.com/office/drawing/2014/main" id="{543238C6-D392-474B-8704-6092155575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4763" y="424282"/>
            <a:ext cx="2364509" cy="30452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Результат пошуку зображень за запитом А.П. Карпінского">
            <a:extLst>
              <a:ext uri="{FF2B5EF4-FFF2-40B4-BE49-F238E27FC236}">
                <a16:creationId xmlns:a16="http://schemas.microsoft.com/office/drawing/2014/main" id="{089786DA-AC1B-4623-9807-16C84FD8D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9543" y="3620655"/>
            <a:ext cx="2479146" cy="29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8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0542DF-542E-4807-850F-6013E3394285}"/>
              </a:ext>
            </a:extLst>
          </p:cNvPr>
          <p:cNvSpPr txBox="1"/>
          <p:nvPr/>
        </p:nvSpPr>
        <p:spPr>
          <a:xfrm>
            <a:off x="923636" y="694084"/>
            <a:ext cx="6770255" cy="4431983"/>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Основою біоіндикації є взаємозв’язок і взаємозумовленість всіх явищ природи. Вона є прикладом застосування ідей </a:t>
            </a:r>
            <a:r>
              <a:rPr lang="uk-UA" sz="1800" b="1" u="sng" dirty="0">
                <a:effectLst/>
                <a:latin typeface="Times New Roman" panose="02020603050405020304" pitchFamily="18" charset="0"/>
                <a:ea typeface="Times New Roman" panose="02020603050405020304" pitchFamily="18" charset="0"/>
              </a:rPr>
              <a:t>Василя Васильовича Докучаєва </a:t>
            </a:r>
            <a:r>
              <a:rPr lang="uk-UA" sz="1800" u="sng" dirty="0">
                <a:effectLst/>
                <a:latin typeface="Times New Roman" panose="02020603050405020304" pitchFamily="18" charset="0"/>
                <a:ea typeface="Times New Roman" panose="02020603050405020304" pitchFamily="18" charset="0"/>
              </a:rPr>
              <a:t>про зв’язок усіх елементів умов середовища з вирішенням практичних завдань. </a:t>
            </a:r>
            <a:r>
              <a:rPr lang="uk-UA" sz="1800" b="1" u="sng" dirty="0">
                <a:effectLst/>
                <a:latin typeface="Times New Roman" panose="02020603050405020304" pitchFamily="18" charset="0"/>
                <a:ea typeface="Times New Roman" panose="02020603050405020304" pitchFamily="18" charset="0"/>
              </a:rPr>
              <a:t>В. В. Докучаєвим </a:t>
            </a:r>
            <a:r>
              <a:rPr lang="uk-UA" sz="1800" u="sng" dirty="0">
                <a:effectLst/>
                <a:latin typeface="Times New Roman" panose="02020603050405020304" pitchFamily="18" charset="0"/>
                <a:ea typeface="Times New Roman" panose="02020603050405020304" pitchFamily="18" charset="0"/>
              </a:rPr>
              <a:t>(1883, 1893 г.) було розвинене</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уявлення </a:t>
            </a:r>
            <a:r>
              <a:rPr lang="uk-UA" sz="1800" u="sng" dirty="0">
                <a:effectLst/>
                <a:latin typeface="Times New Roman" panose="02020603050405020304" pitchFamily="18" charset="0"/>
                <a:ea typeface="Times New Roman" panose="02020603050405020304" pitchFamily="18" charset="0"/>
              </a:rPr>
              <a:t>про ґрун</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т, як про </a:t>
            </a:r>
            <a:r>
              <a:rPr lang="uk-UA" sz="1800" u="sng" dirty="0">
                <a:effectLst/>
                <a:latin typeface="Times New Roman" panose="02020603050405020304" pitchFamily="18" charset="0"/>
                <a:ea typeface="Times New Roman" panose="02020603050405020304" pitchFamily="18" charset="0"/>
              </a:rPr>
              <a:t>особливе природно-історичне утворення. В.В. Докучаєвим (1898) був сформульований «закон </a:t>
            </a:r>
            <a:r>
              <a:rPr lang="uk-UA" sz="1800" u="sng" dirty="0" err="1">
                <a:effectLst/>
                <a:latin typeface="Times New Roman" panose="02020603050405020304" pitchFamily="18" charset="0"/>
                <a:ea typeface="Times New Roman" panose="02020603050405020304" pitchFamily="18" charset="0"/>
              </a:rPr>
              <a:t>cталості</a:t>
            </a:r>
            <a:r>
              <a:rPr lang="uk-UA" sz="1800" u="sng" dirty="0">
                <a:effectLst/>
                <a:latin typeface="Times New Roman" panose="02020603050405020304" pitchFamily="18" charset="0"/>
                <a:ea typeface="Times New Roman" panose="02020603050405020304" pitchFamily="18" charset="0"/>
              </a:rPr>
              <a:t> взаємин між ґрунтом і рослинними організмами, що ростуть на ньом</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у, як у </a:t>
            </a:r>
            <a:r>
              <a:rPr lang="uk-UA" sz="1800" u="sng" dirty="0">
                <a:effectLst/>
                <a:latin typeface="Times New Roman" panose="02020603050405020304" pitchFamily="18" charset="0"/>
                <a:ea typeface="Times New Roman" panose="02020603050405020304" pitchFamily="18" charset="0"/>
              </a:rPr>
              <a:t>часі, так і в просторі».</a:t>
            </a:r>
          </a:p>
          <a:p>
            <a:pPr indent="450215" algn="just">
              <a:lnSpc>
                <a:spcPct val="107000"/>
              </a:lnSpc>
              <a:spcAft>
                <a:spcPts val="800"/>
              </a:spcAft>
            </a:pPr>
            <a:endParaRPr lang="uk-UA" u="sng" dirty="0">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 Глибокі зв’язки між ґрунтом, геологічною породою й рослинністю викладені в працях </a:t>
            </a:r>
            <a:r>
              <a:rPr lang="uk-UA" sz="1800" b="1" u="sng" dirty="0">
                <a:effectLst/>
                <a:latin typeface="Times New Roman" panose="02020603050405020304" pitchFamily="18" charset="0"/>
                <a:ea typeface="Times New Roman" panose="02020603050405020304" pitchFamily="18" charset="0"/>
              </a:rPr>
              <a:t>Павла Андрійовича </a:t>
            </a:r>
            <a:r>
              <a:rPr lang="uk-UA" sz="1800" b="1" u="sng" dirty="0" err="1">
                <a:effectLst/>
                <a:latin typeface="Times New Roman" panose="02020603050405020304" pitchFamily="18" charset="0"/>
                <a:ea typeface="Times New Roman" panose="02020603050405020304" pitchFamily="18" charset="0"/>
              </a:rPr>
              <a:t>Костичева</a:t>
            </a:r>
            <a:r>
              <a:rPr lang="uk-UA" sz="1800" b="1" u="sng" dirty="0">
                <a:effectLst/>
                <a:latin typeface="Times New Roman" panose="02020603050405020304" pitchFamily="18" charset="0"/>
                <a:ea typeface="Times New Roman" panose="02020603050405020304" pitchFamily="18" charset="0"/>
              </a:rPr>
              <a:t> (1890).</a:t>
            </a:r>
            <a:r>
              <a:rPr lang="uk-UA" sz="1800" b="1"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Приклади </a:t>
            </a:r>
            <a:r>
              <a:rPr lang="uk-UA" sz="1800" u="sng" dirty="0">
                <a:effectLst/>
                <a:latin typeface="Times New Roman" panose="02020603050405020304" pitchFamily="18" charset="0"/>
                <a:ea typeface="Times New Roman" panose="02020603050405020304" pitchFamily="18" charset="0"/>
              </a:rPr>
              <a:t>практичного використання індикаторів ґрунтів наведені </a:t>
            </a:r>
            <a:r>
              <a:rPr lang="uk-UA" sz="1800" b="1" u="sng" dirty="0">
                <a:effectLst/>
                <a:latin typeface="Times New Roman" panose="02020603050405020304" pitchFamily="18" charset="0"/>
                <a:ea typeface="Times New Roman" panose="02020603050405020304" pitchFamily="18" charset="0"/>
              </a:rPr>
              <a:t>Францом Івановичем  </a:t>
            </a:r>
            <a:r>
              <a:rPr lang="uk-UA" sz="1800" b="1" u="sng" dirty="0" err="1">
                <a:effectLst/>
                <a:latin typeface="Times New Roman" panose="02020603050405020304" pitchFamily="18" charset="0"/>
                <a:ea typeface="Times New Roman" panose="02020603050405020304" pitchFamily="18" charset="0"/>
              </a:rPr>
              <a:t>Рупрехтом</a:t>
            </a:r>
            <a:r>
              <a:rPr lang="uk-UA" sz="1800" b="1" u="sng" dirty="0">
                <a:effectLst/>
                <a:latin typeface="Times New Roman" panose="02020603050405020304" pitchFamily="18" charset="0"/>
                <a:ea typeface="Times New Roman" panose="02020603050405020304" pitchFamily="18" charset="0"/>
              </a:rPr>
              <a:t> (1866).</a:t>
            </a:r>
            <a:endParaRPr lang="uk-UA" sz="1400" b="1" u="sng" dirty="0">
              <a:effectLst/>
              <a:latin typeface="Calibri" panose="020F0502020204030204" pitchFamily="34" charset="0"/>
              <a:ea typeface="Calibri" panose="020F0502020204030204" pitchFamily="34" charset="0"/>
            </a:endParaRPr>
          </a:p>
        </p:txBody>
      </p:sp>
      <p:pic>
        <p:nvPicPr>
          <p:cNvPr id="15362" name="Picture 2" descr="Результат пошуку зображень за запитом докучаев">
            <a:extLst>
              <a:ext uri="{FF2B5EF4-FFF2-40B4-BE49-F238E27FC236}">
                <a16:creationId xmlns:a16="http://schemas.microsoft.com/office/drawing/2014/main" id="{DB0D40EF-8D51-409C-B085-AC13D6D44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0566" y="549708"/>
            <a:ext cx="2095454" cy="23320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Результат пошуку зображень за запитом костичев">
            <a:extLst>
              <a:ext uri="{FF2B5EF4-FFF2-40B4-BE49-F238E27FC236}">
                <a16:creationId xmlns:a16="http://schemas.microsoft.com/office/drawing/2014/main" id="{2B5E0C08-854A-4616-A8CB-D5CDF20884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916" y="3428999"/>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Результат пошуку зображень за запитом ф і рупрехт">
            <a:extLst>
              <a:ext uri="{FF2B5EF4-FFF2-40B4-BE49-F238E27FC236}">
                <a16:creationId xmlns:a16="http://schemas.microsoft.com/office/drawing/2014/main" id="{DB3D124F-C375-47EC-9FA7-9DADA2D503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986" y="4071936"/>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7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7886F-DDA2-434A-9438-703742C7E4BD}"/>
              </a:ext>
            </a:extLst>
          </p:cNvPr>
          <p:cNvSpPr txBox="1"/>
          <p:nvPr/>
        </p:nvSpPr>
        <p:spPr>
          <a:xfrm>
            <a:off x="1163782" y="778286"/>
            <a:ext cx="6096000" cy="4801827"/>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 зв’язку з цим одним із перших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напрямків </a:t>
            </a:r>
            <a:r>
              <a:rPr lang="uk-UA" sz="1800" u="sng" dirty="0">
                <a:effectLst/>
                <a:latin typeface="Times New Roman" panose="02020603050405020304" pitchFamily="18" charset="0"/>
                <a:ea typeface="Times New Roman" panose="02020603050405020304" pitchFamily="18" charset="0"/>
              </a:rPr>
              <a:t>у біоіндикації була індикаційна геоботаніка. З теоретичних робіт</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по </a:t>
            </a:r>
            <a:r>
              <a:rPr lang="uk-UA" sz="1800" u="sng" dirty="0">
                <a:effectLst/>
                <a:latin typeface="Times New Roman" panose="02020603050405020304" pitchFamily="18" charset="0"/>
                <a:ea typeface="Times New Roman" panose="02020603050405020304" pitchFamily="18" charset="0"/>
              </a:rPr>
              <a:t>біоіндикації першою найбільш фундаментальною і видатною була робота </a:t>
            </a:r>
            <a:r>
              <a:rPr lang="uk-UA" sz="1800" b="1" u="sng" dirty="0">
                <a:effectLst/>
                <a:latin typeface="Times New Roman" panose="02020603050405020304" pitchFamily="18" charset="0"/>
                <a:ea typeface="Times New Roman" panose="02020603050405020304" pitchFamily="18" charset="0"/>
              </a:rPr>
              <a:t>Фредерика </a:t>
            </a:r>
            <a:r>
              <a:rPr lang="uk-UA" sz="1800" b="1" u="sng" dirty="0" err="1">
                <a:effectLst/>
                <a:latin typeface="Times New Roman" panose="02020603050405020304" pitchFamily="18" charset="0"/>
                <a:ea typeface="Times New Roman" panose="02020603050405020304" pitchFamily="18" charset="0"/>
              </a:rPr>
              <a:t>Клементса</a:t>
            </a:r>
            <a:r>
              <a:rPr lang="uk-UA" sz="1800" b="1" u="sng" dirty="0">
                <a:effectLst/>
                <a:latin typeface="Times New Roman" panose="02020603050405020304" pitchFamily="18" charset="0"/>
                <a:ea typeface="Times New Roman" panose="02020603050405020304" pitchFamily="18" charset="0"/>
              </a:rPr>
              <a:t> (</a:t>
            </a:r>
            <a:r>
              <a:rPr lang="uk-UA" sz="1800" b="1" u="sng" dirty="0" err="1">
                <a:effectLst/>
                <a:latin typeface="Times New Roman" panose="02020603050405020304" pitchFamily="18" charset="0"/>
                <a:ea typeface="Times New Roman" panose="02020603050405020304" pitchFamily="18" charset="0"/>
              </a:rPr>
              <a:t>Clement</a:t>
            </a:r>
            <a:r>
              <a:rPr lang="uk-UA" sz="1800" u="sng" dirty="0">
                <a:effectLst/>
                <a:latin typeface="Times New Roman" panose="02020603050405020304" pitchFamily="18" charset="0"/>
                <a:ea typeface="Times New Roman" panose="02020603050405020304" pitchFamily="18" charset="0"/>
              </a:rPr>
              <a:t>, 1920), яка покладена в основу вчення про рослинні індикатори.</a:t>
            </a:r>
          </a:p>
          <a:p>
            <a:pPr indent="450215" algn="just">
              <a:lnSpc>
                <a:spcPct val="107000"/>
              </a:lnSpc>
              <a:spcAft>
                <a:spcPts val="800"/>
              </a:spcAft>
            </a:pPr>
            <a:endParaRPr lang="uk-UA" u="sng" dirty="0">
              <a:latin typeface="Times New Roman" panose="02020603050405020304" pitchFamily="18" charset="0"/>
              <a:ea typeface="Calibri" panose="020F0502020204030204" pitchFamily="34" charset="0"/>
            </a:endParaRPr>
          </a:p>
          <a:p>
            <a:pPr indent="450215" algn="just">
              <a:lnSpc>
                <a:spcPct val="107000"/>
              </a:lnSpc>
              <a:spcAft>
                <a:spcPts val="800"/>
              </a:spcAft>
            </a:pPr>
            <a:endParaRPr lang="uk-UA" sz="1400" u="sng" dirty="0">
              <a:effectLst/>
              <a:latin typeface="Times New Roman" panose="02020603050405020304" pitchFamily="18" charset="0"/>
              <a:ea typeface="Calibri" panose="020F0502020204030204" pitchFamily="34" charset="0"/>
            </a:endParaRPr>
          </a:p>
          <a:p>
            <a:pPr indent="450215" algn="just">
              <a:lnSpc>
                <a:spcPct val="107000"/>
              </a:lnSpc>
              <a:spcAft>
                <a:spcPts val="800"/>
              </a:spcAft>
            </a:pP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Значну</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цікавість представляють роботи</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з </a:t>
            </a:r>
            <a:r>
              <a:rPr lang="uk-UA" sz="1800" u="sng" dirty="0">
                <a:effectLst/>
                <a:latin typeface="Times New Roman" panose="02020603050405020304" pitchFamily="18" charset="0"/>
                <a:ea typeface="Times New Roman" panose="02020603050405020304" pitchFamily="18" charset="0"/>
              </a:rPr>
              <a:t>використання рослиннос</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ті як </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показника </a:t>
            </a:r>
            <a:r>
              <a:rPr lang="uk-UA" sz="1800" u="sng" dirty="0">
                <a:effectLst/>
                <a:latin typeface="Times New Roman" panose="02020603050405020304" pitchFamily="18" charset="0"/>
                <a:ea typeface="Times New Roman" panose="02020603050405020304" pitchFamily="18" charset="0"/>
              </a:rPr>
              <a:t>клімату; типів лісу; рівня залягання ґрунтових вод. Ідеї В.І. Вернадського (1926,1934), </a:t>
            </a:r>
            <a:r>
              <a:rPr lang="uk-UA" sz="1800" b="1" u="sng" dirty="0">
                <a:effectLst/>
                <a:latin typeface="Times New Roman" panose="02020603050405020304" pitchFamily="18" charset="0"/>
                <a:ea typeface="Times New Roman" panose="02020603050405020304" pitchFamily="18" charset="0"/>
              </a:rPr>
              <a:t>Олександра Павловича </a:t>
            </a:r>
            <a:r>
              <a:rPr lang="uk-UA" sz="1800" b="1" u="sng" dirty="0" err="1">
                <a:effectLst/>
                <a:latin typeface="Times New Roman" panose="02020603050405020304" pitchFamily="18" charset="0"/>
                <a:ea typeface="Times New Roman" panose="02020603050405020304" pitchFamily="18" charset="0"/>
              </a:rPr>
              <a:t>Віноградова</a:t>
            </a:r>
            <a:r>
              <a:rPr lang="uk-UA" sz="1800" b="1" u="sng" dirty="0">
                <a:effectLst/>
                <a:latin typeface="Times New Roman" panose="02020603050405020304" pitchFamily="18" charset="0"/>
                <a:ea typeface="Times New Roman" panose="02020603050405020304" pitchFamily="18" charset="0"/>
              </a:rPr>
              <a:t> </a:t>
            </a:r>
            <a:r>
              <a:rPr lang="uk-UA" sz="1800" u="sng" dirty="0">
                <a:effectLst/>
                <a:latin typeface="Times New Roman" panose="02020603050405020304" pitchFamily="18" charset="0"/>
                <a:ea typeface="Times New Roman" panose="02020603050405020304" pitchFamily="18" charset="0"/>
              </a:rPr>
              <a:t>(1952, 1954) обґрунтували можливості використання рослин і рослинних угруповань для індикації корисних копалин.</a:t>
            </a:r>
            <a:endParaRPr lang="uk-UA" sz="1400" u="sng" dirty="0">
              <a:effectLst/>
              <a:latin typeface="Calibri" panose="020F0502020204030204" pitchFamily="34" charset="0"/>
              <a:ea typeface="Calibri" panose="020F0502020204030204" pitchFamily="34" charset="0"/>
            </a:endParaRPr>
          </a:p>
        </p:txBody>
      </p:sp>
      <p:pic>
        <p:nvPicPr>
          <p:cNvPr id="16386" name="Picture 2" descr="Результат пошуку зображень за запитом ф клементс">
            <a:extLst>
              <a:ext uri="{FF2B5EF4-FFF2-40B4-BE49-F238E27FC236}">
                <a16:creationId xmlns:a16="http://schemas.microsoft.com/office/drawing/2014/main" id="{105821F8-AF28-4287-982A-3EF69D22F2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9868" y="640773"/>
            <a:ext cx="16383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Результат пошуку зображень за запитом А.П. Віноградов">
            <a:extLst>
              <a:ext uri="{FF2B5EF4-FFF2-40B4-BE49-F238E27FC236}">
                <a16:creationId xmlns:a16="http://schemas.microsoft.com/office/drawing/2014/main" id="{78290AD4-EE09-46B7-9702-370D81B924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4020128"/>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4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665C5-0F5C-4D77-9E16-2F7CD053B2AD}"/>
              </a:ext>
            </a:extLst>
          </p:cNvPr>
          <p:cNvSpPr txBox="1"/>
          <p:nvPr/>
        </p:nvSpPr>
        <p:spPr>
          <a:xfrm>
            <a:off x="1293091" y="959015"/>
            <a:ext cx="7850909" cy="5321072"/>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Широко використовуються рослинні індикатори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для </a:t>
            </a:r>
            <a:r>
              <a:rPr lang="uk-UA" sz="1800" u="sng" dirty="0">
                <a:effectLst/>
                <a:latin typeface="Times New Roman" panose="02020603050405020304" pitchFamily="18" charset="0"/>
                <a:ea typeface="Times New Roman" panose="02020603050405020304" pitchFamily="18" charset="0"/>
              </a:rPr>
              <a:t>вивчення сільськогосподарських угідь,</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оцінці </a:t>
            </a:r>
            <a:r>
              <a:rPr lang="uk-UA" sz="1800" u="sng" dirty="0">
                <a:effectLst/>
                <a:latin typeface="Times New Roman" panose="02020603050405020304" pitchFamily="18" charset="0"/>
                <a:ea typeface="Times New Roman" panose="02020603050405020304" pitchFamily="18" charset="0"/>
              </a:rPr>
              <a:t>засолення, зволоження, механічного складу ґрунтів,</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стадій пасовищної </a:t>
            </a:r>
            <a:r>
              <a:rPr lang="uk-UA" sz="1800" u="sng" dirty="0">
                <a:effectLst/>
                <a:latin typeface="Times New Roman" panose="02020603050405020304" pitchFamily="18" charset="0"/>
                <a:ea typeface="Times New Roman" panose="02020603050405020304" pitchFamily="18" charset="0"/>
              </a:rPr>
              <a:t>дигресії. Послідовний аналіз екологічних умов земель і</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їх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оцінка </a:t>
            </a:r>
            <a:r>
              <a:rPr lang="uk-UA" sz="1800" u="sng" dirty="0">
                <a:effectLst/>
                <a:latin typeface="Times New Roman" panose="02020603050405020304" pitchFamily="18" charset="0"/>
                <a:ea typeface="Times New Roman" panose="02020603050405020304" pitchFamily="18" charset="0"/>
              </a:rPr>
              <a:t>за рослинним покривом містяться в працях </a:t>
            </a:r>
            <a:r>
              <a:rPr lang="uk-UA" sz="1800" b="1" u="sng" dirty="0">
                <a:effectLst/>
                <a:latin typeface="Times New Roman" panose="02020603050405020304" pitchFamily="18" charset="0"/>
                <a:ea typeface="Times New Roman" panose="02020603050405020304" pitchFamily="18" charset="0"/>
              </a:rPr>
              <a:t>Леонтія Григоровича </a:t>
            </a:r>
            <a:r>
              <a:rPr lang="uk-UA" sz="1800" b="1" u="sng" dirty="0" err="1">
                <a:effectLst/>
                <a:latin typeface="Times New Roman" panose="02020603050405020304" pitchFamily="18" charset="0"/>
                <a:ea typeface="Times New Roman" panose="02020603050405020304" pitchFamily="18" charset="0"/>
              </a:rPr>
              <a:t>Раменского</a:t>
            </a:r>
            <a:r>
              <a:rPr lang="uk-UA" sz="1800" b="1" u="sng" dirty="0">
                <a:effectLst/>
                <a:latin typeface="Times New Roman" panose="02020603050405020304" pitchFamily="18" charset="0"/>
                <a:ea typeface="Times New Roman" panose="02020603050405020304" pitchFamily="18" charset="0"/>
              </a:rPr>
              <a:t> </a:t>
            </a:r>
            <a:r>
              <a:rPr lang="uk-UA" sz="1800" u="sng" dirty="0">
                <a:effectLst/>
                <a:latin typeface="Times New Roman" panose="02020603050405020304" pitchFamily="18" charset="0"/>
                <a:ea typeface="Times New Roman" panose="02020603050405020304" pitchFamily="18" charset="0"/>
              </a:rPr>
              <a:t>(1938, 1941), В.І. Ларіна (1953).</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Для удосконалення</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захисту </a:t>
            </a:r>
            <a:r>
              <a:rPr lang="uk-UA" sz="1800" u="sng" dirty="0">
                <a:effectLst/>
                <a:latin typeface="Times New Roman" panose="02020603050405020304" pitchFamily="18" charset="0"/>
                <a:ea typeface="Times New Roman" panose="02020603050405020304" pitchFamily="18" charset="0"/>
              </a:rPr>
              <a:t>зовнішнього середовища й розширення </a:t>
            </a:r>
            <a:r>
              <a:rPr lang="uk-UA" sz="1800" u="sng" dirty="0" err="1">
                <a:effectLst/>
                <a:latin typeface="Times New Roman" panose="02020603050405020304" pitchFamily="18" charset="0"/>
                <a:ea typeface="Times New Roman" panose="02020603050405020304" pitchFamily="18" charset="0"/>
              </a:rPr>
              <a:t>біоіндикаційного</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напрямку </a:t>
            </a:r>
            <a:r>
              <a:rPr lang="uk-UA" sz="1800" u="sng" dirty="0">
                <a:effectLst/>
                <a:latin typeface="Times New Roman" panose="02020603050405020304" pitchFamily="18" charset="0"/>
                <a:ea typeface="Times New Roman" panose="02020603050405020304" pitchFamily="18" charset="0"/>
              </a:rPr>
              <a:t>в моніторингу стану природних об’єктів на XXI загальній асамблеї Міжнародної</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спілки </a:t>
            </a:r>
            <a:r>
              <a:rPr lang="uk-UA" sz="1800" u="sng" dirty="0">
                <a:effectLst/>
                <a:latin typeface="Times New Roman" panose="02020603050405020304" pitchFamily="18" charset="0"/>
                <a:ea typeface="Times New Roman" panose="02020603050405020304" pitchFamily="18" charset="0"/>
              </a:rPr>
              <a:t>біологічних наук (Оттава, 1982 р.) була відпрацьована програма «Біоіндикатори». Основні</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напрямки </a:t>
            </a:r>
            <a:r>
              <a:rPr lang="uk-UA" sz="1800" u="sng" dirty="0">
                <a:effectLst/>
                <a:latin typeface="Times New Roman" panose="02020603050405020304" pitchFamily="18" charset="0"/>
                <a:ea typeface="Times New Roman" panose="02020603050405020304" pitchFamily="18" charset="0"/>
              </a:rPr>
              <a:t>діяльності (об’єкти, цілі, організація, методи) сформульовані академіком АН Угорської Народної Республіки Н. </a:t>
            </a:r>
            <a:r>
              <a:rPr lang="uk-UA" sz="1800" u="sng" dirty="0" err="1">
                <a:effectLst/>
                <a:latin typeface="Times New Roman" panose="02020603050405020304" pitchFamily="18" charset="0"/>
                <a:ea typeface="Times New Roman" panose="02020603050405020304" pitchFamily="18" charset="0"/>
              </a:rPr>
              <a:t>Шаланкі</a:t>
            </a:r>
            <a:r>
              <a:rPr lang="uk-UA" sz="1800" u="sng" dirty="0">
                <a:effectLst/>
                <a:latin typeface="Times New Roman" panose="02020603050405020304" pitchFamily="18" charset="0"/>
                <a:ea typeface="Times New Roman" panose="02020603050405020304" pitchFamily="18" charset="0"/>
              </a:rPr>
              <a:t> – одним із творців програми.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Основні</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тези </a:t>
            </a:r>
            <a:r>
              <a:rPr lang="uk-UA" sz="1800" u="sng" dirty="0">
                <a:effectLst/>
                <a:latin typeface="Times New Roman" panose="02020603050405020304" pitchFamily="18" charset="0"/>
                <a:ea typeface="Times New Roman" panose="02020603050405020304" pitchFamily="18" charset="0"/>
              </a:rPr>
              <a:t>програми: стандартизація методів дослідження, задоволення регіональних і національних проблем; створення мережі спеціалістів із біоіндикації; розширення </a:t>
            </a:r>
            <a:r>
              <a:rPr lang="uk-UA" sz="1800" u="sng" dirty="0" err="1">
                <a:effectLst/>
                <a:latin typeface="Times New Roman" panose="02020603050405020304" pitchFamily="18" charset="0"/>
                <a:ea typeface="Times New Roman" panose="02020603050405020304" pitchFamily="18" charset="0"/>
              </a:rPr>
              <a:t>біоіндикаційних</a:t>
            </a:r>
            <a:r>
              <a:rPr lang="uk-UA" sz="1800" u="sng" dirty="0">
                <a:effectLst/>
                <a:latin typeface="Times New Roman" panose="02020603050405020304" pitchFamily="18" charset="0"/>
                <a:ea typeface="Times New Roman" panose="02020603050405020304" pitchFamily="18" charset="0"/>
              </a:rPr>
              <a:t> досліджень у моніторингу</a:t>
            </a:r>
            <a:r>
              <a:rPr lang="uk-UA" sz="1800" u="sng" strike="noStrike" dirty="0">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Крім того, проводяться також міжнародні симпозіуми з біоіндикації антропогенних забруднень (Індія, 1984; Канада, 1985; СРСР, 1989 та інші).</a:t>
            </a:r>
            <a:endParaRPr lang="uk-UA" sz="1400" u="sng" dirty="0">
              <a:effectLst/>
              <a:latin typeface="Calibri" panose="020F0502020204030204" pitchFamily="34" charset="0"/>
              <a:ea typeface="Calibri" panose="020F0502020204030204" pitchFamily="34" charset="0"/>
            </a:endParaRPr>
          </a:p>
        </p:txBody>
      </p:sp>
      <p:pic>
        <p:nvPicPr>
          <p:cNvPr id="17410" name="Picture 2" descr="Результат пошуку зображень за запитом л г раменський">
            <a:extLst>
              <a:ext uri="{FF2B5EF4-FFF2-40B4-BE49-F238E27FC236}">
                <a16:creationId xmlns:a16="http://schemas.microsoft.com/office/drawing/2014/main" id="{C52DBA63-9B1C-4674-B93C-9BB2E988D4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382" y="481879"/>
            <a:ext cx="2324677" cy="396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1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90228-039D-465B-8989-50477082728E}"/>
              </a:ext>
            </a:extLst>
          </p:cNvPr>
          <p:cNvSpPr txBox="1"/>
          <p:nvPr/>
        </p:nvSpPr>
        <p:spPr>
          <a:xfrm>
            <a:off x="1034473" y="620282"/>
            <a:ext cx="7546109" cy="5617435"/>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Відомості про рослинні індикатори узагальнені в статті А. </a:t>
            </a:r>
            <a:r>
              <a:rPr lang="uk-UA" sz="1800" u="sng" dirty="0" err="1">
                <a:effectLst/>
                <a:latin typeface="Times New Roman" panose="02020603050405020304" pitchFamily="18" charset="0"/>
                <a:ea typeface="Times New Roman" panose="02020603050405020304" pitchFamily="18" charset="0"/>
              </a:rPr>
              <a:t>Семпсона</a:t>
            </a:r>
            <a:r>
              <a:rPr lang="uk-UA" sz="1800" u="sng" dirty="0">
                <a:effectLst/>
                <a:latin typeface="Times New Roman" panose="02020603050405020304" pitchFamily="18" charset="0"/>
                <a:ea typeface="Times New Roman" panose="02020603050405020304" pitchFamily="18" charset="0"/>
              </a:rPr>
              <a:t> (</a:t>
            </a:r>
            <a:r>
              <a:rPr lang="uk-UA" sz="1800" u="sng" dirty="0" err="1">
                <a:effectLst/>
                <a:latin typeface="Times New Roman" panose="02020603050405020304" pitchFamily="18" charset="0"/>
                <a:ea typeface="Times New Roman" panose="02020603050405020304" pitchFamily="18" charset="0"/>
              </a:rPr>
              <a:t>Sampson</a:t>
            </a:r>
            <a:r>
              <a:rPr lang="uk-UA" sz="1800" u="sng" dirty="0">
                <a:effectLst/>
                <a:latin typeface="Times New Roman" panose="02020603050405020304" pitchFamily="18" charset="0"/>
                <a:ea typeface="Times New Roman" panose="02020603050405020304" pitchFamily="18" charset="0"/>
              </a:rPr>
              <a:t>, 1939) «Рослинні індикатори»; Б.В. </a:t>
            </a:r>
            <a:r>
              <a:rPr lang="uk-UA" sz="1800" u="sng" dirty="0" err="1">
                <a:effectLst/>
                <a:latin typeface="Times New Roman" panose="02020603050405020304" pitchFamily="18" charset="0"/>
                <a:ea typeface="Times New Roman" panose="02020603050405020304" pitchFamily="18" charset="0"/>
              </a:rPr>
              <a:t>Віноградова</a:t>
            </a:r>
            <a:r>
              <a:rPr lang="uk-UA" sz="1800" u="sng" dirty="0">
                <a:effectLst/>
                <a:latin typeface="Times New Roman" panose="02020603050405020304" pitchFamily="18" charset="0"/>
                <a:ea typeface="Times New Roman" panose="02020603050405020304" pitchFamily="18" charset="0"/>
              </a:rPr>
              <a:t> (1964) «Рослинні індикатори…»; С.В. Вікторова, Г.Л.</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strike="noStrike" dirty="0" err="1">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Ремезовой</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(1988) «Індикаційна геоботаніка». В останній роботі особлива увага приділяється застосуванню в біоіндикації дистанційних методів із використанням</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a:t>
            </a:r>
            <a:r>
              <a:rPr lang="uk-UA" sz="1800" u="sng" strike="noStrike" dirty="0" err="1">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аеро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фото- </a:t>
            </a:r>
            <a:r>
              <a:rPr lang="uk-UA" sz="1800" u="sng" dirty="0">
                <a:effectLst/>
                <a:latin typeface="Times New Roman" panose="02020603050405020304" pitchFamily="18" charset="0"/>
                <a:ea typeface="Times New Roman" panose="02020603050405020304" pitchFamily="18" charset="0"/>
              </a:rPr>
              <a:t>і космічних знімків, які послужили основою для інтенсивного розвитку нового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напряму </a:t>
            </a:r>
            <a:r>
              <a:rPr lang="uk-UA" sz="1800" u="sng" dirty="0">
                <a:effectLst/>
                <a:latin typeface="Times New Roman" panose="02020603050405020304" pitchFamily="18" charset="0"/>
                <a:ea typeface="Times New Roman" panose="02020603050405020304" pitchFamily="18" charset="0"/>
              </a:rPr>
              <a:t>– ландшафтної індикації.</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Поряд із геоботанікою індикаційний</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напрямок </a:t>
            </a:r>
            <a:r>
              <a:rPr lang="uk-UA" sz="1800" u="sng" dirty="0">
                <a:effectLst/>
                <a:latin typeface="Times New Roman" panose="02020603050405020304" pitchFamily="18" charset="0"/>
                <a:ea typeface="Times New Roman" panose="02020603050405020304" pitchFamily="18" charset="0"/>
              </a:rPr>
              <a:t>з’явилося й у гідробіології (гідробіологічна індикація), де в якості індикатора стану вод використовувався планктон.</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 середини XX ст. розвився ще один практичний</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напрямок </a:t>
            </a:r>
            <a:r>
              <a:rPr lang="uk-UA" sz="1800" u="sng" dirty="0">
                <a:effectLst/>
                <a:latin typeface="Times New Roman" panose="02020603050405020304" pitchFamily="18" charset="0"/>
                <a:ea typeface="Times New Roman" panose="02020603050405020304" pitchFamily="18" charset="0"/>
              </a:rPr>
              <a:t>біоіндикації – </a:t>
            </a:r>
            <a:r>
              <a:rPr lang="uk-UA" sz="1800" i="1" u="sng" dirty="0">
                <a:solidFill>
                  <a:schemeClr val="accent5">
                    <a:lumMod val="75000"/>
                  </a:schemeClr>
                </a:solidFill>
                <a:effectLst/>
                <a:latin typeface="Times New Roman" panose="02020603050405020304" pitchFamily="18" charset="0"/>
                <a:ea typeface="Times New Roman" panose="02020603050405020304" pitchFamily="18" charset="0"/>
              </a:rPr>
              <a:t>зоологічний метод діагностики ґрунтів </a:t>
            </a:r>
            <a:r>
              <a:rPr lang="uk-UA" sz="1800" u="sng" dirty="0">
                <a:effectLst/>
                <a:latin typeface="Times New Roman" panose="02020603050405020304" pitchFamily="18" charset="0"/>
                <a:ea typeface="Times New Roman" panose="02020603050405020304" pitchFamily="18" charset="0"/>
              </a:rPr>
              <a:t>(ґрунтова зооіндикація). Він</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ґрунтується</a:t>
            </a:r>
            <a:r>
              <a:rPr lang="uk-UA" sz="1800" u="sng" dirty="0">
                <a:effectLst/>
                <a:latin typeface="Times New Roman" panose="02020603050405020304" pitchFamily="18" charset="0"/>
                <a:ea typeface="Times New Roman" panose="02020603050405020304" pitchFamily="18" charset="0"/>
              </a:rPr>
              <a:t> </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на </a:t>
            </a:r>
            <a:r>
              <a:rPr lang="uk-UA" sz="1800" u="sng" dirty="0">
                <a:effectLst/>
                <a:latin typeface="Times New Roman" panose="02020603050405020304" pitchFamily="18" charset="0"/>
                <a:ea typeface="Times New Roman" panose="02020603050405020304" pitchFamily="18" charset="0"/>
              </a:rPr>
              <a:t>взаємозв’язку і взаємозумовленості організмів і середовища</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проживання, що особливо чітко проявляється в ґрунті, який представляє не тільки середовище проживання організмів, але й результат</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сукупної діяльності. Засновником цього</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напрямку </a:t>
            </a:r>
            <a:r>
              <a:rPr lang="uk-UA" sz="1800" u="sng" dirty="0">
                <a:effectLst/>
                <a:latin typeface="Times New Roman" panose="02020603050405020304" pitchFamily="18" charset="0"/>
                <a:ea typeface="Times New Roman" panose="02020603050405020304" pitchFamily="18" charset="0"/>
              </a:rPr>
              <a:t>є академік </a:t>
            </a:r>
            <a:r>
              <a:rPr lang="uk-UA" sz="1800" b="1" u="sng" dirty="0">
                <a:effectLst/>
                <a:latin typeface="Times New Roman" panose="02020603050405020304" pitchFamily="18" charset="0"/>
                <a:ea typeface="Times New Roman" panose="02020603050405020304" pitchFamily="18" charset="0"/>
              </a:rPr>
              <a:t>Меркурій Сергійович </a:t>
            </a:r>
            <a:r>
              <a:rPr lang="uk-UA" sz="1800" b="1" u="sng" dirty="0" err="1">
                <a:effectLst/>
                <a:latin typeface="Times New Roman" panose="02020603050405020304" pitchFamily="18" charset="0"/>
                <a:ea typeface="Times New Roman" panose="02020603050405020304" pitchFamily="18" charset="0"/>
              </a:rPr>
              <a:t>Гіляров</a:t>
            </a:r>
            <a:r>
              <a:rPr lang="uk-UA" sz="1800" u="sng" dirty="0">
                <a:effectLst/>
                <a:latin typeface="Times New Roman" panose="02020603050405020304" pitchFamily="18" charset="0"/>
                <a:ea typeface="Times New Roman" panose="02020603050405020304" pitchFamily="18" charset="0"/>
              </a:rPr>
              <a:t>, який у монографії «Зоологічний метод діагностики ґрунтів» (1965) узагальнив свої дослідження.</a:t>
            </a:r>
            <a:endParaRPr lang="uk-UA" sz="1400" u="sng" dirty="0">
              <a:effectLst/>
              <a:latin typeface="Calibri" panose="020F0502020204030204" pitchFamily="34" charset="0"/>
              <a:ea typeface="Calibri" panose="020F0502020204030204" pitchFamily="34" charset="0"/>
            </a:endParaRPr>
          </a:p>
        </p:txBody>
      </p:sp>
      <p:pic>
        <p:nvPicPr>
          <p:cNvPr id="18434" name="Picture 2" descr="Результат пошуку зображень за запитом М.С. Гіляров">
            <a:extLst>
              <a:ext uri="{FF2B5EF4-FFF2-40B4-BE49-F238E27FC236}">
                <a16:creationId xmlns:a16="http://schemas.microsoft.com/office/drawing/2014/main" id="{19A7A6B3-CA6A-48E6-A312-C85BE74B7F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3236" y="3543890"/>
            <a:ext cx="2497282" cy="269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0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9BDC8C-D18E-4C53-ADA2-F52191DD4137}"/>
              </a:ext>
            </a:extLst>
          </p:cNvPr>
          <p:cNvSpPr>
            <a:spLocks noGrp="1"/>
          </p:cNvSpPr>
          <p:nvPr>
            <p:ph type="title"/>
          </p:nvPr>
        </p:nvSpPr>
        <p:spPr/>
        <p:txBody>
          <a:bodyPr/>
          <a:lstStyle/>
          <a:p>
            <a:r>
              <a:rPr lang="uk-UA" dirty="0"/>
              <a:t>План</a:t>
            </a:r>
          </a:p>
        </p:txBody>
      </p:sp>
      <p:sp>
        <p:nvSpPr>
          <p:cNvPr id="3" name="Объект 2">
            <a:extLst>
              <a:ext uri="{FF2B5EF4-FFF2-40B4-BE49-F238E27FC236}">
                <a16:creationId xmlns:a16="http://schemas.microsoft.com/office/drawing/2014/main" id="{8602E018-57BE-47C5-8112-2A690653145B}"/>
              </a:ext>
            </a:extLst>
          </p:cNvPr>
          <p:cNvSpPr>
            <a:spLocks noGrp="1"/>
          </p:cNvSpPr>
          <p:nvPr>
            <p:ph idx="1"/>
          </p:nvPr>
        </p:nvSpPr>
        <p:spPr/>
        <p:txBody>
          <a:bodyPr/>
          <a:lstStyle/>
          <a:p>
            <a:pPr indent="0" algn="just">
              <a:lnSpc>
                <a:spcPct val="107000"/>
              </a:lnSpc>
              <a:spcAft>
                <a:spcPts val="800"/>
              </a:spcAft>
              <a:buNone/>
            </a:pPr>
            <a:r>
              <a:rPr lang="uk-UA" sz="1800" dirty="0">
                <a:effectLst/>
                <a:latin typeface="Times New Roman" panose="02020603050405020304" pitchFamily="18" charset="0"/>
                <a:ea typeface="Times New Roman" panose="02020603050405020304" pitchFamily="18" charset="0"/>
              </a:rPr>
              <a:t>1.</a:t>
            </a:r>
            <a:r>
              <a:rPr lang="uk-UA" sz="1800" u="sng" dirty="0">
                <a:effectLst/>
                <a:latin typeface="Times New Roman" panose="02020603050405020304" pitchFamily="18" charset="0"/>
                <a:ea typeface="Times New Roman" panose="02020603050405020304" pitchFamily="18" charset="0"/>
              </a:rPr>
              <a:t>Предмет, об’єкт, </a:t>
            </a:r>
            <a:r>
              <a:rPr lang="uk-UA" sz="1800" u="sng" dirty="0">
                <a:latin typeface="Times New Roman" panose="02020603050405020304" pitchFamily="18" charset="0"/>
              </a:rPr>
              <a:t>завдання, методи та структура сучасної фіто- та </a:t>
            </a:r>
            <a:r>
              <a:rPr lang="uk-UA" sz="1800" u="sng" dirty="0" err="1">
                <a:latin typeface="Times New Roman" panose="02020603050405020304" pitchFamily="18" charset="0"/>
              </a:rPr>
              <a:t>зооіндикації</a:t>
            </a:r>
            <a:r>
              <a:rPr lang="uk-UA" sz="1800" u="sng" dirty="0">
                <a:latin typeface="Times New Roman" panose="02020603050405020304" pitchFamily="18" charset="0"/>
              </a:rPr>
              <a:t>.</a:t>
            </a:r>
          </a:p>
          <a:p>
            <a:pPr indent="0" algn="just">
              <a:lnSpc>
                <a:spcPct val="107000"/>
              </a:lnSpc>
              <a:spcAft>
                <a:spcPts val="800"/>
              </a:spcAft>
              <a:buNone/>
            </a:pPr>
            <a:r>
              <a:rPr lang="uk-UA" sz="1800" u="sng" dirty="0">
                <a:latin typeface="Times New Roman" panose="02020603050405020304" pitchFamily="18" charset="0"/>
              </a:rPr>
              <a:t>2.Історія розвитку фіто- та </a:t>
            </a:r>
            <a:r>
              <a:rPr lang="uk-UA" sz="1800" u="sng" dirty="0" err="1">
                <a:latin typeface="Times New Roman" panose="02020603050405020304" pitchFamily="18" charset="0"/>
              </a:rPr>
              <a:t>зооіндикації</a:t>
            </a:r>
            <a:r>
              <a:rPr lang="uk-UA" sz="1800" u="sng" dirty="0">
                <a:latin typeface="Times New Roman" panose="02020603050405020304" pitchFamily="18" charset="0"/>
                <a:hlinkClick r:id="rId2">
                  <a:extLst>
                    <a:ext uri="{A12FA001-AC4F-418D-AE19-62706E023703}">
                      <ahyp:hlinkClr xmlns:ahyp="http://schemas.microsoft.com/office/drawing/2018/hyperlinkcolor" val="tx"/>
                    </a:ext>
                  </a:extLst>
                </a:hlinkClick>
              </a:rPr>
              <a:t>, як науки.</a:t>
            </a:r>
            <a:endParaRPr lang="uk-UA" sz="1800" u="sng" dirty="0">
              <a:latin typeface="Times New Roman" panose="02020603050405020304" pitchFamily="18" charset="0"/>
            </a:endParaRPr>
          </a:p>
          <a:p>
            <a:pPr indent="0" algn="just">
              <a:lnSpc>
                <a:spcPct val="107000"/>
              </a:lnSpc>
              <a:spcAft>
                <a:spcPts val="800"/>
              </a:spcAft>
              <a:buNone/>
            </a:pPr>
            <a:r>
              <a:rPr lang="uk-UA" sz="1800" u="sng" dirty="0">
                <a:latin typeface="Times New Roman" panose="02020603050405020304" pitchFamily="18" charset="0"/>
              </a:rPr>
              <a:t>3. Закономірності впливу екологічних</a:t>
            </a:r>
            <a:r>
              <a:rPr lang="uk-UA" sz="1800" u="sng" dirty="0">
                <a:latin typeface="Times New Roman" panose="02020603050405020304" pitchFamily="18" charset="0"/>
                <a:hlinkClick r:id="rId3">
                  <a:extLst>
                    <a:ext uri="{A12FA001-AC4F-418D-AE19-62706E023703}">
                      <ahyp:hlinkClr xmlns:ahyp="http://schemas.microsoft.com/office/drawing/2018/hyperlinkcolor" val="tx"/>
                    </a:ext>
                  </a:extLst>
                </a:hlinkClick>
              </a:rPr>
              <a:t> факторів </a:t>
            </a:r>
            <a:r>
              <a:rPr lang="uk-UA" sz="1800" u="sng" dirty="0">
                <a:latin typeface="Times New Roman" panose="02020603050405020304" pitchFamily="18" charset="0"/>
              </a:rPr>
              <a:t>на живі організми: закон оптимуму.</a:t>
            </a:r>
          </a:p>
          <a:p>
            <a:pPr indent="0" algn="just">
              <a:lnSpc>
                <a:spcPct val="107000"/>
              </a:lnSpc>
              <a:spcAft>
                <a:spcPts val="800"/>
              </a:spcAft>
              <a:buNone/>
            </a:pPr>
            <a:r>
              <a:rPr lang="uk-UA" sz="1800" u="sng" dirty="0">
                <a:latin typeface="Times New Roman" panose="02020603050405020304" pitchFamily="18" charset="0"/>
              </a:rPr>
              <a:t>4.Антропогенні</a:t>
            </a:r>
            <a:r>
              <a:rPr lang="uk-UA" sz="1800" u="sng" dirty="0">
                <a:latin typeface="Times New Roman" panose="02020603050405020304" pitchFamily="18" charset="0"/>
                <a:hlinkClick r:id="rId3">
                  <a:extLst>
                    <a:ext uri="{A12FA001-AC4F-418D-AE19-62706E023703}">
                      <ahyp:hlinkClr xmlns:ahyp="http://schemas.microsoft.com/office/drawing/2018/hyperlinkcolor" val="tx"/>
                    </a:ext>
                  </a:extLst>
                </a:hlinkClick>
              </a:rPr>
              <a:t> фактори,</a:t>
            </a:r>
            <a:r>
              <a:rPr lang="uk-UA" sz="1800" u="sng" dirty="0">
                <a:latin typeface="Times New Roman" panose="02020603050405020304" pitchFamily="18" charset="0"/>
              </a:rPr>
              <a:t> що</a:t>
            </a:r>
            <a:r>
              <a:rPr lang="uk-UA" sz="1800" u="sng" dirty="0">
                <a:latin typeface="Times New Roman" panose="02020603050405020304" pitchFamily="18" charset="0"/>
                <a:hlinkClick r:id="rId4">
                  <a:extLst>
                    <a:ext uri="{A12FA001-AC4F-418D-AE19-62706E023703}">
                      <ahyp:hlinkClr xmlns:ahyp="http://schemas.microsoft.com/office/drawing/2018/hyperlinkcolor" val="tx"/>
                    </a:ext>
                  </a:extLst>
                </a:hlinkClick>
              </a:rPr>
              <a:t> спричиняють </a:t>
            </a:r>
            <a:r>
              <a:rPr lang="uk-UA" sz="1800" u="sng" dirty="0">
                <a:latin typeface="Times New Roman" panose="02020603050405020304" pitchFamily="18" charset="0"/>
              </a:rPr>
              <a:t>стрес.</a:t>
            </a:r>
          </a:p>
          <a:p>
            <a:endParaRPr lang="uk-UA" dirty="0"/>
          </a:p>
        </p:txBody>
      </p:sp>
    </p:spTree>
    <p:extLst>
      <p:ext uri="{BB962C8B-B14F-4D97-AF65-F5344CB8AC3E}">
        <p14:creationId xmlns:p14="http://schemas.microsoft.com/office/powerpoint/2010/main" val="222257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C2D6D8-E102-4227-ABF6-D0DA9DDA9DB5}"/>
              </a:ext>
            </a:extLst>
          </p:cNvPr>
          <p:cNvSpPr txBox="1"/>
          <p:nvPr/>
        </p:nvSpPr>
        <p:spPr>
          <a:xfrm>
            <a:off x="886690" y="509356"/>
            <a:ext cx="7712364" cy="6016391"/>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Вчення </a:t>
            </a:r>
            <a:r>
              <a:rPr lang="uk-UA" sz="1800" b="1" u="sng" dirty="0">
                <a:effectLst/>
                <a:latin typeface="Times New Roman" panose="02020603050405020304" pitchFamily="18" charset="0"/>
                <a:ea typeface="Times New Roman" panose="02020603050405020304" pitchFamily="18" charset="0"/>
              </a:rPr>
              <a:t>В.І. Вернадського </a:t>
            </a:r>
            <a:r>
              <a:rPr lang="uk-UA" sz="1800" u="sng" dirty="0">
                <a:effectLst/>
                <a:latin typeface="Times New Roman" panose="02020603050405020304" pitchFamily="18" charset="0"/>
                <a:ea typeface="Times New Roman" panose="02020603050405020304" pitchFamily="18" charset="0"/>
              </a:rPr>
              <a:t>про біосферу, ноосферу, полягло в основу біогеохімічного</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напряму.</a:t>
            </a:r>
            <a:r>
              <a:rPr lang="uk-UA" sz="1800" u="sng" dirty="0">
                <a:effectLst/>
                <a:latin typeface="Times New Roman" panose="02020603050405020304" pitchFamily="18" charset="0"/>
                <a:ea typeface="Times New Roman" panose="02020603050405020304" pitchFamily="18" charset="0"/>
              </a:rPr>
              <a:t> Вивчення хімічного складу живої речовини і зв’язок його з хімізмом</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поклали початок біогеохімічному методу пошуків корисних копалин і геохімічної екології.</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endParaRPr lang="uk-UA" sz="1800" u="sng" dirty="0">
              <a:effectLst/>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 кінця 60-х років XX ст. в Скандинавських країнах почали широко використовувати мохи, лишайники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при</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оцінці </a:t>
            </a:r>
            <a:r>
              <a:rPr lang="uk-UA" sz="1800" u="sng" dirty="0">
                <a:effectLst/>
                <a:latin typeface="Times New Roman" panose="02020603050405020304" pitchFamily="18" charset="0"/>
                <a:ea typeface="Times New Roman" panose="02020603050405020304" pitchFamily="18" charset="0"/>
              </a:rPr>
              <a:t>забруднення атмосферного повітря. Так, </a:t>
            </a:r>
            <a:r>
              <a:rPr lang="uk-UA" sz="1800" u="sng" dirty="0" err="1">
                <a:effectLst/>
                <a:latin typeface="Times New Roman" panose="02020603050405020304" pitchFamily="18" charset="0"/>
                <a:ea typeface="Times New Roman" panose="02020603050405020304" pitchFamily="18" charset="0"/>
              </a:rPr>
              <a:t>Гріндон</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зазначав </a:t>
            </a:r>
            <a:r>
              <a:rPr lang="uk-UA" sz="1800" u="sng" dirty="0">
                <a:effectLst/>
                <a:latin typeface="Times New Roman" panose="02020603050405020304" pitchFamily="18" charset="0"/>
                <a:ea typeface="Times New Roman" panose="02020603050405020304" pitchFamily="18" charset="0"/>
              </a:rPr>
              <a:t>значне скорочення числа лишайників через вирубку старих лісів і припливу фабричного диму. </a:t>
            </a:r>
            <a:r>
              <a:rPr lang="uk-UA" sz="1800" u="sng" dirty="0" err="1">
                <a:effectLst/>
                <a:latin typeface="Times New Roman" panose="02020603050405020304" pitchFamily="18" charset="0"/>
                <a:ea typeface="Times New Roman" panose="02020603050405020304" pitchFamily="18" charset="0"/>
              </a:rPr>
              <a:t>Ліхеноіндікаційна</a:t>
            </a:r>
            <a:r>
              <a:rPr lang="uk-UA" sz="1800" u="sng" dirty="0">
                <a:effectLst/>
                <a:latin typeface="Times New Roman" panose="02020603050405020304" pitchFamily="18" charset="0"/>
                <a:ea typeface="Times New Roman" panose="02020603050405020304" pitchFamily="18" charset="0"/>
              </a:rPr>
              <a:t> зйомка проведена на території багатьох великих міст: у Києві, Харкові, Лондоні, Львові, Парижі, Нью-Йорку, Москві, Санкт-Петербурзі, Запоріжжі, Дніпрі та ін.</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На ранніх етапах розвитку біоіндикації переважало використання живих об’єкті</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в як індикаторів </a:t>
            </a:r>
            <a:r>
              <a:rPr lang="uk-UA" sz="1800" u="sng" dirty="0">
                <a:effectLst/>
                <a:latin typeface="Times New Roman" panose="02020603050405020304" pitchFamily="18" charset="0"/>
                <a:ea typeface="Times New Roman" panose="02020603050405020304" pitchFamily="18" charset="0"/>
              </a:rPr>
              <a:t>природних компонентів біогеоценозів. Однак із погіршенням екологічних умов</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і виникненням проблем її охорони все більшого значення набувають біоіндикаційні дослідженн</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я як природних,</a:t>
            </a:r>
            <a:r>
              <a:rPr lang="uk-UA" sz="1800" u="sng" dirty="0">
                <a:effectLst/>
                <a:latin typeface="Times New Roman" panose="02020603050405020304" pitchFamily="18" charset="0"/>
                <a:ea typeface="Times New Roman" panose="02020603050405020304" pitchFamily="18" charset="0"/>
              </a:rPr>
              <a:t> так і антропогенних забруднень води, повітря, ґрунту, рослинного покриву, тваринного населення (тобто порушених біоценозів).</a:t>
            </a:r>
            <a:endParaRPr lang="uk-UA" sz="1400" u="sng" dirty="0">
              <a:effectLst/>
              <a:latin typeface="Calibri" panose="020F0502020204030204" pitchFamily="34" charset="0"/>
              <a:ea typeface="Calibri" panose="020F0502020204030204" pitchFamily="34" charset="0"/>
            </a:endParaRPr>
          </a:p>
        </p:txBody>
      </p:sp>
      <p:pic>
        <p:nvPicPr>
          <p:cNvPr id="19458" name="Picture 2" descr="Результат пошуку зображень за запитом в.і. вернадський">
            <a:extLst>
              <a:ext uri="{FF2B5EF4-FFF2-40B4-BE49-F238E27FC236}">
                <a16:creationId xmlns:a16="http://schemas.microsoft.com/office/drawing/2014/main" id="{307AD020-DD99-467D-9726-A62D7F2920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5041" y="58088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3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94B64-0057-4102-8B60-806395BA4188}"/>
              </a:ext>
            </a:extLst>
          </p:cNvPr>
          <p:cNvSpPr txBox="1"/>
          <p:nvPr/>
        </p:nvSpPr>
        <p:spPr>
          <a:xfrm>
            <a:off x="969819" y="549714"/>
            <a:ext cx="7222836" cy="5913798"/>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Вчення про важкі метали, що </a:t>
            </a:r>
            <a:r>
              <a:rPr lang="uk-UA" sz="1800" u="sng" dirty="0" err="1">
                <a:effectLst/>
                <a:latin typeface="Times New Roman" panose="02020603050405020304" pitchFamily="18" charset="0"/>
                <a:ea typeface="Times New Roman" panose="02020603050405020304" pitchFamily="18" charset="0"/>
              </a:rPr>
              <a:t>виникло</a:t>
            </a:r>
            <a:r>
              <a:rPr lang="uk-UA" sz="1800" u="sng" dirty="0">
                <a:effectLst/>
                <a:latin typeface="Times New Roman" panose="02020603050405020304" pitchFamily="18" charset="0"/>
                <a:ea typeface="Times New Roman" panose="02020603050405020304" pitchFamily="18" charset="0"/>
              </a:rPr>
              <a:t> понад сто років тому, стало основою </a:t>
            </a:r>
            <a:r>
              <a:rPr lang="uk-UA" sz="1800" u="sng" dirty="0" err="1">
                <a:effectLst/>
                <a:latin typeface="Times New Roman" panose="02020603050405020304" pitchFamily="18" charset="0"/>
                <a:ea typeface="Times New Roman" panose="02020603050405020304" pitchFamily="18" charset="0"/>
              </a:rPr>
              <a:t>біоіндікаційних</a:t>
            </a:r>
            <a:r>
              <a:rPr lang="uk-UA" sz="1800" u="sng" dirty="0">
                <a:effectLst/>
                <a:latin typeface="Times New Roman" panose="02020603050405020304" pitchFamily="18" charset="0"/>
                <a:ea typeface="Times New Roman" panose="02020603050405020304" pitchFamily="18" charset="0"/>
              </a:rPr>
              <a:t> досліджень забруднень. Одним із засновників його є </a:t>
            </a:r>
            <a:r>
              <a:rPr lang="uk-UA" sz="1800" b="1" u="sng" dirty="0">
                <a:effectLst/>
                <a:latin typeface="Times New Roman" panose="02020603050405020304" pitchFamily="18" charset="0"/>
                <a:ea typeface="Times New Roman" panose="02020603050405020304" pitchFamily="18" charset="0"/>
              </a:rPr>
              <a:t>Климент Аркадійович Тімірязєв</a:t>
            </a:r>
            <a:r>
              <a:rPr lang="uk-UA" sz="1800" u="sng" dirty="0">
                <a:effectLst/>
                <a:latin typeface="Times New Roman" panose="02020603050405020304" pitchFamily="18" charset="0"/>
                <a:ea typeface="Times New Roman" panose="02020603050405020304" pitchFamily="18" charset="0"/>
              </a:rPr>
              <a:t>, який у 1872 р, встановив</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позитивну </a:t>
            </a:r>
            <a:r>
              <a:rPr lang="uk-UA" sz="1800" u="sng" dirty="0">
                <a:effectLst/>
                <a:latin typeface="Times New Roman" panose="02020603050405020304" pitchFamily="18" charset="0"/>
                <a:ea typeface="Times New Roman" panose="02020603050405020304" pitchFamily="18" charset="0"/>
              </a:rPr>
              <a:t>дію </a:t>
            </a:r>
            <a:r>
              <a:rPr lang="uk-UA" sz="1800" u="sng" dirty="0" err="1">
                <a:effectLst/>
                <a:latin typeface="Times New Roman" panose="02020603050405020304" pitchFamily="18" charset="0"/>
                <a:ea typeface="Times New Roman" panose="02020603050405020304" pitchFamily="18" charset="0"/>
              </a:rPr>
              <a:t>Zn</a:t>
            </a:r>
            <a:r>
              <a:rPr lang="uk-UA" sz="1800" u="sng" dirty="0">
                <a:effectLst/>
                <a:latin typeface="Times New Roman" panose="02020603050405020304" pitchFamily="18" charset="0"/>
                <a:ea typeface="Times New Roman" panose="02020603050405020304" pitchFamily="18" charset="0"/>
              </a:rPr>
              <a:t> на ріст і розвиток рослин.</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Кінець XX ст. та початок ХХІ ст. ознаменувався різким посиленням уваги до вирішення екологічних питань і свого роду «екологізації» всіх наук. У</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наш </a:t>
            </a:r>
            <a:r>
              <a:rPr lang="uk-UA" sz="1800" u="sng" dirty="0">
                <a:effectLst/>
                <a:latin typeface="Times New Roman" panose="02020603050405020304" pitchFamily="18" charset="0"/>
                <a:ea typeface="Times New Roman" panose="02020603050405020304" pitchFamily="18" charset="0"/>
              </a:rPr>
              <a:t>час встановлено й широко використовуються групи видів-індикаторів різних антропогенних впливів, </a:t>
            </a:r>
            <a:r>
              <a:rPr lang="uk-UA" sz="1800" u="sng" dirty="0" err="1">
                <a:effectLst/>
                <a:latin typeface="Times New Roman" panose="02020603050405020304" pitchFamily="18" charset="0"/>
                <a:ea typeface="Times New Roman" panose="02020603050405020304" pitchFamily="18" charset="0"/>
              </a:rPr>
              <a:t>евтрофікації</a:t>
            </a:r>
            <a:r>
              <a:rPr lang="uk-UA" sz="1800" u="sng" dirty="0">
                <a:effectLst/>
                <a:latin typeface="Times New Roman" panose="02020603050405020304" pitchFamily="18" charset="0"/>
                <a:ea typeface="Times New Roman" panose="02020603050405020304" pitchFamily="18" charset="0"/>
              </a:rPr>
              <a:t> водних об’єктів, хімічного забруднення ґрунтів, впливу на біоту рекреаційного навантаження, особливостей сукцесій, що виникають після пожарів, впливу на живі організми радіонуклідів, пріоритетних полютантів, у тому числі </a:t>
            </a:r>
            <a:r>
              <a:rPr lang="uk-UA" sz="1800" u="sng" dirty="0" err="1">
                <a:effectLst/>
                <a:latin typeface="Times New Roman" panose="02020603050405020304" pitchFamily="18" charset="0"/>
                <a:ea typeface="Times New Roman" panose="02020603050405020304" pitchFamily="18" charset="0"/>
              </a:rPr>
              <a:t>ксенобіотиків</a:t>
            </a:r>
            <a:r>
              <a:rPr lang="uk-UA" sz="1800" u="sng" dirty="0">
                <a:effectLst/>
                <a:latin typeface="Times New Roman" panose="02020603050405020304" pitchFamily="18" charset="0"/>
                <a:ea typeface="Times New Roman" panose="02020603050405020304" pitchFamily="18" charset="0"/>
              </a:rPr>
              <a:t>, хлорорганічних з’єднань, </a:t>
            </a:r>
            <a:r>
              <a:rPr lang="uk-UA" sz="1800" u="sng" dirty="0" err="1">
                <a:effectLst/>
                <a:latin typeface="Times New Roman" panose="02020603050405020304" pitchFamily="18" charset="0"/>
                <a:ea typeface="Times New Roman" panose="02020603050405020304" pitchFamily="18" charset="0"/>
              </a:rPr>
              <a:t>поліциклічних</a:t>
            </a:r>
            <a:r>
              <a:rPr lang="uk-UA" sz="1800" u="sng" dirty="0">
                <a:effectLst/>
                <a:latin typeface="Times New Roman" panose="02020603050405020304" pitchFamily="18" charset="0"/>
                <a:ea typeface="Times New Roman" panose="02020603050405020304" pitchFamily="18" charset="0"/>
              </a:rPr>
              <a:t> ароматичних вуглеводнів (ПАВ), синтетичних поверхнево-активних речовин (СПАР), фенолів та ін.</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Зростаюча увага до проблеми охорони природи зумовила необхідність проведення міжнародних взаємоузгоджених заходів із питань біоіндикації. У</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більшості </a:t>
            </a:r>
            <a:r>
              <a:rPr lang="uk-UA" sz="1800" u="sng" dirty="0">
                <a:effectLst/>
                <a:latin typeface="Times New Roman" panose="02020603050405020304" pitchFamily="18" charset="0"/>
                <a:ea typeface="Times New Roman" panose="02020603050405020304" pitchFamily="18" charset="0"/>
              </a:rPr>
              <a:t>країн вони здійснюються переважно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національними академіями наук і програмами ООН (ЮНЕП, ФАО та ін.).</a:t>
            </a:r>
            <a:endParaRPr lang="uk-UA" sz="1400" u="sng" dirty="0">
              <a:effectLst/>
              <a:latin typeface="Calibri" panose="020F0502020204030204" pitchFamily="34" charset="0"/>
              <a:ea typeface="Calibri" panose="020F0502020204030204" pitchFamily="34" charset="0"/>
            </a:endParaRPr>
          </a:p>
        </p:txBody>
      </p:sp>
      <p:pic>
        <p:nvPicPr>
          <p:cNvPr id="20482" name="Picture 2" descr="Результат пошуку зображень за запитом К.Я. Тімірязєв">
            <a:extLst>
              <a:ext uri="{FF2B5EF4-FFF2-40B4-BE49-F238E27FC236}">
                <a16:creationId xmlns:a16="http://schemas.microsoft.com/office/drawing/2014/main" id="{0F5FFA8A-7C31-4456-BED7-1B24FE719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2391" y="378402"/>
            <a:ext cx="175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Результат пошуку зображень за запитом ЮНЕП, ФАО">
            <a:extLst>
              <a:ext uri="{FF2B5EF4-FFF2-40B4-BE49-F238E27FC236}">
                <a16:creationId xmlns:a16="http://schemas.microsoft.com/office/drawing/2014/main" id="{96D438A4-CD1C-4F4D-A79F-5D55CA0C69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295" y="4878821"/>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Результат пошуку зображень за запитом ЮНЕП, ФАО">
            <a:extLst>
              <a:ext uri="{FF2B5EF4-FFF2-40B4-BE49-F238E27FC236}">
                <a16:creationId xmlns:a16="http://schemas.microsoft.com/office/drawing/2014/main" id="{1B7D419E-6B38-483F-9445-FE5B46B9D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9773" y="3162011"/>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BD3B5-E3BE-420D-BCC3-687DC7122B34}"/>
              </a:ext>
            </a:extLst>
          </p:cNvPr>
          <p:cNvSpPr txBox="1"/>
          <p:nvPr/>
        </p:nvSpPr>
        <p:spPr>
          <a:xfrm>
            <a:off x="1089891" y="3105325"/>
            <a:ext cx="10021453" cy="863250"/>
          </a:xfrm>
          <a:prstGeom prst="rect">
            <a:avLst/>
          </a:prstGeom>
          <a:noFill/>
        </p:spPr>
        <p:txBody>
          <a:bodyPr wrap="square">
            <a:spAutoFit/>
          </a:bodyPr>
          <a:lstStyle/>
          <a:p>
            <a:pPr indent="450215" algn="ctr">
              <a:lnSpc>
                <a:spcPct val="107000"/>
              </a:lnSpc>
              <a:spcAft>
                <a:spcPts val="800"/>
              </a:spcAft>
            </a:pPr>
            <a:r>
              <a:rPr lang="uk-UA" sz="2400" b="1" u="sng" dirty="0">
                <a:effectLst/>
                <a:latin typeface="Times New Roman" panose="02020603050405020304" pitchFamily="18" charset="0"/>
                <a:ea typeface="Times New Roman" panose="02020603050405020304" pitchFamily="18" charset="0"/>
              </a:rPr>
              <a:t>3. Закономірності впливу екологічних</a:t>
            </a:r>
            <a:r>
              <a:rPr lang="uk-UA" sz="2400" b="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2400" b="1" u="sng" dirty="0">
                <a:effectLst/>
                <a:latin typeface="Times New Roman" panose="02020603050405020304" pitchFamily="18" charset="0"/>
                <a:ea typeface="Times New Roman" panose="02020603050405020304" pitchFamily="18" charset="0"/>
              </a:rPr>
              <a:t>на живі організми: закон оптимуму</a:t>
            </a:r>
            <a:endParaRPr lang="uk-UA" sz="2400" u="sng"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461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9C718-E176-4C31-9BE9-F8A8CBADFF54}"/>
              </a:ext>
            </a:extLst>
          </p:cNvPr>
          <p:cNvSpPr txBox="1"/>
          <p:nvPr/>
        </p:nvSpPr>
        <p:spPr>
          <a:xfrm>
            <a:off x="914402" y="221327"/>
            <a:ext cx="7481454" cy="6415346"/>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Екологічні</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 це всі компоненти довкілля, що впливають на живі організми та</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угруповання. Екологічні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поділяються залежно від природи та особливостей дії на абіотичні, біотичні та антропогенні.</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Абіотичні</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є компонентами та властивостями неживої природи. Вони впливають на живі організми прямо чи опосередковано. Це такі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dirty="0">
                <a:effectLst/>
                <a:latin typeface="Times New Roman" panose="02020603050405020304" pitchFamily="18" charset="0"/>
                <a:ea typeface="Times New Roman" panose="02020603050405020304" pitchFamily="18" charset="0"/>
              </a:rPr>
              <a:t> як: температура, освітленість, газовий склад повітря, солоність, вологість тощо.</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Біотичні</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 це всі форми взаємодії між організмами в популяції. Організми взаємодіють між подібними собі – внутрішньовидові зв’язки та з особинами інших видів – міжвидові зв’язки.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Антропогенні</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 це зміна людиною середовища існування під впливом інтенсивної господарської діяльності. Діяльність людини впливає або прямо, або опосередковано на живі організми.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Екологічні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(сила тяжіння, солоність морської води, склад газів атмосфери тощо) можуть залишатися незмінними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упродовж </a:t>
            </a:r>
            <a:r>
              <a:rPr lang="uk-UA" sz="1800" u="sng" dirty="0">
                <a:effectLst/>
                <a:latin typeface="Times New Roman" panose="02020603050405020304" pitchFamily="18" charset="0"/>
                <a:ea typeface="Times New Roman" panose="02020603050405020304" pitchFamily="18" charset="0"/>
              </a:rPr>
              <a:t>тривалого часу (стала інтенсивність дії</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фактору)</a:t>
            </a:r>
            <a:r>
              <a:rPr lang="uk-UA" sz="1800" u="sng" dirty="0">
                <a:effectLst/>
                <a:latin typeface="Times New Roman" panose="02020603050405020304" pitchFamily="18" charset="0"/>
                <a:ea typeface="Times New Roman" panose="02020603050405020304" pitchFamily="18" charset="0"/>
              </a:rPr>
              <a:t> чи змінюватись (температура, вологість, освітленість)</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протягом </a:t>
            </a:r>
            <a:r>
              <a:rPr lang="uk-UA" sz="1800" u="sng" dirty="0">
                <a:effectLst/>
                <a:latin typeface="Times New Roman" panose="02020603050405020304" pitchFamily="18" charset="0"/>
                <a:ea typeface="Times New Roman" panose="02020603050405020304" pitchFamily="18" charset="0"/>
              </a:rPr>
              <a:t>доби, сезонів, року (мінлива інтенсивність дії</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фактору)</a:t>
            </a:r>
            <a:r>
              <a:rPr lang="uk-UA" sz="1800" u="sng" dirty="0">
                <a:effectLst/>
                <a:latin typeface="Times New Roman" panose="02020603050405020304" pitchFamily="18" charset="0"/>
                <a:ea typeface="Times New Roman" panose="02020603050405020304" pitchFamily="18" charset="0"/>
              </a:rPr>
              <a:t>.</a:t>
            </a:r>
            <a:endParaRPr lang="uk-UA" sz="1400" u="sng" dirty="0">
              <a:effectLst/>
              <a:latin typeface="Calibri" panose="020F0502020204030204" pitchFamily="34" charset="0"/>
              <a:ea typeface="Calibri" panose="020F0502020204030204" pitchFamily="34" charset="0"/>
            </a:endParaRPr>
          </a:p>
        </p:txBody>
      </p:sp>
      <p:pic>
        <p:nvPicPr>
          <p:cNvPr id="21508" name="Picture 4" descr="Результат пошуку зображень за запитом екологічні фактори">
            <a:extLst>
              <a:ext uri="{FF2B5EF4-FFF2-40B4-BE49-F238E27FC236}">
                <a16:creationId xmlns:a16="http://schemas.microsoft.com/office/drawing/2014/main" id="{2885B98C-F1E1-4F08-9969-76ED17520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364" y="1773733"/>
            <a:ext cx="3223491" cy="250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0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61D531-D84E-4F34-B610-9163806EB393}"/>
              </a:ext>
            </a:extLst>
          </p:cNvPr>
          <p:cNvSpPr txBox="1"/>
          <p:nvPr/>
        </p:nvSpPr>
        <p:spPr>
          <a:xfrm>
            <a:off x="932873" y="716154"/>
            <a:ext cx="6530109" cy="5625066"/>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Зміни екологічних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бувають:</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періодичними (залежно від часу доби, пори року, положення Місяця</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відносно </a:t>
            </a:r>
            <a:r>
              <a:rPr lang="uk-UA" sz="1800" u="sng" dirty="0">
                <a:effectLst/>
                <a:latin typeface="Times New Roman" panose="02020603050405020304" pitchFamily="18" charset="0"/>
                <a:ea typeface="Times New Roman" panose="02020603050405020304" pitchFamily="18" charset="0"/>
              </a:rPr>
              <a:t>Землі);</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неперіодичними (землетруси, урагани),</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тривалими (зміни клімату, площ суходолу тощо).</a:t>
            </a:r>
          </a:p>
          <a:p>
            <a:pPr marL="342900" lvl="0" indent="-342900" algn="just">
              <a:lnSpc>
                <a:spcPct val="107000"/>
              </a:lnSpc>
              <a:spcAft>
                <a:spcPts val="800"/>
              </a:spcAft>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indent="450215" algn="just">
              <a:lnSpc>
                <a:spcPct val="107000"/>
              </a:lnSpc>
              <a:spcAft>
                <a:spcPts val="800"/>
              </a:spcAft>
            </a:pP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Більшість </a:t>
            </a:r>
            <a:r>
              <a:rPr lang="uk-UA" sz="1800" u="sng" dirty="0">
                <a:effectLst/>
                <a:latin typeface="Times New Roman" panose="02020603050405020304" pitchFamily="18" charset="0"/>
                <a:ea typeface="Times New Roman" panose="02020603050405020304" pitchFamily="18" charset="0"/>
              </a:rPr>
              <a:t>видів у живій природі не досягає такої чисельності, яка загрожувала б їм повним знищенням власних ресурсів. Їхнє життя протікає під постійним впливом різних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що змінюють силу впливу й що змушують пристосовуватися до них. Екологічні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по-різному впливають на організми. Однак у дії всіх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є </a:t>
            </a:r>
            <a:r>
              <a:rPr lang="uk-UA" sz="1800" u="sng" dirty="0">
                <a:effectLst/>
                <a:latin typeface="Times New Roman" panose="02020603050405020304" pitchFamily="18" charset="0"/>
                <a:ea typeface="Times New Roman" panose="02020603050405020304" pitchFamily="18" charset="0"/>
              </a:rPr>
              <a:t>щось спільне, що</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спричиняє </a:t>
            </a:r>
            <a:r>
              <a:rPr lang="uk-UA" sz="1800" u="sng" dirty="0">
                <a:effectLst/>
                <a:latin typeface="Times New Roman" panose="02020603050405020304" pitchFamily="18" charset="0"/>
                <a:ea typeface="Times New Roman" panose="02020603050405020304" pitchFamily="18" charset="0"/>
              </a:rPr>
              <a:t>цілком закономірні відповідні реакції, які можна передбачити і відобразити кількісно.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Цим загальним законам підкоряється й людин</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а, як біологічна </a:t>
            </a:r>
            <a:r>
              <a:rPr lang="uk-UA" sz="1800" u="sng" dirty="0">
                <a:effectLst/>
                <a:latin typeface="Times New Roman" panose="02020603050405020304" pitchFamily="18" charset="0"/>
                <a:ea typeface="Times New Roman" panose="02020603050405020304" pitchFamily="18" charset="0"/>
              </a:rPr>
              <a:t>істота.</a:t>
            </a:r>
            <a:endParaRPr lang="uk-UA" sz="1400" u="sng" dirty="0">
              <a:effectLst/>
              <a:latin typeface="Calibri" panose="020F0502020204030204" pitchFamily="34" charset="0"/>
              <a:ea typeface="Calibri" panose="020F0502020204030204" pitchFamily="34" charset="0"/>
            </a:endParaRPr>
          </a:p>
        </p:txBody>
      </p:sp>
      <p:pic>
        <p:nvPicPr>
          <p:cNvPr id="22530" name="Picture 2" descr="Результат пошуку зображень за запитом екологічні фактори">
            <a:extLst>
              <a:ext uri="{FF2B5EF4-FFF2-40B4-BE49-F238E27FC236}">
                <a16:creationId xmlns:a16="http://schemas.microsoft.com/office/drawing/2014/main" id="{2166C2E5-0E64-4861-9C75-5391DB5D0F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6812" y="378979"/>
            <a:ext cx="2582315" cy="265978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Результат пошуку зображень за запитом екологічні фактори">
            <a:extLst>
              <a:ext uri="{FF2B5EF4-FFF2-40B4-BE49-F238E27FC236}">
                <a16:creationId xmlns:a16="http://schemas.microsoft.com/office/drawing/2014/main" id="{518D83F9-08EB-467A-98A6-87F0965449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3963" y="3400918"/>
            <a:ext cx="3925455" cy="294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4419D-245A-468B-BDD7-C51552519F9D}"/>
              </a:ext>
            </a:extLst>
          </p:cNvPr>
          <p:cNvSpPr txBox="1"/>
          <p:nvPr/>
        </p:nvSpPr>
        <p:spPr>
          <a:xfrm>
            <a:off x="748146" y="439796"/>
            <a:ext cx="7592290" cy="6221575"/>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Живі організми пристосовуються до умов середовища. На них діє не</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поодинокий </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фактор,</a:t>
            </a:r>
            <a:r>
              <a:rPr lang="uk-UA" sz="1800" u="sng" dirty="0">
                <a:effectLst/>
                <a:latin typeface="Times New Roman" panose="02020603050405020304" pitchFamily="18" charset="0"/>
                <a:ea typeface="Times New Roman" panose="02020603050405020304" pitchFamily="18" charset="0"/>
              </a:rPr>
              <a:t> а цілий комплекс. Тому організми пристосовуються до всього комплексу екологічних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Сукупність умов, у яких мешкають певні особини, популяції, угруповання організмів називається середовищем існування.</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Пристосування організмів до умов середовища існування називаються </a:t>
            </a:r>
            <a:r>
              <a:rPr lang="uk-UA" sz="1800" b="1" u="sng" dirty="0">
                <a:solidFill>
                  <a:srgbClr val="FF0000"/>
                </a:solidFill>
                <a:effectLst/>
                <a:latin typeface="Times New Roman" panose="02020603050405020304" pitchFamily="18" charset="0"/>
                <a:ea typeface="Times New Roman" panose="02020603050405020304" pitchFamily="18" charset="0"/>
              </a:rPr>
              <a:t>адаптаціями.</a:t>
            </a:r>
            <a:r>
              <a:rPr lang="uk-UA" sz="1800" u="sng" dirty="0">
                <a:effectLst/>
                <a:latin typeface="Times New Roman" panose="02020603050405020304" pitchFamily="18" charset="0"/>
                <a:ea typeface="Times New Roman" panose="02020603050405020304" pitchFamily="18" charset="0"/>
              </a:rPr>
              <a:t> Адаптації виробляють усі організми, які</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є </a:t>
            </a:r>
            <a:r>
              <a:rPr lang="uk-UA" sz="1800" u="sng" dirty="0">
                <a:effectLst/>
                <a:latin typeface="Times New Roman" panose="02020603050405020304" pitchFamily="18" charset="0"/>
                <a:ea typeface="Times New Roman" panose="02020603050405020304" pitchFamily="18" charset="0"/>
              </a:rPr>
              <a:t>на планеті. Вони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існують </a:t>
            </a:r>
            <a:r>
              <a:rPr lang="uk-UA" sz="1800" u="sng" dirty="0">
                <a:effectLst/>
                <a:latin typeface="Times New Roman" panose="02020603050405020304" pitchFamily="18" charset="0"/>
                <a:ea typeface="Times New Roman" panose="02020603050405020304" pitchFamily="18" charset="0"/>
              </a:rPr>
              <a:t>доти, доки не змінюються умови довкілля. Тому адаптації непостійні.</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u="sng" dirty="0">
                <a:solidFill>
                  <a:srgbClr val="FF0000"/>
                </a:solidFill>
                <a:effectLst/>
                <a:latin typeface="Times New Roman" panose="02020603050405020304" pitchFamily="18" charset="0"/>
                <a:ea typeface="Times New Roman" panose="02020603050405020304" pitchFamily="18" charset="0"/>
              </a:rPr>
              <a:t>Основні закономірності впливу</a:t>
            </a:r>
            <a:r>
              <a:rPr lang="uk-UA" sz="1800" b="1" u="sng" strike="noStrike" dirty="0">
                <a:solidFill>
                  <a:srgbClr val="FF0000"/>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 </a:t>
            </a:r>
            <a:r>
              <a:rPr lang="uk-UA" sz="1800" b="1" u="sng" dirty="0">
                <a:solidFill>
                  <a:srgbClr val="FF0000"/>
                </a:solidFill>
                <a:effectLst/>
                <a:latin typeface="Times New Roman" panose="02020603050405020304" pitchFamily="18" charset="0"/>
                <a:ea typeface="Times New Roman" panose="02020603050405020304" pitchFamily="18" charset="0"/>
              </a:rPr>
              <a:t>на організми</a:t>
            </a:r>
            <a:r>
              <a:rPr lang="uk-UA" sz="1800" u="sng" dirty="0">
                <a:effectLst/>
                <a:latin typeface="Times New Roman" panose="02020603050405020304" pitchFamily="18" charset="0"/>
                <a:ea typeface="Times New Roman" panose="02020603050405020304" pitchFamily="18" charset="0"/>
              </a:rPr>
              <a:t>:</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1) правило екологічної індивідуальності – не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існує </a:t>
            </a:r>
            <a:r>
              <a:rPr lang="uk-UA" sz="1800" u="sng" dirty="0">
                <a:effectLst/>
                <a:latin typeface="Times New Roman" panose="02020603050405020304" pitchFamily="18" charset="0"/>
                <a:ea typeface="Times New Roman" panose="02020603050405020304" pitchFamily="18" charset="0"/>
              </a:rPr>
              <a:t>двох близьких видів, подібних за своїми адаптаціями. Наприклад, кріт – риє ґрунт кінцівками, а сліпак – різцями;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2) правило відносної незалежності адаптації – добра пристосованість організмів до певного чинника не означає такої самої пристосованості до інших. Наприклад, річкові раки живуть на дні та живляться живими організмами та рештками, але дуже чутливі до забруднення води;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3) закон оптимуму – кожен</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 </a:t>
            </a:r>
            <a:r>
              <a:rPr lang="uk-UA" sz="1800" u="sng" dirty="0">
                <a:effectLst/>
                <a:latin typeface="Times New Roman" panose="02020603050405020304" pitchFamily="18" charset="0"/>
                <a:ea typeface="Times New Roman" panose="02020603050405020304" pitchFamily="18" charset="0"/>
              </a:rPr>
              <a:t>позитивно впливає на організм лише в певних межах.</a:t>
            </a:r>
            <a:endParaRPr lang="uk-UA" sz="1400" u="sng" dirty="0">
              <a:effectLst/>
              <a:latin typeface="Calibri" panose="020F0502020204030204" pitchFamily="34" charset="0"/>
              <a:ea typeface="Calibri" panose="020F0502020204030204" pitchFamily="34" charset="0"/>
            </a:endParaRPr>
          </a:p>
        </p:txBody>
      </p:sp>
      <p:pic>
        <p:nvPicPr>
          <p:cNvPr id="23554" name="Picture 2" descr="Результат пошуку зображень за запитом адаптації">
            <a:extLst>
              <a:ext uri="{FF2B5EF4-FFF2-40B4-BE49-F238E27FC236}">
                <a16:creationId xmlns:a16="http://schemas.microsoft.com/office/drawing/2014/main" id="{A95E602B-E02E-4057-8DBE-D7ACB3BA8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221" y="557790"/>
            <a:ext cx="3730727" cy="168664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Результат пошуку зображень за запитом адаптації">
            <a:extLst>
              <a:ext uri="{FF2B5EF4-FFF2-40B4-BE49-F238E27FC236}">
                <a16:creationId xmlns:a16="http://schemas.microsoft.com/office/drawing/2014/main" id="{098D02BF-B025-46CC-999F-82A6EA57EF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879" y="242429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Результат пошуку зображень за запитом адаптації">
            <a:extLst>
              <a:ext uri="{FF2B5EF4-FFF2-40B4-BE49-F238E27FC236}">
                <a16:creationId xmlns:a16="http://schemas.microsoft.com/office/drawing/2014/main" id="{B6EA8F97-5EFD-48F2-B4CC-37EBDA0B8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7021" y="44519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2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556792"/>
          </a:xfrm>
        </p:spPr>
        <p:txBody>
          <a:bodyPr>
            <a:noAutofit/>
          </a:bodyPr>
          <a:lstStyle/>
          <a:p>
            <a:r>
              <a:rPr lang="uk-UA" sz="6000" b="1" dirty="0">
                <a:solidFill>
                  <a:srgbClr val="C00000"/>
                </a:solidFill>
                <a:latin typeface="Comic Sans MS" panose="030F0702030302020204" pitchFamily="66" charset="0"/>
              </a:rPr>
              <a:t>Екологічний закон</a:t>
            </a:r>
          </a:p>
        </p:txBody>
      </p:sp>
      <p:sp>
        <p:nvSpPr>
          <p:cNvPr id="3" name="Объект 2"/>
          <p:cNvSpPr>
            <a:spLocks noGrp="1"/>
          </p:cNvSpPr>
          <p:nvPr>
            <p:ph idx="1"/>
          </p:nvPr>
        </p:nvSpPr>
        <p:spPr>
          <a:xfrm>
            <a:off x="1847528" y="1340768"/>
            <a:ext cx="8640960" cy="2880320"/>
          </a:xfrm>
        </p:spPr>
        <p:txBody>
          <a:bodyPr>
            <a:noAutofit/>
          </a:bodyPr>
          <a:lstStyle/>
          <a:p>
            <a:r>
              <a:rPr lang="uk-UA" sz="2800" b="1" dirty="0">
                <a:solidFill>
                  <a:srgbClr val="003300"/>
                </a:solidFill>
                <a:latin typeface="Comic Sans MS" panose="030F0702030302020204" pitchFamily="66" charset="0"/>
              </a:rPr>
              <a:t>Об’єктивний, постійний і необхідний взаємозв’язок між біосистемами та навколишнім середовищем, що випливає з їх внутрішньої екологічної сутності</a:t>
            </a:r>
          </a:p>
          <a:p>
            <a:r>
              <a:rPr lang="uk-UA" sz="2800" b="1" dirty="0">
                <a:solidFill>
                  <a:srgbClr val="003300"/>
                </a:solidFill>
                <a:latin typeface="Comic Sans MS" panose="030F0702030302020204" pitchFamily="66" charset="0"/>
              </a:rPr>
              <a:t>Б.Коммонер, 1974р., американський еколог, узагальнив більшість екологічних законів </a:t>
            </a:r>
          </a:p>
          <a:p>
            <a:pPr marL="0" indent="0">
              <a:buNone/>
            </a:pPr>
            <a:endParaRPr lang="uk-UA" sz="2800" b="1" dirty="0">
              <a:solidFill>
                <a:srgbClr val="003300"/>
              </a:solidFill>
              <a:latin typeface="Comic Sans MS" panose="030F0702030302020204" pitchFamily="66" charset="0"/>
            </a:endParaRPr>
          </a:p>
          <a:p>
            <a:pPr marL="0" indent="0">
              <a:buNone/>
            </a:pPr>
            <a:endParaRPr lang="uk-UA" sz="2800" b="1" dirty="0">
              <a:solidFill>
                <a:srgbClr val="003300"/>
              </a:solidFill>
              <a:latin typeface="Comic Sans MS" panose="030F0702030302020204" pitchFamily="66" charset="0"/>
            </a:endParaRPr>
          </a:p>
          <a:p>
            <a:endParaRPr lang="uk-UA" sz="2800" b="1" dirty="0">
              <a:solidFill>
                <a:srgbClr val="003300"/>
              </a:solidFill>
              <a:latin typeface="Comic Sans MS" panose="030F0702030302020204" pitchFamily="66"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991545" y="4149080"/>
          <a:ext cx="8399981" cy="2316480"/>
        </p:xfrm>
        <a:graphic>
          <a:graphicData uri="http://schemas.openxmlformats.org/drawingml/2006/table">
            <a:tbl>
              <a:tblPr firstRow="1" bandRow="1">
                <a:tableStyleId>{8799B23B-EC83-4686-B30A-512413B5E67A}</a:tableStyleId>
              </a:tblPr>
              <a:tblGrid>
                <a:gridCol w="8399981">
                  <a:extLst>
                    <a:ext uri="{9D8B030D-6E8A-4147-A177-3AD203B41FA5}">
                      <a16:colId xmlns:a16="http://schemas.microsoft.com/office/drawing/2014/main" val="20000"/>
                    </a:ext>
                  </a:extLst>
                </a:gridCol>
              </a:tblGrid>
              <a:tr h="370840">
                <a:tc>
                  <a:txBody>
                    <a:bodyPr/>
                    <a:lstStyle/>
                    <a:p>
                      <a:pPr algn="ctr"/>
                      <a:r>
                        <a:rPr lang="uk-UA" sz="3200" b="1" dirty="0">
                          <a:solidFill>
                            <a:srgbClr val="C00000"/>
                          </a:solidFill>
                          <a:latin typeface="Comic Sans MS" panose="030F0702030302020204" pitchFamily="66" charset="0"/>
                        </a:rPr>
                        <a:t>Усе пов’язане з усім</a:t>
                      </a:r>
                    </a:p>
                  </a:txBody>
                  <a:tcPr/>
                </a:tc>
                <a:extLst>
                  <a:ext uri="{0D108BD9-81ED-4DB2-BD59-A6C34878D82A}">
                    <a16:rowId xmlns:a16="http://schemas.microsoft.com/office/drawing/2014/main" val="10000"/>
                  </a:ext>
                </a:extLst>
              </a:tr>
              <a:tr h="370840">
                <a:tc>
                  <a:txBody>
                    <a:bodyPr/>
                    <a:lstStyle/>
                    <a:p>
                      <a:pPr algn="ctr"/>
                      <a:r>
                        <a:rPr lang="uk-UA" sz="3200" b="1" dirty="0">
                          <a:solidFill>
                            <a:srgbClr val="C00000"/>
                          </a:solidFill>
                          <a:latin typeface="Comic Sans MS" panose="030F0702030302020204" pitchFamily="66" charset="0"/>
                        </a:rPr>
                        <a:t>Усе має кудись подітись</a:t>
                      </a:r>
                    </a:p>
                  </a:txBody>
                  <a:tcPr/>
                </a:tc>
                <a:extLst>
                  <a:ext uri="{0D108BD9-81ED-4DB2-BD59-A6C34878D82A}">
                    <a16:rowId xmlns:a16="http://schemas.microsoft.com/office/drawing/2014/main" val="10001"/>
                  </a:ext>
                </a:extLst>
              </a:tr>
              <a:tr h="370840">
                <a:tc>
                  <a:txBody>
                    <a:bodyPr/>
                    <a:lstStyle/>
                    <a:p>
                      <a:pPr algn="ctr"/>
                      <a:r>
                        <a:rPr lang="uk-UA" sz="3200" b="1" dirty="0">
                          <a:solidFill>
                            <a:srgbClr val="C00000"/>
                          </a:solidFill>
                          <a:latin typeface="Comic Sans MS" panose="030F0702030302020204" pitchFamily="66" charset="0"/>
                        </a:rPr>
                        <a:t>Природа «знає» краще</a:t>
                      </a:r>
                    </a:p>
                  </a:txBody>
                  <a:tcPr/>
                </a:tc>
                <a:extLst>
                  <a:ext uri="{0D108BD9-81ED-4DB2-BD59-A6C34878D82A}">
                    <a16:rowId xmlns:a16="http://schemas.microsoft.com/office/drawing/2014/main" val="10002"/>
                  </a:ext>
                </a:extLst>
              </a:tr>
              <a:tr h="370840">
                <a:tc>
                  <a:txBody>
                    <a:bodyPr/>
                    <a:lstStyle/>
                    <a:p>
                      <a:pPr algn="ctr"/>
                      <a:r>
                        <a:rPr lang="uk-UA" sz="3200" b="1" dirty="0">
                          <a:solidFill>
                            <a:srgbClr val="C00000"/>
                          </a:solidFill>
                          <a:latin typeface="Comic Sans MS" panose="030F0702030302020204" pitchFamily="66" charset="0"/>
                        </a:rPr>
                        <a:t>Ніщо не дається задарма</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298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221954"/>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838044" y="1473959"/>
          <a:ext cx="5554101" cy="4835360"/>
        </p:xfrm>
        <a:graphic>
          <a:graphicData uri="http://schemas.openxmlformats.org/drawingml/2006/table">
            <a:tbl>
              <a:tblPr firstRow="1" bandRow="1">
                <a:tableStyleId>{8799B23B-EC83-4686-B30A-512413B5E67A}</a:tableStyleId>
              </a:tblPr>
              <a:tblGrid>
                <a:gridCol w="5554101">
                  <a:extLst>
                    <a:ext uri="{9D8B030D-6E8A-4147-A177-3AD203B41FA5}">
                      <a16:colId xmlns:a16="http://schemas.microsoft.com/office/drawing/2014/main" val="20000"/>
                    </a:ext>
                  </a:extLst>
                </a:gridCol>
              </a:tblGrid>
              <a:tr h="967072">
                <a:tc>
                  <a:txBody>
                    <a:bodyPr/>
                    <a:lstStyle/>
                    <a:p>
                      <a:pPr algn="ctr"/>
                      <a:r>
                        <a:rPr lang="uk-UA" sz="4400" b="1" dirty="0">
                          <a:solidFill>
                            <a:srgbClr val="003300"/>
                          </a:solidFill>
                          <a:latin typeface="Comic Sans MS" panose="030F0702030302020204" pitchFamily="66" charset="0"/>
                        </a:rPr>
                        <a:t>Аутекологічні</a:t>
                      </a:r>
                    </a:p>
                  </a:txBody>
                  <a:tcPr/>
                </a:tc>
                <a:extLst>
                  <a:ext uri="{0D108BD9-81ED-4DB2-BD59-A6C34878D82A}">
                    <a16:rowId xmlns:a16="http://schemas.microsoft.com/office/drawing/2014/main" val="10000"/>
                  </a:ext>
                </a:extLst>
              </a:tr>
              <a:tr h="967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003300"/>
                          </a:solidFill>
                          <a:latin typeface="Comic Sans MS" panose="030F0702030302020204" pitchFamily="66" charset="0"/>
                        </a:rPr>
                        <a:t>Демекологічні</a:t>
                      </a:r>
                    </a:p>
                  </a:txBody>
                  <a:tcPr/>
                </a:tc>
                <a:extLst>
                  <a:ext uri="{0D108BD9-81ED-4DB2-BD59-A6C34878D82A}">
                    <a16:rowId xmlns:a16="http://schemas.microsoft.com/office/drawing/2014/main" val="10001"/>
                  </a:ext>
                </a:extLst>
              </a:tr>
              <a:tr h="967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003300"/>
                          </a:solidFill>
                          <a:latin typeface="Comic Sans MS" panose="030F0702030302020204" pitchFamily="66" charset="0"/>
                        </a:rPr>
                        <a:t>Синекологічні</a:t>
                      </a:r>
                    </a:p>
                  </a:txBody>
                  <a:tcPr/>
                </a:tc>
                <a:extLst>
                  <a:ext uri="{0D108BD9-81ED-4DB2-BD59-A6C34878D82A}">
                    <a16:rowId xmlns:a16="http://schemas.microsoft.com/office/drawing/2014/main" val="10002"/>
                  </a:ext>
                </a:extLst>
              </a:tr>
              <a:tr h="967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003300"/>
                          </a:solidFill>
                          <a:latin typeface="Comic Sans MS" panose="030F0702030302020204" pitchFamily="66" charset="0"/>
                        </a:rPr>
                        <a:t>Екосистемологічні</a:t>
                      </a:r>
                    </a:p>
                  </a:txBody>
                  <a:tcPr/>
                </a:tc>
                <a:extLst>
                  <a:ext uri="{0D108BD9-81ED-4DB2-BD59-A6C34878D82A}">
                    <a16:rowId xmlns:a16="http://schemas.microsoft.com/office/drawing/2014/main" val="10003"/>
                  </a:ext>
                </a:extLst>
              </a:tr>
              <a:tr h="967072">
                <a:tc>
                  <a:txBody>
                    <a:bodyPr/>
                    <a:lstStyle/>
                    <a:p>
                      <a:pPr algn="ctr"/>
                      <a:r>
                        <a:rPr lang="uk-UA" sz="4400" b="1" dirty="0">
                          <a:solidFill>
                            <a:srgbClr val="003300"/>
                          </a:solidFill>
                          <a:latin typeface="Comic Sans MS" panose="030F0702030302020204" pitchFamily="66" charset="0"/>
                        </a:rPr>
                        <a:t>Біосферологічні</a:t>
                      </a:r>
                    </a:p>
                  </a:txBody>
                  <a:tcPr/>
                </a:tc>
                <a:extLst>
                  <a:ext uri="{0D108BD9-81ED-4DB2-BD59-A6C34878D82A}">
                    <a16:rowId xmlns:a16="http://schemas.microsoft.com/office/drawing/2014/main" val="10004"/>
                  </a:ext>
                </a:extLst>
              </a:tr>
            </a:tbl>
          </a:graphicData>
        </a:graphic>
      </p:graphicFrame>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0355" t="48" r="26864"/>
          <a:stretch/>
        </p:blipFill>
        <p:spPr>
          <a:xfrm>
            <a:off x="7547986" y="1473958"/>
            <a:ext cx="2852382" cy="4835362"/>
          </a:xfrm>
          <a:prstGeom prst="rect">
            <a:avLst/>
          </a:prstGeom>
        </p:spPr>
      </p:pic>
    </p:spTree>
    <p:extLst>
      <p:ext uri="{BB962C8B-B14F-4D97-AF65-F5344CB8AC3E}">
        <p14:creationId xmlns:p14="http://schemas.microsoft.com/office/powerpoint/2010/main" val="201384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221954"/>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710409" y="1355826"/>
          <a:ext cx="5205391" cy="5135880"/>
        </p:xfrm>
        <a:graphic>
          <a:graphicData uri="http://schemas.openxmlformats.org/drawingml/2006/table">
            <a:tbl>
              <a:tblPr firstRow="1" bandRow="1">
                <a:tableStyleId>{8799B23B-EC83-4686-B30A-512413B5E67A}</a:tableStyleId>
              </a:tblPr>
              <a:tblGrid>
                <a:gridCol w="5205391">
                  <a:extLst>
                    <a:ext uri="{9D8B030D-6E8A-4147-A177-3AD203B41FA5}">
                      <a16:colId xmlns:a16="http://schemas.microsoft.com/office/drawing/2014/main" val="20000"/>
                    </a:ext>
                  </a:extLst>
                </a:gridCol>
              </a:tblGrid>
              <a:tr h="370840">
                <a:tc>
                  <a:txBody>
                    <a:bodyPr/>
                    <a:lstStyle/>
                    <a:p>
                      <a:pPr algn="ctr"/>
                      <a:r>
                        <a:rPr lang="uk-UA" sz="4400" b="1" dirty="0">
                          <a:solidFill>
                            <a:srgbClr val="C00000"/>
                          </a:solidFill>
                          <a:latin typeface="Comic Sans MS" panose="030F0702030302020204" pitchFamily="66" charset="0"/>
                        </a:rPr>
                        <a:t>Аутекологічні</a:t>
                      </a:r>
                    </a:p>
                  </a:txBody>
                  <a:tcPr/>
                </a:tc>
                <a:extLst>
                  <a:ext uri="{0D108BD9-81ED-4DB2-BD59-A6C34878D82A}">
                    <a16:rowId xmlns:a16="http://schemas.microsoft.com/office/drawing/2014/main" val="10000"/>
                  </a:ext>
                </a:extLst>
              </a:tr>
              <a:tr h="370840">
                <a:tc>
                  <a:txBody>
                    <a:bodyPr/>
                    <a:lstStyle/>
                    <a:p>
                      <a:pPr marL="457200" indent="-457200" algn="l">
                        <a:buFont typeface="Arial" panose="020B0604020202020204" pitchFamily="34" charset="0"/>
                        <a:buChar char="•"/>
                      </a:pPr>
                      <a:r>
                        <a:rPr lang="uk-UA" sz="2500" b="1" dirty="0">
                          <a:solidFill>
                            <a:srgbClr val="003300"/>
                          </a:solidFill>
                          <a:latin typeface="Comic Sans MS" panose="030F0702030302020204" pitchFamily="66" charset="0"/>
                        </a:rPr>
                        <a:t>Відображають закономірності дії екологічних чинників на структуру, функції і розвиток організмів</a:t>
                      </a:r>
                    </a:p>
                  </a:txBody>
                  <a:tcPr/>
                </a:tc>
                <a:extLst>
                  <a:ext uri="{0D108BD9-81ED-4DB2-BD59-A6C34878D82A}">
                    <a16:rowId xmlns:a16="http://schemas.microsoft.com/office/drawing/2014/main" val="10001"/>
                  </a:ext>
                </a:extLst>
              </a:tr>
              <a:tr h="222504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2500" b="1" dirty="0">
                          <a:solidFill>
                            <a:srgbClr val="003300"/>
                          </a:solidFill>
                          <a:latin typeface="Comic Sans MS" panose="030F0702030302020204" pitchFamily="66" charset="0"/>
                        </a:rPr>
                        <a:t>Обмежувального чинника (мінімуму Лібіха), єдності середовища та організмів, оптимуму, взаємокомпенсації екологічних чинників</a:t>
                      </a:r>
                      <a:endParaRPr lang="uk-UA" sz="2500" b="1" dirty="0">
                        <a:solidFill>
                          <a:srgbClr val="C00000"/>
                        </a:solidFill>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919" y="1382783"/>
            <a:ext cx="3430800" cy="50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644481" y="6092381"/>
            <a:ext cx="2839239" cy="369332"/>
          </a:xfrm>
          <a:prstGeom prst="rect">
            <a:avLst/>
          </a:prstGeom>
        </p:spPr>
        <p:txBody>
          <a:bodyPr wrap="none">
            <a:spAutoFit/>
          </a:bodyPr>
          <a:lstStyle/>
          <a:p>
            <a:pPr>
              <a:defRPr/>
            </a:pPr>
            <a:r>
              <a:rPr lang="uk-UA" b="1" dirty="0">
                <a:solidFill>
                  <a:srgbClr val="003300"/>
                </a:solidFill>
                <a:latin typeface="Comic Sans MS" panose="030F0702030302020204" pitchFamily="66" charset="0"/>
              </a:rPr>
              <a:t>Закон мінімуму Лібіха</a:t>
            </a:r>
            <a:endParaRPr lang="uk-UA"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34694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221954"/>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919536" y="1188315"/>
          <a:ext cx="8496944" cy="3273969"/>
        </p:xfrm>
        <a:graphic>
          <a:graphicData uri="http://schemas.openxmlformats.org/drawingml/2006/table">
            <a:tbl>
              <a:tblPr firstRow="1" bandRow="1">
                <a:tableStyleId>{8799B23B-EC83-4686-B30A-512413B5E67A}</a:tableStyleId>
              </a:tblPr>
              <a:tblGrid>
                <a:gridCol w="8496944">
                  <a:extLst>
                    <a:ext uri="{9D8B030D-6E8A-4147-A177-3AD203B41FA5}">
                      <a16:colId xmlns:a16="http://schemas.microsoft.com/office/drawing/2014/main" val="20000"/>
                    </a:ext>
                  </a:extLst>
                </a:gridCol>
              </a:tblGrid>
              <a:tr h="650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C00000"/>
                          </a:solidFill>
                          <a:latin typeface="Comic Sans MS" panose="030F0702030302020204" pitchFamily="66" charset="0"/>
                        </a:rPr>
                        <a:t>Демекологічні</a:t>
                      </a:r>
                    </a:p>
                  </a:txBody>
                  <a:tcPr/>
                </a:tc>
                <a:extLst>
                  <a:ext uri="{0D108BD9-81ED-4DB2-BD59-A6C34878D82A}">
                    <a16:rowId xmlns:a16="http://schemas.microsoft.com/office/drawing/2014/main" val="10000"/>
                  </a:ext>
                </a:extLst>
              </a:tr>
              <a:tr h="806690">
                <a:tc>
                  <a:txBody>
                    <a:bodyPr/>
                    <a:lstStyle/>
                    <a:p>
                      <a:pPr marL="457200" indent="-457200" algn="l">
                        <a:buFont typeface="Arial" panose="020B0604020202020204" pitchFamily="34" charset="0"/>
                        <a:buChar char="•"/>
                      </a:pPr>
                      <a:r>
                        <a:rPr lang="uk-UA" sz="2800" b="1" dirty="0">
                          <a:solidFill>
                            <a:srgbClr val="003300"/>
                          </a:solidFill>
                          <a:latin typeface="Comic Sans MS" panose="030F0702030302020204" pitchFamily="66" charset="0"/>
                        </a:rPr>
                        <a:t>Закономірності екологічних явищ на рівні популяцій та видів</a:t>
                      </a:r>
                    </a:p>
                  </a:txBody>
                  <a:tcPr/>
                </a:tc>
                <a:extLst>
                  <a:ext uri="{0D108BD9-81ED-4DB2-BD59-A6C34878D82A}">
                    <a16:rowId xmlns:a16="http://schemas.microsoft.com/office/drawing/2014/main" val="10001"/>
                  </a:ext>
                </a:extLst>
              </a:tr>
              <a:tr h="1567089">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2800" b="1" dirty="0">
                          <a:solidFill>
                            <a:srgbClr val="003300"/>
                          </a:solidFill>
                          <a:latin typeface="Comic Sans MS" panose="030F0702030302020204" pitchFamily="66" charset="0"/>
                        </a:rPr>
                        <a:t>Обмеженого росту, Гаузе (конкурентного виключення), правило Бергмана, правило Алена </a:t>
                      </a:r>
                      <a:endParaRPr lang="uk-UA" sz="2800" b="1" dirty="0">
                        <a:solidFill>
                          <a:srgbClr val="C00000"/>
                        </a:solidFill>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4446391"/>
            <a:ext cx="8568952" cy="232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280410" y="6398641"/>
            <a:ext cx="2100255" cy="369332"/>
          </a:xfrm>
          <a:prstGeom prst="rect">
            <a:avLst/>
          </a:prstGeom>
        </p:spPr>
        <p:txBody>
          <a:bodyPr wrap="none">
            <a:spAutoFit/>
          </a:bodyPr>
          <a:lstStyle/>
          <a:p>
            <a:pPr>
              <a:defRPr/>
            </a:pPr>
            <a:r>
              <a:rPr lang="uk-UA" b="1" dirty="0">
                <a:solidFill>
                  <a:schemeClr val="bg1"/>
                </a:solidFill>
                <a:latin typeface="Comic Sans MS" panose="030F0702030302020204" pitchFamily="66" charset="0"/>
              </a:rPr>
              <a:t>Правило Алена </a:t>
            </a:r>
          </a:p>
        </p:txBody>
      </p:sp>
    </p:spTree>
    <p:extLst>
      <p:ext uri="{BB962C8B-B14F-4D97-AF65-F5344CB8AC3E}">
        <p14:creationId xmlns:p14="http://schemas.microsoft.com/office/powerpoint/2010/main" val="148719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8023F0-A1BF-4544-8A0B-CC1FC9720216}"/>
              </a:ext>
            </a:extLst>
          </p:cNvPr>
          <p:cNvSpPr txBox="1"/>
          <p:nvPr/>
        </p:nvSpPr>
        <p:spPr>
          <a:xfrm>
            <a:off x="1293091" y="424873"/>
            <a:ext cx="9605817" cy="374077"/>
          </a:xfrm>
          <a:prstGeom prst="rect">
            <a:avLst/>
          </a:prstGeom>
          <a:noFill/>
        </p:spPr>
        <p:txBody>
          <a:bodyPr wrap="square">
            <a:spAutoFit/>
          </a:bodyPr>
          <a:lstStyle/>
          <a:p>
            <a:pPr indent="450215" algn="ctr">
              <a:lnSpc>
                <a:spcPct val="107000"/>
              </a:lnSpc>
              <a:spcAft>
                <a:spcPts val="800"/>
              </a:spcAft>
            </a:pPr>
            <a:r>
              <a:rPr lang="uk-UA" sz="1800" b="1" dirty="0">
                <a:effectLst/>
                <a:latin typeface="Times New Roman" panose="02020603050405020304" pitchFamily="18" charset="0"/>
                <a:ea typeface="Times New Roman" panose="02020603050405020304" pitchFamily="18" charset="0"/>
              </a:rPr>
              <a:t>1.Предмет, об’єкт, завдання, методи та структура сучасної біоіндикації</a:t>
            </a:r>
            <a:endParaRPr lang="uk-UA" sz="14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F2436B75-8F4A-4775-8B89-66421369CC2E}"/>
              </a:ext>
            </a:extLst>
          </p:cNvPr>
          <p:cNvSpPr txBox="1"/>
          <p:nvPr/>
        </p:nvSpPr>
        <p:spPr>
          <a:xfrm>
            <a:off x="1117600" y="1280372"/>
            <a:ext cx="6096000" cy="4135619"/>
          </a:xfrm>
          <a:prstGeom prst="rect">
            <a:avLst/>
          </a:prstGeom>
          <a:noFill/>
        </p:spPr>
        <p:txBody>
          <a:bodyPr wrap="square">
            <a:spAutoFit/>
          </a:bodyPr>
          <a:lstStyle/>
          <a:p>
            <a:pPr indent="450215" algn="just">
              <a:lnSpc>
                <a:spcPct val="107000"/>
              </a:lnSpc>
              <a:spcAft>
                <a:spcPts val="800"/>
              </a:spcAft>
            </a:pPr>
            <a:r>
              <a:rPr lang="uk-UA" sz="1800" b="1" i="1" dirty="0">
                <a:effectLst/>
                <a:latin typeface="Times New Roman" panose="02020603050405020304" pitchFamily="18" charset="0"/>
                <a:ea typeface="Times New Roman" panose="02020603050405020304" pitchFamily="18" charset="0"/>
              </a:rPr>
              <a:t>Біоіндикація</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грец</a:t>
            </a:r>
            <a:r>
              <a:rPr lang="uk-UA" sz="1800" dirty="0">
                <a:effectLst/>
                <a:latin typeface="Times New Roman" panose="02020603050405020304" pitchFamily="18" charset="0"/>
                <a:ea typeface="Times New Roman" panose="02020603050405020304" pitchFamily="18" charset="0"/>
              </a:rPr>
              <a:t>. </a:t>
            </a:r>
            <a:r>
              <a:rPr lang="uk-UA" sz="1800" i="1" dirty="0" err="1">
                <a:effectLst/>
                <a:latin typeface="Times New Roman" panose="02020603050405020304" pitchFamily="18" charset="0"/>
                <a:ea typeface="Times New Roman" panose="02020603050405020304" pitchFamily="18" charset="0"/>
              </a:rPr>
              <a:t>bіоs</a:t>
            </a:r>
            <a:r>
              <a:rPr lang="uk-UA" sz="1800" dirty="0">
                <a:effectLst/>
                <a:latin typeface="Times New Roman" panose="02020603050405020304" pitchFamily="18" charset="0"/>
                <a:ea typeface="Times New Roman" panose="02020603050405020304" pitchFamily="18" charset="0"/>
              </a:rPr>
              <a:t> – життя, лат. </a:t>
            </a:r>
            <a:r>
              <a:rPr lang="uk-UA" sz="1800" i="1" dirty="0" err="1">
                <a:effectLst/>
                <a:latin typeface="Times New Roman" panose="02020603050405020304" pitchFamily="18" charset="0"/>
                <a:ea typeface="Times New Roman" panose="02020603050405020304" pitchFamily="18" charset="0"/>
              </a:rPr>
              <a:t>іndісо</a:t>
            </a:r>
            <a:r>
              <a:rPr lang="uk-UA" sz="1800" dirty="0">
                <a:effectLst/>
                <a:latin typeface="Times New Roman" panose="02020603050405020304" pitchFamily="18" charset="0"/>
                <a:ea typeface="Times New Roman" panose="02020603050405020304" pitchFamily="18" charset="0"/>
              </a:rPr>
              <a:t> – вказую) – це визначення </a:t>
            </a:r>
            <a:r>
              <a:rPr lang="uk-UA" u="sng" dirty="0">
                <a:latin typeface="Times New Roman" panose="02020603050405020304" pitchFamily="18" charset="0"/>
              </a:rPr>
              <a:t>біологічно</a:t>
            </a:r>
            <a:r>
              <a:rPr lang="uk-UA" u="sng" dirty="0">
                <a:latin typeface="Times New Roman" panose="02020603050405020304" pitchFamily="18" charset="0"/>
                <a:hlinkClick r:id="rId2">
                  <a:extLst>
                    <a:ext uri="{A12FA001-AC4F-418D-AE19-62706E023703}">
                      <ahyp:hlinkClr xmlns:ahyp="http://schemas.microsoft.com/office/drawing/2018/hyperlinkcolor" val="tx"/>
                    </a:ext>
                  </a:extLst>
                </a:hlinkClick>
              </a:rPr>
              <a:t> значущих </a:t>
            </a:r>
            <a:r>
              <a:rPr lang="uk-UA" u="sng" dirty="0">
                <a:latin typeface="Times New Roman" panose="02020603050405020304" pitchFamily="18" charset="0"/>
              </a:rPr>
              <a:t>навантажень на основі реакцій на них живих організмів та</a:t>
            </a:r>
            <a:r>
              <a:rPr lang="uk-UA" u="sng" dirty="0">
                <a:latin typeface="Times New Roman" panose="02020603050405020304" pitchFamily="18" charset="0"/>
                <a:hlinkClick r:id="rId3">
                  <a:extLst>
                    <a:ext uri="{A12FA001-AC4F-418D-AE19-62706E023703}">
                      <ahyp:hlinkClr xmlns:ahyp="http://schemas.microsoft.com/office/drawing/2018/hyperlinkcolor" val="tx"/>
                    </a:ext>
                  </a:extLst>
                </a:hlinkClick>
              </a:rPr>
              <a:t> їх </a:t>
            </a:r>
            <a:r>
              <a:rPr lang="uk-UA" u="sng" dirty="0">
                <a:latin typeface="Times New Roman" panose="02020603050405020304" pitchFamily="18" charset="0"/>
              </a:rPr>
              <a:t>угрупувань. Повною</a:t>
            </a:r>
            <a:r>
              <a:rPr lang="uk-UA" u="sng" dirty="0">
                <a:latin typeface="Times New Roman" panose="02020603050405020304" pitchFamily="18" charset="0"/>
                <a:hlinkClick r:id="rId4">
                  <a:extLst>
                    <a:ext uri="{A12FA001-AC4F-418D-AE19-62706E023703}">
                      <ahyp:hlinkClr xmlns:ahyp="http://schemas.microsoft.com/office/drawing/2018/hyperlinkcolor" val="tx"/>
                    </a:ext>
                  </a:extLst>
                </a:hlinkClick>
              </a:rPr>
              <a:t> мірою </a:t>
            </a:r>
            <a:r>
              <a:rPr lang="uk-UA" u="sng" dirty="0">
                <a:latin typeface="Times New Roman" panose="02020603050405020304" pitchFamily="18" charset="0"/>
              </a:rPr>
              <a:t>це</a:t>
            </a:r>
            <a:r>
              <a:rPr lang="uk-UA" u="sng" dirty="0">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uk-UA" u="sng" dirty="0">
                <a:latin typeface="Times New Roman" panose="02020603050405020304" pitchFamily="18" charset="0"/>
              </a:rPr>
              <a:t>стосується всіх видів антропогенних забруднень.</a:t>
            </a:r>
          </a:p>
          <a:p>
            <a:pPr indent="450215" algn="just">
              <a:lnSpc>
                <a:spcPct val="107000"/>
              </a:lnSpc>
              <a:spcAft>
                <a:spcPts val="800"/>
              </a:spcAft>
            </a:pPr>
            <a:r>
              <a:rPr lang="uk-UA" u="sng" dirty="0">
                <a:latin typeface="Times New Roman" panose="02020603050405020304" pitchFamily="18" charset="0"/>
              </a:rPr>
              <a:t>Головна мета біоіндикації – діагностика стану</a:t>
            </a:r>
            <a:r>
              <a:rPr lang="uk-UA" u="sng" dirty="0">
                <a:latin typeface="Times New Roman" panose="02020603050405020304" pitchFamily="18" charset="0"/>
                <a:hlinkClick r:id="rId6">
                  <a:extLst>
                    <a:ext uri="{A12FA001-AC4F-418D-AE19-62706E023703}">
                      <ahyp:hlinkClr xmlns:ahyp="http://schemas.microsoft.com/office/drawing/2018/hyperlinkcolor" val="tx"/>
                    </a:ext>
                  </a:extLst>
                </a:hlinkClick>
              </a:rPr>
              <a:t> навколишнього середовищ</a:t>
            </a:r>
            <a:r>
              <a:rPr lang="uk-UA" u="sng" dirty="0">
                <a:latin typeface="Times New Roman" panose="02020603050405020304" pitchFamily="18" charset="0"/>
              </a:rPr>
              <a:t>а</a:t>
            </a:r>
            <a:r>
              <a:rPr lang="uk-UA" u="sng" dirty="0">
                <a:latin typeface="Times New Roman" panose="02020603050405020304" pitchFamily="18" charset="0"/>
                <a:hlinkClick r:id="rId7">
                  <a:extLst>
                    <a:ext uri="{A12FA001-AC4F-418D-AE19-62706E023703}">
                      <ahyp:hlinkClr xmlns:ahyp="http://schemas.microsoft.com/office/drawing/2018/hyperlinkcolor" val="tx"/>
                    </a:ext>
                  </a:extLst>
                </a:hlinkClick>
              </a:rPr>
              <a:t> через </a:t>
            </a:r>
            <a:r>
              <a:rPr lang="uk-UA" u="sng" dirty="0">
                <a:latin typeface="Times New Roman" panose="02020603050405020304" pitchFamily="18" charset="0"/>
              </a:rPr>
              <a:t>встановлення здатності організмів до </a:t>
            </a:r>
            <a:r>
              <a:rPr lang="uk-UA" u="sng" dirty="0">
                <a:latin typeface="Times New Roman" panose="02020603050405020304" pitchFamily="18" charset="0"/>
                <a:hlinkClick r:id="rId8">
                  <a:extLst>
                    <a:ext uri="{A12FA001-AC4F-418D-AE19-62706E023703}">
                      <ahyp:hlinkClr xmlns:ahyp="http://schemas.microsoft.com/office/drawing/2018/hyperlinkcolor" val="tx"/>
                    </a:ext>
                  </a:extLst>
                </a:hlinkClick>
              </a:rPr>
              <a:t>адаптації</a:t>
            </a:r>
            <a:r>
              <a:rPr lang="uk-UA" u="sng" dirty="0">
                <a:latin typeface="Times New Roman" panose="02020603050405020304" pitchFamily="18" charset="0"/>
              </a:rPr>
              <a:t> у відповідних умовах довкілля.</a:t>
            </a:r>
          </a:p>
          <a:p>
            <a:pPr indent="450215" algn="just">
              <a:lnSpc>
                <a:spcPct val="107000"/>
              </a:lnSpc>
              <a:spcAft>
                <a:spcPts val="800"/>
              </a:spcAft>
            </a:pPr>
            <a:r>
              <a:rPr lang="uk-UA" u="sng" dirty="0">
                <a:latin typeface="Times New Roman" panose="02020603050405020304" pitchFamily="18" charset="0"/>
              </a:rPr>
              <a:t>Основні завдання біоіндикації – виявлення організмів та груп організмів-біоіндикаторів, які найбільш чуттєві до змін у</a:t>
            </a:r>
            <a:r>
              <a:rPr lang="uk-UA" u="sng" dirty="0">
                <a:latin typeface="Times New Roman" panose="02020603050405020304" pitchFamily="18" charset="0"/>
                <a:hlinkClick r:id="rId6">
                  <a:extLst>
                    <a:ext uri="{A12FA001-AC4F-418D-AE19-62706E023703}">
                      <ahyp:hlinkClr xmlns:ahyp="http://schemas.microsoft.com/office/drawing/2018/hyperlinkcolor" val="tx"/>
                    </a:ext>
                  </a:extLst>
                </a:hlinkClick>
              </a:rPr>
              <a:t> навколишньому середовищ</a:t>
            </a:r>
            <a:r>
              <a:rPr lang="uk-UA" u="sng" dirty="0">
                <a:latin typeface="Times New Roman" panose="02020603050405020304" pitchFamily="18" charset="0"/>
              </a:rPr>
              <a:t>і, які виникли під дією природних і антропогенних</a:t>
            </a:r>
            <a:r>
              <a:rPr lang="uk-UA" u="sng" dirty="0">
                <a:latin typeface="Times New Roman" panose="02020603050405020304" pitchFamily="18" charset="0"/>
                <a:hlinkClick r:id="rId9">
                  <a:extLst>
                    <a:ext uri="{A12FA001-AC4F-418D-AE19-62706E023703}">
                      <ahyp:hlinkClr xmlns:ahyp="http://schemas.microsoft.com/office/drawing/2018/hyperlinkcolor" val="tx"/>
                    </a:ext>
                  </a:extLst>
                </a:hlinkClick>
              </a:rPr>
              <a:t> факторів,</a:t>
            </a:r>
            <a:r>
              <a:rPr lang="uk-UA" u="sng" dirty="0">
                <a:latin typeface="Times New Roman" panose="02020603050405020304" pitchFamily="18" charset="0"/>
              </a:rPr>
              <a:t> і добір видів-індикаторів із високим порогом чутливості до антропогенних змін.</a:t>
            </a:r>
          </a:p>
        </p:txBody>
      </p:sp>
      <p:pic>
        <p:nvPicPr>
          <p:cNvPr id="3074" name="Picture 2" descr="Результат пошуку зображень за запитом біоіндикація">
            <a:extLst>
              <a:ext uri="{FF2B5EF4-FFF2-40B4-BE49-F238E27FC236}">
                <a16:creationId xmlns:a16="http://schemas.microsoft.com/office/drawing/2014/main" id="{F1D0FE68-3555-4608-9682-6771871177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4318" y="1440440"/>
            <a:ext cx="4249616" cy="269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5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340768"/>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703512" y="1340768"/>
          <a:ext cx="4824536" cy="5212080"/>
        </p:xfrm>
        <a:graphic>
          <a:graphicData uri="http://schemas.openxmlformats.org/drawingml/2006/table">
            <a:tbl>
              <a:tblPr firstRow="1" bandRow="1">
                <a:tableStyleId>{8799B23B-EC83-4686-B30A-512413B5E67A}</a:tableStyleId>
              </a:tblPr>
              <a:tblGrid>
                <a:gridCol w="4824536">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C00000"/>
                          </a:solidFill>
                          <a:latin typeface="Comic Sans MS" panose="030F0702030302020204" pitchFamily="66" charset="0"/>
                        </a:rPr>
                        <a:t>Синекологічні</a:t>
                      </a:r>
                    </a:p>
                  </a:txBody>
                  <a:tcPr/>
                </a:tc>
                <a:extLst>
                  <a:ext uri="{0D108BD9-81ED-4DB2-BD59-A6C34878D82A}">
                    <a16:rowId xmlns:a16="http://schemas.microsoft.com/office/drawing/2014/main" val="10000"/>
                  </a:ext>
                </a:extLst>
              </a:tr>
              <a:tr h="370840">
                <a:tc>
                  <a:txBody>
                    <a:bodyPr/>
                    <a:lstStyle/>
                    <a:p>
                      <a:pPr algn="ctr"/>
                      <a:r>
                        <a:rPr lang="uk-UA" sz="2800" b="1" dirty="0">
                          <a:solidFill>
                            <a:srgbClr val="003300"/>
                          </a:solidFill>
                          <a:latin typeface="Comic Sans MS" panose="030F0702030302020204" pitchFamily="66" charset="0"/>
                        </a:rPr>
                        <a:t>Закономірності функціонування біоценозів та угруповань</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800" b="1" dirty="0">
                          <a:solidFill>
                            <a:srgbClr val="003300"/>
                          </a:solidFill>
                          <a:latin typeface="Comic Sans MS" panose="030F0702030302020204" pitchFamily="66" charset="0"/>
                        </a:rPr>
                        <a:t>Обмеженості (вичерпності) природних ресурсів, правило екологічного дублювання, правило «метаболізм і розміри особин» (Ю.Одума)</a:t>
                      </a:r>
                      <a:endParaRPr lang="uk-UA" sz="2800" b="1" dirty="0">
                        <a:solidFill>
                          <a:srgbClr val="C00000"/>
                        </a:solidFill>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3458" t="5325" r="54972" b="20994"/>
          <a:stretch/>
        </p:blipFill>
        <p:spPr>
          <a:xfrm>
            <a:off x="6650805" y="1340768"/>
            <a:ext cx="3736951" cy="2016224"/>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145" t="4526" r="3513" b="21103"/>
          <a:stretch/>
        </p:blipFill>
        <p:spPr bwMode="auto">
          <a:xfrm>
            <a:off x="6651707" y="3384608"/>
            <a:ext cx="3736049" cy="204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8874631" y="4962304"/>
            <a:ext cx="1449436" cy="461665"/>
          </a:xfrm>
          <a:prstGeom prst="rect">
            <a:avLst/>
          </a:prstGeom>
        </p:spPr>
        <p:txBody>
          <a:bodyPr wrap="none">
            <a:spAutoFit/>
          </a:bodyPr>
          <a:lstStyle/>
          <a:p>
            <a:pPr>
              <a:defRPr/>
            </a:pPr>
            <a:r>
              <a:rPr lang="uk-UA" sz="2400" b="1" dirty="0">
                <a:solidFill>
                  <a:schemeClr val="bg1"/>
                </a:solidFill>
                <a:latin typeface="Comic Sans MS" panose="030F0702030302020204" pitchFamily="66" charset="0"/>
              </a:rPr>
              <a:t>Дельфін</a:t>
            </a:r>
          </a:p>
        </p:txBody>
      </p:sp>
      <p:sp>
        <p:nvSpPr>
          <p:cNvPr id="11" name="Прямоугольник 10"/>
          <p:cNvSpPr/>
          <p:nvPr/>
        </p:nvSpPr>
        <p:spPr>
          <a:xfrm>
            <a:off x="8812114" y="2922266"/>
            <a:ext cx="1574470" cy="461665"/>
          </a:xfrm>
          <a:prstGeom prst="rect">
            <a:avLst/>
          </a:prstGeom>
        </p:spPr>
        <p:txBody>
          <a:bodyPr wrap="none">
            <a:spAutoFit/>
          </a:bodyPr>
          <a:lstStyle/>
          <a:p>
            <a:pPr>
              <a:defRPr/>
            </a:pPr>
            <a:r>
              <a:rPr lang="uk-UA" sz="2400" b="1" dirty="0">
                <a:solidFill>
                  <a:schemeClr val="bg1"/>
                </a:solidFill>
                <a:latin typeface="Comic Sans MS" panose="030F0702030302020204" pitchFamily="66" charset="0"/>
              </a:rPr>
              <a:t>Іхтіозавр</a:t>
            </a:r>
          </a:p>
        </p:txBody>
      </p:sp>
      <p:sp>
        <p:nvSpPr>
          <p:cNvPr id="5" name="Прямоугольник 4"/>
          <p:cNvSpPr/>
          <p:nvPr/>
        </p:nvSpPr>
        <p:spPr>
          <a:xfrm>
            <a:off x="6806982" y="5429201"/>
            <a:ext cx="3579602" cy="1200329"/>
          </a:xfrm>
          <a:prstGeom prst="rect">
            <a:avLst/>
          </a:prstGeom>
        </p:spPr>
        <p:txBody>
          <a:bodyPr wrap="square">
            <a:spAutoFit/>
          </a:bodyPr>
          <a:lstStyle/>
          <a:p>
            <a:pPr algn="ctr"/>
            <a:r>
              <a:rPr lang="uk-UA" sz="2400" b="1" dirty="0">
                <a:solidFill>
                  <a:srgbClr val="003300"/>
                </a:solidFill>
                <a:latin typeface="Comic Sans MS" panose="030F0702030302020204" pitchFamily="66" charset="0"/>
              </a:rPr>
              <a:t>Правило екологічного дублювання</a:t>
            </a:r>
            <a:endParaRPr lang="uk-UA" sz="2400" dirty="0"/>
          </a:p>
        </p:txBody>
      </p:sp>
    </p:spTree>
    <p:extLst>
      <p:ext uri="{BB962C8B-B14F-4D97-AF65-F5344CB8AC3E}">
        <p14:creationId xmlns:p14="http://schemas.microsoft.com/office/powerpoint/2010/main" val="265861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221954"/>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792353" y="1412777"/>
          <a:ext cx="5400600" cy="4896545"/>
        </p:xfrm>
        <a:graphic>
          <a:graphicData uri="http://schemas.openxmlformats.org/drawingml/2006/table">
            <a:tbl>
              <a:tblPr firstRow="1" bandRow="1">
                <a:tableStyleId>{8799B23B-EC83-4686-B30A-512413B5E67A}</a:tableStyleId>
              </a:tblPr>
              <a:tblGrid>
                <a:gridCol w="5400600">
                  <a:extLst>
                    <a:ext uri="{9D8B030D-6E8A-4147-A177-3AD203B41FA5}">
                      <a16:colId xmlns:a16="http://schemas.microsoft.com/office/drawing/2014/main" val="20000"/>
                    </a:ext>
                  </a:extLst>
                </a:gridCol>
              </a:tblGrid>
              <a:tr h="948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C00000"/>
                          </a:solidFill>
                          <a:latin typeface="Comic Sans MS" panose="030F0702030302020204" pitchFamily="66" charset="0"/>
                        </a:rPr>
                        <a:t>Екосистемологічні</a:t>
                      </a:r>
                      <a:endParaRPr lang="uk-UA" sz="2400" b="1" dirty="0">
                        <a:solidFill>
                          <a:srgbClr val="003300"/>
                        </a:solidFill>
                        <a:latin typeface="Comic Sans MS" panose="030F0702030302020204" pitchFamily="66" charset="0"/>
                      </a:endParaRPr>
                    </a:p>
                  </a:txBody>
                  <a:tcPr/>
                </a:tc>
                <a:extLst>
                  <a:ext uri="{0D108BD9-81ED-4DB2-BD59-A6C34878D82A}">
                    <a16:rowId xmlns:a16="http://schemas.microsoft.com/office/drawing/2014/main" val="10000"/>
                  </a:ext>
                </a:extLst>
              </a:tr>
              <a:tr h="1708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800" b="1" dirty="0">
                          <a:solidFill>
                            <a:srgbClr val="003300"/>
                          </a:solidFill>
                          <a:latin typeface="Comic Sans MS" panose="030F0702030302020204" pitchFamily="66" charset="0"/>
                        </a:rPr>
                        <a:t>Закономірності взаємозв’язків екосистем з довкіллям та між собою в складі біосфери</a:t>
                      </a:r>
                    </a:p>
                  </a:txBody>
                  <a:tcPr/>
                </a:tc>
                <a:extLst>
                  <a:ext uri="{0D108BD9-81ED-4DB2-BD59-A6C34878D82A}">
                    <a16:rowId xmlns:a16="http://schemas.microsoft.com/office/drawing/2014/main" val="10001"/>
                  </a:ext>
                </a:extLst>
              </a:tr>
              <a:tr h="2239505">
                <a:tc>
                  <a:txBody>
                    <a:bodyPr/>
                    <a:lstStyle/>
                    <a:p>
                      <a:pPr algn="ctr"/>
                      <a:r>
                        <a:rPr lang="uk-UA" sz="2800" b="1" dirty="0">
                          <a:solidFill>
                            <a:srgbClr val="003300"/>
                          </a:solidFill>
                          <a:latin typeface="Comic Sans MS" panose="030F0702030302020204" pitchFamily="66" charset="0"/>
                        </a:rPr>
                        <a:t>Правило екологічної піраміди, односпрямованості потоку енергії, внутрішньої динамічної рівноваги</a:t>
                      </a:r>
                    </a:p>
                  </a:txBody>
                  <a:tcPr/>
                </a:tc>
                <a:extLst>
                  <a:ext uri="{0D108BD9-81ED-4DB2-BD59-A6C34878D82A}">
                    <a16:rowId xmlns:a16="http://schemas.microsoft.com/office/drawing/2014/main" val="10002"/>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486" y="1412776"/>
            <a:ext cx="325200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360773" y="5589240"/>
            <a:ext cx="3003429" cy="707886"/>
          </a:xfrm>
          <a:prstGeom prst="rect">
            <a:avLst/>
          </a:prstGeom>
        </p:spPr>
        <p:txBody>
          <a:bodyPr wrap="square">
            <a:spAutoFit/>
          </a:bodyPr>
          <a:lstStyle/>
          <a:p>
            <a:pPr algn="ctr">
              <a:defRPr/>
            </a:pPr>
            <a:r>
              <a:rPr lang="uk-UA" sz="2000" b="1" dirty="0">
                <a:solidFill>
                  <a:srgbClr val="003300"/>
                </a:solidFill>
                <a:latin typeface="Comic Sans MS" panose="030F0702030302020204" pitchFamily="66" charset="0"/>
              </a:rPr>
              <a:t>Правило екологічної піраміди</a:t>
            </a:r>
          </a:p>
        </p:txBody>
      </p:sp>
    </p:spTree>
    <p:extLst>
      <p:ext uri="{BB962C8B-B14F-4D97-AF65-F5344CB8AC3E}">
        <p14:creationId xmlns:p14="http://schemas.microsoft.com/office/powerpoint/2010/main" val="416222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0"/>
            <a:ext cx="7956376" cy="1221954"/>
          </a:xfrm>
        </p:spPr>
        <p:txBody>
          <a:bodyPr>
            <a:noAutofit/>
          </a:bodyPr>
          <a:lstStyle/>
          <a:p>
            <a:r>
              <a:rPr lang="uk-UA" sz="6000" b="1" dirty="0">
                <a:solidFill>
                  <a:srgbClr val="C00000"/>
                </a:solidFill>
                <a:latin typeface="Comic Sans MS" panose="030F0702030302020204" pitchFamily="66" charset="0"/>
              </a:rPr>
              <a:t>Екологічні закони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632"/>
            <a:ext cx="1152128" cy="1105323"/>
          </a:xfrm>
          <a:prstGeom prst="rect">
            <a:avLst/>
          </a:prstGeom>
        </p:spPr>
      </p:pic>
      <p:graphicFrame>
        <p:nvGraphicFramePr>
          <p:cNvPr id="4" name="Таблица 3"/>
          <p:cNvGraphicFramePr>
            <a:graphicFrameLocks noGrp="1"/>
          </p:cNvGraphicFramePr>
          <p:nvPr>
            <p:extLst/>
          </p:nvPr>
        </p:nvGraphicFramePr>
        <p:xfrm>
          <a:off x="1792354" y="1221955"/>
          <a:ext cx="4879711" cy="5303389"/>
        </p:xfrm>
        <a:graphic>
          <a:graphicData uri="http://schemas.openxmlformats.org/drawingml/2006/table">
            <a:tbl>
              <a:tblPr firstRow="1" bandRow="1">
                <a:tableStyleId>{8799B23B-EC83-4686-B30A-512413B5E67A}</a:tableStyleId>
              </a:tblPr>
              <a:tblGrid>
                <a:gridCol w="4879711">
                  <a:extLst>
                    <a:ext uri="{9D8B030D-6E8A-4147-A177-3AD203B41FA5}">
                      <a16:colId xmlns:a16="http://schemas.microsoft.com/office/drawing/2014/main" val="20000"/>
                    </a:ext>
                  </a:extLst>
                </a:gridCol>
              </a:tblGrid>
              <a:tr h="908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4400" b="1" dirty="0">
                          <a:solidFill>
                            <a:srgbClr val="C00000"/>
                          </a:solidFill>
                          <a:latin typeface="Comic Sans MS" panose="030F0702030302020204" pitchFamily="66" charset="0"/>
                        </a:rPr>
                        <a:t>Біосферологічні</a:t>
                      </a:r>
                      <a:endParaRPr lang="uk-UA" sz="2400" b="1" dirty="0">
                        <a:solidFill>
                          <a:srgbClr val="003300"/>
                        </a:solidFill>
                        <a:latin typeface="Comic Sans MS" panose="030F0702030302020204" pitchFamily="66" charset="0"/>
                      </a:endParaRPr>
                    </a:p>
                  </a:txBody>
                  <a:tcPr/>
                </a:tc>
                <a:extLst>
                  <a:ext uri="{0D108BD9-81ED-4DB2-BD59-A6C34878D82A}">
                    <a16:rowId xmlns:a16="http://schemas.microsoft.com/office/drawing/2014/main" val="10000"/>
                  </a:ext>
                </a:extLst>
              </a:tr>
              <a:tr h="1126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800" b="1" dirty="0">
                          <a:solidFill>
                            <a:srgbClr val="003300"/>
                          </a:solidFill>
                          <a:latin typeface="Comic Sans MS" panose="030F0702030302020204" pitchFamily="66" charset="0"/>
                        </a:rPr>
                        <a:t>Мають найвищий статус серед екологічних законів</a:t>
                      </a:r>
                    </a:p>
                  </a:txBody>
                  <a:tcPr/>
                </a:tc>
                <a:extLst>
                  <a:ext uri="{0D108BD9-81ED-4DB2-BD59-A6C34878D82A}">
                    <a16:rowId xmlns:a16="http://schemas.microsoft.com/office/drawing/2014/main" val="10001"/>
                  </a:ext>
                </a:extLst>
              </a:tr>
              <a:tr h="1126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800" b="1" dirty="0">
                          <a:solidFill>
                            <a:srgbClr val="003300"/>
                          </a:solidFill>
                          <a:latin typeface="Comic Sans MS" panose="030F0702030302020204" pitchFamily="66" charset="0"/>
                        </a:rPr>
                        <a:t>Більшість сформульовані</a:t>
                      </a:r>
                      <a:r>
                        <a:rPr lang="uk-UA" sz="2800" b="1" baseline="0" dirty="0">
                          <a:solidFill>
                            <a:srgbClr val="003300"/>
                          </a:solidFill>
                          <a:latin typeface="Comic Sans MS" panose="030F0702030302020204" pitchFamily="66" charset="0"/>
                        </a:rPr>
                        <a:t> В.І.Вернадським</a:t>
                      </a:r>
                      <a:endParaRPr lang="uk-UA" sz="2800" b="1" dirty="0">
                        <a:solidFill>
                          <a:srgbClr val="003300"/>
                        </a:solidFill>
                        <a:latin typeface="Comic Sans MS" panose="030F0702030302020204" pitchFamily="66" charset="0"/>
                      </a:endParaRPr>
                    </a:p>
                  </a:txBody>
                  <a:tcPr/>
                </a:tc>
                <a:extLst>
                  <a:ext uri="{0D108BD9-81ED-4DB2-BD59-A6C34878D82A}">
                    <a16:rowId xmlns:a16="http://schemas.microsoft.com/office/drawing/2014/main" val="10002"/>
                  </a:ext>
                </a:extLst>
              </a:tr>
              <a:tr h="2143151">
                <a:tc>
                  <a:txBody>
                    <a:bodyPr/>
                    <a:lstStyle/>
                    <a:p>
                      <a:pPr algn="ctr"/>
                      <a:r>
                        <a:rPr lang="uk-UA" sz="2800" b="1" dirty="0">
                          <a:solidFill>
                            <a:srgbClr val="003300"/>
                          </a:solidFill>
                          <a:latin typeface="Comic Sans MS" panose="030F0702030302020204" pitchFamily="66" charset="0"/>
                        </a:rPr>
                        <a:t>Біогенної міграції хімічних елементів, єдності живої речовини, ноосфери</a:t>
                      </a:r>
                    </a:p>
                  </a:txBody>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6757844" y="5229201"/>
            <a:ext cx="3635934" cy="1323439"/>
          </a:xfrm>
          <a:prstGeom prst="rect">
            <a:avLst/>
          </a:prstGeom>
        </p:spPr>
        <p:txBody>
          <a:bodyPr wrap="square">
            <a:spAutoFit/>
          </a:bodyPr>
          <a:lstStyle/>
          <a:p>
            <a:pPr algn="ctr">
              <a:defRPr/>
            </a:pPr>
            <a:r>
              <a:rPr lang="uk-UA" sz="2000" b="1" dirty="0">
                <a:solidFill>
                  <a:srgbClr val="003300"/>
                </a:solidFill>
                <a:latin typeface="Comic Sans MS" panose="030F0702030302020204" pitchFamily="66" charset="0"/>
              </a:rPr>
              <a:t>Закон біогенної міграції хімічних елементів. Кругообіг карбону в біосфері </a:t>
            </a: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776" t="2283" r="2193" b="9874"/>
          <a:stretch/>
        </p:blipFill>
        <p:spPr>
          <a:xfrm>
            <a:off x="6769276" y="1221955"/>
            <a:ext cx="3733671" cy="3891843"/>
          </a:xfrm>
          <a:prstGeom prst="rect">
            <a:avLst/>
          </a:prstGeom>
        </p:spPr>
      </p:pic>
    </p:spTree>
    <p:extLst>
      <p:ext uri="{BB962C8B-B14F-4D97-AF65-F5344CB8AC3E}">
        <p14:creationId xmlns:p14="http://schemas.microsoft.com/office/powerpoint/2010/main" val="215134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B0EC5E9-B849-411C-95E9-FC47C63D25E3}"/>
              </a:ext>
            </a:extLst>
          </p:cNvPr>
          <p:cNvPicPr>
            <a:picLocks noChangeAspect="1"/>
          </p:cNvPicPr>
          <p:nvPr/>
        </p:nvPicPr>
        <p:blipFill>
          <a:blip r:embed="rId2"/>
          <a:stretch>
            <a:fillRect/>
          </a:stretch>
        </p:blipFill>
        <p:spPr>
          <a:xfrm>
            <a:off x="951344" y="204026"/>
            <a:ext cx="7851509" cy="6653974"/>
          </a:xfrm>
          <a:prstGeom prst="rect">
            <a:avLst/>
          </a:prstGeom>
        </p:spPr>
      </p:pic>
    </p:spTree>
    <p:extLst>
      <p:ext uri="{BB962C8B-B14F-4D97-AF65-F5344CB8AC3E}">
        <p14:creationId xmlns:p14="http://schemas.microsoft.com/office/powerpoint/2010/main" val="2159917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1AE6C-E44C-4157-8FCD-9AB9C276ECBE}"/>
              </a:ext>
            </a:extLst>
          </p:cNvPr>
          <p:cNvSpPr txBox="1"/>
          <p:nvPr/>
        </p:nvSpPr>
        <p:spPr>
          <a:xfrm>
            <a:off x="1071418" y="974373"/>
            <a:ext cx="6382327" cy="5127301"/>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Екологічна валентність певного</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виду</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 це діапазон інтенсивності дії екологічного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фактору,</a:t>
            </a:r>
            <a:r>
              <a:rPr lang="uk-UA" sz="1800" u="sng" dirty="0">
                <a:effectLst/>
                <a:latin typeface="Times New Roman" panose="02020603050405020304" pitchFamily="18" charset="0"/>
                <a:ea typeface="Times New Roman" panose="02020603050405020304" pitchFamily="18" charset="0"/>
              </a:rPr>
              <a:t> у якому можливе існування певного</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виду.</a:t>
            </a:r>
            <a:r>
              <a:rPr lang="uk-UA" sz="1800" u="sng" dirty="0">
                <a:effectLst/>
                <a:latin typeface="Times New Roman" panose="02020603050405020304" pitchFamily="18" charset="0"/>
                <a:ea typeface="Times New Roman" panose="02020603050405020304" pitchFamily="18" charset="0"/>
              </a:rPr>
              <a:t> Широку екологічну валентність позначають префіксом </a:t>
            </a:r>
            <a:r>
              <a:rPr lang="uk-UA" sz="1800" i="1" u="sng" dirty="0" err="1">
                <a:effectLst/>
                <a:latin typeface="Times New Roman" panose="02020603050405020304" pitchFamily="18" charset="0"/>
                <a:ea typeface="Times New Roman" panose="02020603050405020304" pitchFamily="18" charset="0"/>
              </a:rPr>
              <a:t>еври</a:t>
            </a:r>
            <a:r>
              <a:rPr lang="uk-UA" sz="1800" u="sng" dirty="0">
                <a:effectLst/>
                <a:latin typeface="Times New Roman" panose="02020603050405020304" pitchFamily="18" charset="0"/>
                <a:ea typeface="Times New Roman" panose="02020603050405020304" pitchFamily="18" charset="0"/>
              </a:rPr>
              <a:t>- (евритермні, еврибатні тощо), вузьку – </a:t>
            </a:r>
            <a:r>
              <a:rPr lang="uk-UA" sz="1800" i="1" u="sng" dirty="0" err="1">
                <a:effectLst/>
                <a:latin typeface="Times New Roman" panose="02020603050405020304" pitchFamily="18" charset="0"/>
                <a:ea typeface="Times New Roman" panose="02020603050405020304" pitchFamily="18" charset="0"/>
              </a:rPr>
              <a:t>стено</a:t>
            </a:r>
            <a:r>
              <a:rPr lang="uk-UA" sz="1800" u="sng" dirty="0">
                <a:effectLst/>
                <a:latin typeface="Times New Roman" panose="02020603050405020304" pitchFamily="18" charset="0"/>
                <a:ea typeface="Times New Roman" panose="02020603050405020304" pitchFamily="18" charset="0"/>
              </a:rPr>
              <a:t>- (стенотермні, </a:t>
            </a:r>
            <a:r>
              <a:rPr lang="uk-UA" sz="1800" u="sng" dirty="0" err="1">
                <a:effectLst/>
                <a:latin typeface="Times New Roman" panose="02020603050405020304" pitchFamily="18" charset="0"/>
                <a:ea typeface="Times New Roman" panose="02020603050405020304" pitchFamily="18" charset="0"/>
              </a:rPr>
              <a:t>стенобатні</a:t>
            </a:r>
            <a:r>
              <a:rPr lang="uk-UA" sz="1800" u="sng" dirty="0">
                <a:effectLst/>
                <a:latin typeface="Times New Roman" panose="02020603050405020304" pitchFamily="18" charset="0"/>
                <a:ea typeface="Times New Roman" panose="02020603050405020304" pitchFamily="18" charset="0"/>
              </a:rPr>
              <a:t>).</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p>
          <a:p>
            <a:pPr indent="450215" algn="just">
              <a:lnSpc>
                <a:spcPct val="107000"/>
              </a:lnSpc>
              <a:spcAft>
                <a:spcPts val="800"/>
              </a:spcAft>
            </a:pP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Види,</a:t>
            </a:r>
            <a:r>
              <a:rPr lang="uk-UA" sz="1800" u="sng" dirty="0">
                <a:effectLst/>
                <a:latin typeface="Times New Roman" panose="02020603050405020304" pitchFamily="18" charset="0"/>
                <a:ea typeface="Times New Roman" panose="02020603050405020304" pitchFamily="18" charset="0"/>
              </a:rPr>
              <a:t> що живуть у широкому діапазоні коливань інтенсивності дії</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називаються </a:t>
            </a:r>
            <a:r>
              <a:rPr lang="uk-UA" sz="1800" b="1" i="1" u="sng" dirty="0">
                <a:effectLst/>
                <a:latin typeface="Times New Roman" panose="02020603050405020304" pitchFamily="18" charset="0"/>
                <a:ea typeface="Times New Roman" panose="02020603050405020304" pitchFamily="18" charset="0"/>
              </a:rPr>
              <a:t>еврибіонтами</a:t>
            </a:r>
            <a:r>
              <a:rPr lang="uk-UA" sz="1800" u="sng" dirty="0">
                <a:effectLst/>
                <a:latin typeface="Times New Roman" panose="02020603050405020304" pitchFamily="18" charset="0"/>
                <a:ea typeface="Times New Roman" panose="02020603050405020304" pitchFamily="18" charset="0"/>
              </a:rPr>
              <a:t>, ті, що у вузькому – </a:t>
            </a:r>
            <a:r>
              <a:rPr lang="uk-UA" sz="1800" b="1" i="1" u="sng" dirty="0" err="1">
                <a:effectLst/>
                <a:latin typeface="Times New Roman" panose="02020603050405020304" pitchFamily="18" charset="0"/>
                <a:ea typeface="Times New Roman" panose="02020603050405020304" pitchFamily="18" charset="0"/>
              </a:rPr>
              <a:t>стенобіонтами</a:t>
            </a:r>
            <a:r>
              <a:rPr lang="uk-UA" sz="1800" u="sng" dirty="0">
                <a:effectLst/>
                <a:latin typeface="Times New Roman" panose="02020603050405020304" pitchFamily="18" charset="0"/>
                <a:ea typeface="Times New Roman" panose="02020603050405020304" pitchFamily="18" charset="0"/>
              </a:rPr>
              <a:t>.</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Оптимум та межі витривалості організму щодо певного чинника залежать від інтенсивності дії інших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Наприклад, надмірну вологість повітря легше перенести в прохолодну погоду.</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Явище взаємодії екологічних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щодо </a:t>
            </a:r>
            <a:r>
              <a:rPr lang="uk-UA" sz="1800" u="sng" dirty="0">
                <a:effectLst/>
                <a:latin typeface="Times New Roman" panose="02020603050405020304" pitchFamily="18" charset="0"/>
                <a:ea typeface="Times New Roman" panose="02020603050405020304" pitchFamily="18" charset="0"/>
              </a:rPr>
              <a:t>будь-якого чинника середовища оптимум і межі витривалості можуть зсуватися в певний бік залежно від того, з якою силою і в якому поєднанні діють інші чинники.</a:t>
            </a:r>
            <a:endParaRPr lang="uk-UA" sz="1400" u="sng" dirty="0">
              <a:effectLst/>
              <a:latin typeface="Calibri" panose="020F0502020204030204" pitchFamily="34" charset="0"/>
              <a:ea typeface="Calibri" panose="020F0502020204030204" pitchFamily="34" charset="0"/>
            </a:endParaRPr>
          </a:p>
        </p:txBody>
      </p:sp>
      <p:pic>
        <p:nvPicPr>
          <p:cNvPr id="24578" name="Picture 2" descr="Результат пошуку зображень за запитом екологічна валентність">
            <a:extLst>
              <a:ext uri="{FF2B5EF4-FFF2-40B4-BE49-F238E27FC236}">
                <a16:creationId xmlns:a16="http://schemas.microsoft.com/office/drawing/2014/main" id="{EDB985AB-BC7A-40D7-9262-F0CCE0C23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2053233"/>
            <a:ext cx="4149854" cy="275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9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97BBF-D3A6-4FE1-9715-9D9B49581A59}"/>
              </a:ext>
            </a:extLst>
          </p:cNvPr>
          <p:cNvSpPr txBox="1"/>
          <p:nvPr/>
        </p:nvSpPr>
        <p:spPr>
          <a:xfrm>
            <a:off x="969819" y="1024276"/>
            <a:ext cx="6031346" cy="5024709"/>
          </a:xfrm>
          <a:prstGeom prst="rect">
            <a:avLst/>
          </a:prstGeom>
          <a:noFill/>
        </p:spPr>
        <p:txBody>
          <a:bodyPr wrap="square">
            <a:spAutoFit/>
          </a:bodyPr>
          <a:lstStyle/>
          <a:p>
            <a:pPr indent="450215" algn="just">
              <a:lnSpc>
                <a:spcPct val="107000"/>
              </a:lnSpc>
              <a:spcAft>
                <a:spcPts val="800"/>
              </a:spcAft>
            </a:pPr>
            <a:r>
              <a:rPr lang="uk-UA" sz="1800" u="sng" dirty="0" err="1">
                <a:effectLst/>
                <a:latin typeface="Times New Roman" panose="02020603050405020304" pitchFamily="18" charset="0"/>
                <a:ea typeface="Times New Roman" panose="02020603050405020304" pitchFamily="18" charset="0"/>
              </a:rPr>
              <a:t>Взаємокомпенсація</a:t>
            </a:r>
            <a:r>
              <a:rPr lang="uk-UA" sz="1800" u="sng" dirty="0">
                <a:effectLst/>
                <a:latin typeface="Times New Roman" panose="02020603050405020304" pitchFamily="18" charset="0"/>
                <a:ea typeface="Times New Roman" panose="02020603050405020304" pitchFamily="18" charset="0"/>
              </a:rPr>
              <a:t> </a:t>
            </a:r>
            <a:r>
              <a:rPr lang="uk-UA" sz="1800" u="sng" dirty="0" err="1">
                <a:effectLst/>
                <a:latin typeface="Times New Roman" panose="02020603050405020304" pitchFamily="18" charset="0"/>
                <a:ea typeface="Times New Roman" panose="02020603050405020304" pitchFamily="18" charset="0"/>
              </a:rPr>
              <a:t>життєво</a:t>
            </a:r>
            <a:r>
              <a:rPr lang="uk-UA" sz="1800" u="sng" dirty="0">
                <a:effectLst/>
                <a:latin typeface="Times New Roman" panose="02020603050405020304" pitchFamily="18" charset="0"/>
                <a:ea typeface="Times New Roman" panose="02020603050405020304" pitchFamily="18" charset="0"/>
              </a:rPr>
              <a:t> важливих екологічних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має певні межі. </a:t>
            </a:r>
            <a:r>
              <a:rPr lang="uk-UA" sz="1800" b="1" u="sng" dirty="0">
                <a:effectLst/>
                <a:latin typeface="Times New Roman" panose="02020603050405020304" pitchFamily="18" charset="0"/>
                <a:ea typeface="Times New Roman" panose="02020603050405020304" pitchFamily="18" charset="0"/>
              </a:rPr>
              <a:t>Жоден із них не</a:t>
            </a:r>
            <a:r>
              <a:rPr lang="uk-UA" sz="1800" b="1"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може б</a:t>
            </a:r>
            <a:r>
              <a:rPr lang="uk-UA" sz="1800" b="1" u="sng" dirty="0">
                <a:effectLst/>
                <a:latin typeface="Times New Roman" panose="02020603050405020304" pitchFamily="18" charset="0"/>
                <a:ea typeface="Times New Roman" panose="02020603050405020304" pitchFamily="18" charset="0"/>
              </a:rPr>
              <a:t>ути замінений іншими</a:t>
            </a:r>
            <a:r>
              <a:rPr lang="uk-UA" sz="1800" u="sng" dirty="0">
                <a:effectLst/>
                <a:latin typeface="Times New Roman" panose="02020603050405020304" pitchFamily="18" charset="0"/>
                <a:ea typeface="Times New Roman" panose="02020603050405020304" pitchFamily="18" charset="0"/>
              </a:rPr>
              <a:t>. Існування</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виду </a:t>
            </a:r>
            <a:r>
              <a:rPr lang="uk-UA" sz="1800" u="sng" dirty="0">
                <a:effectLst/>
                <a:latin typeface="Times New Roman" panose="02020603050405020304" pitchFamily="18" charset="0"/>
                <a:ea typeface="Times New Roman" panose="02020603050405020304" pitchFamily="18" charset="0"/>
              </a:rPr>
              <a:t>стає неможливим, якщо інтенсивність ді</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ї хоча </a:t>
            </a:r>
            <a:r>
              <a:rPr lang="uk-UA" sz="1800" u="sng" dirty="0">
                <a:effectLst/>
                <a:latin typeface="Times New Roman" panose="02020603050405020304" pitchFamily="18" charset="0"/>
                <a:ea typeface="Times New Roman" panose="02020603050405020304" pitchFamily="18" charset="0"/>
              </a:rPr>
              <a:t>б одного чинника виходить за межі витривалості, незалежно від оптимальної інтенсивності дії інших. Наприклад,</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при </a:t>
            </a:r>
            <a:r>
              <a:rPr lang="uk-UA" sz="1800" u="sng" dirty="0">
                <a:effectLst/>
                <a:latin typeface="Times New Roman" panose="02020603050405020304" pitchFamily="18" charset="0"/>
                <a:ea typeface="Times New Roman" panose="02020603050405020304" pitchFamily="18" charset="0"/>
              </a:rPr>
              <a:t>недостатній освітленості зріст і розвиток рослини буде гальмуватись, незважаючи на оптимальний полив, мінеральні додатки, родючий ґрунт тощо.</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Обмежувальний</a:t>
            </a:r>
            <a:r>
              <a:rPr lang="uk-UA" sz="1800" b="1" i="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 це такий</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a:t>
            </a:r>
            <a:r>
              <a:rPr lang="uk-UA" sz="1800" u="sng" dirty="0">
                <a:effectLst/>
                <a:latin typeface="Times New Roman" panose="02020603050405020304" pitchFamily="18" charset="0"/>
                <a:ea typeface="Times New Roman" panose="02020603050405020304" pitchFamily="18" charset="0"/>
              </a:rPr>
              <a:t> інтенсивність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дії якого </a:t>
            </a:r>
            <a:r>
              <a:rPr lang="uk-UA" sz="1800" u="sng" dirty="0">
                <a:effectLst/>
                <a:latin typeface="Times New Roman" panose="02020603050405020304" pitchFamily="18" charset="0"/>
                <a:ea typeface="Times New Roman" panose="02020603050405020304" pitchFamily="18" charset="0"/>
              </a:rPr>
              <a:t>виходить за межі витривалості. Цей</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 </a:t>
            </a:r>
            <a:r>
              <a:rPr lang="uk-UA" sz="1800" u="sng" dirty="0">
                <a:effectLst/>
                <a:latin typeface="Times New Roman" panose="02020603050405020304" pitchFamily="18" charset="0"/>
                <a:ea typeface="Times New Roman" panose="02020603050405020304" pitchFamily="18" charset="0"/>
              </a:rPr>
              <a:t>визначає територію розселення виду – </a:t>
            </a:r>
            <a:r>
              <a:rPr lang="uk-UA" sz="1800" b="1" u="sng" dirty="0">
                <a:effectLst/>
                <a:latin typeface="Times New Roman" panose="02020603050405020304" pitchFamily="18" charset="0"/>
                <a:ea typeface="Times New Roman" panose="02020603050405020304" pitchFamily="18" charset="0"/>
              </a:rPr>
              <a:t>ареал.</a:t>
            </a:r>
            <a:r>
              <a:rPr lang="uk-UA" sz="1800" u="sng" dirty="0">
                <a:effectLst/>
                <a:latin typeface="Times New Roman" panose="02020603050405020304" pitchFamily="18" charset="0"/>
                <a:ea typeface="Times New Roman" panose="02020603050405020304" pitchFamily="18" charset="0"/>
              </a:rPr>
              <a:t> Наприклад, тварини, що живуть на</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півн</a:t>
            </a:r>
            <a:r>
              <a:rPr lang="uk-UA" sz="1800" u="sng" dirty="0">
                <a:effectLst/>
                <a:latin typeface="Times New Roman" panose="02020603050405020304" pitchFamily="18" charset="0"/>
                <a:ea typeface="Times New Roman" panose="02020603050405020304" pitchFamily="18" charset="0"/>
              </a:rPr>
              <a:t>очі (білий ведмідь), не оселяються на</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півд</a:t>
            </a:r>
            <a:r>
              <a:rPr lang="uk-UA" sz="1800" u="sng" dirty="0">
                <a:effectLst/>
                <a:latin typeface="Times New Roman" panose="02020603050405020304" pitchFamily="18" charset="0"/>
                <a:ea typeface="Times New Roman" panose="02020603050405020304" pitchFamily="18" charset="0"/>
              </a:rPr>
              <a:t>ні.</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Для існування</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виду </a:t>
            </a:r>
            <a:r>
              <a:rPr lang="uk-UA" sz="1800" u="sng" dirty="0">
                <a:effectLst/>
                <a:latin typeface="Times New Roman" panose="02020603050405020304" pitchFamily="18" charset="0"/>
                <a:ea typeface="Times New Roman" panose="02020603050405020304" pitchFamily="18" charset="0"/>
              </a:rPr>
              <a:t>інтенсивність дії екологічних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не</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повинна </a:t>
            </a:r>
            <a:r>
              <a:rPr lang="uk-UA" sz="1800" u="sng" dirty="0">
                <a:effectLst/>
                <a:latin typeface="Times New Roman" panose="02020603050405020304" pitchFamily="18" charset="0"/>
                <a:ea typeface="Times New Roman" panose="02020603050405020304" pitchFamily="18" charset="0"/>
              </a:rPr>
              <a:t>бути надмірною або недостатньою.</a:t>
            </a:r>
            <a:endParaRPr lang="uk-UA" sz="1400" u="sng" dirty="0">
              <a:effectLst/>
              <a:latin typeface="Calibri" panose="020F0502020204030204" pitchFamily="34" charset="0"/>
              <a:ea typeface="Calibri" panose="020F0502020204030204" pitchFamily="34" charset="0"/>
            </a:endParaRPr>
          </a:p>
        </p:txBody>
      </p:sp>
      <p:pic>
        <p:nvPicPr>
          <p:cNvPr id="25602" name="Picture 2" descr="Результат пошуку зображень за запитом обмежувальний фактор">
            <a:extLst>
              <a:ext uri="{FF2B5EF4-FFF2-40B4-BE49-F238E27FC236}">
                <a16:creationId xmlns:a16="http://schemas.microsoft.com/office/drawing/2014/main" id="{CD372FCF-87A8-41EE-BB66-BF479BE42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3528" y="1263956"/>
            <a:ext cx="4036290" cy="369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3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93B18A-0E8D-488C-AE41-52C1CDBF913A}"/>
              </a:ext>
            </a:extLst>
          </p:cNvPr>
          <p:cNvSpPr txBox="1"/>
          <p:nvPr/>
        </p:nvSpPr>
        <p:spPr>
          <a:xfrm>
            <a:off x="1007197" y="2128800"/>
            <a:ext cx="8497453" cy="530594"/>
          </a:xfrm>
          <a:prstGeom prst="rect">
            <a:avLst/>
          </a:prstGeom>
          <a:noFill/>
        </p:spPr>
        <p:txBody>
          <a:bodyPr wrap="square">
            <a:spAutoFit/>
          </a:bodyPr>
          <a:lstStyle/>
          <a:p>
            <a:pPr indent="450215" algn="ctr">
              <a:lnSpc>
                <a:spcPct val="107000"/>
              </a:lnSpc>
              <a:spcAft>
                <a:spcPts val="800"/>
              </a:spcAft>
            </a:pPr>
            <a:r>
              <a:rPr lang="uk-UA" sz="2800" b="1" u="sng" dirty="0">
                <a:effectLst/>
                <a:latin typeface="Times New Roman" panose="02020603050405020304" pitchFamily="18" charset="0"/>
                <a:ea typeface="Times New Roman" panose="02020603050405020304" pitchFamily="18" charset="0"/>
              </a:rPr>
              <a:t>4.Антропогенні</a:t>
            </a:r>
            <a:r>
              <a:rPr lang="uk-UA" sz="2800" b="1"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2800" b="1" u="sng" dirty="0">
                <a:effectLst/>
                <a:latin typeface="Times New Roman" panose="02020603050405020304" pitchFamily="18" charset="0"/>
                <a:ea typeface="Times New Roman" panose="02020603050405020304" pitchFamily="18" charset="0"/>
              </a:rPr>
              <a:t> що</a:t>
            </a:r>
            <a:r>
              <a:rPr lang="uk-UA" sz="2800" b="1"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спричиняють </a:t>
            </a:r>
            <a:r>
              <a:rPr lang="uk-UA" sz="2800" b="1" u="sng" dirty="0">
                <a:effectLst/>
                <a:latin typeface="Times New Roman" panose="02020603050405020304" pitchFamily="18" charset="0"/>
                <a:ea typeface="Times New Roman" panose="02020603050405020304" pitchFamily="18" charset="0"/>
              </a:rPr>
              <a:t>стрес</a:t>
            </a:r>
            <a:endParaRPr lang="uk-UA" sz="2800" u="sng" dirty="0">
              <a:effectLst/>
              <a:latin typeface="Calibri" panose="020F0502020204030204" pitchFamily="34" charset="0"/>
              <a:ea typeface="Calibri" panose="020F0502020204030204" pitchFamily="34" charset="0"/>
            </a:endParaRPr>
          </a:p>
        </p:txBody>
      </p:sp>
      <p:pic>
        <p:nvPicPr>
          <p:cNvPr id="26626" name="Picture 2" descr="Результат пошуку зображень за запитом антропогенні фактори">
            <a:extLst>
              <a:ext uri="{FF2B5EF4-FFF2-40B4-BE49-F238E27FC236}">
                <a16:creationId xmlns:a16="http://schemas.microsoft.com/office/drawing/2014/main" id="{29454E7C-E639-4927-9C32-AB2F1009B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49" y="2997494"/>
            <a:ext cx="3930506" cy="294408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Результат пошуку зображень за запитом антропогенні фактори">
            <a:extLst>
              <a:ext uri="{FF2B5EF4-FFF2-40B4-BE49-F238E27FC236}">
                <a16:creationId xmlns:a16="http://schemas.microsoft.com/office/drawing/2014/main" id="{32BCF45E-23BA-4629-8B1B-41B7871EE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9268" y="19381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Результат пошуку зображень за запитом антропогенні фактори">
            <a:extLst>
              <a:ext uri="{FF2B5EF4-FFF2-40B4-BE49-F238E27FC236}">
                <a16:creationId xmlns:a16="http://schemas.microsoft.com/office/drawing/2014/main" id="{A6F8189E-CC92-41C9-8E9F-EE1F58CD28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9709" y="3086538"/>
            <a:ext cx="4415847" cy="330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91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5A2FC2-3099-4DB4-9B1E-5C557ED70C4E}"/>
              </a:ext>
            </a:extLst>
          </p:cNvPr>
          <p:cNvSpPr txBox="1"/>
          <p:nvPr/>
        </p:nvSpPr>
        <p:spPr>
          <a:xfrm>
            <a:off x="1062182" y="749377"/>
            <a:ext cx="5394036" cy="5229893"/>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Стрес</a:t>
            </a:r>
            <a:r>
              <a:rPr lang="uk-UA" sz="1800" u="sng" dirty="0">
                <a:effectLst/>
                <a:latin typeface="Times New Roman" panose="02020603050405020304" pitchFamily="18" charset="0"/>
                <a:ea typeface="Times New Roman" panose="02020603050405020304" pitchFamily="18" charset="0"/>
              </a:rPr>
              <a:t> – це стан критичного навантаження, який проявляється у вигляді специфічного синдрому, що складається з неспецифічних змін всередині біологічної системи.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Стрес можна розділити на</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два </a:t>
            </a:r>
            <a:r>
              <a:rPr lang="uk-UA" sz="1800" u="sng" dirty="0">
                <a:effectLst/>
                <a:latin typeface="Times New Roman" panose="02020603050405020304" pitchFamily="18" charset="0"/>
                <a:ea typeface="Times New Roman" panose="02020603050405020304" pitchFamily="18" charset="0"/>
              </a:rPr>
              <a:t>типи: </a:t>
            </a: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еустрес</a:t>
            </a:r>
            <a:r>
              <a:rPr lang="uk-UA" sz="1800" u="sng" dirty="0">
                <a:effectLst/>
                <a:latin typeface="Times New Roman" panose="02020603050405020304" pitchFamily="18" charset="0"/>
                <a:ea typeface="Times New Roman" panose="02020603050405020304" pitchFamily="18" charset="0"/>
              </a:rPr>
              <a:t> – характеризується фізіологічними процесами, які</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дають змогу </a:t>
            </a:r>
            <a:r>
              <a:rPr lang="uk-UA" sz="1800" u="sng" dirty="0">
                <a:effectLst/>
                <a:latin typeface="Times New Roman" panose="02020603050405020304" pitchFamily="18" charset="0"/>
                <a:ea typeface="Times New Roman" panose="02020603050405020304" pitchFamily="18" charset="0"/>
              </a:rPr>
              <a:t>організму пристосуватися до змінених умов середовища, та </a:t>
            </a: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дистрес</a:t>
            </a:r>
            <a:r>
              <a:rPr lang="uk-UA" sz="1800" u="sng" dirty="0">
                <a:effectLst/>
                <a:latin typeface="Times New Roman" panose="02020603050405020304" pitchFamily="18" charset="0"/>
                <a:ea typeface="Times New Roman" panose="02020603050405020304" pitchFamily="18" charset="0"/>
              </a:rPr>
              <a:t> – означає патологічні процеси,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при </a:t>
            </a:r>
            <a:r>
              <a:rPr lang="uk-UA" sz="1800" u="sng" dirty="0">
                <a:effectLst/>
                <a:latin typeface="Times New Roman" panose="02020603050405020304" pitchFamily="18" charset="0"/>
                <a:ea typeface="Times New Roman" panose="02020603050405020304" pitchFamily="18" charset="0"/>
              </a:rPr>
              <a:t>постійних навантаженнях, які організм не в змозі регулювати короткий або тривалий час.</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 біоіндикації під стресом розуміється реакція біологічної системи на екстремальні</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середовища (стресори), які можуть залежно від сили, інтенсивності, тривалості впливу, більш або менш сильно впливати на систему.</a:t>
            </a:r>
            <a:endParaRPr lang="uk-UA" sz="1400" u="sng" dirty="0">
              <a:effectLst/>
              <a:latin typeface="Calibri" panose="020F0502020204030204" pitchFamily="34" charset="0"/>
              <a:ea typeface="Calibri" panose="020F0502020204030204" pitchFamily="34" charset="0"/>
            </a:endParaRPr>
          </a:p>
        </p:txBody>
      </p:sp>
      <p:pic>
        <p:nvPicPr>
          <p:cNvPr id="27650" name="Picture 2" descr="Результат пошуку зображень за запитом стрес рослин">
            <a:extLst>
              <a:ext uri="{FF2B5EF4-FFF2-40B4-BE49-F238E27FC236}">
                <a16:creationId xmlns:a16="http://schemas.microsoft.com/office/drawing/2014/main" id="{60CC772A-143C-48FF-8949-2784CE771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3056" y="530802"/>
            <a:ext cx="4248006" cy="2671891"/>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Результат пошуку зображень за запитом стрес рослин">
            <a:extLst>
              <a:ext uri="{FF2B5EF4-FFF2-40B4-BE49-F238E27FC236}">
                <a16:creationId xmlns:a16="http://schemas.microsoft.com/office/drawing/2014/main" id="{FEE17255-13D4-49CA-8400-12E25968A8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3056" y="3500343"/>
            <a:ext cx="4248006" cy="282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3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C4D86-46C8-41C1-94B4-F75271BF662B}"/>
              </a:ext>
            </a:extLst>
          </p:cNvPr>
          <p:cNvSpPr txBox="1"/>
          <p:nvPr/>
        </p:nvSpPr>
        <p:spPr>
          <a:xfrm>
            <a:off x="1339272" y="738337"/>
            <a:ext cx="6096000" cy="5167056"/>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 природних умовах організми часто піддаються впливу різних абіотичних і біотичних стресорів.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До екстремальних умов середовища, які ритмічно повторюються, наприклад, холоду, посухи, спеки багато організмів пристосувалися</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через </a:t>
            </a:r>
            <a:r>
              <a:rPr lang="uk-UA" sz="1800" u="sng" dirty="0">
                <a:effectLst/>
                <a:latin typeface="Times New Roman" panose="02020603050405020304" pitchFamily="18" charset="0"/>
                <a:ea typeface="Times New Roman" panose="02020603050405020304" pitchFamily="18" charset="0"/>
              </a:rPr>
              <a:t>зміни активності (сплячка, анабіоз), що робить</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стійкими до стресу.</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Інші організми можуть ухилятися від впливу екстремальних умов</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за допомогою </a:t>
            </a:r>
            <a:r>
              <a:rPr lang="uk-UA" sz="1800" u="sng" dirty="0">
                <a:effectLst/>
                <a:latin typeface="Times New Roman" panose="02020603050405020304" pitchFamily="18" charset="0"/>
                <a:ea typeface="Times New Roman" panose="02020603050405020304" pitchFamily="18" charset="0"/>
              </a:rPr>
              <a:t>специфічних пристосувань (уникнення стресу) – це глибоке укорінення, перехід в інші зони проживання. </a:t>
            </a:r>
          </a:p>
          <a:p>
            <a:pPr indent="450215" algn="just">
              <a:lnSpc>
                <a:spcPct val="107000"/>
              </a:lnSpc>
              <a:spcAft>
                <a:spcPts val="800"/>
              </a:spcAft>
            </a:pPr>
            <a:r>
              <a:rPr lang="uk-UA" sz="1800" b="1" u="sng" dirty="0">
                <a:solidFill>
                  <a:schemeClr val="accent5"/>
                </a:solidFill>
                <a:effectLst/>
                <a:latin typeface="Times New Roman" panose="02020603050405020304" pitchFamily="18" charset="0"/>
                <a:ea typeface="Times New Roman" panose="02020603050405020304" pitchFamily="18" charset="0"/>
              </a:rPr>
              <a:t>Толерантність і уникнення </a:t>
            </a:r>
            <a:r>
              <a:rPr lang="uk-UA" sz="1800" u="sng" dirty="0">
                <a:effectLst/>
                <a:latin typeface="Times New Roman" panose="02020603050405020304" pitchFamily="18" charset="0"/>
                <a:ea typeface="Times New Roman" panose="02020603050405020304" pitchFamily="18" charset="0"/>
              </a:rPr>
              <a:t>створюють стійкість до стресу.</a:t>
            </a:r>
            <a:endParaRPr lang="uk-UA" sz="1400" u="sng" dirty="0">
              <a:effectLst/>
              <a:latin typeface="Calibri" panose="020F0502020204030204" pitchFamily="34" charset="0"/>
              <a:ea typeface="Calibri" panose="020F0502020204030204" pitchFamily="34" charset="0"/>
            </a:endParaRPr>
          </a:p>
          <a:p>
            <a:r>
              <a:rPr lang="uk-UA" sz="1800" b="1" u="sng" dirty="0">
                <a:solidFill>
                  <a:schemeClr val="accent6">
                    <a:lumMod val="50000"/>
                  </a:schemeClr>
                </a:solidFill>
                <a:effectLst/>
                <a:latin typeface="Times New Roman" panose="02020603050405020304" pitchFamily="18" charset="0"/>
                <a:ea typeface="Times New Roman" panose="02020603050405020304" pitchFamily="18" charset="0"/>
              </a:rPr>
              <a:t>Антропогенні</a:t>
            </a:r>
            <a:r>
              <a:rPr lang="uk-UA" sz="1800" b="1" u="sng" strike="noStrike" dirty="0">
                <a:solidFill>
                  <a:schemeClr val="accent6">
                    <a:lumMod val="50000"/>
                  </a:schemeClr>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фактори</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a:t>
            </a:r>
            <a:r>
              <a:rPr lang="uk-UA" sz="1800" u="sng" dirty="0">
                <a:effectLst/>
                <a:latin typeface="Times New Roman" panose="02020603050405020304" pitchFamily="18" charset="0"/>
                <a:ea typeface="Times New Roman" panose="02020603050405020304" pitchFamily="18" charset="0"/>
              </a:rPr>
              <a:t> це тіла, речовини, процеси та явища, які виникають унаслідок господарської та іншої діяльності людини й діють на природу разом із</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факторами </a:t>
            </a:r>
            <a:r>
              <a:rPr lang="uk-UA" sz="1800" u="sng" dirty="0">
                <a:effectLst/>
                <a:latin typeface="Times New Roman" panose="02020603050405020304" pitchFamily="18" charset="0"/>
                <a:ea typeface="Times New Roman" panose="02020603050405020304" pitchFamily="18" charset="0"/>
              </a:rPr>
              <a:t>природними. </a:t>
            </a:r>
            <a:endParaRPr lang="uk-UA" u="sng" dirty="0"/>
          </a:p>
        </p:txBody>
      </p:sp>
      <p:pic>
        <p:nvPicPr>
          <p:cNvPr id="28674" name="Picture 2" descr="Результат пошуку зображень за запитом стрес рослин">
            <a:extLst>
              <a:ext uri="{FF2B5EF4-FFF2-40B4-BE49-F238E27FC236}">
                <a16:creationId xmlns:a16="http://schemas.microsoft.com/office/drawing/2014/main" id="{4A1EE7DE-EF45-4BB8-AD90-8F69CA8014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169" y="738337"/>
            <a:ext cx="4342520" cy="173700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Результат пошуку зображень за запитом стрес рослин">
            <a:extLst>
              <a:ext uri="{FF2B5EF4-FFF2-40B4-BE49-F238E27FC236}">
                <a16:creationId xmlns:a16="http://schemas.microsoft.com/office/drawing/2014/main" id="{56546C10-9DDD-4E8D-B738-2552B5FB7D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6765" y="2994602"/>
            <a:ext cx="3474651" cy="260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87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C5F0C0-B2C4-407C-8EF7-872626DB9FB5}"/>
              </a:ext>
            </a:extLst>
          </p:cNvPr>
          <p:cNvSpPr txBox="1"/>
          <p:nvPr/>
        </p:nvSpPr>
        <p:spPr>
          <a:xfrm>
            <a:off x="803564" y="221327"/>
            <a:ext cx="6982691" cy="5321072"/>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Усю різноманітність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можна поділити на такі  4 групи: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Фактори-тіла</a:t>
            </a:r>
            <a:r>
              <a:rPr lang="uk-UA" sz="1800" u="sng" dirty="0">
                <a:effectLst/>
                <a:latin typeface="Times New Roman" panose="02020603050405020304" pitchFamily="18" charset="0"/>
                <a:ea typeface="Times New Roman" panose="02020603050405020304" pitchFamily="18" charset="0"/>
              </a:rPr>
              <a:t> – це, наприклад, штучний рельєф (кургани, терикони), водойми (водосховища, канали, ставки), споруди й будівлі тощо.</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цієї підгрупи характеризуються чіткою просторовою визначеністю та тривалою дією. Вироблені колись, вони часто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існують </a:t>
            </a:r>
            <a:r>
              <a:rPr lang="uk-UA" sz="1800" u="sng" dirty="0">
                <a:effectLst/>
                <a:latin typeface="Times New Roman" panose="02020603050405020304" pitchFamily="18" charset="0"/>
                <a:ea typeface="Times New Roman" panose="02020603050405020304" pitchFamily="18" charset="0"/>
              </a:rPr>
              <a:t>віками й навіть тисячоліттями. Багато з них поширені на значні</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площі.</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Фактори-речовини</a:t>
            </a:r>
            <a:r>
              <a:rPr lang="uk-UA" sz="1800" u="sng" dirty="0">
                <a:effectLst/>
                <a:latin typeface="Times New Roman" panose="02020603050405020304" pitchFamily="18" charset="0"/>
                <a:ea typeface="Times New Roman" panose="02020603050405020304" pitchFamily="18" charset="0"/>
              </a:rPr>
              <a:t> – це звичайні та радіоактивні хімічні речовини, штучні хімічні сполуки та елементи, аерозолі, стічні води тощо. Вони, на відміну від першої групи, не мають конкретної просторової визначеності, постійно змінюють концентрацію та переміщуються, змінюючи відповідно ступінь впливу на елементи природи. Частина з них із часом руйнується, інші можуть бути присутні в середовищі десятки, сотні й навіть тисячі років (наприклад, деякі радіоактивні речовини), що зумовлює можливість</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акумуляції в природі.</a:t>
            </a:r>
            <a:endParaRPr lang="uk-UA" sz="1400" u="sng" dirty="0">
              <a:effectLst/>
              <a:latin typeface="Calibri" panose="020F0502020204030204" pitchFamily="34" charset="0"/>
              <a:ea typeface="Calibri" panose="020F0502020204030204" pitchFamily="34" charset="0"/>
            </a:endParaRPr>
          </a:p>
        </p:txBody>
      </p:sp>
      <p:pic>
        <p:nvPicPr>
          <p:cNvPr id="29698" name="Picture 2" descr="Результат пошуку зображень за запитом рельєф">
            <a:extLst>
              <a:ext uri="{FF2B5EF4-FFF2-40B4-BE49-F238E27FC236}">
                <a16:creationId xmlns:a16="http://schemas.microsoft.com/office/drawing/2014/main" id="{2B9CE65E-50B5-495D-A1E4-A1A84754D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6417" y="221327"/>
            <a:ext cx="2512821" cy="347321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Результат пошуку зображень за запитом радіоактивні речовини">
            <a:extLst>
              <a:ext uri="{FF2B5EF4-FFF2-40B4-BE49-F238E27FC236}">
                <a16:creationId xmlns:a16="http://schemas.microsoft.com/office/drawing/2014/main" id="{44EAB99C-8BF0-4CEA-8B6F-D75E644E47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6691" y="3910152"/>
            <a:ext cx="3172547" cy="237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3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9FE715-6D5C-4876-8341-2CE3C2D33E5B}"/>
              </a:ext>
            </a:extLst>
          </p:cNvPr>
          <p:cNvSpPr txBox="1"/>
          <p:nvPr/>
        </p:nvSpPr>
        <p:spPr>
          <a:xfrm>
            <a:off x="1136073" y="1174152"/>
            <a:ext cx="6096000" cy="2254848"/>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Біоіндикацію можна охарактеризувати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таким </a:t>
            </a:r>
            <a:r>
              <a:rPr lang="uk-UA" sz="1800" u="sng" dirty="0">
                <a:effectLst/>
                <a:latin typeface="Times New Roman" panose="02020603050405020304" pitchFamily="18" charset="0"/>
                <a:ea typeface="Times New Roman" panose="02020603050405020304" pitchFamily="18" charset="0"/>
              </a:rPr>
              <a:t>чином:</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як розділ екології, що оцінює екологічні</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фактори </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по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біологічним </a:t>
            </a:r>
            <a:r>
              <a:rPr lang="uk-UA" sz="1800" u="sng" dirty="0">
                <a:effectLst/>
                <a:latin typeface="Times New Roman" panose="02020603050405020304" pitchFamily="18" charset="0"/>
                <a:ea typeface="Times New Roman" panose="02020603050405020304" pitchFamily="18" charset="0"/>
              </a:rPr>
              <a:t>ознакам;</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наука, що вивчає залежність між біотичними ознаками і станом екосистем та</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їх</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складників </a:t>
            </a:r>
            <a:r>
              <a:rPr lang="uk-UA" sz="1800" u="sng" dirty="0">
                <a:effectLst/>
                <a:latin typeface="Times New Roman" panose="02020603050405020304" pitchFamily="18" charset="0"/>
                <a:ea typeface="Times New Roman" panose="02020603050405020304" pitchFamily="18" charset="0"/>
              </a:rPr>
              <a:t>загалом</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наука, що вивчає питання діагностики стану екосистем</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за </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показниками </a:t>
            </a:r>
            <a:r>
              <a:rPr lang="uk-UA" sz="1800" u="sng" dirty="0">
                <a:effectLst/>
                <a:latin typeface="Times New Roman" panose="02020603050405020304" pitchFamily="18" charset="0"/>
                <a:ea typeface="Times New Roman" panose="02020603050405020304" pitchFamily="18" charset="0"/>
              </a:rPr>
              <a:t>біотичних ознак та властивостей.</a:t>
            </a:r>
            <a:endParaRPr lang="uk-UA" sz="1400" u="sng" dirty="0">
              <a:effectLst/>
              <a:latin typeface="Calibri" panose="020F0502020204030204" pitchFamily="34" charset="0"/>
              <a:ea typeface="Times New Roman" panose="02020603050405020304" pitchFamily="18" charset="0"/>
            </a:endParaRPr>
          </a:p>
        </p:txBody>
      </p:sp>
      <p:pic>
        <p:nvPicPr>
          <p:cNvPr id="4098" name="Picture 2" descr="Результат пошуку зображень за запитом біоіндикація">
            <a:extLst>
              <a:ext uri="{FF2B5EF4-FFF2-40B4-BE49-F238E27FC236}">
                <a16:creationId xmlns:a16="http://schemas.microsoft.com/office/drawing/2014/main" id="{DBAA8002-FC83-4BED-AEF4-80244C1489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4693" y="579139"/>
            <a:ext cx="4251890" cy="1722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687FFF-1B2D-4A99-9243-DAEC3654595D}"/>
              </a:ext>
            </a:extLst>
          </p:cNvPr>
          <p:cNvSpPr txBox="1"/>
          <p:nvPr/>
        </p:nvSpPr>
        <p:spPr>
          <a:xfrm>
            <a:off x="1286870" y="3559457"/>
            <a:ext cx="8734583" cy="3041345"/>
          </a:xfrm>
          <a:prstGeom prst="rect">
            <a:avLst/>
          </a:prstGeom>
          <a:noFill/>
        </p:spPr>
        <p:txBody>
          <a:bodyPr wrap="square">
            <a:spAutoFit/>
          </a:bodyPr>
          <a:lstStyle/>
          <a:p>
            <a:pPr indent="450215" algn="just">
              <a:lnSpc>
                <a:spcPct val="107000"/>
              </a:lnSpc>
              <a:spcAft>
                <a:spcPts val="800"/>
              </a:spcAft>
            </a:pPr>
            <a:r>
              <a:rPr lang="uk-UA" sz="1800" b="1" i="1" dirty="0">
                <a:effectLst/>
                <a:latin typeface="Times New Roman" panose="02020603050405020304" pitchFamily="18" charset="0"/>
                <a:ea typeface="Times New Roman" panose="02020603050405020304" pitchFamily="18" charset="0"/>
              </a:rPr>
              <a:t>Об’єктом біоіндикації</a:t>
            </a:r>
            <a:r>
              <a:rPr lang="uk-UA" sz="1800" dirty="0">
                <a:effectLst/>
                <a:latin typeface="Times New Roman" panose="02020603050405020304" pitchFamily="18" charset="0"/>
                <a:ea typeface="Times New Roman" panose="02020603050405020304" pitchFamily="18" charset="0"/>
              </a:rPr>
              <a:t> </a:t>
            </a:r>
            <a:r>
              <a:rPr lang="uk-UA" sz="1800" u="sng" dirty="0">
                <a:effectLst/>
                <a:latin typeface="Times New Roman" panose="02020603050405020304" pitchFamily="18" charset="0"/>
                <a:ea typeface="Times New Roman" panose="02020603050405020304" pitchFamily="18" charset="0"/>
              </a:rPr>
              <a:t>є екологічні характеристики та біотичні ознаки біологічних об’єктів. Під біологічними об’єктами розуміють будь-які біологічні системи на різних рівнях організації живої матерії (молекули органічних речовин, клітини, тканини, органи та системи органів, організми</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загалом,</a:t>
            </a:r>
            <a:r>
              <a:rPr lang="uk-UA" sz="1800" u="sng" dirty="0">
                <a:effectLst/>
                <a:latin typeface="Times New Roman" panose="02020603050405020304" pitchFamily="18" charset="0"/>
                <a:ea typeface="Times New Roman" panose="02020603050405020304" pitchFamily="18" charset="0"/>
              </a:rPr>
              <a:t> популяції,</a:t>
            </a:r>
            <a:r>
              <a:rPr lang="uk-UA" sz="1800" u="sng" strike="noStrike" dirty="0">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 види,</a:t>
            </a:r>
            <a:r>
              <a:rPr lang="uk-UA" sz="1800" u="sng" dirty="0">
                <a:effectLst/>
                <a:latin typeface="Times New Roman" panose="02020603050405020304" pitchFamily="18" charset="0"/>
                <a:ea typeface="Times New Roman" panose="02020603050405020304" pitchFamily="18" charset="0"/>
              </a:rPr>
              <a:t> угруповання організмів).</a:t>
            </a:r>
            <a:r>
              <a:rPr lang="uk-UA" sz="1800" u="sng" strike="noStrike" dirty="0">
                <a:effectLst/>
                <a:latin typeface="Times New Roman" panose="02020603050405020304" pitchFamily="18" charset="0"/>
                <a:ea typeface="Times New Roman" panose="02020603050405020304" pitchFamily="18" charset="0"/>
                <a:hlinkClick r:id="rId11">
                  <a:extLst>
                    <a:ext uri="{A12FA001-AC4F-418D-AE19-62706E023703}">
                      <ahyp:hlinkClr xmlns:ahyp="http://schemas.microsoft.com/office/drawing/2018/hyperlinkcolor" val="tx"/>
                    </a:ext>
                  </a:extLst>
                </a:hlinkClick>
              </a:rPr>
              <a:t> Для </a:t>
            </a:r>
            <a:r>
              <a:rPr lang="uk-UA" sz="1800" u="sng" dirty="0">
                <a:effectLst/>
                <a:latin typeface="Times New Roman" panose="02020603050405020304" pitchFamily="18" charset="0"/>
                <a:ea typeface="Times New Roman" panose="02020603050405020304" pitchFamily="18" charset="0"/>
              </a:rPr>
              <a:t>біоіндикації використовуються генетичні, біохімічні та фізіологічні порушення в біосистемах хромосом, </a:t>
            </a:r>
            <a:r>
              <a:rPr lang="uk-UA" sz="1800" u="sng" dirty="0" err="1">
                <a:effectLst/>
                <a:latin typeface="Times New Roman" panose="02020603050405020304" pitchFamily="18" charset="0"/>
                <a:ea typeface="Times New Roman" panose="02020603050405020304" pitchFamily="18" charset="0"/>
              </a:rPr>
              <a:t>біомембран</a:t>
            </a:r>
            <a:r>
              <a:rPr lang="uk-UA" sz="1800" u="sng" dirty="0">
                <a:effectLst/>
                <a:latin typeface="Times New Roman" panose="02020603050405020304" pitchFamily="18" charset="0"/>
                <a:ea typeface="Times New Roman" panose="02020603050405020304" pitchFamily="18" charset="0"/>
              </a:rPr>
              <a:t>, органел, обміну речовин (білків, вуглеводів, жирів), енергетичного та мінерального обміну,</a:t>
            </a:r>
            <a:r>
              <a:rPr lang="uk-UA" sz="1800" u="sng" strike="noStrike" dirty="0">
                <a:effectLst/>
                <a:latin typeface="Times New Roman" panose="02020603050405020304" pitchFamily="18" charset="0"/>
                <a:ea typeface="Times New Roman" panose="02020603050405020304" pitchFamily="18" charset="0"/>
                <a:hlinkClick r:id="rId12">
                  <a:extLst>
                    <a:ext uri="{A12FA001-AC4F-418D-AE19-62706E023703}">
                      <ahyp:hlinkClr xmlns:ahyp="http://schemas.microsoft.com/office/drawing/2018/hyperlinkcolor" val="tx"/>
                    </a:ext>
                  </a:extLst>
                </a:hlinkClick>
              </a:rPr>
              <a:t> включно </a:t>
            </a:r>
            <a:r>
              <a:rPr lang="uk-UA" sz="1800" u="sng" dirty="0">
                <a:effectLst/>
                <a:latin typeface="Times New Roman" panose="02020603050405020304" pitchFamily="18" charset="0"/>
                <a:ea typeface="Times New Roman" panose="02020603050405020304" pitchFamily="18" charset="0"/>
              </a:rPr>
              <a:t>фотосинтез, активність гормонів та ферментів; морфологічні, анатомічні, </a:t>
            </a:r>
            <a:r>
              <a:rPr lang="uk-UA" sz="1800" u="sng" dirty="0" err="1">
                <a:effectLst/>
                <a:latin typeface="Times New Roman" panose="02020603050405020304" pitchFamily="18" charset="0"/>
                <a:ea typeface="Times New Roman" panose="02020603050405020304" pitchFamily="18" charset="0"/>
              </a:rPr>
              <a:t>біоритмічні</a:t>
            </a:r>
            <a:r>
              <a:rPr lang="uk-UA" sz="1800" u="sng" dirty="0">
                <a:effectLst/>
                <a:latin typeface="Times New Roman" panose="02020603050405020304" pitchFamily="18" charset="0"/>
                <a:ea typeface="Times New Roman" panose="02020603050405020304" pitchFamily="18" charset="0"/>
              </a:rPr>
              <a:t>, поведінкові відхилення; флористичні, фауністичні, популяційно-динамічні, </a:t>
            </a:r>
            <a:r>
              <a:rPr lang="uk-UA" sz="1800" u="sng" dirty="0" err="1">
                <a:effectLst/>
                <a:latin typeface="Times New Roman" panose="02020603050405020304" pitchFamily="18" charset="0"/>
                <a:ea typeface="Times New Roman" panose="02020603050405020304" pitchFamily="18" charset="0"/>
              </a:rPr>
              <a:t>біогеоценотичні</a:t>
            </a:r>
            <a:r>
              <a:rPr lang="uk-UA" sz="1800" u="sng" dirty="0">
                <a:effectLst/>
                <a:latin typeface="Times New Roman" panose="02020603050405020304" pitchFamily="18" charset="0"/>
                <a:ea typeface="Times New Roman" panose="02020603050405020304" pitchFamily="18" charset="0"/>
              </a:rPr>
              <a:t> та ландшафтні зміни.</a:t>
            </a:r>
            <a:endParaRPr lang="uk-UA" sz="1400" u="sng"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68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C7EC0-8AB5-474E-A675-55BABFB19DB7}"/>
              </a:ext>
            </a:extLst>
          </p:cNvPr>
          <p:cNvSpPr txBox="1"/>
          <p:nvPr/>
        </p:nvSpPr>
        <p:spPr>
          <a:xfrm>
            <a:off x="1071418" y="563851"/>
            <a:ext cx="6096000" cy="5720027"/>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Фактори-процеси</a:t>
            </a:r>
            <a:r>
              <a:rPr lang="uk-UA" sz="1800" u="sng" dirty="0">
                <a:effectLst/>
                <a:latin typeface="Times New Roman" panose="02020603050405020304" pitchFamily="18" charset="0"/>
                <a:ea typeface="Times New Roman" panose="02020603050405020304" pitchFamily="18" charset="0"/>
              </a:rPr>
              <a:t> – це група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до якої належать вплив на природу свійських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тварин та рослин, знищення шкідливих та розведення корисних організмів, випадкове або цілеспрямоване переміщення організмів у просторі, видобування корисних копалин, ерозія ґрунтів тощо.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Ці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часто займають обмежені ділянки природи, але іноді можуть охоплювати й великі простори. Крім прямого впливу на природу, часто</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спричиняють </a:t>
            </a:r>
            <a:r>
              <a:rPr lang="uk-UA" sz="1800" u="sng" dirty="0">
                <a:effectLst/>
                <a:latin typeface="Times New Roman" panose="02020603050405020304" pitchFamily="18" charset="0"/>
                <a:ea typeface="Times New Roman" panose="02020603050405020304" pitchFamily="18" charset="0"/>
              </a:rPr>
              <a:t>і низку опосередкованих змін. Усі процеси мають високу динаміку й часто односпрямовані.</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endParaRPr lang="uk-UA" sz="1800" b="1" i="1" u="sng" dirty="0">
              <a:effectLst/>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Фактори-явища</a:t>
            </a:r>
            <a:r>
              <a:rPr lang="uk-UA" sz="1800" u="sng" dirty="0">
                <a:effectLst/>
                <a:latin typeface="Times New Roman" panose="02020603050405020304" pitchFamily="18" charset="0"/>
                <a:ea typeface="Times New Roman" panose="02020603050405020304" pitchFamily="18" charset="0"/>
              </a:rPr>
              <a:t> – це, такі як, тепло, світло, радіохвилі, електричне й електромагнітне</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поля,</a:t>
            </a:r>
            <a:r>
              <a:rPr lang="uk-UA" sz="1800" u="sng" dirty="0">
                <a:effectLst/>
                <a:latin typeface="Times New Roman" panose="02020603050405020304" pitchFamily="18" charset="0"/>
                <a:ea typeface="Times New Roman" panose="02020603050405020304" pitchFamily="18" charset="0"/>
              </a:rPr>
              <a:t> вібрація, тиск, звукові ефекти та ін. На відміну від інших груп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a:t>
            </a:r>
            <a:r>
              <a:rPr lang="uk-UA" sz="1800" u="sng" dirty="0">
                <a:effectLst/>
                <a:latin typeface="Times New Roman" panose="02020603050405020304" pitchFamily="18" charset="0"/>
                <a:ea typeface="Times New Roman" panose="02020603050405020304" pitchFamily="18" charset="0"/>
              </a:rPr>
              <a:t> явища здебільшого мають точні параметри. Як правило,</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по</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мірі </a:t>
            </a:r>
            <a:r>
              <a:rPr lang="uk-UA" sz="1800" u="sng" dirty="0">
                <a:effectLst/>
                <a:latin typeface="Times New Roman" panose="02020603050405020304" pitchFamily="18" charset="0"/>
                <a:ea typeface="Times New Roman" panose="02020603050405020304" pitchFamily="18" charset="0"/>
              </a:rPr>
              <a:t>віддалення від джерела</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вплив на природу зменшується.</a:t>
            </a:r>
            <a:endParaRPr lang="uk-UA" sz="1400" u="sng" dirty="0">
              <a:effectLst/>
              <a:latin typeface="Calibri" panose="020F0502020204030204" pitchFamily="34" charset="0"/>
              <a:ea typeface="Calibri" panose="020F0502020204030204" pitchFamily="34" charset="0"/>
            </a:endParaRPr>
          </a:p>
        </p:txBody>
      </p:sp>
      <p:pic>
        <p:nvPicPr>
          <p:cNvPr id="30722" name="Picture 2" descr="Результат пошуку зображень за запитом свійські тварини">
            <a:extLst>
              <a:ext uri="{FF2B5EF4-FFF2-40B4-BE49-F238E27FC236}">
                <a16:creationId xmlns:a16="http://schemas.microsoft.com/office/drawing/2014/main" id="{7AC26FDF-D55C-475A-A281-772B831E7F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9529" y="475817"/>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Результат пошуку зображень за запитом тепло світло">
            <a:extLst>
              <a:ext uri="{FF2B5EF4-FFF2-40B4-BE49-F238E27FC236}">
                <a16:creationId xmlns:a16="http://schemas.microsoft.com/office/drawing/2014/main" id="{E8481A28-9B99-4868-8A65-FF18AD51F8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2479" y="23819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Результат пошуку зображень за запитом тепло світло сонце">
            <a:extLst>
              <a:ext uri="{FF2B5EF4-FFF2-40B4-BE49-F238E27FC236}">
                <a16:creationId xmlns:a16="http://schemas.microsoft.com/office/drawing/2014/main" id="{3274F51B-97AF-45F9-9381-64E0281491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4144" y="4591916"/>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99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EE1A0FF-12FA-4717-AD53-4EFF085603A6}"/>
              </a:ext>
            </a:extLst>
          </p:cNvPr>
          <p:cNvPicPr>
            <a:picLocks noChangeAspect="1"/>
          </p:cNvPicPr>
          <p:nvPr/>
        </p:nvPicPr>
        <p:blipFill>
          <a:blip r:embed="rId2"/>
          <a:stretch>
            <a:fillRect/>
          </a:stretch>
        </p:blipFill>
        <p:spPr>
          <a:xfrm>
            <a:off x="1814512" y="1009650"/>
            <a:ext cx="8562975" cy="4838700"/>
          </a:xfrm>
          <a:prstGeom prst="rect">
            <a:avLst/>
          </a:prstGeom>
        </p:spPr>
      </p:pic>
    </p:spTree>
    <p:extLst>
      <p:ext uri="{BB962C8B-B14F-4D97-AF65-F5344CB8AC3E}">
        <p14:creationId xmlns:p14="http://schemas.microsoft.com/office/powerpoint/2010/main" val="301617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3E3D7-3C7F-460E-894C-0FB99A5F0987}"/>
              </a:ext>
            </a:extLst>
          </p:cNvPr>
          <p:cNvSpPr txBox="1"/>
          <p:nvPr/>
        </p:nvSpPr>
        <p:spPr>
          <a:xfrm>
            <a:off x="988291" y="1054647"/>
            <a:ext cx="6483927" cy="4464940"/>
          </a:xfrm>
          <a:prstGeom prst="rect">
            <a:avLst/>
          </a:prstGeom>
          <a:noFill/>
        </p:spPr>
        <p:txBody>
          <a:bodyPr wrap="square">
            <a:spAutoFit/>
          </a:bodyPr>
          <a:lstStyle/>
          <a:p>
            <a:pPr indent="450215" algn="just">
              <a:lnSpc>
                <a:spcPct val="107000"/>
              </a:lnSpc>
              <a:spcAft>
                <a:spcPts val="800"/>
              </a:spcAft>
            </a:pP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Є </a:t>
            </a:r>
            <a:r>
              <a:rPr lang="uk-UA" sz="1800" u="sng" dirty="0">
                <a:effectLst/>
                <a:latin typeface="Times New Roman" panose="02020603050405020304" pitchFamily="18" charset="0"/>
                <a:ea typeface="Times New Roman" panose="02020603050405020304" pitchFamily="18" charset="0"/>
              </a:rPr>
              <a:t>багато класифікацій антропогенних</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за різними ознаками. </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За природою</a:t>
            </a:r>
            <a:r>
              <a:rPr lang="uk-UA" sz="1800" u="sng" dirty="0">
                <a:effectLst/>
                <a:latin typeface="Times New Roman" panose="02020603050405020304" pitchFamily="18" charset="0"/>
                <a:ea typeface="Times New Roman" panose="02020603050405020304" pitchFamily="18" charset="0"/>
              </a:rPr>
              <a:t> антропогенні</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 на:</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механічні – тиск колесами автомобілів, вирубка лісів, перешкоди на шляху руху організмів тощо;</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фізичні – тепло, світло, електричне поле, колір, зміни вологості тощо;</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хімічні – дія різних хімічних елементів та</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сполук;</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біологічні – вплив інтродукованих організмів, розведення рослин і тварин, лісопосадки тощо.</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ландшафтні – штучні ріки та озера, пляжі, ліси, луки та ін.</a:t>
            </a:r>
            <a:endParaRPr lang="uk-UA" sz="1400" u="sng" dirty="0">
              <a:effectLst/>
              <a:latin typeface="Calibri" panose="020F0502020204030204" pitchFamily="34" charset="0"/>
              <a:ea typeface="Times New Roman" panose="02020603050405020304" pitchFamily="18" charset="0"/>
            </a:endParaRPr>
          </a:p>
        </p:txBody>
      </p:sp>
      <p:pic>
        <p:nvPicPr>
          <p:cNvPr id="31746" name="Picture 2" descr="Результат пошуку зображень за запитом антропогенні фактори">
            <a:extLst>
              <a:ext uri="{FF2B5EF4-FFF2-40B4-BE49-F238E27FC236}">
                <a16:creationId xmlns:a16="http://schemas.microsoft.com/office/drawing/2014/main" id="{29258B06-DC0C-4BA9-9F0B-E05B1C71F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073" y="1839738"/>
            <a:ext cx="3573725" cy="267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11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F5382-4794-481B-B053-A53AC8BC675C}"/>
              </a:ext>
            </a:extLst>
          </p:cNvPr>
          <p:cNvSpPr txBox="1"/>
          <p:nvPr/>
        </p:nvSpPr>
        <p:spPr>
          <a:xfrm>
            <a:off x="1071419" y="1007824"/>
            <a:ext cx="6096000" cy="4842351"/>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За часом походження</a:t>
            </a:r>
            <a:r>
              <a:rPr lang="uk-UA" sz="1800" u="sng" dirty="0">
                <a:effectLst/>
                <a:latin typeface="Times New Roman" panose="02020603050405020304" pitchFamily="18" charset="0"/>
                <a:ea typeface="Times New Roman" panose="02020603050405020304" pitchFamily="18" charset="0"/>
              </a:rPr>
              <a:t> і тривалістю дії 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 на такі групи: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 </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фактори,</a:t>
            </a:r>
            <a:r>
              <a:rPr lang="uk-UA" sz="1800" u="sng" dirty="0">
                <a:effectLst/>
                <a:latin typeface="Times New Roman" panose="02020603050405020304" pitchFamily="18" charset="0"/>
                <a:ea typeface="Times New Roman" panose="02020603050405020304" pitchFamily="18" charset="0"/>
              </a:rPr>
              <a:t> вироблені в минулому:</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а) ті, що припинили свою дію, але її наслідки відчуваються й нині (знищення певних видів організмів, надмірний випас худоби тощо);</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б) ті, що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далі </a:t>
            </a:r>
            <a:r>
              <a:rPr lang="uk-UA" sz="1800" u="sng" dirty="0">
                <a:effectLst/>
                <a:latin typeface="Times New Roman" panose="02020603050405020304" pitchFamily="18" charset="0"/>
                <a:ea typeface="Times New Roman" panose="02020603050405020304" pitchFamily="18" charset="0"/>
              </a:rPr>
              <a:t>діють у наш час (штучний рельєф, водосховища, інтродуковані</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види </a:t>
            </a:r>
            <a:r>
              <a:rPr lang="uk-UA" sz="1800" u="sng" dirty="0">
                <a:effectLst/>
                <a:latin typeface="Times New Roman" panose="02020603050405020304" pitchFamily="18" charset="0"/>
                <a:ea typeface="Times New Roman" panose="02020603050405020304" pitchFamily="18" charset="0"/>
              </a:rPr>
              <a:t>тощо);</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 </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фактори,</a:t>
            </a:r>
            <a:r>
              <a:rPr lang="uk-UA" sz="1800" u="sng" dirty="0">
                <a:effectLst/>
                <a:latin typeface="Times New Roman" panose="02020603050405020304" pitchFamily="18" charset="0"/>
                <a:ea typeface="Times New Roman" panose="02020603050405020304" pitchFamily="18" charset="0"/>
              </a:rPr>
              <a:t> які виробляються в наш час:</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а) ті, що діють лише в момент виробництва (радіохвилі, шум, світло);</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б) ті, що діють певний час і після закінчення виробництва (стійкі хімічні забруднення, вирубаний ліс та ін.).</a:t>
            </a:r>
            <a:endParaRPr lang="uk-UA" sz="1400" u="sng" dirty="0">
              <a:effectLst/>
              <a:latin typeface="Calibri" panose="020F0502020204030204" pitchFamily="34" charset="0"/>
              <a:ea typeface="Calibri" panose="020F0502020204030204" pitchFamily="34" charset="0"/>
            </a:endParaRPr>
          </a:p>
        </p:txBody>
      </p:sp>
      <p:pic>
        <p:nvPicPr>
          <p:cNvPr id="32770" name="Picture 2" descr="Результат пошуку зображень за запитом антропогенні фактори">
            <a:extLst>
              <a:ext uri="{FF2B5EF4-FFF2-40B4-BE49-F238E27FC236}">
                <a16:creationId xmlns:a16="http://schemas.microsoft.com/office/drawing/2014/main" id="{8A3C11A3-0E48-4AC9-AF0D-76D782619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201" y="528494"/>
            <a:ext cx="3875088" cy="2902576"/>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Результат пошуку зображень за запитом антропогенні фактори">
            <a:extLst>
              <a:ext uri="{FF2B5EF4-FFF2-40B4-BE49-F238E27FC236}">
                <a16:creationId xmlns:a16="http://schemas.microsoft.com/office/drawing/2014/main" id="{C7449DFC-0013-4AA6-B494-84FD22B2D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201" y="3620644"/>
            <a:ext cx="3875088" cy="290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70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556FB6-8829-4FDA-BA80-AA9122B53DDC}"/>
              </a:ext>
            </a:extLst>
          </p:cNvPr>
          <p:cNvSpPr txBox="1"/>
          <p:nvPr/>
        </p:nvSpPr>
        <p:spPr>
          <a:xfrm>
            <a:off x="905164" y="717168"/>
            <a:ext cx="7342909" cy="5423664"/>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За ступенем здатності до міграції</a:t>
            </a:r>
            <a:r>
              <a:rPr lang="uk-UA" sz="1800" u="sng" dirty="0">
                <a:effectLst/>
                <a:latin typeface="Times New Roman" panose="02020603050405020304" pitchFamily="18" charset="0"/>
                <a:ea typeface="Times New Roman" panose="02020603050405020304" pitchFamily="18" charset="0"/>
              </a:rPr>
              <a:t> 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 на ті, які:</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не мігрують – діють лише в місці виробництва та на деякій відстані від нього (рельєф, вібрація, тиск, звук, світло, завезені людиною нерухомі організми тощо);</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мігрують із потоками води й повітря (пил, тепло, хімічні речовини, гази, аерозолі та ін.);</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мігрують із засобами виробництва (кораблі, поїзди, л</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ітаки </a:t>
            </a:r>
            <a:r>
              <a:rPr lang="uk-UA" sz="1800" u="sng" dirty="0">
                <a:effectLst/>
                <a:latin typeface="Times New Roman" panose="02020603050405020304" pitchFamily="18" charset="0"/>
                <a:ea typeface="Times New Roman" panose="02020603050405020304" pitchFamily="18" charset="0"/>
              </a:rPr>
              <a:t>тощо);</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мігрують самостійно (завезені людиною рухомі організми, здичавіли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свійські </a:t>
            </a:r>
            <a:r>
              <a:rPr lang="uk-UA" sz="1800" u="sng" dirty="0">
                <a:effectLst/>
                <a:latin typeface="Times New Roman" panose="02020603050405020304" pitchFamily="18" charset="0"/>
                <a:ea typeface="Times New Roman" panose="02020603050405020304" pitchFamily="18" charset="0"/>
              </a:rPr>
              <a:t>тварини).</a:t>
            </a:r>
            <a:endParaRPr lang="uk-UA" sz="1400" u="sng" dirty="0">
              <a:effectLst/>
              <a:latin typeface="Calibri" panose="020F0502020204030204" pitchFamily="34" charset="0"/>
              <a:ea typeface="Times New Roman" panose="02020603050405020304" pitchFamily="18" charset="0"/>
            </a:endParaRPr>
          </a:p>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За здатністю накопичуватися в природі</a:t>
            </a:r>
            <a:r>
              <a:rPr lang="uk-UA" sz="1800" u="sng" dirty="0">
                <a:effectLst/>
                <a:latin typeface="Times New Roman" panose="02020603050405020304" pitchFamily="18" charset="0"/>
                <a:ea typeface="Times New Roman" panose="02020603050405020304" pitchFamily="18" charset="0"/>
              </a:rPr>
              <a:t>, 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поділяються на:</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ті, що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є </a:t>
            </a:r>
            <a:r>
              <a:rPr lang="uk-UA" sz="1800" u="sng" dirty="0">
                <a:effectLst/>
                <a:latin typeface="Times New Roman" panose="02020603050405020304" pitchFamily="18" charset="0"/>
                <a:ea typeface="Times New Roman" panose="02020603050405020304" pitchFamily="18" charset="0"/>
              </a:rPr>
              <a:t>лише в момент виробництва, тому за своєю природою не</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здатні </a:t>
            </a:r>
            <a:r>
              <a:rPr lang="uk-UA" sz="1800" u="sng" dirty="0">
                <a:effectLst/>
                <a:latin typeface="Times New Roman" panose="02020603050405020304" pitchFamily="18" charset="0"/>
                <a:ea typeface="Times New Roman" panose="02020603050405020304" pitchFamily="18" charset="0"/>
              </a:rPr>
              <a:t>до накопичення (світло, вібрація тощо);</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ті, які</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здатні </a:t>
            </a:r>
            <a:r>
              <a:rPr lang="uk-UA" sz="1800" u="sng" dirty="0">
                <a:effectLst/>
                <a:latin typeface="Times New Roman" panose="02020603050405020304" pitchFamily="18" charset="0"/>
                <a:ea typeface="Times New Roman" panose="02020603050405020304" pitchFamily="18" charset="0"/>
              </a:rPr>
              <a:t>зберігатися в природі тривалий час після</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виробництва, що призводить до</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накопичування – акумуляції – і посилення впливу на природу.</a:t>
            </a:r>
            <a:endParaRPr lang="uk-UA" sz="1400" u="sng" dirty="0">
              <a:effectLst/>
              <a:latin typeface="Calibri" panose="020F0502020204030204" pitchFamily="34" charset="0"/>
              <a:ea typeface="Times New Roman" panose="02020603050405020304" pitchFamily="18" charset="0"/>
            </a:endParaRPr>
          </a:p>
        </p:txBody>
      </p:sp>
      <p:pic>
        <p:nvPicPr>
          <p:cNvPr id="33794" name="Picture 2" descr="Результат пошуку зображень за запитом антропогенні фактори">
            <a:extLst>
              <a:ext uri="{FF2B5EF4-FFF2-40B4-BE49-F238E27FC236}">
                <a16:creationId xmlns:a16="http://schemas.microsoft.com/office/drawing/2014/main" id="{E17774CC-0651-4874-AD1B-173A86B0FA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5586" y="717167"/>
            <a:ext cx="3348614" cy="2256941"/>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Результат пошуку зображень за запитом антропогенні фактори">
            <a:extLst>
              <a:ext uri="{FF2B5EF4-FFF2-40B4-BE49-F238E27FC236}">
                <a16:creationId xmlns:a16="http://schemas.microsoft.com/office/drawing/2014/main" id="{9796E0F6-2F5E-44AD-AFF4-7FC75C81EE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8585" y="3675967"/>
            <a:ext cx="3103417" cy="232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33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A80048-2CD5-4716-AB7C-967520153B49}"/>
              </a:ext>
            </a:extLst>
          </p:cNvPr>
          <p:cNvSpPr txBox="1"/>
          <p:nvPr/>
        </p:nvSpPr>
        <p:spPr>
          <a:xfrm>
            <a:off x="1052945" y="1068929"/>
            <a:ext cx="6096000" cy="4431983"/>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До другої групи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можна зарахувати штучний рельєф, водосховища, хімічні та радіоактивні речовини тощо.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Ці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є дуже небезпечними, оскільки з часом зростають</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концентрації й ареали, відповідно й інтенсивність впливу на елементи природи. Деякі радіоактивні речовини, здобуті людиною з надр Землі та уведені в активний кругообіг речовин, можуть виявляти радіоактивність</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упродовж </a:t>
            </a:r>
            <a:r>
              <a:rPr lang="uk-UA" sz="1800" u="sng" dirty="0">
                <a:effectLst/>
                <a:latin typeface="Times New Roman" panose="02020603050405020304" pitchFamily="18" charset="0"/>
                <a:ea typeface="Times New Roman" panose="02020603050405020304" pitchFamily="18" charset="0"/>
              </a:rPr>
              <a:t>сотень і тисяч років, здійснюючи</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при цьому</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негативний </a:t>
            </a:r>
            <a:r>
              <a:rPr lang="uk-UA" sz="1800" u="sng" dirty="0">
                <a:effectLst/>
                <a:latin typeface="Times New Roman" panose="02020603050405020304" pitchFamily="18" charset="0"/>
                <a:ea typeface="Times New Roman" panose="02020603050405020304" pitchFamily="18" charset="0"/>
              </a:rPr>
              <a:t>вплив на природу.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Здатність до акумуляції різко посилює роль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dirty="0">
                <a:effectLst/>
                <a:latin typeface="Times New Roman" panose="02020603050405020304" pitchFamily="18" charset="0"/>
                <a:ea typeface="Times New Roman" panose="02020603050405020304" pitchFamily="18" charset="0"/>
              </a:rPr>
              <a:t>у розвитку природи, а в</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поодиноких </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випадках, навіть </a:t>
            </a:r>
            <a:r>
              <a:rPr lang="uk-UA" sz="1800" u="sng" dirty="0">
                <a:effectLst/>
                <a:latin typeface="Times New Roman" panose="02020603050405020304" pitchFamily="18" charset="0"/>
                <a:ea typeface="Times New Roman" panose="02020603050405020304" pitchFamily="18" charset="0"/>
              </a:rPr>
              <a:t>є вирішальною у визначенні можливості існування</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 окремих </a:t>
            </a:r>
            <a:r>
              <a:rPr lang="uk-UA" sz="1800" u="sng" dirty="0">
                <a:effectLst/>
                <a:latin typeface="Times New Roman" panose="02020603050405020304" pitchFamily="18" charset="0"/>
                <a:ea typeface="Times New Roman" panose="02020603050405020304" pitchFamily="18" charset="0"/>
              </a:rPr>
              <a:t>видів та організмів</a:t>
            </a:r>
            <a:r>
              <a:rPr lang="uk-UA" sz="1800" dirty="0">
                <a:effectLst/>
                <a:latin typeface="Times New Roman" panose="02020603050405020304" pitchFamily="18" charset="0"/>
                <a:ea typeface="Times New Roman" panose="02020603050405020304" pitchFamily="18" charset="0"/>
              </a:rPr>
              <a:t>.</a:t>
            </a:r>
            <a:endParaRPr lang="uk-UA" sz="1400" dirty="0">
              <a:effectLst/>
              <a:latin typeface="Calibri" panose="020F0502020204030204" pitchFamily="34" charset="0"/>
              <a:ea typeface="Calibri" panose="020F0502020204030204" pitchFamily="34" charset="0"/>
            </a:endParaRPr>
          </a:p>
        </p:txBody>
      </p:sp>
      <p:pic>
        <p:nvPicPr>
          <p:cNvPr id="34818" name="Picture 2" descr="Результат пошуку зображень за запитом антропогенні фактори">
            <a:extLst>
              <a:ext uri="{FF2B5EF4-FFF2-40B4-BE49-F238E27FC236}">
                <a16:creationId xmlns:a16="http://schemas.microsoft.com/office/drawing/2014/main" id="{031A1C22-472B-479E-88A8-BC08D481D7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4685" y="530513"/>
            <a:ext cx="3829142" cy="245283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Результат пошуку зображень за запитом антропогенні фактори">
            <a:extLst>
              <a:ext uri="{FF2B5EF4-FFF2-40B4-BE49-F238E27FC236}">
                <a16:creationId xmlns:a16="http://schemas.microsoft.com/office/drawing/2014/main" id="{DB703DA5-33BE-4B1F-B92C-A4808D5C05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5636" y="3931510"/>
            <a:ext cx="3693247" cy="239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5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A46E0-14D4-4761-924F-D700564BE518}"/>
              </a:ext>
            </a:extLst>
          </p:cNvPr>
          <p:cNvSpPr txBox="1"/>
          <p:nvPr/>
        </p:nvSpPr>
        <p:spPr>
          <a:xfrm>
            <a:off x="1302327" y="693560"/>
            <a:ext cx="6382328" cy="4893006"/>
          </a:xfrm>
          <a:prstGeom prst="rect">
            <a:avLst/>
          </a:prstGeom>
          <a:noFill/>
        </p:spPr>
        <p:txBody>
          <a:bodyPr wrap="square">
            <a:spAutoFit/>
          </a:bodyPr>
          <a:lstStyle/>
          <a:p>
            <a:pPr indent="450215" algn="just">
              <a:lnSpc>
                <a:spcPct val="107000"/>
              </a:lnSpc>
              <a:spcAft>
                <a:spcPts val="800"/>
              </a:spcAft>
            </a:pPr>
            <a:r>
              <a:rPr lang="uk-UA" sz="1800" b="1" i="1" u="sng" dirty="0">
                <a:effectLst/>
                <a:latin typeface="Times New Roman" panose="02020603050405020304" pitchFamily="18" charset="0"/>
                <a:ea typeface="Times New Roman" panose="02020603050405020304" pitchFamily="18" charset="0"/>
              </a:rPr>
              <a:t>За періодичністю</a:t>
            </a:r>
            <a:r>
              <a:rPr lang="uk-UA" sz="1800" u="sng" dirty="0">
                <a:effectLst/>
                <a:latin typeface="Times New Roman" panose="02020603050405020304" pitchFamily="18" charset="0"/>
                <a:ea typeface="Times New Roman" panose="02020603050405020304" pitchFamily="18" charset="0"/>
              </a:rPr>
              <a:t> 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поділяються на:</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безперервно діючі – забруднення атмосфери, води та ґрунту викидами промислових підприємств та вилучення з надр корисних копалин;</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періодичні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 оранка ґрунту, вирощування та збирання сільськогосподарських культур, випас</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свійських </a:t>
            </a:r>
            <a:r>
              <a:rPr lang="uk-UA" sz="1800" u="sng" dirty="0">
                <a:effectLst/>
                <a:latin typeface="Times New Roman" panose="02020603050405020304" pitchFamily="18" charset="0"/>
                <a:ea typeface="Times New Roman" panose="02020603050405020304" pitchFamily="18" charset="0"/>
              </a:rPr>
              <a:t>тварин та ін. Ці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прямо діють на природу лише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в певні годин</a:t>
            </a:r>
            <a:r>
              <a:rPr lang="uk-UA" sz="1800" u="sng" dirty="0">
                <a:effectLst/>
                <a:latin typeface="Times New Roman" panose="02020603050405020304" pitchFamily="18" charset="0"/>
                <a:ea typeface="Times New Roman" panose="02020603050405020304" pitchFamily="18" charset="0"/>
              </a:rPr>
              <a:t>и, тому вони пов’язані із сезонною й добовою періодичністю дії;</a:t>
            </a:r>
          </a:p>
          <a:p>
            <a:pPr marL="342900" lvl="0" indent="-342900" algn="just">
              <a:lnSpc>
                <a:spcPct val="107000"/>
              </a:lnSpc>
              <a:buFont typeface="Times New Roman" panose="02020603050405020304" pitchFamily="18" charset="0"/>
              <a:buChar char="–"/>
            </a:pP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спорадичні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 аварії транспортних засобів, що призводять до забруднення природного середовища, вибухи ядерних і термоядерних пристроїв, лісові пожежі та ін. </a:t>
            </a: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Вони діють у будь-який час, хоча в деяких випадках можуть бути прив’язані до певного сезону.</a:t>
            </a:r>
            <a:endParaRPr lang="uk-UA" sz="1400" u="sng" dirty="0">
              <a:effectLst/>
              <a:latin typeface="Calibri" panose="020F0502020204030204" pitchFamily="34" charset="0"/>
              <a:ea typeface="Times New Roman" panose="02020603050405020304" pitchFamily="18" charset="0"/>
            </a:endParaRPr>
          </a:p>
        </p:txBody>
      </p:sp>
      <p:pic>
        <p:nvPicPr>
          <p:cNvPr id="35842" name="Picture 2" descr="Результат пошуку зображень за запитом антропогенні фактори">
            <a:extLst>
              <a:ext uri="{FF2B5EF4-FFF2-40B4-BE49-F238E27FC236}">
                <a16:creationId xmlns:a16="http://schemas.microsoft.com/office/drawing/2014/main" id="{334D7C48-8834-4DDB-9A8D-F09386914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581" y="458355"/>
            <a:ext cx="3934972" cy="2210954"/>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Результат пошуку зображень за запитом антропогенні фактори">
            <a:extLst>
              <a:ext uri="{FF2B5EF4-FFF2-40B4-BE49-F238E27FC236}">
                <a16:creationId xmlns:a16="http://schemas.microsoft.com/office/drawing/2014/main" id="{349F1F4D-7C20-48E8-9613-6D90D652F7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4581" y="4224401"/>
            <a:ext cx="3934972" cy="194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92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FB269A-E957-4F63-90B4-F8DB95A0D575}"/>
              </a:ext>
            </a:extLst>
          </p:cNvPr>
          <p:cNvSpPr txBox="1"/>
          <p:nvPr/>
        </p:nvSpPr>
        <p:spPr>
          <a:xfrm>
            <a:off x="969819" y="452614"/>
            <a:ext cx="6096000" cy="5617435"/>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Дуже важливо розрізняти 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 </a:t>
            </a:r>
            <a:r>
              <a:rPr lang="uk-UA" sz="1800" u="sng" dirty="0">
                <a:effectLst/>
                <a:latin typeface="Times New Roman" panose="02020603050405020304" pitchFamily="18" charset="0"/>
                <a:ea typeface="Times New Roman" panose="02020603050405020304" pitchFamily="18" charset="0"/>
              </a:rPr>
              <a:t>за тими змінами, до яких призводить</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або може п</a:t>
            </a:r>
            <a:r>
              <a:rPr lang="uk-UA" sz="1800" u="sng" dirty="0">
                <a:effectLst/>
                <a:latin typeface="Times New Roman" panose="02020603050405020304" pitchFamily="18" charset="0"/>
                <a:ea typeface="Times New Roman" panose="02020603050405020304" pitchFamily="18" charset="0"/>
              </a:rPr>
              <a:t>ризводити їхня дія на природу й живі організми.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Тому</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їх </a:t>
            </a:r>
            <a:r>
              <a:rPr lang="uk-UA" sz="1800" u="sng" dirty="0">
                <a:effectLst/>
                <a:latin typeface="Times New Roman" panose="02020603050405020304" pitchFamily="18" charset="0"/>
                <a:ea typeface="Times New Roman" panose="02020603050405020304" pitchFamily="18" charset="0"/>
              </a:rPr>
              <a:t>поділяють також за </a:t>
            </a:r>
            <a:r>
              <a:rPr lang="uk-UA" sz="1800" b="1" i="1" u="sng" dirty="0">
                <a:effectLst/>
                <a:latin typeface="Times New Roman" panose="02020603050405020304" pitchFamily="18" charset="0"/>
                <a:ea typeface="Times New Roman" panose="02020603050405020304" pitchFamily="18" charset="0"/>
              </a:rPr>
              <a:t>стійкістю змін</a:t>
            </a:r>
            <a:r>
              <a:rPr lang="uk-UA" sz="1800" u="sng" dirty="0">
                <a:effectLst/>
                <a:latin typeface="Times New Roman" panose="02020603050405020304" pitchFamily="18" charset="0"/>
                <a:ea typeface="Times New Roman" panose="02020603050405020304" pitchFamily="18" charset="0"/>
              </a:rPr>
              <a:t>, що вони зумовлюють у природі:</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dirty="0">
                <a:effectLst/>
                <a:latin typeface="Times New Roman" panose="02020603050405020304" pitchFamily="18" charset="0"/>
                <a:ea typeface="Times New Roman" panose="02020603050405020304" pitchFamily="18" charset="0"/>
              </a:rPr>
              <a:t> що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спричиняють </a:t>
            </a:r>
            <a:r>
              <a:rPr lang="uk-UA" sz="1800" u="sng" dirty="0">
                <a:effectLst/>
                <a:latin typeface="Times New Roman" panose="02020603050405020304" pitchFamily="18" charset="0"/>
                <a:ea typeface="Times New Roman" panose="02020603050405020304" pitchFamily="18" charset="0"/>
              </a:rPr>
              <a:t>тимчасові зворотні зміни: будь-яка тимчасова дія на природу, що не</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призводить </a:t>
            </a:r>
            <a:r>
              <a:rPr lang="uk-UA" sz="1800" u="sng" dirty="0">
                <a:effectLst/>
                <a:latin typeface="Times New Roman" panose="02020603050405020304" pitchFamily="18" charset="0"/>
                <a:ea typeface="Times New Roman" panose="02020603050405020304" pitchFamily="18" charset="0"/>
              </a:rPr>
              <a:t>до повного знищення видів; забруднення води або повітря нестійкими хімічними речовинами тощо;</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dirty="0">
                <a:effectLst/>
                <a:latin typeface="Times New Roman" panose="02020603050405020304" pitchFamily="18" charset="0"/>
                <a:ea typeface="Times New Roman" panose="02020603050405020304" pitchFamily="18" charset="0"/>
              </a:rPr>
              <a:t> що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спричиняють </a:t>
            </a:r>
            <a:r>
              <a:rPr lang="uk-UA" sz="1800" u="sng" strike="noStrike"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відносно </a:t>
            </a:r>
            <a:r>
              <a:rPr lang="uk-UA" sz="1800" u="sng" dirty="0">
                <a:effectLst/>
                <a:latin typeface="Times New Roman" panose="02020603050405020304" pitchFamily="18" charset="0"/>
                <a:ea typeface="Times New Roman" panose="02020603050405020304" pitchFamily="18" charset="0"/>
              </a:rPr>
              <a:t>незворотні зміни, –</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деякі </a:t>
            </a:r>
            <a:r>
              <a:rPr lang="uk-UA" sz="1800" u="sng" dirty="0">
                <a:effectLst/>
                <a:latin typeface="Times New Roman" panose="02020603050405020304" pitchFamily="18" charset="0"/>
                <a:ea typeface="Times New Roman" panose="02020603050405020304" pitchFamily="18" charset="0"/>
              </a:rPr>
              <a:t>випадки інтродукції нових видів, створення невеликих водосховищ, знищення деяких водойм та ін.;</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антропогенні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фактори,</a:t>
            </a:r>
            <a:r>
              <a:rPr lang="uk-UA" sz="1800" u="sng" dirty="0">
                <a:effectLst/>
                <a:latin typeface="Times New Roman" panose="02020603050405020304" pitchFamily="18" charset="0"/>
                <a:ea typeface="Times New Roman" panose="02020603050405020304" pitchFamily="18" charset="0"/>
              </a:rPr>
              <a:t> що</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спричиняють </a:t>
            </a:r>
            <a:r>
              <a:rPr lang="uk-UA" sz="1800" u="sng" dirty="0">
                <a:effectLst/>
                <a:latin typeface="Times New Roman" panose="02020603050405020304" pitchFamily="18" charset="0"/>
                <a:ea typeface="Times New Roman" panose="02020603050405020304" pitchFamily="18" charset="0"/>
              </a:rPr>
              <a:t>абсолютно незворотні зміни в природі, – суцільне знищення</a:t>
            </a:r>
            <a:r>
              <a:rPr lang="uk-UA" sz="1800" u="sng" strike="noStrike" dirty="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певних </a:t>
            </a:r>
            <a:r>
              <a:rPr lang="uk-UA" sz="1800" u="sng" dirty="0">
                <a:effectLst/>
                <a:latin typeface="Times New Roman" panose="02020603050405020304" pitchFamily="18" charset="0"/>
                <a:ea typeface="Times New Roman" panose="02020603050405020304" pitchFamily="18" charset="0"/>
              </a:rPr>
              <a:t>видів рослин і тварин, повне вилучення з родовищ корисних копалин тощо.</a:t>
            </a:r>
            <a:endParaRPr lang="uk-UA" sz="1400" u="sng" dirty="0">
              <a:effectLst/>
              <a:latin typeface="Calibri" panose="020F0502020204030204" pitchFamily="34" charset="0"/>
              <a:ea typeface="Times New Roman" panose="02020603050405020304" pitchFamily="18" charset="0"/>
            </a:endParaRPr>
          </a:p>
        </p:txBody>
      </p:sp>
      <p:pic>
        <p:nvPicPr>
          <p:cNvPr id="36866" name="Picture 2" descr="Результат пошуку зображень за запитом антропогенні фактори">
            <a:extLst>
              <a:ext uri="{FF2B5EF4-FFF2-40B4-BE49-F238E27FC236}">
                <a16:creationId xmlns:a16="http://schemas.microsoft.com/office/drawing/2014/main" id="{DE38C4AF-3EA7-4FD6-998E-265B515ACD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2291" y="243086"/>
            <a:ext cx="4008581" cy="2926417"/>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Результат пошуку зображень за запитом антропогенні фактори">
            <a:extLst>
              <a:ext uri="{FF2B5EF4-FFF2-40B4-BE49-F238E27FC236}">
                <a16:creationId xmlns:a16="http://schemas.microsoft.com/office/drawing/2014/main" id="{5DF7FAAE-E1FA-4782-A615-D7D7FDB48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2291" y="3618830"/>
            <a:ext cx="4008581" cy="266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13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F1DC4-EC09-431A-84C0-253BC8CAD956}"/>
              </a:ext>
            </a:extLst>
          </p:cNvPr>
          <p:cNvSpPr txBox="1"/>
          <p:nvPr/>
        </p:nvSpPr>
        <p:spPr>
          <a:xfrm>
            <a:off x="1108364" y="539464"/>
            <a:ext cx="6096000" cy="6016391"/>
          </a:xfrm>
          <a:prstGeom prst="rect">
            <a:avLst/>
          </a:prstGeom>
          <a:noFill/>
        </p:spPr>
        <p:txBody>
          <a:bodyPr wrap="square">
            <a:spAutoFit/>
          </a:bodyPr>
          <a:lstStyle/>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Дія деяких антропогенних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може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спричинити </a:t>
            </a:r>
            <a:r>
              <a:rPr lang="uk-UA" sz="1800" u="sng" dirty="0">
                <a:effectLst/>
                <a:latin typeface="Times New Roman" panose="02020603050405020304" pitchFamily="18" charset="0"/>
                <a:ea typeface="Times New Roman" panose="02020603050405020304" pitchFamily="18" charset="0"/>
              </a:rPr>
              <a:t>так званий антропогенний стрес екосистем, який буває двох різновидів:</a:t>
            </a:r>
            <a:endParaRPr lang="uk-UA" sz="1400" u="sng"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гострий стрес, для якого характерні раптовий початок, швидкий підйом інтенсивності й невелика тривалість порушень компонентів екосистем;</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хронічний стрес, який характеризується порушеннями незначної інтенсивності, але вони тривають достатньо довго або часто повторюються.</a:t>
            </a:r>
            <a:endParaRPr lang="uk-UA" sz="1400" u="sng" dirty="0">
              <a:effectLst/>
              <a:latin typeface="Calibri" panose="020F0502020204030204" pitchFamily="34" charset="0"/>
              <a:ea typeface="Times New Roman" panose="02020603050405020304" pitchFamily="18" charset="0"/>
            </a:endParaRPr>
          </a:p>
          <a:p>
            <a:pPr indent="450215" algn="just">
              <a:lnSpc>
                <a:spcPct val="107000"/>
              </a:lnSpc>
              <a:spcAft>
                <a:spcPts val="800"/>
              </a:spcAft>
            </a:pPr>
            <a:endParaRPr lang="uk-UA" sz="1800" u="sng" dirty="0">
              <a:effectLst/>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Природні екосистеми мають здатність протистояти гострому стресу або відновлюватися після нього. Потенційні стресори містять, наприклад, промислові відходи. Особливо небезпечними</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серед </a:t>
            </a:r>
            <a:r>
              <a:rPr lang="uk-UA" sz="1800" u="sng" dirty="0">
                <a:effectLst/>
                <a:latin typeface="Times New Roman" panose="02020603050405020304" pitchFamily="18" charset="0"/>
                <a:ea typeface="Times New Roman" panose="02020603050405020304" pitchFamily="18" charset="0"/>
              </a:rPr>
              <a:t>них є ті, до </a:t>
            </a:r>
            <a:r>
              <a:rPr lang="uk-UA" sz="1800" u="sng" strike="noStrike"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складу котрих </a:t>
            </a:r>
            <a:r>
              <a:rPr lang="uk-UA" sz="1800" u="sng" dirty="0">
                <a:effectLst/>
                <a:latin typeface="Times New Roman" panose="02020603050405020304" pitchFamily="18" charset="0"/>
                <a:ea typeface="Times New Roman" panose="02020603050405020304" pitchFamily="18" charset="0"/>
              </a:rPr>
              <a:t>входять вироблені людиною нові хімічні речовини, до яких компоненти екосистеми ще не мають пристосувань. Хронічна ж дія цих</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факторів </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може п</a:t>
            </a:r>
            <a:r>
              <a:rPr lang="uk-UA" sz="1800" u="sng" dirty="0">
                <a:effectLst/>
                <a:latin typeface="Times New Roman" panose="02020603050405020304" pitchFamily="18" charset="0"/>
                <a:ea typeface="Times New Roman" panose="02020603050405020304" pitchFamily="18" charset="0"/>
              </a:rPr>
              <a:t>ризвести до істотних змін у структурі та функціях спільнот організмів у процесі акліматизації та генетичної адаптації до них.</a:t>
            </a:r>
            <a:endParaRPr lang="uk-UA" sz="1400" u="sng" dirty="0">
              <a:effectLst/>
              <a:latin typeface="Calibri" panose="020F0502020204030204" pitchFamily="34" charset="0"/>
              <a:ea typeface="Calibri" panose="020F0502020204030204" pitchFamily="34" charset="0"/>
            </a:endParaRPr>
          </a:p>
        </p:txBody>
      </p:sp>
      <p:pic>
        <p:nvPicPr>
          <p:cNvPr id="37890" name="Picture 2" descr="Результат пошуку зображень за запитом антропогенні фактори">
            <a:extLst>
              <a:ext uri="{FF2B5EF4-FFF2-40B4-BE49-F238E27FC236}">
                <a16:creationId xmlns:a16="http://schemas.microsoft.com/office/drawing/2014/main" id="{F4A83020-4479-4ABB-AEEA-6D4383445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7527" y="373210"/>
            <a:ext cx="3134880" cy="299107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Результат пошуку зображень за запитом антропогенні фактори">
            <a:extLst>
              <a:ext uri="{FF2B5EF4-FFF2-40B4-BE49-F238E27FC236}">
                <a16:creationId xmlns:a16="http://schemas.microsoft.com/office/drawing/2014/main" id="{6489E4E6-8FC3-48F5-B7D6-7EE5DA7E35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6545" y="3947370"/>
            <a:ext cx="3485862" cy="231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0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78A50-5A0E-470A-8BAA-FD2E004C7225}"/>
              </a:ext>
            </a:extLst>
          </p:cNvPr>
          <p:cNvSpPr txBox="1"/>
          <p:nvPr/>
        </p:nvSpPr>
        <p:spPr>
          <a:xfrm>
            <a:off x="988292" y="620282"/>
            <a:ext cx="7121235" cy="4238212"/>
          </a:xfrm>
          <a:prstGeom prst="rect">
            <a:avLst/>
          </a:prstGeom>
          <a:noFill/>
        </p:spPr>
        <p:txBody>
          <a:bodyPr wrap="square">
            <a:spAutoFit/>
          </a:bodyPr>
          <a:lstStyle/>
          <a:p>
            <a:pPr indent="450215" algn="just">
              <a:lnSpc>
                <a:spcPct val="107000"/>
              </a:lnSpc>
              <a:spcAft>
                <a:spcPts val="800"/>
              </a:spcAft>
            </a:pPr>
            <a:r>
              <a:rPr lang="uk-UA" sz="1800" b="1" i="1" u="sng" dirty="0">
                <a:solidFill>
                  <a:schemeClr val="accent5"/>
                </a:solidFill>
                <a:effectLst/>
                <a:latin typeface="Times New Roman" panose="02020603050405020304" pitchFamily="18" charset="0"/>
                <a:ea typeface="Times New Roman" panose="02020603050405020304" pitchFamily="18" charset="0"/>
              </a:rPr>
              <a:t>Предмет біоіндикації</a:t>
            </a:r>
            <a:r>
              <a:rPr lang="uk-UA" sz="1800" u="sng" dirty="0">
                <a:solidFill>
                  <a:schemeClr val="accent5"/>
                </a:solidFill>
                <a:effectLst/>
                <a:latin typeface="Times New Roman" panose="02020603050405020304" pitchFamily="18" charset="0"/>
                <a:ea typeface="Times New Roman" panose="02020603050405020304" pitchFamily="18" charset="0"/>
              </a:rPr>
              <a:t> </a:t>
            </a:r>
            <a:r>
              <a:rPr lang="uk-UA" sz="1800" u="sng" dirty="0">
                <a:effectLst/>
                <a:latin typeface="Times New Roman" panose="02020603050405020304" pitchFamily="18" charset="0"/>
                <a:ea typeface="Times New Roman" panose="02020603050405020304" pitchFamily="18" charset="0"/>
              </a:rPr>
              <a:t>– закономірність зв’язків між екологічними характеристиками та біотичними ознаками.</a:t>
            </a:r>
            <a:endParaRPr lang="uk-UA" sz="1400" u="sng" dirty="0">
              <a:effectLst/>
              <a:latin typeface="Calibri" panose="020F0502020204030204" pitchFamily="34" charset="0"/>
              <a:ea typeface="Calibri" panose="020F0502020204030204" pitchFamily="34" charset="0"/>
            </a:endParaRPr>
          </a:p>
          <a:p>
            <a:pPr indent="450215" algn="just">
              <a:lnSpc>
                <a:spcPct val="107000"/>
              </a:lnSpc>
              <a:spcAft>
                <a:spcPts val="800"/>
              </a:spcAft>
            </a:pPr>
            <a:endParaRPr lang="uk-UA" sz="1800" u="sng" dirty="0">
              <a:effectLst/>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uk-UA" sz="1800" u="sng" dirty="0">
                <a:solidFill>
                  <a:schemeClr val="accent5"/>
                </a:solidFill>
                <a:effectLst/>
                <a:latin typeface="Times New Roman" panose="02020603050405020304" pitchFamily="18" charset="0"/>
                <a:ea typeface="Times New Roman" panose="02020603050405020304" pitchFamily="18" charset="0"/>
              </a:rPr>
              <a:t>Методи біоіндикаці</a:t>
            </a:r>
            <a:r>
              <a:rPr lang="uk-UA" sz="1800" u="sng" strike="noStrike" dirty="0">
                <a:solidFill>
                  <a:schemeClr val="accent5"/>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ї </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як правило,</a:t>
            </a:r>
            <a:r>
              <a:rPr lang="uk-UA" sz="1800" u="sng" dirty="0">
                <a:effectLst/>
                <a:latin typeface="Times New Roman" panose="02020603050405020304" pitchFamily="18" charset="0"/>
                <a:ea typeface="Times New Roman" panose="02020603050405020304" pitchFamily="18" charset="0"/>
              </a:rPr>
              <a:t> достатньо прості у використанні й не потребують спеціального обладнання та великих витрат. Методи біоіндикації ґрунтуються на положенні, що для функціонування, росту та розмноження організмів необхідне певне середовище. Угруповання організмів і</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деякі </a:t>
            </a:r>
            <a:r>
              <a:rPr lang="uk-UA" sz="1800" u="sng" dirty="0">
                <a:effectLst/>
                <a:latin typeface="Times New Roman" panose="02020603050405020304" pitchFamily="18" charset="0"/>
                <a:ea typeface="Times New Roman" panose="02020603050405020304" pitchFamily="18" charset="0"/>
              </a:rPr>
              <a:t>особини не тільки реагують на зміни в довкіллі, але й самі активно його формують, забезпечуючи</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a:t>
            </a:r>
            <a:r>
              <a:rPr lang="uk-UA" sz="1800" u="sng" dirty="0">
                <a:effectLst/>
                <a:latin typeface="Times New Roman" panose="02020603050405020304" pitchFamily="18" charset="0"/>
                <a:ea typeface="Times New Roman" panose="02020603050405020304" pitchFamily="18" charset="0"/>
              </a:rPr>
              <a:t>у такий спосіб біологічне самоочищення. Тому, будь-яке порушення умов існування угрупування живих організмів призводить до зміни його структури. </a:t>
            </a:r>
          </a:p>
          <a:p>
            <a:pPr indent="450215" algn="just">
              <a:lnSpc>
                <a:spcPct val="107000"/>
              </a:lnSpc>
              <a:spcAft>
                <a:spcPts val="800"/>
              </a:spcAft>
            </a:pPr>
            <a:r>
              <a:rPr lang="uk-UA" sz="1800" u="sng" dirty="0">
                <a:effectLst/>
                <a:latin typeface="Times New Roman" panose="02020603050405020304" pitchFamily="18" charset="0"/>
                <a:ea typeface="Times New Roman" panose="02020603050405020304" pitchFamily="18" charset="0"/>
              </a:rPr>
              <a:t>Причиною можуть бути не лише токсичні речовини, а й фізичні</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фактори.</a:t>
            </a:r>
            <a:endParaRPr lang="uk-UA" sz="1400" u="sng" dirty="0">
              <a:effectLst/>
              <a:latin typeface="Calibri" panose="020F0502020204030204" pitchFamily="34" charset="0"/>
              <a:ea typeface="Calibri" panose="020F0502020204030204" pitchFamily="34" charset="0"/>
            </a:endParaRPr>
          </a:p>
        </p:txBody>
      </p:sp>
      <p:pic>
        <p:nvPicPr>
          <p:cNvPr id="5122" name="Picture 2" descr="Результат пошуку зображень за запитом біоіндикація">
            <a:extLst>
              <a:ext uri="{FF2B5EF4-FFF2-40B4-BE49-F238E27FC236}">
                <a16:creationId xmlns:a16="http://schemas.microsoft.com/office/drawing/2014/main" id="{56FD0FDF-8D1A-47C9-AC2B-B3E98A67E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5787" y="1476808"/>
            <a:ext cx="3651901" cy="243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7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9C28D-82D6-4393-AA3A-591E7F17A3AE}"/>
              </a:ext>
            </a:extLst>
          </p:cNvPr>
          <p:cNvSpPr txBox="1"/>
          <p:nvPr/>
        </p:nvSpPr>
        <p:spPr>
          <a:xfrm>
            <a:off x="674255" y="1345033"/>
            <a:ext cx="6862618" cy="4329390"/>
          </a:xfrm>
          <a:prstGeom prst="rect">
            <a:avLst/>
          </a:prstGeom>
          <a:noFill/>
        </p:spPr>
        <p:txBody>
          <a:bodyPr wrap="square">
            <a:spAutoFit/>
          </a:bodyPr>
          <a:lstStyle/>
          <a:p>
            <a:pPr indent="450215" algn="just">
              <a:lnSpc>
                <a:spcPct val="107000"/>
              </a:lnSpc>
              <a:spcAft>
                <a:spcPts val="800"/>
              </a:spcAft>
            </a:pPr>
            <a:r>
              <a:rPr lang="uk-UA" sz="1800" b="1" i="1" dirty="0">
                <a:effectLst/>
                <a:latin typeface="Times New Roman" panose="02020603050405020304" pitchFamily="18" charset="0"/>
                <a:ea typeface="Times New Roman" panose="02020603050405020304" pitchFamily="18" charset="0"/>
              </a:rPr>
              <a:t>Переваги методів біоіндикації</a:t>
            </a:r>
            <a:r>
              <a:rPr lang="uk-UA" sz="1800" b="1" dirty="0">
                <a:effectLst/>
                <a:latin typeface="Times New Roman" panose="02020603050405020304" pitchFamily="18" charset="0"/>
                <a:ea typeface="Times New Roman" panose="02020603050405020304" pitchFamily="18" charset="0"/>
              </a:rPr>
              <a:t>:</a:t>
            </a:r>
            <a:endParaRPr lang="uk-UA" sz="1400"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мають інтегральний характер;</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підсумовують усі без винятку біологічно важливі параметри</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навколишнього середовищ</a:t>
            </a:r>
            <a:r>
              <a:rPr lang="uk-UA" sz="1800" u="sng" dirty="0">
                <a:effectLst/>
                <a:latin typeface="Times New Roman" panose="02020603050405020304" pitchFamily="18" charset="0"/>
                <a:ea typeface="Times New Roman" panose="02020603050405020304" pitchFamily="18" charset="0"/>
              </a:rPr>
              <a:t>а і відбивають його стан</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загалом;</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виявляють наявність у навколишньому природному середовищі комплексу забруднювачів;</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дають змогу </a:t>
            </a:r>
            <a:r>
              <a:rPr lang="uk-UA" sz="1800" u="sng" dirty="0">
                <a:effectLst/>
                <a:latin typeface="Times New Roman" panose="02020603050405020304" pitchFamily="18" charset="0"/>
                <a:ea typeface="Times New Roman" panose="02020603050405020304" pitchFamily="18" charset="0"/>
              </a:rPr>
              <a:t>оцінити ступінь шкідливості тих або інших речовин для живої природи й людини;</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дають можливість контролювати дію багатьох синтезованих людиною сполук;</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в умовах хронічного антропогенного навантаження біоіндикатори можуть реагувати на дуже слабкі впливи</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через </a:t>
            </a:r>
            <a:r>
              <a:rPr lang="uk-UA" sz="1800" u="sng" dirty="0">
                <a:effectLst/>
                <a:latin typeface="Times New Roman" panose="02020603050405020304" pitchFamily="18" charset="0"/>
                <a:ea typeface="Times New Roman" panose="02020603050405020304" pitchFamily="18" charset="0"/>
              </a:rPr>
              <a:t>акумуляцію дози;</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фіксують швидкість змін, що відбуваються в довкіллі;</a:t>
            </a:r>
            <a:endParaRPr lang="uk-UA" sz="1400" u="sng" dirty="0">
              <a:effectLst/>
              <a:latin typeface="Calibri" panose="020F0502020204030204" pitchFamily="34" charset="0"/>
              <a:ea typeface="Times New Roman" panose="02020603050405020304" pitchFamily="18" charset="0"/>
            </a:endParaRPr>
          </a:p>
        </p:txBody>
      </p:sp>
      <p:pic>
        <p:nvPicPr>
          <p:cNvPr id="6146" name="Picture 2" descr="Результат пошуку зображень за запитом біоіндикація">
            <a:extLst>
              <a:ext uri="{FF2B5EF4-FFF2-40B4-BE49-F238E27FC236}">
                <a16:creationId xmlns:a16="http://schemas.microsoft.com/office/drawing/2014/main" id="{9C975F6A-3275-4923-AE42-4FBAA3EED0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7510" y="1200006"/>
            <a:ext cx="4129920" cy="267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8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7A3636-9F39-4509-AF63-64F9DED5EBAE}"/>
              </a:ext>
            </a:extLst>
          </p:cNvPr>
          <p:cNvSpPr txBox="1"/>
          <p:nvPr/>
        </p:nvSpPr>
        <p:spPr>
          <a:xfrm>
            <a:off x="969818" y="1113911"/>
            <a:ext cx="6096000" cy="4819524"/>
          </a:xfrm>
          <a:prstGeom prst="rect">
            <a:avLst/>
          </a:prstGeom>
          <a:noFill/>
        </p:spPr>
        <p:txBody>
          <a:bodyPr wrap="square">
            <a:spAutoFit/>
          </a:bodyPr>
          <a:lstStyle/>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показують шляхи й місця скупчень різного роду забруднень в екологічних системах і можливі шляхи попадання цих речовин в організм людини;</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допомагають нормувати припустиме навантаження на різні</a:t>
            </a:r>
            <a:r>
              <a:rPr lang="uk-UA" sz="1800" u="sng"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за </a:t>
            </a:r>
            <a:r>
              <a:rPr lang="uk-UA" sz="1800" u="sng" dirty="0">
                <a:effectLst/>
                <a:latin typeface="Times New Roman" panose="02020603050405020304" pitchFamily="18" charset="0"/>
                <a:ea typeface="Times New Roman" panose="02020603050405020304" pitchFamily="18" charset="0"/>
              </a:rPr>
              <a:t>стійкістю до антропогенного впливу екосистеми, коли однаковий склад і обсяг</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забруднень може</a:t>
            </a:r>
            <a:r>
              <a:rPr lang="uk-UA" sz="1800" u="sng" strike="noStrike"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 призвести </a:t>
            </a:r>
            <a:r>
              <a:rPr lang="uk-UA" sz="1800" u="sng" dirty="0">
                <a:effectLst/>
                <a:latin typeface="Times New Roman" panose="02020603050405020304" pitchFamily="18" charset="0"/>
                <a:ea typeface="Times New Roman" panose="02020603050405020304" pitchFamily="18" charset="0"/>
              </a:rPr>
              <a:t>до неоднакових реакцій природних систем у різних географічних зонах;</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роблять необов’язковим застосування дорогих трудомістких фізичних і хімічних методів для виміру біологічних параметрів;</a:t>
            </a:r>
            <a:endParaRPr lang="uk-UA" sz="1400" u="sng"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u="sng" dirty="0">
                <a:effectLst/>
                <a:latin typeface="Times New Roman" panose="02020603050405020304" pitchFamily="18" charset="0"/>
                <a:ea typeface="Times New Roman" panose="02020603050405020304" pitchFamily="18" charset="0"/>
              </a:rPr>
              <a:t>живі організми постійно присутні в</a:t>
            </a:r>
            <a:r>
              <a:rPr lang="uk-UA" sz="1800" u="sng" strike="noStrike"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 навколишньому середовищ</a:t>
            </a:r>
            <a:r>
              <a:rPr lang="uk-UA" sz="1800" u="sng" dirty="0">
                <a:effectLst/>
                <a:latin typeface="Times New Roman" panose="02020603050405020304" pitchFamily="18" charset="0"/>
                <a:ea typeface="Times New Roman" panose="02020603050405020304" pitchFamily="18" charset="0"/>
              </a:rPr>
              <a:t>і й реагують на короткочасні й залпові викиди токсикантів, що</a:t>
            </a:r>
            <a:r>
              <a:rPr lang="uk-UA" sz="1800" u="sng"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може н</a:t>
            </a:r>
            <a:r>
              <a:rPr lang="uk-UA" sz="1800" u="sng" dirty="0">
                <a:effectLst/>
                <a:latin typeface="Times New Roman" panose="02020603050405020304" pitchFamily="18" charset="0"/>
                <a:ea typeface="Times New Roman" panose="02020603050405020304" pitchFamily="18" charset="0"/>
              </a:rPr>
              <a:t>е зареєструвати автоматизована система контролю з періодичним добором проб на аналізи.</a:t>
            </a:r>
            <a:endParaRPr lang="uk-UA" sz="1400" u="sng" dirty="0">
              <a:effectLst/>
              <a:latin typeface="Calibri" panose="020F0502020204030204" pitchFamily="34" charset="0"/>
              <a:ea typeface="Times New Roman" panose="02020603050405020304" pitchFamily="18" charset="0"/>
            </a:endParaRPr>
          </a:p>
        </p:txBody>
      </p:sp>
      <p:pic>
        <p:nvPicPr>
          <p:cNvPr id="7170" name="Picture 2" descr="Результат пошуку зображень за запитом біоіндикація">
            <a:extLst>
              <a:ext uri="{FF2B5EF4-FFF2-40B4-BE49-F238E27FC236}">
                <a16:creationId xmlns:a16="http://schemas.microsoft.com/office/drawing/2014/main" id="{A9E1F198-0048-46BD-A663-740E298F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9382" y="1815423"/>
            <a:ext cx="3989532" cy="300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6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43594-EAC9-42AF-9800-1B9FAC117B5A}"/>
              </a:ext>
            </a:extLst>
          </p:cNvPr>
          <p:cNvSpPr txBox="1"/>
          <p:nvPr/>
        </p:nvSpPr>
        <p:spPr>
          <a:xfrm>
            <a:off x="1043708" y="2281381"/>
            <a:ext cx="5902037" cy="2551211"/>
          </a:xfrm>
          <a:prstGeom prst="rect">
            <a:avLst/>
          </a:prstGeom>
          <a:noFill/>
        </p:spPr>
        <p:txBody>
          <a:bodyPr wrap="square">
            <a:spAutoFit/>
          </a:bodyPr>
          <a:lstStyle/>
          <a:p>
            <a:pPr indent="450215" algn="just">
              <a:lnSpc>
                <a:spcPct val="107000"/>
              </a:lnSpc>
              <a:spcAft>
                <a:spcPts val="800"/>
              </a:spcAft>
            </a:pPr>
            <a:r>
              <a:rPr lang="uk-UA" sz="1800" dirty="0">
                <a:effectLst/>
                <a:latin typeface="Times New Roman" panose="02020603050405020304" pitchFamily="18" charset="0"/>
                <a:ea typeface="Times New Roman" panose="02020603050405020304" pitchFamily="18" charset="0"/>
              </a:rPr>
              <a:t>Методи біоіндикації </a:t>
            </a:r>
            <a:r>
              <a:rPr lang="uk-UA" sz="1800" b="1" dirty="0">
                <a:solidFill>
                  <a:schemeClr val="accent5"/>
                </a:solidFill>
                <a:effectLst/>
                <a:latin typeface="Times New Roman" panose="02020603050405020304" pitchFamily="18" charset="0"/>
                <a:ea typeface="Times New Roman" panose="02020603050405020304" pitchFamily="18" charset="0"/>
              </a:rPr>
              <a:t>класифікуються </a:t>
            </a:r>
            <a:r>
              <a:rPr lang="uk-UA" sz="1800" dirty="0">
                <a:effectLst/>
                <a:latin typeface="Times New Roman" panose="02020603050405020304" pitchFamily="18" charset="0"/>
                <a:ea typeface="Times New Roman" panose="02020603050405020304" pitchFamily="18" charset="0"/>
              </a:rPr>
              <a:t>в залежності:</a:t>
            </a:r>
            <a:endParaRPr lang="uk-UA" sz="1400" dirty="0">
              <a:effectLst/>
              <a:latin typeface="Calibri" panose="020F0502020204030204" pitchFamily="34"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rPr>
              <a:t>від рівня організації живих організмів, що досліджуються (напр.: біоіндикація на клітинному рівні, органному рівні, тканинному рівні…);</a:t>
            </a:r>
            <a:endParaRPr lang="uk-UA" sz="1400" dirty="0">
              <a:effectLst/>
              <a:latin typeface="Calibri" panose="020F0502020204030204" pitchFamily="34" charset="0"/>
              <a:ea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rPr>
              <a:t>від систематичних груп організмів, що досліджуються (напр.: </a:t>
            </a:r>
            <a:r>
              <a:rPr lang="uk-UA" sz="1800" dirty="0" err="1">
                <a:effectLst/>
                <a:latin typeface="Times New Roman" panose="02020603050405020304" pitchFamily="18" charset="0"/>
                <a:ea typeface="Times New Roman" panose="02020603050405020304" pitchFamily="18" charset="0"/>
              </a:rPr>
              <a:t>ліхеноіндикація</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дендроіндикація</a:t>
            </a:r>
            <a:r>
              <a:rPr lang="uk-UA" sz="1800" dirty="0">
                <a:effectLst/>
                <a:latin typeface="Times New Roman" panose="02020603050405020304" pitchFamily="18" charset="0"/>
                <a:ea typeface="Times New Roman" panose="02020603050405020304" pitchFamily="18" charset="0"/>
              </a:rPr>
              <a:t>…);</a:t>
            </a:r>
            <a:endParaRPr lang="uk-UA" sz="1400" dirty="0">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rPr>
              <a:t>від середовища, у якому проводяться дослідження (напр.: методи біоіндикації води, атмосфери, ґрунту).</a:t>
            </a:r>
            <a:endParaRPr lang="uk-UA" sz="1400" dirty="0">
              <a:effectLst/>
              <a:latin typeface="Calibri" panose="020F0502020204030204" pitchFamily="34" charset="0"/>
              <a:ea typeface="Times New Roman" panose="02020603050405020304" pitchFamily="18" charset="0"/>
            </a:endParaRPr>
          </a:p>
        </p:txBody>
      </p:sp>
      <p:pic>
        <p:nvPicPr>
          <p:cNvPr id="8194" name="Picture 2" descr="Результат пошуку зображень за запитом біоіндикація">
            <a:extLst>
              <a:ext uri="{FF2B5EF4-FFF2-40B4-BE49-F238E27FC236}">
                <a16:creationId xmlns:a16="http://schemas.microsoft.com/office/drawing/2014/main" id="{77DE51C8-C463-4DC4-A73E-86A2AE29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689" y="1080222"/>
            <a:ext cx="4019226" cy="255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4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18CA9C0E-5C2D-44FC-8AA6-32F0A64AC02A}"/>
              </a:ext>
            </a:extLst>
          </p:cNvPr>
          <p:cNvPicPr>
            <a:picLocks noChangeAspect="1"/>
          </p:cNvPicPr>
          <p:nvPr/>
        </p:nvPicPr>
        <p:blipFill>
          <a:blip r:embed="rId2"/>
          <a:stretch>
            <a:fillRect/>
          </a:stretch>
        </p:blipFill>
        <p:spPr>
          <a:xfrm>
            <a:off x="760701" y="172459"/>
            <a:ext cx="8620125" cy="6753225"/>
          </a:xfrm>
          <a:prstGeom prst="rect">
            <a:avLst/>
          </a:prstGeom>
        </p:spPr>
      </p:pic>
    </p:spTree>
    <p:extLst>
      <p:ext uri="{BB962C8B-B14F-4D97-AF65-F5344CB8AC3E}">
        <p14:creationId xmlns:p14="http://schemas.microsoft.com/office/powerpoint/2010/main" val="2693237954"/>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5556</TotalTime>
  <Words>4362</Words>
  <Application>Microsoft Office PowerPoint</Application>
  <PresentationFormat>Широкоэкранный</PresentationFormat>
  <Paragraphs>205</Paragraphs>
  <Slides>48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Arial</vt:lpstr>
      <vt:lpstr>Calibri</vt:lpstr>
      <vt:lpstr>Comic Sans MS</vt:lpstr>
      <vt:lpstr>Gill Sans Nova</vt:lpstr>
      <vt:lpstr>Times New Roman</vt:lpstr>
      <vt:lpstr>GradientVTI</vt:lpstr>
      <vt:lpstr>ТЕОРЕТИЧНІ ОСНОВИ фито- та зооіндикації</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Екологічний закон</vt:lpstr>
      <vt:lpstr>Екологічні закони</vt:lpstr>
      <vt:lpstr>Екологічні закони</vt:lpstr>
      <vt:lpstr>Екологічні закони</vt:lpstr>
      <vt:lpstr>Екологічні закони</vt:lpstr>
      <vt:lpstr>Екологічні закони</vt:lpstr>
      <vt:lpstr>Екологічні закони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ОСНОВИ БІОІНДИКАЦІЇ</dc:title>
  <dc:creator>N P</dc:creator>
  <cp:lastModifiedBy>NATALIA</cp:lastModifiedBy>
  <cp:revision>17</cp:revision>
  <dcterms:created xsi:type="dcterms:W3CDTF">2021-02-09T14:09:53Z</dcterms:created>
  <dcterms:modified xsi:type="dcterms:W3CDTF">2023-02-17T06:24:38Z</dcterms:modified>
</cp:coreProperties>
</file>