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43"/>
  </p:notesMasterIdLst>
  <p:handoutMasterIdLst>
    <p:handoutMasterId r:id="rId44"/>
  </p:handoutMasterIdLst>
  <p:sldIdLst>
    <p:sldId id="327" r:id="rId2"/>
    <p:sldId id="420" r:id="rId3"/>
    <p:sldId id="421" r:id="rId4"/>
    <p:sldId id="335" r:id="rId5"/>
    <p:sldId id="422" r:id="rId6"/>
    <p:sldId id="423" r:id="rId7"/>
    <p:sldId id="337" r:id="rId8"/>
    <p:sldId id="338" r:id="rId9"/>
    <p:sldId id="340" r:id="rId10"/>
    <p:sldId id="341" r:id="rId11"/>
    <p:sldId id="425" r:id="rId12"/>
    <p:sldId id="443" r:id="rId13"/>
    <p:sldId id="343" r:id="rId14"/>
    <p:sldId id="346" r:id="rId15"/>
    <p:sldId id="349" r:id="rId16"/>
    <p:sldId id="352" r:id="rId17"/>
    <p:sldId id="355" r:id="rId18"/>
    <p:sldId id="372" r:id="rId19"/>
    <p:sldId id="426" r:id="rId20"/>
    <p:sldId id="370" r:id="rId21"/>
    <p:sldId id="379" r:id="rId22"/>
    <p:sldId id="380" r:id="rId23"/>
    <p:sldId id="427" r:id="rId24"/>
    <p:sldId id="428" r:id="rId25"/>
    <p:sldId id="375" r:id="rId26"/>
    <p:sldId id="431" r:id="rId27"/>
    <p:sldId id="432" r:id="rId28"/>
    <p:sldId id="433" r:id="rId29"/>
    <p:sldId id="434" r:id="rId30"/>
    <p:sldId id="435" r:id="rId31"/>
    <p:sldId id="437" r:id="rId32"/>
    <p:sldId id="438" r:id="rId33"/>
    <p:sldId id="439" r:id="rId34"/>
    <p:sldId id="441" r:id="rId35"/>
    <p:sldId id="446" r:id="rId36"/>
    <p:sldId id="447" r:id="rId37"/>
    <p:sldId id="444" r:id="rId38"/>
    <p:sldId id="445" r:id="rId39"/>
    <p:sldId id="400" r:id="rId40"/>
    <p:sldId id="396" r:id="rId41"/>
    <p:sldId id="328" r:id="rId42"/>
  </p:sldIdLst>
  <p:sldSz cx="12192000" cy="6858000"/>
  <p:notesSz cx="7104063" cy="10234613"/>
  <p:defaultTextStyle>
    <a:defPPr>
      <a:defRPr lang="lv-LV"/>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Пользователь Windows" initials="ПW"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D2DA7A"/>
    <a:srgbClr val="ECF1F5"/>
    <a:srgbClr val="FFFFFF"/>
    <a:srgbClr val="FCEDEA"/>
    <a:srgbClr val="F8D5CC"/>
    <a:srgbClr val="E5DEDB"/>
    <a:srgbClr val="F2F2F2"/>
    <a:srgbClr val="F9E9E9"/>
    <a:srgbClr val="9AB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074" autoAdjust="0"/>
    <p:restoredTop sz="67794" autoAdjust="0"/>
  </p:normalViewPr>
  <p:slideViewPr>
    <p:cSldViewPr>
      <p:cViewPr varScale="1">
        <p:scale>
          <a:sx n="46" d="100"/>
          <a:sy n="46" d="100"/>
        </p:scale>
        <p:origin x="1180" y="36"/>
      </p:cViewPr>
      <p:guideLst>
        <p:guide orient="horz" pos="2160"/>
        <p:guide pos="3840"/>
      </p:guideLst>
    </p:cSldViewPr>
  </p:slideViewPr>
  <p:notesTextViewPr>
    <p:cViewPr>
      <p:scale>
        <a:sx n="1" d="1"/>
        <a:sy n="1" d="1"/>
      </p:scale>
      <p:origin x="0" y="0"/>
    </p:cViewPr>
  </p:notesTextViewPr>
  <p:notesViewPr>
    <p:cSldViewPr>
      <p:cViewPr varScale="1">
        <p:scale>
          <a:sx n="46" d="100"/>
          <a:sy n="46" d="100"/>
        </p:scale>
        <p:origin x="2764" y="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78865673741759"/>
          <c:y val="0.11407599351644365"/>
          <c:w val="0.76246934796591093"/>
          <c:h val="0.62172659519285578"/>
        </c:manualLayout>
      </c:layout>
      <c:lineChart>
        <c:grouping val="standard"/>
        <c:varyColors val="0"/>
        <c:ser>
          <c:idx val="0"/>
          <c:order val="0"/>
          <c:tx>
            <c:strRef>
              <c:f>Sheet1!$B$1</c:f>
              <c:strCache>
                <c:ptCount val="1"/>
                <c:pt idx="0">
                  <c:v>Постійний графік</c:v>
                </c:pt>
              </c:strCache>
            </c:strRef>
          </c:tx>
          <c:spPr>
            <a:ln w="50800" cap="rnd">
              <a:solidFill>
                <a:srgbClr val="C00000"/>
              </a:solidFill>
              <a:prstDash val="dash"/>
              <a:round/>
            </a:ln>
            <a:effectLst/>
          </c:spPr>
          <c:marker>
            <c:symbol val="none"/>
          </c:marker>
          <c:cat>
            <c:numRef>
              <c:f>Sheet1!$A$2:$A$25</c:f>
              <c:numCache>
                <c:formatCode>h:mm</c:formatCode>
                <c:ptCount val="24"/>
                <c:pt idx="0">
                  <c:v>4.1666666666666664E-2</c:v>
                </c:pt>
                <c:pt idx="1">
                  <c:v>8.3333333333333301E-2</c:v>
                </c:pt>
                <c:pt idx="2">
                  <c:v>0.125</c:v>
                </c:pt>
                <c:pt idx="3">
                  <c:v>0.16666666666666699</c:v>
                </c:pt>
                <c:pt idx="4">
                  <c:v>0.20833333333333401</c:v>
                </c:pt>
                <c:pt idx="5">
                  <c:v>0.25</c:v>
                </c:pt>
                <c:pt idx="6">
                  <c:v>0.29166666666666702</c:v>
                </c:pt>
                <c:pt idx="7">
                  <c:v>0.33333333333333298</c:v>
                </c:pt>
                <c:pt idx="8">
                  <c:v>0.375</c:v>
                </c:pt>
                <c:pt idx="9">
                  <c:v>0.41666666666666702</c:v>
                </c:pt>
                <c:pt idx="10">
                  <c:v>0.45833333333333298</c:v>
                </c:pt>
                <c:pt idx="11">
                  <c:v>0.5</c:v>
                </c:pt>
                <c:pt idx="12">
                  <c:v>0.54166666666666696</c:v>
                </c:pt>
                <c:pt idx="13">
                  <c:v>0.58333333333333304</c:v>
                </c:pt>
                <c:pt idx="14">
                  <c:v>0.625</c:v>
                </c:pt>
                <c:pt idx="15">
                  <c:v>0.66666666666666696</c:v>
                </c:pt>
                <c:pt idx="16">
                  <c:v>0.70833333333333304</c:v>
                </c:pt>
                <c:pt idx="17">
                  <c:v>0.75</c:v>
                </c:pt>
                <c:pt idx="18">
                  <c:v>0.79166666666666596</c:v>
                </c:pt>
                <c:pt idx="19">
                  <c:v>0.83333333333333304</c:v>
                </c:pt>
                <c:pt idx="20">
                  <c:v>0.875</c:v>
                </c:pt>
                <c:pt idx="21">
                  <c:v>0.91666666666666596</c:v>
                </c:pt>
                <c:pt idx="22">
                  <c:v>0.95833333333333304</c:v>
                </c:pt>
                <c:pt idx="23">
                  <c:v>1</c:v>
                </c:pt>
              </c:numCache>
            </c:numRef>
          </c:cat>
          <c:val>
            <c:numRef>
              <c:f>Sheet1!$B$2:$B$25</c:f>
              <c:numCache>
                <c:formatCode>General</c:formatCode>
                <c:ptCount val="24"/>
                <c:pt idx="0">
                  <c:v>21</c:v>
                </c:pt>
                <c:pt idx="1">
                  <c:v>21</c:v>
                </c:pt>
                <c:pt idx="2">
                  <c:v>21</c:v>
                </c:pt>
                <c:pt idx="3">
                  <c:v>21</c:v>
                </c:pt>
                <c:pt idx="4">
                  <c:v>21</c:v>
                </c:pt>
                <c:pt idx="5">
                  <c:v>21</c:v>
                </c:pt>
                <c:pt idx="6">
                  <c:v>21</c:v>
                </c:pt>
                <c:pt idx="7">
                  <c:v>21</c:v>
                </c:pt>
                <c:pt idx="8">
                  <c:v>21</c:v>
                </c:pt>
                <c:pt idx="9">
                  <c:v>21</c:v>
                </c:pt>
                <c:pt idx="10">
                  <c:v>21</c:v>
                </c:pt>
                <c:pt idx="11">
                  <c:v>21</c:v>
                </c:pt>
                <c:pt idx="12">
                  <c:v>21</c:v>
                </c:pt>
                <c:pt idx="13">
                  <c:v>21</c:v>
                </c:pt>
                <c:pt idx="14">
                  <c:v>21</c:v>
                </c:pt>
                <c:pt idx="15">
                  <c:v>21</c:v>
                </c:pt>
                <c:pt idx="16">
                  <c:v>21</c:v>
                </c:pt>
                <c:pt idx="17">
                  <c:v>21</c:v>
                </c:pt>
                <c:pt idx="18">
                  <c:v>21</c:v>
                </c:pt>
                <c:pt idx="19">
                  <c:v>21</c:v>
                </c:pt>
                <c:pt idx="20">
                  <c:v>21</c:v>
                </c:pt>
                <c:pt idx="21">
                  <c:v>21</c:v>
                </c:pt>
                <c:pt idx="22">
                  <c:v>21</c:v>
                </c:pt>
                <c:pt idx="23">
                  <c:v>21</c:v>
                </c:pt>
              </c:numCache>
            </c:numRef>
          </c:val>
          <c:smooth val="0"/>
          <c:extLst>
            <c:ext xmlns:c16="http://schemas.microsoft.com/office/drawing/2014/chart" uri="{C3380CC4-5D6E-409C-BE32-E72D297353CC}">
              <c16:uniqueId val="{00000000-FCB3-411D-931C-1B4AF0C5EE06}"/>
            </c:ext>
          </c:extLst>
        </c:ser>
        <c:ser>
          <c:idx val="1"/>
          <c:order val="1"/>
          <c:tx>
            <c:strRef>
              <c:f>Sheet1!$C$1</c:f>
              <c:strCache>
                <c:ptCount val="1"/>
                <c:pt idx="0">
                  <c:v> Змінний графік</c:v>
                </c:pt>
              </c:strCache>
            </c:strRef>
          </c:tx>
          <c:spPr>
            <a:ln w="19050" cap="rnd">
              <a:solidFill>
                <a:schemeClr val="accent1">
                  <a:lumMod val="75000"/>
                </a:schemeClr>
              </a:solidFill>
              <a:round/>
            </a:ln>
            <a:effectLst/>
          </c:spPr>
          <c:marker>
            <c:symbol val="none"/>
          </c:marker>
          <c:cat>
            <c:numRef>
              <c:f>Sheet1!$A$2:$A$25</c:f>
              <c:numCache>
                <c:formatCode>h:mm</c:formatCode>
                <c:ptCount val="24"/>
                <c:pt idx="0">
                  <c:v>4.1666666666666664E-2</c:v>
                </c:pt>
                <c:pt idx="1">
                  <c:v>8.3333333333333301E-2</c:v>
                </c:pt>
                <c:pt idx="2">
                  <c:v>0.125</c:v>
                </c:pt>
                <c:pt idx="3">
                  <c:v>0.16666666666666699</c:v>
                </c:pt>
                <c:pt idx="4">
                  <c:v>0.20833333333333401</c:v>
                </c:pt>
                <c:pt idx="5">
                  <c:v>0.25</c:v>
                </c:pt>
                <c:pt idx="6">
                  <c:v>0.29166666666666702</c:v>
                </c:pt>
                <c:pt idx="7">
                  <c:v>0.33333333333333298</c:v>
                </c:pt>
                <c:pt idx="8">
                  <c:v>0.375</c:v>
                </c:pt>
                <c:pt idx="9">
                  <c:v>0.41666666666666702</c:v>
                </c:pt>
                <c:pt idx="10">
                  <c:v>0.45833333333333298</c:v>
                </c:pt>
                <c:pt idx="11">
                  <c:v>0.5</c:v>
                </c:pt>
                <c:pt idx="12">
                  <c:v>0.54166666666666696</c:v>
                </c:pt>
                <c:pt idx="13">
                  <c:v>0.58333333333333304</c:v>
                </c:pt>
                <c:pt idx="14">
                  <c:v>0.625</c:v>
                </c:pt>
                <c:pt idx="15">
                  <c:v>0.66666666666666696</c:v>
                </c:pt>
                <c:pt idx="16">
                  <c:v>0.70833333333333304</c:v>
                </c:pt>
                <c:pt idx="17">
                  <c:v>0.75</c:v>
                </c:pt>
                <c:pt idx="18">
                  <c:v>0.79166666666666596</c:v>
                </c:pt>
                <c:pt idx="19">
                  <c:v>0.83333333333333304</c:v>
                </c:pt>
                <c:pt idx="20">
                  <c:v>0.875</c:v>
                </c:pt>
                <c:pt idx="21">
                  <c:v>0.91666666666666596</c:v>
                </c:pt>
                <c:pt idx="22">
                  <c:v>0.95833333333333304</c:v>
                </c:pt>
                <c:pt idx="23">
                  <c:v>1</c:v>
                </c:pt>
              </c:numCache>
            </c:numRef>
          </c:cat>
          <c:val>
            <c:numRef>
              <c:f>Sheet1!$C$2:$C$25</c:f>
              <c:numCache>
                <c:formatCode>General</c:formatCode>
                <c:ptCount val="24"/>
                <c:pt idx="0">
                  <c:v>17</c:v>
                </c:pt>
                <c:pt idx="1">
                  <c:v>17</c:v>
                </c:pt>
                <c:pt idx="2">
                  <c:v>17</c:v>
                </c:pt>
                <c:pt idx="3">
                  <c:v>17</c:v>
                </c:pt>
                <c:pt idx="4">
                  <c:v>17</c:v>
                </c:pt>
                <c:pt idx="5">
                  <c:v>18</c:v>
                </c:pt>
                <c:pt idx="6">
                  <c:v>19</c:v>
                </c:pt>
                <c:pt idx="7">
                  <c:v>20</c:v>
                </c:pt>
                <c:pt idx="8">
                  <c:v>21</c:v>
                </c:pt>
                <c:pt idx="9">
                  <c:v>21</c:v>
                </c:pt>
                <c:pt idx="10">
                  <c:v>21</c:v>
                </c:pt>
                <c:pt idx="11">
                  <c:v>21</c:v>
                </c:pt>
                <c:pt idx="12">
                  <c:v>21</c:v>
                </c:pt>
                <c:pt idx="13">
                  <c:v>21</c:v>
                </c:pt>
                <c:pt idx="14">
                  <c:v>21</c:v>
                </c:pt>
                <c:pt idx="15">
                  <c:v>21</c:v>
                </c:pt>
                <c:pt idx="16">
                  <c:v>21</c:v>
                </c:pt>
                <c:pt idx="17">
                  <c:v>21</c:v>
                </c:pt>
                <c:pt idx="18">
                  <c:v>21</c:v>
                </c:pt>
                <c:pt idx="19">
                  <c:v>21</c:v>
                </c:pt>
                <c:pt idx="20">
                  <c:v>20</c:v>
                </c:pt>
                <c:pt idx="21">
                  <c:v>19</c:v>
                </c:pt>
                <c:pt idx="22">
                  <c:v>18</c:v>
                </c:pt>
                <c:pt idx="23">
                  <c:v>17</c:v>
                </c:pt>
              </c:numCache>
            </c:numRef>
          </c:val>
          <c:smooth val="0"/>
          <c:extLst>
            <c:ext xmlns:c16="http://schemas.microsoft.com/office/drawing/2014/chart" uri="{C3380CC4-5D6E-409C-BE32-E72D297353CC}">
              <c16:uniqueId val="{00000001-FCB3-411D-931C-1B4AF0C5EE06}"/>
            </c:ext>
          </c:extLst>
        </c:ser>
        <c:dLbls>
          <c:showLegendKey val="0"/>
          <c:showVal val="0"/>
          <c:showCatName val="0"/>
          <c:showSerName val="0"/>
          <c:showPercent val="0"/>
          <c:showBubbleSize val="0"/>
        </c:dLbls>
        <c:smooth val="0"/>
        <c:axId val="152230144"/>
        <c:axId val="152236032"/>
      </c:lineChart>
      <c:catAx>
        <c:axId val="152230144"/>
        <c:scaling>
          <c:orientation val="minMax"/>
        </c:scaling>
        <c:delete val="0"/>
        <c:axPos val="b"/>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ru-UA"/>
          </a:p>
        </c:txPr>
        <c:crossAx val="152236032"/>
        <c:crosses val="autoZero"/>
        <c:auto val="1"/>
        <c:lblAlgn val="ctr"/>
        <c:lblOffset val="100"/>
        <c:noMultiLvlLbl val="0"/>
      </c:catAx>
      <c:valAx>
        <c:axId val="152236032"/>
        <c:scaling>
          <c:orientation val="minMax"/>
          <c:max val="24"/>
          <c:min val="1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dk1"/>
                    </a:solidFill>
                    <a:latin typeface="+mn-lt"/>
                    <a:ea typeface="+mn-ea"/>
                    <a:cs typeface="+mn-cs"/>
                  </a:defRPr>
                </a:pPr>
                <a:r>
                  <a:rPr lang="uk-UA" dirty="0"/>
                  <a:t>Температура</a:t>
                </a:r>
                <a:r>
                  <a:rPr lang="lv-LV" dirty="0"/>
                  <a:t>, °C</a:t>
                </a:r>
                <a:endParaRPr lang="en-GB" dirty="0"/>
              </a:p>
            </c:rich>
          </c:tx>
          <c:layout>
            <c:manualLayout>
              <c:xMode val="edge"/>
              <c:yMode val="edge"/>
              <c:x val="3.730267753055154E-2"/>
              <c:y val="0.28141939022561668"/>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dk1"/>
                  </a:solidFill>
                  <a:latin typeface="+mn-lt"/>
                  <a:ea typeface="+mn-ea"/>
                  <a:cs typeface="+mn-cs"/>
                </a:defRPr>
              </a:pPr>
              <a:endParaRPr lang="ru-UA"/>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ru-UA"/>
          </a:p>
        </c:txPr>
        <c:crossAx val="152230144"/>
        <c:crosses val="autoZero"/>
        <c:crossBetween val="between"/>
      </c:valAx>
      <c:spPr>
        <a:noFill/>
        <a:ln>
          <a:solidFill>
            <a:schemeClr val="bg1">
              <a:lumMod val="85000"/>
            </a:schemeClr>
          </a:solidFill>
        </a:ln>
        <a:effectLst/>
      </c:spPr>
    </c:plotArea>
    <c:legend>
      <c:legendPos val="b"/>
      <c:layout>
        <c:manualLayout>
          <c:xMode val="edge"/>
          <c:yMode val="edge"/>
          <c:x val="3.3384179279224949E-2"/>
          <c:y val="0.87629248091208267"/>
          <c:w val="0.90132337644717786"/>
          <c:h val="0.1191782074194197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ru-UA"/>
        </a:p>
      </c:txPr>
    </c:legend>
    <c:plotVisOnly val="1"/>
    <c:dispBlanksAs val="gap"/>
    <c:showDLblsOverMax val="0"/>
  </c:chart>
  <c:spPr>
    <a:solidFill>
      <a:schemeClr val="lt1"/>
    </a:solidFill>
    <a:ln w="25400" cap="flat" cmpd="sng" algn="ctr">
      <a:solidFill>
        <a:schemeClr val="accent4"/>
      </a:solidFill>
      <a:prstDash val="solid"/>
    </a:ln>
    <a:effectLst/>
  </c:spPr>
  <c:txPr>
    <a:bodyPr/>
    <a:lstStyle/>
    <a:p>
      <a:pPr>
        <a:defRPr>
          <a:solidFill>
            <a:schemeClr val="dk1"/>
          </a:solidFill>
          <a:latin typeface="+mn-lt"/>
          <a:ea typeface="+mn-ea"/>
          <a:cs typeface="+mn-cs"/>
        </a:defRPr>
      </a:pPr>
      <a:endParaRPr lang="ru-UA"/>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78865673741759"/>
          <c:y val="0.11407599351644365"/>
          <c:w val="0.76246934796591093"/>
          <c:h val="0.70454823201462446"/>
        </c:manualLayout>
      </c:layout>
      <c:scatterChart>
        <c:scatterStyle val="lineMarker"/>
        <c:varyColors val="0"/>
        <c:ser>
          <c:idx val="0"/>
          <c:order val="0"/>
          <c:tx>
            <c:strRef>
              <c:f>Sheet1!$B$1</c:f>
              <c:strCache>
                <c:ptCount val="1"/>
                <c:pt idx="0">
                  <c:v>Supply temperature</c:v>
                </c:pt>
              </c:strCache>
            </c:strRef>
          </c:tx>
          <c:spPr>
            <a:ln w="38100" cap="rnd">
              <a:solidFill>
                <a:srgbClr val="C00000"/>
              </a:solidFill>
              <a:prstDash val="solid"/>
              <a:round/>
            </a:ln>
            <a:effectLst/>
          </c:spPr>
          <c:marker>
            <c:symbol val="none"/>
          </c:marker>
          <c:xVal>
            <c:numRef>
              <c:f>Sheet1!$A$2:$A$12</c:f>
              <c:numCache>
                <c:formatCode>General</c:formatCode>
                <c:ptCount val="11"/>
                <c:pt idx="0">
                  <c:v>-30</c:v>
                </c:pt>
                <c:pt idx="1">
                  <c:v>-25</c:v>
                </c:pt>
                <c:pt idx="2">
                  <c:v>-20</c:v>
                </c:pt>
                <c:pt idx="3">
                  <c:v>-15</c:v>
                </c:pt>
                <c:pt idx="4">
                  <c:v>-10</c:v>
                </c:pt>
                <c:pt idx="5">
                  <c:v>-5</c:v>
                </c:pt>
                <c:pt idx="6">
                  <c:v>0</c:v>
                </c:pt>
                <c:pt idx="7">
                  <c:v>5</c:v>
                </c:pt>
                <c:pt idx="8">
                  <c:v>10</c:v>
                </c:pt>
                <c:pt idx="9">
                  <c:v>15</c:v>
                </c:pt>
                <c:pt idx="10">
                  <c:v>20</c:v>
                </c:pt>
              </c:numCache>
            </c:numRef>
          </c:xVal>
          <c:yVal>
            <c:numRef>
              <c:f>Sheet1!$B$2:$B$12</c:f>
              <c:numCache>
                <c:formatCode>General</c:formatCode>
                <c:ptCount val="11"/>
                <c:pt idx="0">
                  <c:v>70</c:v>
                </c:pt>
                <c:pt idx="1">
                  <c:v>70</c:v>
                </c:pt>
                <c:pt idx="2">
                  <c:v>70</c:v>
                </c:pt>
                <c:pt idx="3">
                  <c:v>63.600839037451323</c:v>
                </c:pt>
                <c:pt idx="4">
                  <c:v>57.201098314282696</c:v>
                </c:pt>
                <c:pt idx="5">
                  <c:v>50.800888554919865</c:v>
                </c:pt>
                <c:pt idx="6">
                  <c:v>44.400444277459933</c:v>
                </c:pt>
                <c:pt idx="7">
                  <c:v>38</c:v>
                </c:pt>
                <c:pt idx="8">
                  <c:v>38</c:v>
                </c:pt>
                <c:pt idx="9">
                  <c:v>38</c:v>
                </c:pt>
              </c:numCache>
            </c:numRef>
          </c:yVal>
          <c:smooth val="0"/>
          <c:extLst>
            <c:ext xmlns:c16="http://schemas.microsoft.com/office/drawing/2014/chart" uri="{C3380CC4-5D6E-409C-BE32-E72D297353CC}">
              <c16:uniqueId val="{00000000-8B9B-4B16-97BE-3BAA9556589E}"/>
            </c:ext>
          </c:extLst>
        </c:ser>
        <c:dLbls>
          <c:showLegendKey val="0"/>
          <c:showVal val="0"/>
          <c:showCatName val="0"/>
          <c:showSerName val="0"/>
          <c:showPercent val="0"/>
          <c:showBubbleSize val="0"/>
        </c:dLbls>
        <c:axId val="194831488"/>
        <c:axId val="194833408"/>
      </c:scatterChart>
      <c:valAx>
        <c:axId val="194831488"/>
        <c:scaling>
          <c:orientation val="minMax"/>
          <c:max val="20"/>
          <c:min val="-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1" i="0" u="none" strike="noStrike" kern="1200" baseline="0">
                    <a:solidFill>
                      <a:schemeClr val="dk1"/>
                    </a:solidFill>
                    <a:latin typeface="+mn-lt"/>
                    <a:ea typeface="+mn-ea"/>
                    <a:cs typeface="+mn-cs"/>
                  </a:defRPr>
                </a:pPr>
                <a:r>
                  <a:rPr lang="uk-UA" b="1" dirty="0"/>
                  <a:t>Температура зовнішнього повітря</a:t>
                </a:r>
                <a:r>
                  <a:rPr lang="en-GB" b="1" baseline="0" dirty="0"/>
                  <a:t>, </a:t>
                </a:r>
                <a:r>
                  <a:rPr lang="en-GB" b="1" baseline="0" dirty="0">
                    <a:latin typeface="Arial" panose="020B0604020202020204" pitchFamily="34" charset="0"/>
                    <a:cs typeface="Arial" panose="020B0604020202020204" pitchFamily="34" charset="0"/>
                  </a:rPr>
                  <a:t>°C</a:t>
                </a:r>
                <a:endParaRPr lang="en-GB" b="1" dirty="0"/>
              </a:p>
            </c:rich>
          </c:tx>
          <c:layout>
            <c:manualLayout>
              <c:xMode val="edge"/>
              <c:yMode val="edge"/>
              <c:x val="0.33393548864940931"/>
              <c:y val="0.90871165830059286"/>
            </c:manualLayout>
          </c:layout>
          <c:overlay val="0"/>
          <c:spPr>
            <a:noFill/>
            <a:ln>
              <a:noFill/>
            </a:ln>
            <a:effectLst/>
          </c:spPr>
          <c:txPr>
            <a:bodyPr rot="0" spcFirstLastPara="1" vertOverflow="ellipsis" vert="horz" wrap="square" anchor="ctr" anchorCtr="1"/>
            <a:lstStyle/>
            <a:p>
              <a:pPr>
                <a:defRPr sz="1330" b="1" i="0" u="none" strike="noStrike" kern="1200" baseline="0">
                  <a:solidFill>
                    <a:schemeClr val="dk1"/>
                  </a:solidFill>
                  <a:latin typeface="+mn-lt"/>
                  <a:ea typeface="+mn-ea"/>
                  <a:cs typeface="+mn-cs"/>
                </a:defRPr>
              </a:pPr>
              <a:endParaRPr lang="ru-UA"/>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ru-UA"/>
          </a:p>
        </c:txPr>
        <c:crossAx val="194833408"/>
        <c:crosses val="autoZero"/>
        <c:crossBetween val="midCat"/>
        <c:majorUnit val="5"/>
      </c:valAx>
      <c:valAx>
        <c:axId val="194833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dk1"/>
                    </a:solidFill>
                    <a:latin typeface="+mn-lt"/>
                    <a:ea typeface="+mn-ea"/>
                    <a:cs typeface="+mn-cs"/>
                  </a:defRPr>
                </a:pPr>
                <a:r>
                  <a:rPr lang="uk-UA" dirty="0"/>
                  <a:t>Температура подачі</a:t>
                </a:r>
                <a:r>
                  <a:rPr lang="lv-LV" dirty="0"/>
                  <a:t>, °C</a:t>
                </a:r>
                <a:endParaRPr lang="en-GB" dirty="0"/>
              </a:p>
            </c:rich>
          </c:tx>
          <c:layout>
            <c:manualLayout>
              <c:xMode val="edge"/>
              <c:yMode val="edge"/>
              <c:x val="3.730267753055154E-2"/>
              <c:y val="0.28141939022561668"/>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dk1"/>
                  </a:solidFill>
                  <a:latin typeface="+mn-lt"/>
                  <a:ea typeface="+mn-ea"/>
                  <a:cs typeface="+mn-cs"/>
                </a:defRPr>
              </a:pPr>
              <a:endParaRPr lang="ru-UA"/>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ru-UA"/>
          </a:p>
        </c:txPr>
        <c:crossAx val="194831488"/>
        <c:crossesAt val="-30"/>
        <c:crossBetween val="midCat"/>
      </c:valAx>
      <c:spPr>
        <a:noFill/>
        <a:ln>
          <a:solidFill>
            <a:schemeClr val="bg1">
              <a:lumMod val="85000"/>
            </a:schemeClr>
          </a:solidFill>
        </a:ln>
        <a:effectLst/>
      </c:spPr>
    </c:plotArea>
    <c:plotVisOnly val="1"/>
    <c:dispBlanksAs val="gap"/>
    <c:showDLblsOverMax val="0"/>
  </c:chart>
  <c:spPr>
    <a:solidFill>
      <a:schemeClr val="lt1"/>
    </a:solidFill>
    <a:ln w="25400" cap="flat" cmpd="sng" algn="ctr">
      <a:solidFill>
        <a:srgbClr val="C00000"/>
      </a:solidFill>
      <a:prstDash val="solid"/>
    </a:ln>
    <a:effectLst/>
  </c:spPr>
  <c:txPr>
    <a:bodyPr/>
    <a:lstStyle/>
    <a:p>
      <a:pPr>
        <a:defRPr>
          <a:solidFill>
            <a:schemeClr val="dk1"/>
          </a:solidFill>
          <a:latin typeface="+mn-lt"/>
          <a:ea typeface="+mn-ea"/>
          <a:cs typeface="+mn-cs"/>
        </a:defRPr>
      </a:pPr>
      <a:endParaRPr lang="ru-UA"/>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78865673741759"/>
          <c:y val="0.11407599351644365"/>
          <c:w val="0.76246934796591093"/>
          <c:h val="0.70454823201462446"/>
        </c:manualLayout>
      </c:layout>
      <c:scatterChart>
        <c:scatterStyle val="lineMarker"/>
        <c:varyColors val="0"/>
        <c:ser>
          <c:idx val="0"/>
          <c:order val="0"/>
          <c:tx>
            <c:strRef>
              <c:f>Sheet1!$B$1</c:f>
              <c:strCache>
                <c:ptCount val="1"/>
                <c:pt idx="0">
                  <c:v>Supply temperature</c:v>
                </c:pt>
              </c:strCache>
            </c:strRef>
          </c:tx>
          <c:spPr>
            <a:ln w="38100" cap="rnd">
              <a:solidFill>
                <a:schemeClr val="accent1"/>
              </a:solidFill>
              <a:prstDash val="solid"/>
              <a:round/>
            </a:ln>
            <a:effectLst/>
          </c:spPr>
          <c:marker>
            <c:symbol val="none"/>
          </c:marker>
          <c:xVal>
            <c:numRef>
              <c:f>Sheet1!$A$2:$A$12</c:f>
              <c:numCache>
                <c:formatCode>General</c:formatCode>
                <c:ptCount val="11"/>
                <c:pt idx="0">
                  <c:v>-30</c:v>
                </c:pt>
                <c:pt idx="1">
                  <c:v>-25</c:v>
                </c:pt>
                <c:pt idx="2">
                  <c:v>-20</c:v>
                </c:pt>
                <c:pt idx="3">
                  <c:v>-15</c:v>
                </c:pt>
                <c:pt idx="4">
                  <c:v>-10</c:v>
                </c:pt>
                <c:pt idx="5">
                  <c:v>-5</c:v>
                </c:pt>
                <c:pt idx="6">
                  <c:v>0</c:v>
                </c:pt>
                <c:pt idx="7">
                  <c:v>5</c:v>
                </c:pt>
                <c:pt idx="8">
                  <c:v>10</c:v>
                </c:pt>
                <c:pt idx="9">
                  <c:v>15</c:v>
                </c:pt>
                <c:pt idx="10">
                  <c:v>20</c:v>
                </c:pt>
              </c:numCache>
            </c:numRef>
          </c:xVal>
          <c:yVal>
            <c:numRef>
              <c:f>Sheet1!$B$2:$B$12</c:f>
              <c:numCache>
                <c:formatCode>General</c:formatCode>
                <c:ptCount val="11"/>
                <c:pt idx="0">
                  <c:v>60</c:v>
                </c:pt>
                <c:pt idx="1">
                  <c:v>60</c:v>
                </c:pt>
                <c:pt idx="2">
                  <c:v>60</c:v>
                </c:pt>
                <c:pt idx="3">
                  <c:v>54.6010593470345</c:v>
                </c:pt>
                <c:pt idx="4">
                  <c:v>49.201386703271091</c:v>
                </c:pt>
                <c:pt idx="5">
                  <c:v>43.801121866512467</c:v>
                </c:pt>
                <c:pt idx="6">
                  <c:v>38.40056093325623</c:v>
                </c:pt>
                <c:pt idx="7">
                  <c:v>33</c:v>
                </c:pt>
                <c:pt idx="8">
                  <c:v>33</c:v>
                </c:pt>
                <c:pt idx="9">
                  <c:v>33</c:v>
                </c:pt>
              </c:numCache>
            </c:numRef>
          </c:yVal>
          <c:smooth val="0"/>
          <c:extLst>
            <c:ext xmlns:c16="http://schemas.microsoft.com/office/drawing/2014/chart" uri="{C3380CC4-5D6E-409C-BE32-E72D297353CC}">
              <c16:uniqueId val="{00000000-7930-4D51-9F7C-8CAB99970307}"/>
            </c:ext>
          </c:extLst>
        </c:ser>
        <c:dLbls>
          <c:showLegendKey val="0"/>
          <c:showVal val="0"/>
          <c:showCatName val="0"/>
          <c:showSerName val="0"/>
          <c:showPercent val="0"/>
          <c:showBubbleSize val="0"/>
        </c:dLbls>
        <c:axId val="159271552"/>
        <c:axId val="197661440"/>
      </c:scatterChart>
      <c:valAx>
        <c:axId val="159271552"/>
        <c:scaling>
          <c:orientation val="minMax"/>
          <c:max val="20"/>
          <c:min val="-3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1" i="0" u="none" strike="noStrike" kern="1200" baseline="0">
                    <a:solidFill>
                      <a:schemeClr val="dk1"/>
                    </a:solidFill>
                    <a:latin typeface="+mn-lt"/>
                    <a:ea typeface="+mn-ea"/>
                    <a:cs typeface="+mn-cs"/>
                  </a:defRPr>
                </a:pPr>
                <a:r>
                  <a:rPr lang="uk-UA" b="1" dirty="0"/>
                  <a:t>Температура зовнішнього повітря</a:t>
                </a:r>
                <a:r>
                  <a:rPr lang="en-GB" b="1" dirty="0"/>
                  <a:t>, °C</a:t>
                </a:r>
              </a:p>
            </c:rich>
          </c:tx>
          <c:layout>
            <c:manualLayout>
              <c:xMode val="edge"/>
              <c:yMode val="edge"/>
              <c:x val="0.33393548864940931"/>
              <c:y val="0.90871165830059286"/>
            </c:manualLayout>
          </c:layout>
          <c:overlay val="0"/>
          <c:spPr>
            <a:noFill/>
            <a:ln>
              <a:noFill/>
            </a:ln>
            <a:effectLst/>
          </c:spPr>
          <c:txPr>
            <a:bodyPr rot="0" spcFirstLastPara="1" vertOverflow="ellipsis" vert="horz" wrap="square" anchor="ctr" anchorCtr="1"/>
            <a:lstStyle/>
            <a:p>
              <a:pPr>
                <a:defRPr sz="1330" b="1" i="0" u="none" strike="noStrike" kern="1200" baseline="0">
                  <a:solidFill>
                    <a:schemeClr val="dk1"/>
                  </a:solidFill>
                  <a:latin typeface="+mn-lt"/>
                  <a:ea typeface="+mn-ea"/>
                  <a:cs typeface="+mn-cs"/>
                </a:defRPr>
              </a:pPr>
              <a:endParaRPr lang="ru-UA"/>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ru-UA"/>
          </a:p>
        </c:txPr>
        <c:crossAx val="197661440"/>
        <c:crosses val="autoZero"/>
        <c:crossBetween val="midCat"/>
        <c:majorUnit val="5"/>
      </c:valAx>
      <c:valAx>
        <c:axId val="197661440"/>
        <c:scaling>
          <c:orientation val="minMax"/>
          <c:max val="8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dk1"/>
                    </a:solidFill>
                    <a:latin typeface="+mn-lt"/>
                    <a:ea typeface="+mn-ea"/>
                    <a:cs typeface="+mn-cs"/>
                  </a:defRPr>
                </a:pPr>
                <a:r>
                  <a:rPr lang="uk-UA" dirty="0"/>
                  <a:t>Температура подачі</a:t>
                </a:r>
                <a:r>
                  <a:rPr lang="lv-LV" dirty="0"/>
                  <a:t>, °C</a:t>
                </a:r>
                <a:endParaRPr lang="en-GB" dirty="0"/>
              </a:p>
            </c:rich>
          </c:tx>
          <c:layout>
            <c:manualLayout>
              <c:xMode val="edge"/>
              <c:yMode val="edge"/>
              <c:x val="3.730267753055154E-2"/>
              <c:y val="0.28141939022561668"/>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dk1"/>
                  </a:solidFill>
                  <a:latin typeface="+mn-lt"/>
                  <a:ea typeface="+mn-ea"/>
                  <a:cs typeface="+mn-cs"/>
                </a:defRPr>
              </a:pPr>
              <a:endParaRPr lang="ru-UA"/>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ru-UA"/>
          </a:p>
        </c:txPr>
        <c:crossAx val="159271552"/>
        <c:crossesAt val="-30"/>
        <c:crossBetween val="midCat"/>
      </c:valAx>
      <c:spPr>
        <a:noFill/>
        <a:ln>
          <a:solidFill>
            <a:schemeClr val="bg1">
              <a:lumMod val="85000"/>
            </a:schemeClr>
          </a:solidFill>
        </a:ln>
        <a:effectLst/>
      </c:spPr>
    </c:plotArea>
    <c:plotVisOnly val="1"/>
    <c:dispBlanksAs val="gap"/>
    <c:showDLblsOverMax val="0"/>
  </c:chart>
  <c:spPr>
    <a:solidFill>
      <a:schemeClr val="lt1"/>
    </a:solidFill>
    <a:ln w="25400" cap="flat" cmpd="sng" algn="ctr">
      <a:solidFill>
        <a:schemeClr val="accent1"/>
      </a:solidFill>
      <a:prstDash val="solid"/>
    </a:ln>
    <a:effectLst/>
  </c:spPr>
  <c:txPr>
    <a:bodyPr/>
    <a:lstStyle/>
    <a:p>
      <a:pPr>
        <a:defRPr>
          <a:solidFill>
            <a:schemeClr val="dk1"/>
          </a:solidFill>
          <a:latin typeface="+mn-lt"/>
          <a:ea typeface="+mn-ea"/>
          <a:cs typeface="+mn-cs"/>
        </a:defRPr>
      </a:pPr>
      <a:endParaRPr lang="ru-UA"/>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78865673741759"/>
          <c:y val="0.11407599351644365"/>
          <c:w val="0.76246934796591093"/>
          <c:h val="0.61476022866146185"/>
        </c:manualLayout>
      </c:layout>
      <c:lineChart>
        <c:grouping val="standard"/>
        <c:varyColors val="0"/>
        <c:ser>
          <c:idx val="0"/>
          <c:order val="0"/>
          <c:tx>
            <c:strRef>
              <c:f>Sheet1!$B$1</c:f>
              <c:strCache>
                <c:ptCount val="1"/>
                <c:pt idx="0">
                  <c:v>Desired temperature</c:v>
                </c:pt>
              </c:strCache>
            </c:strRef>
          </c:tx>
          <c:spPr>
            <a:ln w="38100" cap="rnd">
              <a:solidFill>
                <a:srgbClr val="00B050"/>
              </a:solidFill>
              <a:prstDash val="solid"/>
              <a:round/>
            </a:ln>
            <a:effectLst/>
          </c:spPr>
          <c:marker>
            <c:symbol val="none"/>
          </c:marker>
          <c:cat>
            <c:strRef>
              <c:f>Sheet1!$A$2:$A$13</c:f>
              <c:strCache>
                <c:ptCount val="12"/>
                <c:pt idx="0">
                  <c:v>Січень</c:v>
                </c:pt>
                <c:pt idx="1">
                  <c:v>Лютий</c:v>
                </c:pt>
                <c:pt idx="2">
                  <c:v>Березень</c:v>
                </c:pt>
                <c:pt idx="3">
                  <c:v>Квітень</c:v>
                </c:pt>
                <c:pt idx="4">
                  <c:v>Травень</c:v>
                </c:pt>
                <c:pt idx="5">
                  <c:v>Червень</c:v>
                </c:pt>
                <c:pt idx="6">
                  <c:v>Липень</c:v>
                </c:pt>
                <c:pt idx="7">
                  <c:v>Серпень</c:v>
                </c:pt>
                <c:pt idx="8">
                  <c:v>Вересень</c:v>
                </c:pt>
                <c:pt idx="9">
                  <c:v>Жовтень</c:v>
                </c:pt>
                <c:pt idx="10">
                  <c:v>Листопад</c:v>
                </c:pt>
                <c:pt idx="11">
                  <c:v>Грудень</c:v>
                </c:pt>
              </c:strCache>
            </c:strRef>
          </c:cat>
          <c:val>
            <c:numRef>
              <c:f>Sheet1!$B$2:$B$13</c:f>
              <c:numCache>
                <c:formatCode>General</c:formatCode>
                <c:ptCount val="12"/>
                <c:pt idx="0">
                  <c:v>20</c:v>
                </c:pt>
                <c:pt idx="1">
                  <c:v>20</c:v>
                </c:pt>
                <c:pt idx="2">
                  <c:v>20</c:v>
                </c:pt>
                <c:pt idx="3">
                  <c:v>20</c:v>
                </c:pt>
                <c:pt idx="9">
                  <c:v>20</c:v>
                </c:pt>
                <c:pt idx="10">
                  <c:v>20</c:v>
                </c:pt>
                <c:pt idx="11">
                  <c:v>20</c:v>
                </c:pt>
              </c:numCache>
            </c:numRef>
          </c:val>
          <c:smooth val="0"/>
          <c:extLst>
            <c:ext xmlns:c16="http://schemas.microsoft.com/office/drawing/2014/chart" uri="{C3380CC4-5D6E-409C-BE32-E72D297353CC}">
              <c16:uniqueId val="{00000000-F671-49ED-B469-722749FC886C}"/>
            </c:ext>
          </c:extLst>
        </c:ser>
        <c:ser>
          <c:idx val="1"/>
          <c:order val="1"/>
          <c:tx>
            <c:strRef>
              <c:f>Sheet1!$C$1</c:f>
              <c:strCache>
                <c:ptCount val="1"/>
                <c:pt idx="0">
                  <c:v>Too low temperature</c:v>
                </c:pt>
              </c:strCache>
            </c:strRef>
          </c:tx>
          <c:spPr>
            <a:ln w="28575" cap="rnd">
              <a:solidFill>
                <a:schemeClr val="accent1"/>
              </a:solidFill>
              <a:round/>
            </a:ln>
            <a:effectLst/>
          </c:spPr>
          <c:marker>
            <c:symbol val="none"/>
          </c:marker>
          <c:cat>
            <c:strRef>
              <c:f>Sheet1!$A$2:$A$13</c:f>
              <c:strCache>
                <c:ptCount val="12"/>
                <c:pt idx="0">
                  <c:v>Січень</c:v>
                </c:pt>
                <c:pt idx="1">
                  <c:v>Лютий</c:v>
                </c:pt>
                <c:pt idx="2">
                  <c:v>Березень</c:v>
                </c:pt>
                <c:pt idx="3">
                  <c:v>Квітень</c:v>
                </c:pt>
                <c:pt idx="4">
                  <c:v>Травень</c:v>
                </c:pt>
                <c:pt idx="5">
                  <c:v>Червень</c:v>
                </c:pt>
                <c:pt idx="6">
                  <c:v>Липень</c:v>
                </c:pt>
                <c:pt idx="7">
                  <c:v>Серпень</c:v>
                </c:pt>
                <c:pt idx="8">
                  <c:v>Вересень</c:v>
                </c:pt>
                <c:pt idx="9">
                  <c:v>Жовтень</c:v>
                </c:pt>
                <c:pt idx="10">
                  <c:v>Листопад</c:v>
                </c:pt>
                <c:pt idx="11">
                  <c:v>Грудень</c:v>
                </c:pt>
              </c:strCache>
            </c:strRef>
          </c:cat>
          <c:val>
            <c:numRef>
              <c:f>Sheet1!$C$2:$C$13</c:f>
              <c:numCache>
                <c:formatCode>General</c:formatCode>
                <c:ptCount val="12"/>
                <c:pt idx="0">
                  <c:v>16</c:v>
                </c:pt>
                <c:pt idx="1">
                  <c:v>16</c:v>
                </c:pt>
                <c:pt idx="2">
                  <c:v>16</c:v>
                </c:pt>
                <c:pt idx="3">
                  <c:v>16</c:v>
                </c:pt>
                <c:pt idx="9">
                  <c:v>16</c:v>
                </c:pt>
                <c:pt idx="10">
                  <c:v>16</c:v>
                </c:pt>
                <c:pt idx="11">
                  <c:v>16</c:v>
                </c:pt>
              </c:numCache>
            </c:numRef>
          </c:val>
          <c:smooth val="0"/>
          <c:extLst>
            <c:ext xmlns:c16="http://schemas.microsoft.com/office/drawing/2014/chart" uri="{C3380CC4-5D6E-409C-BE32-E72D297353CC}">
              <c16:uniqueId val="{00000001-F671-49ED-B469-722749FC886C}"/>
            </c:ext>
          </c:extLst>
        </c:ser>
        <c:ser>
          <c:idx val="2"/>
          <c:order val="2"/>
          <c:tx>
            <c:strRef>
              <c:f>Sheet1!$D$1</c:f>
              <c:strCache>
                <c:ptCount val="1"/>
                <c:pt idx="0">
                  <c:v>Too high temperature</c:v>
                </c:pt>
              </c:strCache>
            </c:strRef>
          </c:tx>
          <c:spPr>
            <a:ln w="28575" cap="rnd">
              <a:solidFill>
                <a:srgbClr val="C00000"/>
              </a:solidFill>
              <a:round/>
            </a:ln>
            <a:effectLst/>
          </c:spPr>
          <c:marker>
            <c:symbol val="none"/>
          </c:marker>
          <c:cat>
            <c:strRef>
              <c:f>Sheet1!$A$2:$A$13</c:f>
              <c:strCache>
                <c:ptCount val="12"/>
                <c:pt idx="0">
                  <c:v>Січень</c:v>
                </c:pt>
                <c:pt idx="1">
                  <c:v>Лютий</c:v>
                </c:pt>
                <c:pt idx="2">
                  <c:v>Березень</c:v>
                </c:pt>
                <c:pt idx="3">
                  <c:v>Квітень</c:v>
                </c:pt>
                <c:pt idx="4">
                  <c:v>Травень</c:v>
                </c:pt>
                <c:pt idx="5">
                  <c:v>Червень</c:v>
                </c:pt>
                <c:pt idx="6">
                  <c:v>Липень</c:v>
                </c:pt>
                <c:pt idx="7">
                  <c:v>Серпень</c:v>
                </c:pt>
                <c:pt idx="8">
                  <c:v>Вересень</c:v>
                </c:pt>
                <c:pt idx="9">
                  <c:v>Жовтень</c:v>
                </c:pt>
                <c:pt idx="10">
                  <c:v>Листопад</c:v>
                </c:pt>
                <c:pt idx="11">
                  <c:v>Грудень</c:v>
                </c:pt>
              </c:strCache>
            </c:strRef>
          </c:cat>
          <c:val>
            <c:numRef>
              <c:f>Sheet1!$D$2:$D$13</c:f>
              <c:numCache>
                <c:formatCode>General</c:formatCode>
                <c:ptCount val="12"/>
                <c:pt idx="0">
                  <c:v>24</c:v>
                </c:pt>
                <c:pt idx="1">
                  <c:v>24</c:v>
                </c:pt>
                <c:pt idx="2">
                  <c:v>24</c:v>
                </c:pt>
                <c:pt idx="3">
                  <c:v>24</c:v>
                </c:pt>
                <c:pt idx="9">
                  <c:v>24</c:v>
                </c:pt>
                <c:pt idx="10">
                  <c:v>24</c:v>
                </c:pt>
                <c:pt idx="11">
                  <c:v>24</c:v>
                </c:pt>
              </c:numCache>
            </c:numRef>
          </c:val>
          <c:smooth val="0"/>
          <c:extLst>
            <c:ext xmlns:c16="http://schemas.microsoft.com/office/drawing/2014/chart" uri="{C3380CC4-5D6E-409C-BE32-E72D297353CC}">
              <c16:uniqueId val="{00000002-F671-49ED-B469-722749FC886C}"/>
            </c:ext>
          </c:extLst>
        </c:ser>
        <c:ser>
          <c:idx val="3"/>
          <c:order val="3"/>
          <c:tx>
            <c:strRef>
              <c:f>Sheet1!$E$1</c:f>
              <c:strCache>
                <c:ptCount val="1"/>
                <c:pt idx="0">
                  <c:v>Column3</c:v>
                </c:pt>
              </c:strCache>
            </c:strRef>
          </c:tx>
          <c:spPr>
            <a:ln w="28575" cap="rnd">
              <a:solidFill>
                <a:srgbClr val="92D050"/>
              </a:solidFill>
              <a:prstDash val="lgDash"/>
              <a:round/>
            </a:ln>
            <a:effectLst/>
          </c:spPr>
          <c:marker>
            <c:symbol val="none"/>
          </c:marker>
          <c:cat>
            <c:strRef>
              <c:f>Sheet1!$A$2:$A$13</c:f>
              <c:strCache>
                <c:ptCount val="12"/>
                <c:pt idx="0">
                  <c:v>Січень</c:v>
                </c:pt>
                <c:pt idx="1">
                  <c:v>Лютий</c:v>
                </c:pt>
                <c:pt idx="2">
                  <c:v>Березень</c:v>
                </c:pt>
                <c:pt idx="3">
                  <c:v>Квітень</c:v>
                </c:pt>
                <c:pt idx="4">
                  <c:v>Травень</c:v>
                </c:pt>
                <c:pt idx="5">
                  <c:v>Червень</c:v>
                </c:pt>
                <c:pt idx="6">
                  <c:v>Липень</c:v>
                </c:pt>
                <c:pt idx="7">
                  <c:v>Серпень</c:v>
                </c:pt>
                <c:pt idx="8">
                  <c:v>Вересень</c:v>
                </c:pt>
                <c:pt idx="9">
                  <c:v>Жовтень</c:v>
                </c:pt>
                <c:pt idx="10">
                  <c:v>Листопад</c:v>
                </c:pt>
                <c:pt idx="11">
                  <c:v>Грудень</c:v>
                </c:pt>
              </c:strCache>
            </c:strRef>
          </c:cat>
          <c:val>
            <c:numRef>
              <c:f>Sheet1!$E$2:$E$13</c:f>
              <c:numCache>
                <c:formatCode>General</c:formatCode>
                <c:ptCount val="12"/>
                <c:pt idx="4">
                  <c:v>20</c:v>
                </c:pt>
                <c:pt idx="5">
                  <c:v>20</c:v>
                </c:pt>
                <c:pt idx="6">
                  <c:v>20</c:v>
                </c:pt>
                <c:pt idx="7">
                  <c:v>20</c:v>
                </c:pt>
                <c:pt idx="8">
                  <c:v>20</c:v>
                </c:pt>
              </c:numCache>
            </c:numRef>
          </c:val>
          <c:smooth val="0"/>
          <c:extLst>
            <c:ext xmlns:c16="http://schemas.microsoft.com/office/drawing/2014/chart" uri="{C3380CC4-5D6E-409C-BE32-E72D297353CC}">
              <c16:uniqueId val="{00000003-F671-49ED-B469-722749FC886C}"/>
            </c:ext>
          </c:extLst>
        </c:ser>
        <c:ser>
          <c:idx val="4"/>
          <c:order val="4"/>
          <c:tx>
            <c:strRef>
              <c:f>Sheet1!$F$1</c:f>
              <c:strCache>
                <c:ptCount val="1"/>
                <c:pt idx="0">
                  <c:v>Column4</c:v>
                </c:pt>
              </c:strCache>
            </c:strRef>
          </c:tx>
          <c:spPr>
            <a:ln w="28575" cap="rnd">
              <a:solidFill>
                <a:schemeClr val="accent1"/>
              </a:solidFill>
              <a:prstDash val="lgDash"/>
              <a:round/>
            </a:ln>
            <a:effectLst/>
          </c:spPr>
          <c:marker>
            <c:symbol val="none"/>
          </c:marker>
          <c:cat>
            <c:strRef>
              <c:f>Sheet1!$A$2:$A$13</c:f>
              <c:strCache>
                <c:ptCount val="12"/>
                <c:pt idx="0">
                  <c:v>Січень</c:v>
                </c:pt>
                <c:pt idx="1">
                  <c:v>Лютий</c:v>
                </c:pt>
                <c:pt idx="2">
                  <c:v>Березень</c:v>
                </c:pt>
                <c:pt idx="3">
                  <c:v>Квітень</c:v>
                </c:pt>
                <c:pt idx="4">
                  <c:v>Травень</c:v>
                </c:pt>
                <c:pt idx="5">
                  <c:v>Червень</c:v>
                </c:pt>
                <c:pt idx="6">
                  <c:v>Липень</c:v>
                </c:pt>
                <c:pt idx="7">
                  <c:v>Серпень</c:v>
                </c:pt>
                <c:pt idx="8">
                  <c:v>Вересень</c:v>
                </c:pt>
                <c:pt idx="9">
                  <c:v>Жовтень</c:v>
                </c:pt>
                <c:pt idx="10">
                  <c:v>Листопад</c:v>
                </c:pt>
                <c:pt idx="11">
                  <c:v>Грудень</c:v>
                </c:pt>
              </c:strCache>
            </c:strRef>
          </c:cat>
          <c:val>
            <c:numRef>
              <c:f>Sheet1!$F$2:$F$13</c:f>
              <c:numCache>
                <c:formatCode>General</c:formatCode>
                <c:ptCount val="12"/>
                <c:pt idx="4">
                  <c:v>16</c:v>
                </c:pt>
                <c:pt idx="5">
                  <c:v>16</c:v>
                </c:pt>
                <c:pt idx="6">
                  <c:v>16</c:v>
                </c:pt>
                <c:pt idx="7">
                  <c:v>16</c:v>
                </c:pt>
                <c:pt idx="8">
                  <c:v>16</c:v>
                </c:pt>
              </c:numCache>
            </c:numRef>
          </c:val>
          <c:smooth val="0"/>
          <c:extLst>
            <c:ext xmlns:c16="http://schemas.microsoft.com/office/drawing/2014/chart" uri="{C3380CC4-5D6E-409C-BE32-E72D297353CC}">
              <c16:uniqueId val="{00000004-F671-49ED-B469-722749FC886C}"/>
            </c:ext>
          </c:extLst>
        </c:ser>
        <c:ser>
          <c:idx val="5"/>
          <c:order val="5"/>
          <c:tx>
            <c:strRef>
              <c:f>Sheet1!$G$1</c:f>
              <c:strCache>
                <c:ptCount val="1"/>
                <c:pt idx="0">
                  <c:v>Column5</c:v>
                </c:pt>
              </c:strCache>
            </c:strRef>
          </c:tx>
          <c:spPr>
            <a:ln w="28575" cap="rnd">
              <a:solidFill>
                <a:srgbClr val="C00000"/>
              </a:solidFill>
              <a:prstDash val="lgDash"/>
              <a:round/>
            </a:ln>
            <a:effectLst/>
          </c:spPr>
          <c:marker>
            <c:symbol val="none"/>
          </c:marker>
          <c:cat>
            <c:strRef>
              <c:f>Sheet1!$A$2:$A$13</c:f>
              <c:strCache>
                <c:ptCount val="12"/>
                <c:pt idx="0">
                  <c:v>Січень</c:v>
                </c:pt>
                <c:pt idx="1">
                  <c:v>Лютий</c:v>
                </c:pt>
                <c:pt idx="2">
                  <c:v>Березень</c:v>
                </c:pt>
                <c:pt idx="3">
                  <c:v>Квітень</c:v>
                </c:pt>
                <c:pt idx="4">
                  <c:v>Травень</c:v>
                </c:pt>
                <c:pt idx="5">
                  <c:v>Червень</c:v>
                </c:pt>
                <c:pt idx="6">
                  <c:v>Липень</c:v>
                </c:pt>
                <c:pt idx="7">
                  <c:v>Серпень</c:v>
                </c:pt>
                <c:pt idx="8">
                  <c:v>Вересень</c:v>
                </c:pt>
                <c:pt idx="9">
                  <c:v>Жовтень</c:v>
                </c:pt>
                <c:pt idx="10">
                  <c:v>Листопад</c:v>
                </c:pt>
                <c:pt idx="11">
                  <c:v>Грудень</c:v>
                </c:pt>
              </c:strCache>
            </c:strRef>
          </c:cat>
          <c:val>
            <c:numRef>
              <c:f>Sheet1!$G$2:$G$13</c:f>
              <c:numCache>
                <c:formatCode>General</c:formatCode>
                <c:ptCount val="12"/>
                <c:pt idx="4">
                  <c:v>24</c:v>
                </c:pt>
                <c:pt idx="5">
                  <c:v>24</c:v>
                </c:pt>
                <c:pt idx="6">
                  <c:v>24</c:v>
                </c:pt>
                <c:pt idx="7">
                  <c:v>24</c:v>
                </c:pt>
                <c:pt idx="8">
                  <c:v>24</c:v>
                </c:pt>
              </c:numCache>
            </c:numRef>
          </c:val>
          <c:smooth val="0"/>
          <c:extLst>
            <c:ext xmlns:c16="http://schemas.microsoft.com/office/drawing/2014/chart" uri="{C3380CC4-5D6E-409C-BE32-E72D297353CC}">
              <c16:uniqueId val="{00000005-F671-49ED-B469-722749FC886C}"/>
            </c:ext>
          </c:extLst>
        </c:ser>
        <c:dLbls>
          <c:showLegendKey val="0"/>
          <c:showVal val="0"/>
          <c:showCatName val="0"/>
          <c:showSerName val="0"/>
          <c:showPercent val="0"/>
          <c:showBubbleSize val="0"/>
        </c:dLbls>
        <c:smooth val="0"/>
        <c:axId val="212732160"/>
        <c:axId val="212742144"/>
      </c:lineChart>
      <c:catAx>
        <c:axId val="21273216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ru-UA"/>
          </a:p>
        </c:txPr>
        <c:crossAx val="212742144"/>
        <c:crosses val="autoZero"/>
        <c:auto val="1"/>
        <c:lblAlgn val="ctr"/>
        <c:lblOffset val="100"/>
        <c:noMultiLvlLbl val="0"/>
      </c:catAx>
      <c:valAx>
        <c:axId val="212742144"/>
        <c:scaling>
          <c:orientation val="minMax"/>
          <c:min val="1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dk1"/>
                    </a:solidFill>
                    <a:latin typeface="+mn-lt"/>
                    <a:ea typeface="+mn-ea"/>
                    <a:cs typeface="+mn-cs"/>
                  </a:defRPr>
                </a:pPr>
                <a:r>
                  <a:rPr lang="uk-UA" dirty="0"/>
                  <a:t>Температура повітря в приміщенні</a:t>
                </a:r>
                <a:r>
                  <a:rPr lang="lv-LV" dirty="0"/>
                  <a:t>, °C</a:t>
                </a:r>
                <a:endParaRPr lang="en-GB" dirty="0"/>
              </a:p>
            </c:rich>
          </c:tx>
          <c:layout>
            <c:manualLayout>
              <c:xMode val="edge"/>
              <c:yMode val="edge"/>
              <c:x val="3.7302707106617781E-2"/>
              <c:y val="7.618976679358859E-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dk1"/>
                  </a:solidFill>
                  <a:latin typeface="+mn-lt"/>
                  <a:ea typeface="+mn-ea"/>
                  <a:cs typeface="+mn-cs"/>
                </a:defRPr>
              </a:pPr>
              <a:endParaRPr lang="ru-UA"/>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ru-UA"/>
          </a:p>
        </c:txPr>
        <c:crossAx val="212732160"/>
        <c:crossesAt val="-30"/>
        <c:crossBetween val="between"/>
      </c:valAx>
      <c:spPr>
        <a:noFill/>
        <a:ln>
          <a:solidFill>
            <a:schemeClr val="bg1">
              <a:lumMod val="85000"/>
            </a:schemeClr>
          </a:solidFill>
        </a:ln>
        <a:effectLst/>
      </c:spPr>
    </c:plotArea>
    <c:plotVisOnly val="1"/>
    <c:dispBlanksAs val="gap"/>
    <c:showDLblsOverMax val="0"/>
  </c:chart>
  <c:spPr>
    <a:solidFill>
      <a:schemeClr val="lt1"/>
    </a:solidFill>
    <a:ln w="25400" cap="flat" cmpd="sng" algn="ctr">
      <a:solidFill>
        <a:schemeClr val="accent3"/>
      </a:solidFill>
      <a:prstDash val="solid"/>
    </a:ln>
    <a:effectLst/>
  </c:spPr>
  <c:txPr>
    <a:bodyPr/>
    <a:lstStyle/>
    <a:p>
      <a:pPr>
        <a:defRPr>
          <a:solidFill>
            <a:schemeClr val="dk1"/>
          </a:solidFill>
          <a:latin typeface="+mn-lt"/>
          <a:ea typeface="+mn-ea"/>
          <a:cs typeface="+mn-cs"/>
        </a:defRPr>
      </a:pPr>
      <a:endParaRPr lang="ru-UA"/>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78865673741759"/>
          <c:y val="0.11407599351644365"/>
          <c:w val="0.76246934796591093"/>
          <c:h val="0.61476022866146185"/>
        </c:manualLayout>
      </c:layout>
      <c:lineChart>
        <c:grouping val="standard"/>
        <c:varyColors val="0"/>
        <c:ser>
          <c:idx val="0"/>
          <c:order val="0"/>
          <c:tx>
            <c:strRef>
              <c:f>Sheet1!$B$1</c:f>
              <c:strCache>
                <c:ptCount val="1"/>
                <c:pt idx="0">
                  <c:v>Desired temperature</c:v>
                </c:pt>
              </c:strCache>
            </c:strRef>
          </c:tx>
          <c:spPr>
            <a:ln w="38100" cap="rnd">
              <a:solidFill>
                <a:srgbClr val="00B050"/>
              </a:solidFill>
              <a:prstDash val="solid"/>
              <a:round/>
            </a:ln>
            <a:effectLst/>
          </c:spPr>
          <c:marker>
            <c:symbol val="none"/>
          </c:marker>
          <c:cat>
            <c:strRef>
              <c:f>Sheet1!$A$2:$A$13</c:f>
              <c:strCache>
                <c:ptCount val="12"/>
                <c:pt idx="0">
                  <c:v>Січень</c:v>
                </c:pt>
                <c:pt idx="1">
                  <c:v>Лютий</c:v>
                </c:pt>
                <c:pt idx="2">
                  <c:v>Березень</c:v>
                </c:pt>
                <c:pt idx="3">
                  <c:v>Квітень</c:v>
                </c:pt>
                <c:pt idx="4">
                  <c:v>Травень</c:v>
                </c:pt>
                <c:pt idx="5">
                  <c:v>Червень</c:v>
                </c:pt>
                <c:pt idx="6">
                  <c:v>Липень</c:v>
                </c:pt>
                <c:pt idx="7">
                  <c:v>Серпень</c:v>
                </c:pt>
                <c:pt idx="8">
                  <c:v>Вересень</c:v>
                </c:pt>
                <c:pt idx="9">
                  <c:v>Жовтень</c:v>
                </c:pt>
                <c:pt idx="10">
                  <c:v>Листопад</c:v>
                </c:pt>
                <c:pt idx="11">
                  <c:v>Грудень</c:v>
                </c:pt>
              </c:strCache>
            </c:strRef>
          </c:cat>
          <c:val>
            <c:numRef>
              <c:f>Sheet1!$B$2:$B$13</c:f>
              <c:numCache>
                <c:formatCode>General</c:formatCode>
                <c:ptCount val="12"/>
                <c:pt idx="0">
                  <c:v>20</c:v>
                </c:pt>
                <c:pt idx="1">
                  <c:v>20</c:v>
                </c:pt>
                <c:pt idx="2">
                  <c:v>20</c:v>
                </c:pt>
                <c:pt idx="3">
                  <c:v>20</c:v>
                </c:pt>
                <c:pt idx="9">
                  <c:v>20</c:v>
                </c:pt>
                <c:pt idx="10">
                  <c:v>20</c:v>
                </c:pt>
                <c:pt idx="11">
                  <c:v>20</c:v>
                </c:pt>
              </c:numCache>
            </c:numRef>
          </c:val>
          <c:smooth val="0"/>
          <c:extLst>
            <c:ext xmlns:c16="http://schemas.microsoft.com/office/drawing/2014/chart" uri="{C3380CC4-5D6E-409C-BE32-E72D297353CC}">
              <c16:uniqueId val="{00000000-333E-40E8-B1CD-4383A26EAA9A}"/>
            </c:ext>
          </c:extLst>
        </c:ser>
        <c:ser>
          <c:idx val="1"/>
          <c:order val="1"/>
          <c:tx>
            <c:strRef>
              <c:f>Sheet1!$C$1</c:f>
              <c:strCache>
                <c:ptCount val="1"/>
                <c:pt idx="0">
                  <c:v>Too low temperature</c:v>
                </c:pt>
              </c:strCache>
            </c:strRef>
          </c:tx>
          <c:spPr>
            <a:ln w="28575" cap="rnd">
              <a:solidFill>
                <a:schemeClr val="accent1"/>
              </a:solidFill>
              <a:round/>
            </a:ln>
            <a:effectLst/>
          </c:spPr>
          <c:marker>
            <c:symbol val="none"/>
          </c:marker>
          <c:cat>
            <c:strRef>
              <c:f>Sheet1!$A$2:$A$13</c:f>
              <c:strCache>
                <c:ptCount val="12"/>
                <c:pt idx="0">
                  <c:v>Січень</c:v>
                </c:pt>
                <c:pt idx="1">
                  <c:v>Лютий</c:v>
                </c:pt>
                <c:pt idx="2">
                  <c:v>Березень</c:v>
                </c:pt>
                <c:pt idx="3">
                  <c:v>Квітень</c:v>
                </c:pt>
                <c:pt idx="4">
                  <c:v>Травень</c:v>
                </c:pt>
                <c:pt idx="5">
                  <c:v>Червень</c:v>
                </c:pt>
                <c:pt idx="6">
                  <c:v>Липень</c:v>
                </c:pt>
                <c:pt idx="7">
                  <c:v>Серпень</c:v>
                </c:pt>
                <c:pt idx="8">
                  <c:v>Вересень</c:v>
                </c:pt>
                <c:pt idx="9">
                  <c:v>Жовтень</c:v>
                </c:pt>
                <c:pt idx="10">
                  <c:v>Листопад</c:v>
                </c:pt>
                <c:pt idx="11">
                  <c:v>Грудень</c:v>
                </c:pt>
              </c:strCache>
            </c:strRef>
          </c:cat>
          <c:val>
            <c:numRef>
              <c:f>Sheet1!$C$2:$C$13</c:f>
              <c:numCache>
                <c:formatCode>General</c:formatCode>
                <c:ptCount val="12"/>
                <c:pt idx="0">
                  <c:v>16</c:v>
                </c:pt>
                <c:pt idx="1">
                  <c:v>17</c:v>
                </c:pt>
                <c:pt idx="2">
                  <c:v>18</c:v>
                </c:pt>
                <c:pt idx="3">
                  <c:v>19</c:v>
                </c:pt>
                <c:pt idx="9">
                  <c:v>19</c:v>
                </c:pt>
                <c:pt idx="10">
                  <c:v>18</c:v>
                </c:pt>
                <c:pt idx="11">
                  <c:v>17</c:v>
                </c:pt>
              </c:numCache>
            </c:numRef>
          </c:val>
          <c:smooth val="0"/>
          <c:extLst>
            <c:ext xmlns:c16="http://schemas.microsoft.com/office/drawing/2014/chart" uri="{C3380CC4-5D6E-409C-BE32-E72D297353CC}">
              <c16:uniqueId val="{00000001-333E-40E8-B1CD-4383A26EAA9A}"/>
            </c:ext>
          </c:extLst>
        </c:ser>
        <c:ser>
          <c:idx val="2"/>
          <c:order val="2"/>
          <c:tx>
            <c:strRef>
              <c:f>Sheet1!$D$1</c:f>
              <c:strCache>
                <c:ptCount val="1"/>
                <c:pt idx="0">
                  <c:v>Too high temperature</c:v>
                </c:pt>
              </c:strCache>
            </c:strRef>
          </c:tx>
          <c:spPr>
            <a:ln w="28575" cap="rnd">
              <a:solidFill>
                <a:srgbClr val="C00000"/>
              </a:solidFill>
              <a:round/>
            </a:ln>
            <a:effectLst/>
          </c:spPr>
          <c:marker>
            <c:symbol val="none"/>
          </c:marker>
          <c:cat>
            <c:strRef>
              <c:f>Sheet1!$A$2:$A$13</c:f>
              <c:strCache>
                <c:ptCount val="12"/>
                <c:pt idx="0">
                  <c:v>Січень</c:v>
                </c:pt>
                <c:pt idx="1">
                  <c:v>Лютий</c:v>
                </c:pt>
                <c:pt idx="2">
                  <c:v>Березень</c:v>
                </c:pt>
                <c:pt idx="3">
                  <c:v>Квітень</c:v>
                </c:pt>
                <c:pt idx="4">
                  <c:v>Травень</c:v>
                </c:pt>
                <c:pt idx="5">
                  <c:v>Червень</c:v>
                </c:pt>
                <c:pt idx="6">
                  <c:v>Липень</c:v>
                </c:pt>
                <c:pt idx="7">
                  <c:v>Серпень</c:v>
                </c:pt>
                <c:pt idx="8">
                  <c:v>Вересень</c:v>
                </c:pt>
                <c:pt idx="9">
                  <c:v>Жовтень</c:v>
                </c:pt>
                <c:pt idx="10">
                  <c:v>Листопад</c:v>
                </c:pt>
                <c:pt idx="11">
                  <c:v>Грудень</c:v>
                </c:pt>
              </c:strCache>
            </c:strRef>
          </c:cat>
          <c:val>
            <c:numRef>
              <c:f>Sheet1!$D$2:$D$13</c:f>
              <c:numCache>
                <c:formatCode>General</c:formatCode>
                <c:ptCount val="12"/>
                <c:pt idx="0">
                  <c:v>24</c:v>
                </c:pt>
                <c:pt idx="1">
                  <c:v>23</c:v>
                </c:pt>
                <c:pt idx="2">
                  <c:v>22</c:v>
                </c:pt>
                <c:pt idx="3">
                  <c:v>21</c:v>
                </c:pt>
                <c:pt idx="9">
                  <c:v>21</c:v>
                </c:pt>
                <c:pt idx="10">
                  <c:v>22</c:v>
                </c:pt>
                <c:pt idx="11">
                  <c:v>23</c:v>
                </c:pt>
              </c:numCache>
            </c:numRef>
          </c:val>
          <c:smooth val="0"/>
          <c:extLst>
            <c:ext xmlns:c16="http://schemas.microsoft.com/office/drawing/2014/chart" uri="{C3380CC4-5D6E-409C-BE32-E72D297353CC}">
              <c16:uniqueId val="{00000002-333E-40E8-B1CD-4383A26EAA9A}"/>
            </c:ext>
          </c:extLst>
        </c:ser>
        <c:ser>
          <c:idx val="3"/>
          <c:order val="3"/>
          <c:tx>
            <c:strRef>
              <c:f>Sheet1!$E$1</c:f>
              <c:strCache>
                <c:ptCount val="1"/>
                <c:pt idx="0">
                  <c:v>Column3</c:v>
                </c:pt>
              </c:strCache>
            </c:strRef>
          </c:tx>
          <c:spPr>
            <a:ln w="28575" cap="rnd">
              <a:solidFill>
                <a:srgbClr val="92D050"/>
              </a:solidFill>
              <a:prstDash val="lgDash"/>
              <a:round/>
            </a:ln>
            <a:effectLst/>
          </c:spPr>
          <c:marker>
            <c:symbol val="none"/>
          </c:marker>
          <c:cat>
            <c:strRef>
              <c:f>Sheet1!$A$2:$A$13</c:f>
              <c:strCache>
                <c:ptCount val="12"/>
                <c:pt idx="0">
                  <c:v>Січень</c:v>
                </c:pt>
                <c:pt idx="1">
                  <c:v>Лютий</c:v>
                </c:pt>
                <c:pt idx="2">
                  <c:v>Березень</c:v>
                </c:pt>
                <c:pt idx="3">
                  <c:v>Квітень</c:v>
                </c:pt>
                <c:pt idx="4">
                  <c:v>Травень</c:v>
                </c:pt>
                <c:pt idx="5">
                  <c:v>Червень</c:v>
                </c:pt>
                <c:pt idx="6">
                  <c:v>Липень</c:v>
                </c:pt>
                <c:pt idx="7">
                  <c:v>Серпень</c:v>
                </c:pt>
                <c:pt idx="8">
                  <c:v>Вересень</c:v>
                </c:pt>
                <c:pt idx="9">
                  <c:v>Жовтень</c:v>
                </c:pt>
                <c:pt idx="10">
                  <c:v>Листопад</c:v>
                </c:pt>
                <c:pt idx="11">
                  <c:v>Грудень</c:v>
                </c:pt>
              </c:strCache>
            </c:strRef>
          </c:cat>
          <c:val>
            <c:numRef>
              <c:f>Sheet1!$E$2:$E$13</c:f>
              <c:numCache>
                <c:formatCode>General</c:formatCode>
                <c:ptCount val="12"/>
              </c:numCache>
            </c:numRef>
          </c:val>
          <c:smooth val="0"/>
          <c:extLst>
            <c:ext xmlns:c16="http://schemas.microsoft.com/office/drawing/2014/chart" uri="{C3380CC4-5D6E-409C-BE32-E72D297353CC}">
              <c16:uniqueId val="{00000003-333E-40E8-B1CD-4383A26EAA9A}"/>
            </c:ext>
          </c:extLst>
        </c:ser>
        <c:ser>
          <c:idx val="4"/>
          <c:order val="4"/>
          <c:tx>
            <c:strRef>
              <c:f>Sheet1!$F$1</c:f>
              <c:strCache>
                <c:ptCount val="1"/>
                <c:pt idx="0">
                  <c:v>Column4</c:v>
                </c:pt>
              </c:strCache>
            </c:strRef>
          </c:tx>
          <c:spPr>
            <a:ln w="28575" cap="rnd">
              <a:solidFill>
                <a:schemeClr val="accent1"/>
              </a:solidFill>
              <a:prstDash val="lgDash"/>
              <a:round/>
            </a:ln>
            <a:effectLst/>
          </c:spPr>
          <c:marker>
            <c:symbol val="none"/>
          </c:marker>
          <c:cat>
            <c:strRef>
              <c:f>Sheet1!$A$2:$A$13</c:f>
              <c:strCache>
                <c:ptCount val="12"/>
                <c:pt idx="0">
                  <c:v>Січень</c:v>
                </c:pt>
                <c:pt idx="1">
                  <c:v>Лютий</c:v>
                </c:pt>
                <c:pt idx="2">
                  <c:v>Березень</c:v>
                </c:pt>
                <c:pt idx="3">
                  <c:v>Квітень</c:v>
                </c:pt>
                <c:pt idx="4">
                  <c:v>Травень</c:v>
                </c:pt>
                <c:pt idx="5">
                  <c:v>Червень</c:v>
                </c:pt>
                <c:pt idx="6">
                  <c:v>Липень</c:v>
                </c:pt>
                <c:pt idx="7">
                  <c:v>Серпень</c:v>
                </c:pt>
                <c:pt idx="8">
                  <c:v>Вересень</c:v>
                </c:pt>
                <c:pt idx="9">
                  <c:v>Жовтень</c:v>
                </c:pt>
                <c:pt idx="10">
                  <c:v>Листопад</c:v>
                </c:pt>
                <c:pt idx="11">
                  <c:v>Грудень</c:v>
                </c:pt>
              </c:strCache>
            </c:strRef>
          </c:cat>
          <c:val>
            <c:numRef>
              <c:f>Sheet1!$F$2:$F$13</c:f>
              <c:numCache>
                <c:formatCode>General</c:formatCode>
                <c:ptCount val="12"/>
              </c:numCache>
            </c:numRef>
          </c:val>
          <c:smooth val="0"/>
          <c:extLst>
            <c:ext xmlns:c16="http://schemas.microsoft.com/office/drawing/2014/chart" uri="{C3380CC4-5D6E-409C-BE32-E72D297353CC}">
              <c16:uniqueId val="{00000004-333E-40E8-B1CD-4383A26EAA9A}"/>
            </c:ext>
          </c:extLst>
        </c:ser>
        <c:ser>
          <c:idx val="5"/>
          <c:order val="5"/>
          <c:tx>
            <c:strRef>
              <c:f>Sheet1!$G$1</c:f>
              <c:strCache>
                <c:ptCount val="1"/>
                <c:pt idx="0">
                  <c:v>Column5</c:v>
                </c:pt>
              </c:strCache>
            </c:strRef>
          </c:tx>
          <c:spPr>
            <a:ln w="28575" cap="rnd">
              <a:solidFill>
                <a:srgbClr val="C00000"/>
              </a:solidFill>
              <a:prstDash val="lgDash"/>
              <a:round/>
            </a:ln>
            <a:effectLst/>
          </c:spPr>
          <c:marker>
            <c:symbol val="none"/>
          </c:marker>
          <c:cat>
            <c:strRef>
              <c:f>Sheet1!$A$2:$A$13</c:f>
              <c:strCache>
                <c:ptCount val="12"/>
                <c:pt idx="0">
                  <c:v>Січень</c:v>
                </c:pt>
                <c:pt idx="1">
                  <c:v>Лютий</c:v>
                </c:pt>
                <c:pt idx="2">
                  <c:v>Березень</c:v>
                </c:pt>
                <c:pt idx="3">
                  <c:v>Квітень</c:v>
                </c:pt>
                <c:pt idx="4">
                  <c:v>Травень</c:v>
                </c:pt>
                <c:pt idx="5">
                  <c:v>Червень</c:v>
                </c:pt>
                <c:pt idx="6">
                  <c:v>Липень</c:v>
                </c:pt>
                <c:pt idx="7">
                  <c:v>Серпень</c:v>
                </c:pt>
                <c:pt idx="8">
                  <c:v>Вересень</c:v>
                </c:pt>
                <c:pt idx="9">
                  <c:v>Жовтень</c:v>
                </c:pt>
                <c:pt idx="10">
                  <c:v>Листопад</c:v>
                </c:pt>
                <c:pt idx="11">
                  <c:v>Грудень</c:v>
                </c:pt>
              </c:strCache>
            </c:strRef>
          </c:cat>
          <c:val>
            <c:numRef>
              <c:f>Sheet1!$G$2:$G$13</c:f>
              <c:numCache>
                <c:formatCode>General</c:formatCode>
                <c:ptCount val="12"/>
              </c:numCache>
            </c:numRef>
          </c:val>
          <c:smooth val="0"/>
          <c:extLst>
            <c:ext xmlns:c16="http://schemas.microsoft.com/office/drawing/2014/chart" uri="{C3380CC4-5D6E-409C-BE32-E72D297353CC}">
              <c16:uniqueId val="{00000005-333E-40E8-B1CD-4383A26EAA9A}"/>
            </c:ext>
          </c:extLst>
        </c:ser>
        <c:dLbls>
          <c:showLegendKey val="0"/>
          <c:showVal val="0"/>
          <c:showCatName val="0"/>
          <c:showSerName val="0"/>
          <c:showPercent val="0"/>
          <c:showBubbleSize val="0"/>
        </c:dLbls>
        <c:smooth val="0"/>
        <c:axId val="218346624"/>
        <c:axId val="218348160"/>
      </c:lineChart>
      <c:catAx>
        <c:axId val="2183466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ru-UA"/>
          </a:p>
        </c:txPr>
        <c:crossAx val="218348160"/>
        <c:crosses val="autoZero"/>
        <c:auto val="1"/>
        <c:lblAlgn val="ctr"/>
        <c:lblOffset val="100"/>
        <c:noMultiLvlLbl val="0"/>
      </c:catAx>
      <c:valAx>
        <c:axId val="218348160"/>
        <c:scaling>
          <c:orientation val="minMax"/>
          <c:min val="1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dk1"/>
                    </a:solidFill>
                    <a:latin typeface="+mn-lt"/>
                    <a:ea typeface="+mn-ea"/>
                    <a:cs typeface="+mn-cs"/>
                  </a:defRPr>
                </a:pPr>
                <a:r>
                  <a:rPr lang="uk-UA" dirty="0"/>
                  <a:t>Температура повітря в приміщенні</a:t>
                </a:r>
                <a:r>
                  <a:rPr lang="lv-LV" dirty="0"/>
                  <a:t>, °C</a:t>
                </a:r>
                <a:endParaRPr lang="en-GB" dirty="0"/>
              </a:p>
            </c:rich>
          </c:tx>
          <c:layout>
            <c:manualLayout>
              <c:xMode val="edge"/>
              <c:yMode val="edge"/>
              <c:x val="2.5544754286560754E-2"/>
              <c:y val="7.9396481199058691E-2"/>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dk1"/>
                  </a:solidFill>
                  <a:latin typeface="+mn-lt"/>
                  <a:ea typeface="+mn-ea"/>
                  <a:cs typeface="+mn-cs"/>
                </a:defRPr>
              </a:pPr>
              <a:endParaRPr lang="ru-UA"/>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ru-UA"/>
          </a:p>
        </c:txPr>
        <c:crossAx val="218346624"/>
        <c:crossesAt val="-30"/>
        <c:crossBetween val="between"/>
      </c:valAx>
      <c:spPr>
        <a:noFill/>
        <a:ln>
          <a:solidFill>
            <a:schemeClr val="bg1">
              <a:lumMod val="85000"/>
            </a:schemeClr>
          </a:solidFill>
        </a:ln>
        <a:effectLst/>
      </c:spPr>
    </c:plotArea>
    <c:plotVisOnly val="1"/>
    <c:dispBlanksAs val="gap"/>
    <c:showDLblsOverMax val="0"/>
  </c:chart>
  <c:spPr>
    <a:solidFill>
      <a:schemeClr val="lt1"/>
    </a:solidFill>
    <a:ln w="25400" cap="flat" cmpd="sng" algn="ctr">
      <a:solidFill>
        <a:schemeClr val="accent4"/>
      </a:solidFill>
      <a:prstDash val="solid"/>
    </a:ln>
    <a:effectLst/>
  </c:spPr>
  <c:txPr>
    <a:bodyPr/>
    <a:lstStyle/>
    <a:p>
      <a:pPr>
        <a:defRPr>
          <a:solidFill>
            <a:schemeClr val="dk1"/>
          </a:solidFill>
          <a:latin typeface="+mn-lt"/>
          <a:ea typeface="+mn-ea"/>
          <a:cs typeface="+mn-cs"/>
        </a:defRPr>
      </a:pPr>
      <a:endParaRPr lang="ru-UA"/>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0.16742</cdr:x>
      <cdr:y>0.55225</cdr:y>
    </cdr:from>
    <cdr:to>
      <cdr:x>0.34616</cdr:x>
      <cdr:y>0.68436</cdr:y>
    </cdr:to>
    <cdr:sp macro="" textlink="">
      <cdr:nvSpPr>
        <cdr:cNvPr id="2" name="TextBox 9"/>
        <cdr:cNvSpPr txBox="1"/>
      </cdr:nvSpPr>
      <cdr:spPr>
        <a:xfrm xmlns:a="http://schemas.openxmlformats.org/drawingml/2006/main">
          <a:off x="904168" y="2187153"/>
          <a:ext cx="965329" cy="52322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uk-UA" sz="1400" b="1" dirty="0">
              <a:solidFill>
                <a:schemeClr val="accent1"/>
              </a:solidFill>
            </a:rPr>
            <a:t>Занадто </a:t>
          </a:r>
        </a:p>
        <a:p xmlns:a="http://schemas.openxmlformats.org/drawingml/2006/main">
          <a:r>
            <a:rPr lang="uk-UA" sz="1400" b="1" dirty="0">
              <a:solidFill>
                <a:schemeClr val="accent1"/>
              </a:solidFill>
            </a:rPr>
            <a:t>холодна</a:t>
          </a:r>
          <a:endParaRPr lang="en-GB" b="1" dirty="0">
            <a:solidFill>
              <a:schemeClr val="accent1"/>
            </a:solidFill>
          </a:endParaRPr>
        </a:p>
      </cdr:txBody>
    </cdr:sp>
  </cdr:relSizeAnchor>
  <cdr:relSizeAnchor xmlns:cdr="http://schemas.openxmlformats.org/drawingml/2006/chartDrawing">
    <cdr:from>
      <cdr:x>0.17333</cdr:x>
      <cdr:y>0.14831</cdr:y>
    </cdr:from>
    <cdr:to>
      <cdr:x>0.34244</cdr:x>
      <cdr:y>0.28042</cdr:y>
    </cdr:to>
    <cdr:sp macro="" textlink="">
      <cdr:nvSpPr>
        <cdr:cNvPr id="3" name="TextBox 9"/>
        <cdr:cNvSpPr txBox="1"/>
      </cdr:nvSpPr>
      <cdr:spPr>
        <a:xfrm xmlns:a="http://schemas.openxmlformats.org/drawingml/2006/main">
          <a:off x="936104" y="587369"/>
          <a:ext cx="913263" cy="52322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lv-LV"/>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r>
            <a:rPr lang="uk-UA" sz="1400" b="1" dirty="0">
              <a:solidFill>
                <a:srgbClr val="C00000"/>
              </a:solidFill>
            </a:rPr>
            <a:t>Занадто</a:t>
          </a:r>
        </a:p>
        <a:p xmlns:a="http://schemas.openxmlformats.org/drawingml/2006/main">
          <a:r>
            <a:rPr lang="uk-UA" sz="1400" b="1" dirty="0">
              <a:solidFill>
                <a:srgbClr val="C00000"/>
              </a:solidFill>
            </a:rPr>
            <a:t> гаряча</a:t>
          </a:r>
          <a:endParaRPr lang="en-GB" b="1" dirty="0">
            <a:solidFill>
              <a:srgbClr val="C00000"/>
            </a:solidFill>
          </a:endParaRPr>
        </a:p>
      </cdr:txBody>
    </cdr:sp>
  </cdr:relSizeAnchor>
  <cdr:relSizeAnchor xmlns:cdr="http://schemas.openxmlformats.org/drawingml/2006/chartDrawing">
    <cdr:from>
      <cdr:x>0.17333</cdr:x>
      <cdr:y>0.34985</cdr:y>
    </cdr:from>
    <cdr:to>
      <cdr:x>0.33081</cdr:x>
      <cdr:y>0.42756</cdr:y>
    </cdr:to>
    <cdr:sp macro="" textlink="">
      <cdr:nvSpPr>
        <cdr:cNvPr id="4" name="TextBox 2"/>
        <cdr:cNvSpPr txBox="1"/>
      </cdr:nvSpPr>
      <cdr:spPr>
        <a:xfrm xmlns:a="http://schemas.openxmlformats.org/drawingml/2006/main">
          <a:off x="936086" y="1385560"/>
          <a:ext cx="850489"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lv-LV"/>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r>
            <a:rPr lang="uk-UA" sz="1400" b="1" dirty="0">
              <a:solidFill>
                <a:srgbClr val="00B050"/>
              </a:solidFill>
            </a:rPr>
            <a:t>Бажана</a:t>
          </a:r>
          <a:endParaRPr lang="en-GB" b="1" dirty="0">
            <a:solidFill>
              <a:srgbClr val="00B050"/>
            </a:solidFill>
          </a:endParaRPr>
        </a:p>
      </cdr:txBody>
    </cdr:sp>
  </cdr:relSizeAnchor>
  <cdr:relSizeAnchor xmlns:cdr="http://schemas.openxmlformats.org/drawingml/2006/chartDrawing">
    <cdr:from>
      <cdr:x>0.38768</cdr:x>
      <cdr:y>0.11854</cdr:y>
    </cdr:from>
    <cdr:to>
      <cdr:x>0.72097</cdr:x>
      <cdr:y>0.72756</cdr:y>
    </cdr:to>
    <cdr:sp macro="" textlink="">
      <cdr:nvSpPr>
        <cdr:cNvPr id="5" name="Rectangle 4"/>
        <cdr:cNvSpPr/>
      </cdr:nvSpPr>
      <cdr:spPr>
        <a:xfrm xmlns:a="http://schemas.openxmlformats.org/drawingml/2006/main">
          <a:off x="2093693" y="469467"/>
          <a:ext cx="1800000" cy="2412000"/>
        </a:xfrm>
        <a:prstGeom xmlns:a="http://schemas.openxmlformats.org/drawingml/2006/main" prst="rect">
          <a:avLst/>
        </a:prstGeom>
        <a:solidFill xmlns:a="http://schemas.openxmlformats.org/drawingml/2006/main">
          <a:srgbClr val="D9D9D9">
            <a:alpha val="20000"/>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lv-LV"/>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endParaRPr lang="en-GB" dirty="0"/>
        </a:p>
      </cdr:txBody>
    </cdr:sp>
  </cdr:relSizeAnchor>
</c:userShapes>
</file>

<file path=ppt/drawings/drawing2.xml><?xml version="1.0" encoding="utf-8"?>
<c:userShapes xmlns:c="http://schemas.openxmlformats.org/drawingml/2006/chart">
  <cdr:relSizeAnchor xmlns:cdr="http://schemas.openxmlformats.org/drawingml/2006/chartDrawing">
    <cdr:from>
      <cdr:x>0.14667</cdr:x>
      <cdr:y>0.62104</cdr:y>
    </cdr:from>
    <cdr:to>
      <cdr:x>0.46492</cdr:x>
      <cdr:y>0.69875</cdr:y>
    </cdr:to>
    <cdr:sp macro="" textlink="">
      <cdr:nvSpPr>
        <cdr:cNvPr id="2" name="TextBox 9"/>
        <cdr:cNvSpPr txBox="1"/>
      </cdr:nvSpPr>
      <cdr:spPr>
        <a:xfrm xmlns:a="http://schemas.openxmlformats.org/drawingml/2006/main">
          <a:off x="792088" y="2459577"/>
          <a:ext cx="1718740"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uk-UA" sz="1400" b="1" dirty="0">
              <a:solidFill>
                <a:schemeClr val="accent1"/>
              </a:solidFill>
            </a:rPr>
            <a:t>Занадто холодна</a:t>
          </a:r>
          <a:endParaRPr lang="en-GB" b="1" dirty="0">
            <a:solidFill>
              <a:schemeClr val="accent1"/>
            </a:solidFill>
          </a:endParaRPr>
        </a:p>
      </cdr:txBody>
    </cdr:sp>
  </cdr:relSizeAnchor>
  <cdr:relSizeAnchor xmlns:cdr="http://schemas.openxmlformats.org/drawingml/2006/chartDrawing">
    <cdr:from>
      <cdr:x>0.14667</cdr:x>
      <cdr:y>0.13013</cdr:y>
    </cdr:from>
    <cdr:to>
      <cdr:x>0.43406</cdr:x>
      <cdr:y>0.20784</cdr:y>
    </cdr:to>
    <cdr:sp macro="" textlink="">
      <cdr:nvSpPr>
        <cdr:cNvPr id="3" name="TextBox 9"/>
        <cdr:cNvSpPr txBox="1"/>
      </cdr:nvSpPr>
      <cdr:spPr>
        <a:xfrm xmlns:a="http://schemas.openxmlformats.org/drawingml/2006/main">
          <a:off x="792088" y="515361"/>
          <a:ext cx="1552092"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lv-LV"/>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r>
            <a:rPr lang="uk-UA" sz="1400" b="1" dirty="0">
              <a:solidFill>
                <a:srgbClr val="C00000"/>
              </a:solidFill>
            </a:rPr>
            <a:t>Занадто гаряча</a:t>
          </a:r>
          <a:endParaRPr lang="en-GB" b="1" dirty="0">
            <a:solidFill>
              <a:srgbClr val="C00000"/>
            </a:solidFill>
          </a:endParaRPr>
        </a:p>
      </cdr:txBody>
    </cdr:sp>
  </cdr:relSizeAnchor>
  <cdr:relSizeAnchor xmlns:cdr="http://schemas.openxmlformats.org/drawingml/2006/chartDrawing">
    <cdr:from>
      <cdr:x>0.17333</cdr:x>
      <cdr:y>0.34985</cdr:y>
    </cdr:from>
    <cdr:to>
      <cdr:x>0.33081</cdr:x>
      <cdr:y>0.42756</cdr:y>
    </cdr:to>
    <cdr:sp macro="" textlink="">
      <cdr:nvSpPr>
        <cdr:cNvPr id="4" name="TextBox 2"/>
        <cdr:cNvSpPr txBox="1"/>
      </cdr:nvSpPr>
      <cdr:spPr>
        <a:xfrm xmlns:a="http://schemas.openxmlformats.org/drawingml/2006/main">
          <a:off x="936086" y="1385560"/>
          <a:ext cx="850489" cy="30777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lv-LV"/>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xmlns:a="http://schemas.openxmlformats.org/drawingml/2006/main">
          <a:r>
            <a:rPr lang="uk-UA" sz="1400" b="1" dirty="0">
              <a:solidFill>
                <a:srgbClr val="00B050"/>
              </a:solidFill>
            </a:rPr>
            <a:t>Бажана</a:t>
          </a:r>
          <a:endParaRPr lang="en-GB" b="1" dirty="0">
            <a:solidFill>
              <a:srgbClr val="00B050"/>
            </a:solidFill>
          </a:endParaRPr>
        </a:p>
      </cdr:txBody>
    </cdr:sp>
  </cdr:relSizeAnchor>
  <cdr:relSizeAnchor xmlns:cdr="http://schemas.openxmlformats.org/drawingml/2006/chartDrawing">
    <cdr:from>
      <cdr:x>0.38768</cdr:x>
      <cdr:y>0.11854</cdr:y>
    </cdr:from>
    <cdr:to>
      <cdr:x>0.72097</cdr:x>
      <cdr:y>0.72756</cdr:y>
    </cdr:to>
    <cdr:sp macro="" textlink="">
      <cdr:nvSpPr>
        <cdr:cNvPr id="5" name="Rectangle 4"/>
        <cdr:cNvSpPr/>
      </cdr:nvSpPr>
      <cdr:spPr>
        <a:xfrm xmlns:a="http://schemas.openxmlformats.org/drawingml/2006/main">
          <a:off x="2093693" y="469467"/>
          <a:ext cx="1800000" cy="2412000"/>
        </a:xfrm>
        <a:prstGeom xmlns:a="http://schemas.openxmlformats.org/drawingml/2006/main" prst="rect">
          <a:avLst/>
        </a:prstGeom>
        <a:solidFill xmlns:a="http://schemas.openxmlformats.org/drawingml/2006/main">
          <a:srgbClr val="D9D9D9">
            <a:alpha val="20000"/>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lv-LV"/>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endParaRPr lang="en-GB"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6792388" cy="513508"/>
          </a:xfrm>
          <a:prstGeom prst="rect">
            <a:avLst/>
          </a:prstGeom>
        </p:spPr>
        <p:txBody>
          <a:bodyPr vert="horz" lIns="98498" tIns="49250" rIns="98498" bIns="49250" rtlCol="0"/>
          <a:lstStyle>
            <a:lvl1pPr algn="l">
              <a:defRPr sz="1300"/>
            </a:lvl1pPr>
          </a:lstStyle>
          <a:p>
            <a:r>
              <a:rPr lang="en-US"/>
              <a:t>2.1.3.Module - District Heating Internal Heating Systems</a:t>
            </a:r>
            <a:endParaRPr lang="lv-LV" dirty="0"/>
          </a:p>
        </p:txBody>
      </p:sp>
      <p:sp>
        <p:nvSpPr>
          <p:cNvPr id="4" name="Footer Placeholder 3"/>
          <p:cNvSpPr>
            <a:spLocks noGrp="1"/>
          </p:cNvSpPr>
          <p:nvPr>
            <p:ph type="ftr" sz="quarter" idx="2"/>
          </p:nvPr>
        </p:nvSpPr>
        <p:spPr>
          <a:xfrm>
            <a:off x="3" y="9721110"/>
            <a:ext cx="3078427" cy="513507"/>
          </a:xfrm>
          <a:prstGeom prst="rect">
            <a:avLst/>
          </a:prstGeom>
        </p:spPr>
        <p:txBody>
          <a:bodyPr vert="horz" lIns="98498" tIns="49250" rIns="98498" bIns="49250" rtlCol="0" anchor="b"/>
          <a:lstStyle>
            <a:lvl1pPr algn="l">
              <a:defRPr sz="1300"/>
            </a:lvl1pPr>
          </a:lstStyle>
          <a:p>
            <a:endParaRPr lang="lv-LV"/>
          </a:p>
        </p:txBody>
      </p:sp>
      <p:sp>
        <p:nvSpPr>
          <p:cNvPr id="5" name="Slide Number Placeholder 4"/>
          <p:cNvSpPr>
            <a:spLocks noGrp="1"/>
          </p:cNvSpPr>
          <p:nvPr>
            <p:ph type="sldNum" sz="quarter" idx="3"/>
          </p:nvPr>
        </p:nvSpPr>
        <p:spPr>
          <a:xfrm>
            <a:off x="4023995" y="9721110"/>
            <a:ext cx="3078427" cy="513507"/>
          </a:xfrm>
          <a:prstGeom prst="rect">
            <a:avLst/>
          </a:prstGeom>
        </p:spPr>
        <p:txBody>
          <a:bodyPr vert="horz" lIns="98498" tIns="49250" rIns="98498" bIns="49250" rtlCol="0" anchor="b"/>
          <a:lstStyle>
            <a:lvl1pPr algn="r">
              <a:defRPr sz="1300"/>
            </a:lvl1pPr>
          </a:lstStyle>
          <a:p>
            <a:fld id="{C8FB0C7C-2395-475B-83A6-90349B78B24F}" type="slidenum">
              <a:rPr lang="lv-LV" smtClean="0"/>
              <a:pPr/>
              <a:t>‹#›</a:t>
            </a:fld>
            <a:endParaRPr lang="lv-LV"/>
          </a:p>
        </p:txBody>
      </p:sp>
    </p:spTree>
    <p:extLst>
      <p:ext uri="{BB962C8B-B14F-4D97-AF65-F5344CB8AC3E}">
        <p14:creationId xmlns:p14="http://schemas.microsoft.com/office/powerpoint/2010/main" val="4254821387"/>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3" y="2"/>
            <a:ext cx="6720380" cy="511730"/>
          </a:xfrm>
          <a:prstGeom prst="rect">
            <a:avLst/>
          </a:prstGeom>
          <a:noFill/>
          <a:ln w="9525">
            <a:noFill/>
            <a:miter lim="800000"/>
            <a:headEnd/>
            <a:tailEnd/>
          </a:ln>
          <a:effectLst/>
        </p:spPr>
        <p:txBody>
          <a:bodyPr vert="horz" wrap="square" lIns="98498" tIns="49250" rIns="98498" bIns="49250" numCol="1" anchor="t" anchorCtr="0" compatLnSpc="1">
            <a:prstTxWarp prst="textNoShape">
              <a:avLst/>
            </a:prstTxWarp>
          </a:bodyPr>
          <a:lstStyle>
            <a:lvl1pPr>
              <a:defRPr sz="1300" smtClean="0"/>
            </a:lvl1pPr>
          </a:lstStyle>
          <a:p>
            <a:pPr>
              <a:defRPr/>
            </a:pPr>
            <a:r>
              <a:rPr lang="en-US"/>
              <a:t>2.1.3.Module - District Heating Internal Heating Systems</a:t>
            </a:r>
            <a:endParaRPr lang="lv-LV"/>
          </a:p>
        </p:txBody>
      </p:sp>
      <p:sp>
        <p:nvSpPr>
          <p:cNvPr id="5124" name="Rectangle 4"/>
          <p:cNvSpPr>
            <a:spLocks noGrp="1" noRot="1" noChangeAspect="1" noChangeArrowheads="1" noTextEdit="1"/>
          </p:cNvSpPr>
          <p:nvPr>
            <p:ph type="sldImg" idx="2"/>
          </p:nvPr>
        </p:nvSpPr>
        <p:spPr bwMode="auto">
          <a:xfrm>
            <a:off x="139700" y="766763"/>
            <a:ext cx="6824663" cy="3840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710407" y="4861444"/>
            <a:ext cx="5683250" cy="4605575"/>
          </a:xfrm>
          <a:prstGeom prst="rect">
            <a:avLst/>
          </a:prstGeom>
          <a:noFill/>
          <a:ln w="9525">
            <a:noFill/>
            <a:miter lim="800000"/>
            <a:headEnd/>
            <a:tailEnd/>
          </a:ln>
          <a:effectLst/>
        </p:spPr>
        <p:txBody>
          <a:bodyPr vert="horz" wrap="square" lIns="98498" tIns="49250" rIns="98498" bIns="49250" numCol="1" anchor="t" anchorCtr="0" compatLnSpc="1">
            <a:prstTxWarp prst="textNoShape">
              <a:avLst/>
            </a:prstTxWarp>
          </a:bodyPr>
          <a:lstStyle/>
          <a:p>
            <a:pPr lvl="0"/>
            <a:r>
              <a:rPr lang="lv-LV" noProof="0"/>
              <a:t>Click to edit Master text styles</a:t>
            </a:r>
          </a:p>
          <a:p>
            <a:pPr lvl="1"/>
            <a:r>
              <a:rPr lang="lv-LV" noProof="0"/>
              <a:t>Second level</a:t>
            </a:r>
          </a:p>
          <a:p>
            <a:pPr lvl="2"/>
            <a:r>
              <a:rPr lang="lv-LV" noProof="0"/>
              <a:t>Third level</a:t>
            </a:r>
          </a:p>
          <a:p>
            <a:pPr lvl="3"/>
            <a:r>
              <a:rPr lang="lv-LV" noProof="0"/>
              <a:t>Fourth level</a:t>
            </a:r>
          </a:p>
          <a:p>
            <a:pPr lvl="4"/>
            <a:r>
              <a:rPr lang="lv-LV" noProof="0"/>
              <a:t>Fifth level</a:t>
            </a:r>
          </a:p>
        </p:txBody>
      </p:sp>
      <p:sp>
        <p:nvSpPr>
          <p:cNvPr id="9222" name="Rectangle 6"/>
          <p:cNvSpPr>
            <a:spLocks noGrp="1" noChangeArrowheads="1"/>
          </p:cNvSpPr>
          <p:nvPr>
            <p:ph type="ftr" sz="quarter" idx="4"/>
          </p:nvPr>
        </p:nvSpPr>
        <p:spPr bwMode="auto">
          <a:xfrm>
            <a:off x="3" y="9721109"/>
            <a:ext cx="3078427" cy="511730"/>
          </a:xfrm>
          <a:prstGeom prst="rect">
            <a:avLst/>
          </a:prstGeom>
          <a:noFill/>
          <a:ln w="9525">
            <a:noFill/>
            <a:miter lim="800000"/>
            <a:headEnd/>
            <a:tailEnd/>
          </a:ln>
          <a:effectLst/>
        </p:spPr>
        <p:txBody>
          <a:bodyPr vert="horz" wrap="square" lIns="98498" tIns="49250" rIns="98498" bIns="49250" numCol="1" anchor="b" anchorCtr="0" compatLnSpc="1">
            <a:prstTxWarp prst="textNoShape">
              <a:avLst/>
            </a:prstTxWarp>
          </a:bodyPr>
          <a:lstStyle>
            <a:lvl1pPr>
              <a:defRPr sz="1300" smtClean="0"/>
            </a:lvl1pPr>
          </a:lstStyle>
          <a:p>
            <a:pPr>
              <a:defRPr/>
            </a:pPr>
            <a:endParaRPr lang="lv-LV"/>
          </a:p>
        </p:txBody>
      </p:sp>
      <p:sp>
        <p:nvSpPr>
          <p:cNvPr id="9223" name="Rectangle 7"/>
          <p:cNvSpPr>
            <a:spLocks noGrp="1" noChangeArrowheads="1"/>
          </p:cNvSpPr>
          <p:nvPr>
            <p:ph type="sldNum" sz="quarter" idx="5"/>
          </p:nvPr>
        </p:nvSpPr>
        <p:spPr bwMode="auto">
          <a:xfrm>
            <a:off x="4023995" y="9721109"/>
            <a:ext cx="3078427" cy="511730"/>
          </a:xfrm>
          <a:prstGeom prst="rect">
            <a:avLst/>
          </a:prstGeom>
          <a:noFill/>
          <a:ln w="9525">
            <a:noFill/>
            <a:miter lim="800000"/>
            <a:headEnd/>
            <a:tailEnd/>
          </a:ln>
          <a:effectLst/>
        </p:spPr>
        <p:txBody>
          <a:bodyPr vert="horz" wrap="square" lIns="98498" tIns="49250" rIns="98498" bIns="49250" numCol="1" anchor="b" anchorCtr="0" compatLnSpc="1">
            <a:prstTxWarp prst="textNoShape">
              <a:avLst/>
            </a:prstTxWarp>
          </a:bodyPr>
          <a:lstStyle>
            <a:lvl1pPr algn="r">
              <a:defRPr sz="1300" smtClean="0"/>
            </a:lvl1pPr>
          </a:lstStyle>
          <a:p>
            <a:pPr>
              <a:defRPr/>
            </a:pPr>
            <a:fld id="{D2B85848-249A-4A1F-BD97-096076EA879A}" type="slidenum">
              <a:rPr lang="lv-LV"/>
              <a:pPr>
                <a:defRPr/>
              </a:pPr>
              <a:t>‹#›</a:t>
            </a:fld>
            <a:endParaRPr lang="lv-LV"/>
          </a:p>
        </p:txBody>
      </p:sp>
    </p:spTree>
    <p:extLst>
      <p:ext uri="{BB962C8B-B14F-4D97-AF65-F5344CB8AC3E}">
        <p14:creationId xmlns:p14="http://schemas.microsoft.com/office/powerpoint/2010/main" val="1733845394"/>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en.wikipedia.org/wiki/Wax_motor"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9700" y="766763"/>
            <a:ext cx="6824663" cy="3840162"/>
          </a:xfrm>
        </p:spPr>
      </p:sp>
      <p:sp>
        <p:nvSpPr>
          <p:cNvPr id="3" name="Notizenplatzhalter 2"/>
          <p:cNvSpPr>
            <a:spLocks noGrp="1"/>
          </p:cNvSpPr>
          <p:nvPr>
            <p:ph type="body" idx="1"/>
          </p:nvPr>
        </p:nvSpPr>
        <p:spPr/>
        <p:txBody>
          <a:bodyPr/>
          <a:lstStyle/>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endParaRPr lang="de-DE" dirty="0"/>
          </a:p>
        </p:txBody>
      </p:sp>
      <p:sp>
        <p:nvSpPr>
          <p:cNvPr id="5" name="Header Placeholder 4"/>
          <p:cNvSpPr>
            <a:spLocks noGrp="1"/>
          </p:cNvSpPr>
          <p:nvPr>
            <p:ph type="hdr" sz="quarter" idx="11"/>
          </p:nvPr>
        </p:nvSpPr>
        <p:spPr/>
        <p:txBody>
          <a:bodyPr/>
          <a:lstStyle/>
          <a:p>
            <a:pPr>
              <a:defRPr/>
            </a:pPr>
            <a:r>
              <a:rPr lang="en-US"/>
              <a:t>2.1.3.Module - District Heating Internal Heating Systems</a:t>
            </a:r>
            <a:endParaRPr lang="lv-LV"/>
          </a:p>
        </p:txBody>
      </p:sp>
      <p:sp>
        <p:nvSpPr>
          <p:cNvPr id="4" name="Номер слайда 3">
            <a:extLst>
              <a:ext uri="{FF2B5EF4-FFF2-40B4-BE49-F238E27FC236}">
                <a16:creationId xmlns:a16="http://schemas.microsoft.com/office/drawing/2014/main" id="{3988AA7F-5BC2-45EB-9D13-3144D12E4551}"/>
              </a:ext>
            </a:extLst>
          </p:cNvPr>
          <p:cNvSpPr>
            <a:spLocks noGrp="1"/>
          </p:cNvSpPr>
          <p:nvPr>
            <p:ph type="sldNum" sz="quarter" idx="5"/>
          </p:nvPr>
        </p:nvSpPr>
        <p:spPr/>
        <p:txBody>
          <a:bodyPr/>
          <a:lstStyle/>
          <a:p>
            <a:pPr>
              <a:defRPr/>
            </a:pPr>
            <a:fld id="{D2B85848-249A-4A1F-BD97-096076EA879A}" type="slidenum">
              <a:rPr lang="lv-LV" smtClean="0"/>
              <a:pPr>
                <a:defRPr/>
              </a:pPr>
              <a:t>1</a:t>
            </a:fld>
            <a:endParaRPr lang="lv-LV"/>
          </a:p>
        </p:txBody>
      </p:sp>
    </p:spTree>
    <p:extLst>
      <p:ext uri="{BB962C8B-B14F-4D97-AF65-F5344CB8AC3E}">
        <p14:creationId xmlns:p14="http://schemas.microsoft.com/office/powerpoint/2010/main" val="1779674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kern="1200" noProof="0" dirty="0">
                <a:solidFill>
                  <a:schemeClr val="tx1"/>
                </a:solidFill>
                <a:effectLst/>
                <a:latin typeface="Arial" charset="0"/>
                <a:ea typeface="+mn-ea"/>
                <a:cs typeface="+mn-cs"/>
              </a:rPr>
              <a:t>У житловому будинку два найпоширеніші типи нагрівальних приладів – це радіатори та конвектори.</a:t>
            </a:r>
            <a:endParaRPr lang="uk-UA" baseline="0" noProof="0" dirty="0"/>
          </a:p>
          <a:p>
            <a:r>
              <a:rPr lang="uk-UA" sz="1200" kern="1200" noProof="0" dirty="0">
                <a:solidFill>
                  <a:schemeClr val="tx1"/>
                </a:solidFill>
                <a:effectLst/>
                <a:latin typeface="Arial" charset="0"/>
                <a:ea typeface="+mn-ea"/>
                <a:cs typeface="+mn-cs"/>
              </a:rPr>
              <a:t>Радіатори передають близько 50% енергії в навколишнє середовище завдяки випромінюванню, решту 50% – конвекцією. У радіаторі вода тече через труби або панелі. Вода нагріває труби або панелі (виготовлені зі сталі, алюмінію або чавуну), які потім нагрівають навколишнє повітря. Тепло, яке генерується в приміщенні, є поєднанням теплового випромінювання і конвекційного тепла.</a:t>
            </a:r>
            <a:endParaRPr lang="uk-UA" baseline="0" noProof="0" dirty="0"/>
          </a:p>
          <a:p>
            <a:r>
              <a:rPr lang="uk-UA" sz="1200" kern="1200" noProof="0" dirty="0">
                <a:solidFill>
                  <a:schemeClr val="tx1"/>
                </a:solidFill>
                <a:effectLst/>
                <a:latin typeface="Arial" charset="0"/>
                <a:ea typeface="+mn-ea"/>
                <a:cs typeface="+mn-cs"/>
              </a:rPr>
              <a:t>Конвектори передають енергію в навколишнє середовище переважно конвекцією. Інколи конвектори також оснащені примусовою вентиляцією. У конвектори надходить повітря знизу внаслідок перепаду тиску через різницю в температурі повітря, що активує систему циркуляції гарячого повітря. Гаряча вода тече в невеликі трубки в нижній частині конвектора, оточеній теплообмінними пластинами. Ці пластини (ребра) збільшують поверхню зони контакту з навколишнім повітрям і діють як теплообмінник. Саме тому, загалом, приміщення, обладнані конвекторами, мають більш інтенсивний рух повітря.</a:t>
            </a:r>
            <a:endParaRPr lang="uk-UA" baseline="0" noProof="0" dirty="0"/>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endParaRPr lang="uk-UA" baseline="0"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A7C38BD4-54AF-423B-BA0B-38EF43E0FCE3}"/>
              </a:ext>
            </a:extLst>
          </p:cNvPr>
          <p:cNvSpPr>
            <a:spLocks noGrp="1"/>
          </p:cNvSpPr>
          <p:nvPr>
            <p:ph type="sldNum" sz="quarter" idx="5"/>
          </p:nvPr>
        </p:nvSpPr>
        <p:spPr/>
        <p:txBody>
          <a:bodyPr/>
          <a:lstStyle/>
          <a:p>
            <a:pPr>
              <a:defRPr/>
            </a:pPr>
            <a:fld id="{D2B85848-249A-4A1F-BD97-096076EA879A}" type="slidenum">
              <a:rPr lang="lv-LV" smtClean="0"/>
              <a:pPr>
                <a:defRPr/>
              </a:pPr>
              <a:t>10</a:t>
            </a:fld>
            <a:endParaRPr lang="lv-LV"/>
          </a:p>
        </p:txBody>
      </p:sp>
    </p:spTree>
    <p:extLst>
      <p:ext uri="{BB962C8B-B14F-4D97-AF65-F5344CB8AC3E}">
        <p14:creationId xmlns:p14="http://schemas.microsoft.com/office/powerpoint/2010/main" val="3219360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kern="1200" noProof="0" dirty="0">
                <a:solidFill>
                  <a:schemeClr val="tx1"/>
                </a:solidFill>
                <a:effectLst/>
                <a:latin typeface="Arial" charset="0"/>
                <a:ea typeface="+mn-ea"/>
                <a:cs typeface="+mn-cs"/>
              </a:rPr>
              <a:t>У наявних будинках і на ринку є різні види радіаторів і конвекторів. Цей слайд містить кілька прикладів найбільш поширених рішень, встановлених у багатоквартирних будинках:</a:t>
            </a:r>
            <a:endParaRPr lang="uk-UA" baseline="0" noProof="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sz="1200" kern="1200" noProof="0" dirty="0">
                <a:solidFill>
                  <a:schemeClr val="tx1"/>
                </a:solidFill>
                <a:effectLst/>
                <a:latin typeface="Arial" charset="0"/>
                <a:ea typeface="+mn-ea"/>
                <a:cs typeface="+mn-cs"/>
              </a:rPr>
              <a:t>Секційні радіатори (зазвичай зі сталі або чавуну);</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sz="1200" kern="1200" noProof="0" dirty="0">
                <a:solidFill>
                  <a:schemeClr val="tx1"/>
                </a:solidFill>
                <a:effectLst/>
                <a:latin typeface="Arial" charset="0"/>
                <a:ea typeface="+mn-ea"/>
                <a:cs typeface="+mn-cs"/>
              </a:rPr>
              <a:t>Панельні радіатори (зазвичай зі сталі або алюмінію);</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sz="1200" kern="1200" noProof="0" dirty="0">
                <a:solidFill>
                  <a:schemeClr val="tx1"/>
                </a:solidFill>
                <a:effectLst/>
                <a:latin typeface="Arial" charset="0"/>
                <a:ea typeface="+mn-ea"/>
                <a:cs typeface="+mn-cs"/>
              </a:rPr>
              <a:t>Конвектори;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sz="1200" kern="1200" noProof="0" dirty="0">
                <a:solidFill>
                  <a:schemeClr val="tx1"/>
                </a:solidFill>
                <a:effectLst/>
                <a:latin typeface="Arial" charset="0"/>
                <a:ea typeface="+mn-ea"/>
                <a:cs typeface="+mn-cs"/>
              </a:rPr>
              <a:t>Ребристі</a:t>
            </a:r>
            <a:r>
              <a:rPr lang="en-US" sz="1200" kern="1200" noProof="0" dirty="0">
                <a:solidFill>
                  <a:schemeClr val="tx1"/>
                </a:solidFill>
                <a:effectLst/>
                <a:latin typeface="Arial" charset="0"/>
                <a:ea typeface="+mn-ea"/>
                <a:cs typeface="+mn-cs"/>
              </a:rPr>
              <a:t>/</a:t>
            </a:r>
            <a:r>
              <a:rPr lang="uk-UA" sz="1200" kern="1200" noProof="0" dirty="0">
                <a:solidFill>
                  <a:schemeClr val="tx1"/>
                </a:solidFill>
                <a:effectLst/>
                <a:latin typeface="Arial" charset="0"/>
                <a:ea typeface="+mn-ea"/>
                <a:cs typeface="+mn-cs"/>
              </a:rPr>
              <a:t>пластинчасті труби опалення.</a:t>
            </a:r>
            <a:endParaRPr lang="uk-UA" noProof="0" dirty="0"/>
          </a:p>
          <a:p>
            <a:endParaRPr lang="uk-UA" noProof="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uk-UA" sz="1200" kern="1200" noProof="0" dirty="0">
                <a:solidFill>
                  <a:schemeClr val="tx1"/>
                </a:solidFill>
                <a:effectLst/>
                <a:latin typeface="Arial" charset="0"/>
                <a:ea typeface="+mn-ea"/>
                <a:cs typeface="+mn-cs"/>
              </a:rPr>
              <a:t>Призначення нагрівального приладу, встановленого в кімнатах, – доставити тепло в приміщення, щоб підняти й утримувати бажану комфортну температуру. Так, нагрівальні прилади</a:t>
            </a:r>
            <a:r>
              <a:rPr lang="uk-UA" sz="1200" kern="1200" baseline="0" noProof="0" dirty="0">
                <a:solidFill>
                  <a:schemeClr val="tx1"/>
                </a:solidFill>
                <a:effectLst/>
                <a:latin typeface="Arial" charset="0"/>
                <a:ea typeface="+mn-ea"/>
                <a:cs typeface="+mn-cs"/>
              </a:rPr>
              <a:t> </a:t>
            </a:r>
            <a:r>
              <a:rPr lang="uk-UA" sz="1200" kern="1200" noProof="0" dirty="0">
                <a:solidFill>
                  <a:schemeClr val="tx1"/>
                </a:solidFill>
                <a:effectLst/>
                <a:latin typeface="Arial" charset="0"/>
                <a:ea typeface="+mn-ea"/>
                <a:cs typeface="+mn-cs"/>
              </a:rPr>
              <a:t>повинні мати розмір, який дасть змогу їм подавати достатню кількість тепла в приміщення, щоб відповідати цьому призначенню.</a:t>
            </a:r>
            <a:endParaRPr lang="uk-UA" noProof="0" dirty="0"/>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uk-UA" noProof="0" dirty="0"/>
          </a:p>
          <a:p>
            <a:endParaRPr lang="uk-UA"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551B9DD8-DC38-4F65-A44D-6325F2FCA96B}"/>
              </a:ext>
            </a:extLst>
          </p:cNvPr>
          <p:cNvSpPr>
            <a:spLocks noGrp="1"/>
          </p:cNvSpPr>
          <p:nvPr>
            <p:ph type="sldNum" sz="quarter" idx="5"/>
          </p:nvPr>
        </p:nvSpPr>
        <p:spPr/>
        <p:txBody>
          <a:bodyPr/>
          <a:lstStyle/>
          <a:p>
            <a:pPr>
              <a:defRPr/>
            </a:pPr>
            <a:fld id="{D2B85848-249A-4A1F-BD97-096076EA879A}" type="slidenum">
              <a:rPr lang="lv-LV" smtClean="0"/>
              <a:pPr>
                <a:defRPr/>
              </a:pPr>
              <a:t>11</a:t>
            </a:fld>
            <a:endParaRPr lang="lv-LV"/>
          </a:p>
        </p:txBody>
      </p:sp>
    </p:spTree>
    <p:extLst>
      <p:ext uri="{BB962C8B-B14F-4D97-AF65-F5344CB8AC3E}">
        <p14:creationId xmlns:p14="http://schemas.microsoft.com/office/powerpoint/2010/main" val="1195587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uk-UA" sz="1200" kern="1200" noProof="0" dirty="0">
                <a:solidFill>
                  <a:schemeClr val="tx1"/>
                </a:solidFill>
                <a:effectLst/>
                <a:latin typeface="Arial" charset="0"/>
                <a:ea typeface="+mn-ea"/>
                <a:cs typeface="+mn-cs"/>
              </a:rPr>
              <a:t>Конвектори покладають на рух повітря, створений теплим конвектором. Що швидше повітря рухається, то більше теплової енергії виділяє конвектор до приміщення. Дуже часто мешканці багатоквартирних будинків намагаються підвищити конвекцію, знявши передню панель. Проте це рішення не підвищує ефективність конвектора; натомість, фактично повітряний потік між ребрами порушується горизонтальним повітрозабором і конвектор злегка знижує свою теплову потужність. Початково ці конвектори також були обладнано рухомими верхніми дефлекторами для кращого контролю та регулювання руху повітря.</a:t>
            </a:r>
            <a:endParaRPr lang="uk-UA" baseline="0" noProof="0" dirty="0"/>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uk-UA"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A58BCC7E-E234-4636-8F2B-EA4622A49F1D}"/>
              </a:ext>
            </a:extLst>
          </p:cNvPr>
          <p:cNvSpPr>
            <a:spLocks noGrp="1"/>
          </p:cNvSpPr>
          <p:nvPr>
            <p:ph type="sldNum" sz="quarter" idx="5"/>
          </p:nvPr>
        </p:nvSpPr>
        <p:spPr/>
        <p:txBody>
          <a:bodyPr/>
          <a:lstStyle/>
          <a:p>
            <a:pPr>
              <a:defRPr/>
            </a:pPr>
            <a:fld id="{D2B85848-249A-4A1F-BD97-096076EA879A}" type="slidenum">
              <a:rPr lang="lv-LV" smtClean="0"/>
              <a:pPr>
                <a:defRPr/>
              </a:pPr>
              <a:t>12</a:t>
            </a:fld>
            <a:endParaRPr lang="lv-LV"/>
          </a:p>
        </p:txBody>
      </p:sp>
    </p:spTree>
    <p:extLst>
      <p:ext uri="{BB962C8B-B14F-4D97-AF65-F5344CB8AC3E}">
        <p14:creationId xmlns:p14="http://schemas.microsoft.com/office/powerpoint/2010/main" val="2358558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kern="1200" noProof="0" dirty="0">
                <a:solidFill>
                  <a:schemeClr val="tx1"/>
                </a:solidFill>
                <a:effectLst/>
                <a:latin typeface="Arial" charset="0"/>
                <a:ea typeface="+mn-ea"/>
                <a:cs typeface="+mn-cs"/>
              </a:rPr>
              <a:t>У багатоквартирних будинках використовують системи примусової циркуляції, оскільки розмір системи перешкоджає використанню системи з природною циркуляцією. Тому в багатоквартирному будинку з незалежним тепловим пунктом циркуляційний насос забезпечує належну циркуляцію теплоносія. Для будинку з прямим підключенням до системи централізованого теплопостачання, циркуляція теплоносія в системі опалення приміщень забезпечується перепадом тиску в системі централізованого опалення (генерується циркуляційними насосами центрального опалення).</a:t>
            </a:r>
            <a:endParaRPr lang="uk-UA" baseline="0" noProof="0" dirty="0"/>
          </a:p>
          <a:p>
            <a:r>
              <a:rPr lang="uk-UA" sz="1200" kern="1200" noProof="0" dirty="0">
                <a:solidFill>
                  <a:schemeClr val="tx1"/>
                </a:solidFill>
                <a:effectLst/>
                <a:latin typeface="Arial" charset="0"/>
                <a:ea typeface="+mn-ea"/>
                <a:cs typeface="+mn-cs"/>
              </a:rPr>
              <a:t>Системи з природною циркуляцією використовували в малих системах опалення. Цей тип циркуляції застарілий і його можна знайти лише в старих та невеликих за розміром будинках. Він має певну перевагу в сільській місцевості з ненадійним постачанням електроенергії.</a:t>
            </a:r>
            <a:endParaRPr lang="uk-UA" baseline="0" noProof="0" dirty="0"/>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E6DA1CC8-6086-411B-A7C2-230E266F0346}"/>
              </a:ext>
            </a:extLst>
          </p:cNvPr>
          <p:cNvSpPr>
            <a:spLocks noGrp="1"/>
          </p:cNvSpPr>
          <p:nvPr>
            <p:ph type="sldNum" sz="quarter" idx="5"/>
          </p:nvPr>
        </p:nvSpPr>
        <p:spPr/>
        <p:txBody>
          <a:bodyPr/>
          <a:lstStyle/>
          <a:p>
            <a:pPr>
              <a:defRPr/>
            </a:pPr>
            <a:fld id="{D2B85848-249A-4A1F-BD97-096076EA879A}" type="slidenum">
              <a:rPr lang="lv-LV" smtClean="0"/>
              <a:pPr>
                <a:defRPr/>
              </a:pPr>
              <a:t>13</a:t>
            </a:fld>
            <a:endParaRPr lang="lv-LV"/>
          </a:p>
        </p:txBody>
      </p:sp>
    </p:spTree>
    <p:extLst>
      <p:ext uri="{BB962C8B-B14F-4D97-AF65-F5344CB8AC3E}">
        <p14:creationId xmlns:p14="http://schemas.microsoft.com/office/powerpoint/2010/main" val="1601723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9700" y="4606926"/>
            <a:ext cx="6724699" cy="4860094"/>
          </a:xfrm>
        </p:spPr>
        <p:txBody>
          <a:bodyPr/>
          <a:lstStyle/>
          <a:p>
            <a:r>
              <a:rPr lang="uk-UA" sz="1200" b="0" kern="1200" noProof="0" dirty="0">
                <a:solidFill>
                  <a:schemeClr val="tx1"/>
                </a:solidFill>
                <a:effectLst/>
                <a:latin typeface="Arial" charset="0"/>
                <a:ea typeface="+mn-ea"/>
                <a:cs typeface="+mn-cs"/>
              </a:rPr>
              <a:t>Розташування системи теплопостачання, тобто спосіб з'єднання джерела тепла та кінцевих приладів, є важливою характеристикою систем опалення приміщень; це також визначає спосіб її роботи та спосіб її регулювання.</a:t>
            </a:r>
            <a:endParaRPr lang="uk-UA" noProof="0" dirty="0"/>
          </a:p>
          <a:p>
            <a:r>
              <a:rPr lang="uk-UA" sz="1200" kern="1200" noProof="0" dirty="0">
                <a:solidFill>
                  <a:schemeClr val="tx1"/>
                </a:solidFill>
                <a:effectLst/>
                <a:latin typeface="Arial" charset="0"/>
                <a:ea typeface="+mn-ea"/>
                <a:cs typeface="+mn-cs"/>
              </a:rPr>
              <a:t>У більшості багатоквартирних будинків, побудованих до 90-х років, використовували однотрубну систему опалення. У цих системах нагрівальні прилади (радіатори або конвектори) з'єднані послідовно (з або навіть без байпасу). Інакше кажучи, той самий трубопровід постачає теплоносій до радіатора й повертає його до джерела.</a:t>
            </a:r>
            <a:r>
              <a:rPr lang="uk-UA" sz="1200" b="1" kern="1200" noProof="0" dirty="0">
                <a:solidFill>
                  <a:schemeClr val="tx1"/>
                </a:solidFill>
                <a:effectLst/>
                <a:latin typeface="Arial" charset="0"/>
                <a:ea typeface="+mn-ea"/>
                <a:cs typeface="+mn-cs"/>
              </a:rPr>
              <a:t> </a:t>
            </a:r>
            <a:r>
              <a:rPr lang="uk-UA" sz="1200" kern="1200" noProof="0" dirty="0">
                <a:solidFill>
                  <a:schemeClr val="tx1"/>
                </a:solidFill>
                <a:effectLst/>
                <a:latin typeface="Arial" charset="0"/>
                <a:ea typeface="+mn-ea"/>
                <a:cs typeface="+mn-cs"/>
              </a:rPr>
              <a:t>Однотрубні системи використовували здебільшого тому, що їх дешевше встановлювати (використовується менше матеріалу), однак їх зазвичай важче регулювати й легко розбалансувати в разі модифікації системи опалення.</a:t>
            </a:r>
            <a:endParaRPr lang="uk-UA" baseline="0" noProof="0" dirty="0"/>
          </a:p>
          <a:p>
            <a:r>
              <a:rPr lang="uk-UA" sz="1200" kern="1200" noProof="0" dirty="0">
                <a:solidFill>
                  <a:schemeClr val="tx1"/>
                </a:solidFill>
                <a:effectLst/>
                <a:latin typeface="Arial" charset="0"/>
                <a:ea typeface="+mn-ea"/>
                <a:cs typeface="+mn-cs"/>
              </a:rPr>
              <a:t>Двотрубні системи використовують одну трубу для подачі теплоносія до нагрівальних приладів і другу трубу для відводу теплоносія до джерела тепла. У цих системах нагрівальні прилади з'єднано паралельно. Такі системи легше регулювати й балансувати, але вони потребують</a:t>
            </a:r>
            <a:r>
              <a:rPr lang="uk-UA" sz="1200" kern="1200" baseline="0" noProof="0" dirty="0">
                <a:solidFill>
                  <a:schemeClr val="tx1"/>
                </a:solidFill>
                <a:effectLst/>
                <a:latin typeface="Arial" charset="0"/>
                <a:ea typeface="+mn-ea"/>
                <a:cs typeface="+mn-cs"/>
              </a:rPr>
              <a:t> </a:t>
            </a:r>
            <a:r>
              <a:rPr lang="uk-UA" sz="1200" kern="1200" noProof="0" dirty="0">
                <a:solidFill>
                  <a:schemeClr val="tx1"/>
                </a:solidFill>
                <a:effectLst/>
                <a:latin typeface="Arial" charset="0"/>
                <a:ea typeface="+mn-ea"/>
                <a:cs typeface="+mn-cs"/>
              </a:rPr>
              <a:t>більших інвестиційних витрат.</a:t>
            </a:r>
            <a:endParaRPr lang="uk-UA" baseline="0" noProof="0" dirty="0"/>
          </a:p>
          <a:p>
            <a:r>
              <a:rPr lang="uk-UA" sz="1200" kern="1200" noProof="0" dirty="0">
                <a:solidFill>
                  <a:schemeClr val="tx1"/>
                </a:solidFill>
                <a:effectLst/>
                <a:latin typeface="Arial" charset="0"/>
                <a:ea typeface="+mn-ea"/>
                <a:cs typeface="+mn-cs"/>
              </a:rPr>
              <a:t>Під час ремонту багатоквартирних будинків старі однотрубні системи зазвичай замінюють двотрубною системою. Часто це відбувається, коли наявна однотрубна система застаріла й просто</a:t>
            </a:r>
            <a:r>
              <a:rPr lang="uk-UA" sz="1200" kern="1200" baseline="0" noProof="0" dirty="0">
                <a:solidFill>
                  <a:schemeClr val="tx1"/>
                </a:solidFill>
                <a:effectLst/>
                <a:latin typeface="Arial" charset="0"/>
                <a:ea typeface="+mn-ea"/>
                <a:cs typeface="+mn-cs"/>
              </a:rPr>
              <a:t> не підлягає ремонту</a:t>
            </a:r>
            <a:r>
              <a:rPr lang="uk-UA" sz="1200" kern="1200" noProof="0" dirty="0">
                <a:solidFill>
                  <a:schemeClr val="tx1"/>
                </a:solidFill>
                <a:effectLst/>
                <a:latin typeface="Arial" charset="0"/>
                <a:ea typeface="+mn-ea"/>
                <a:cs typeface="+mn-cs"/>
              </a:rPr>
              <a:t>. Заміна опалювальних систем дорого коштує, а пряме енергозбереження, пов'язане з нею, не виправдовує необхідних інвестицій. Проте це все ж таки рекомендують зробити, коли наявна система опалення в будинку застаріла і її потрібно реконструювати та замінити. І, у такому разі, додаткові витрати на двотрубну систему порівняно з однотрубною системою можуть бути виправдані перевагами двотрубних систем над однотрубними.</a:t>
            </a:r>
            <a:endParaRPr lang="uk-UA" baseline="0" noProof="0" dirty="0"/>
          </a:p>
          <a:p>
            <a:pPr algn="just" defTabSz="827284">
              <a:defRPr/>
            </a:pPr>
            <a:endParaRPr lang="uk-UA"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BBD42415-E2EA-41B4-B62C-2E9025007410}"/>
              </a:ext>
            </a:extLst>
          </p:cNvPr>
          <p:cNvSpPr>
            <a:spLocks noGrp="1"/>
          </p:cNvSpPr>
          <p:nvPr>
            <p:ph type="sldNum" sz="quarter" idx="5"/>
          </p:nvPr>
        </p:nvSpPr>
        <p:spPr/>
        <p:txBody>
          <a:bodyPr/>
          <a:lstStyle/>
          <a:p>
            <a:pPr>
              <a:defRPr/>
            </a:pPr>
            <a:fld id="{D2B85848-249A-4A1F-BD97-096076EA879A}" type="slidenum">
              <a:rPr lang="lv-LV" smtClean="0"/>
              <a:pPr>
                <a:defRPr/>
              </a:pPr>
              <a:t>14</a:t>
            </a:fld>
            <a:endParaRPr lang="lv-LV"/>
          </a:p>
        </p:txBody>
      </p:sp>
    </p:spTree>
    <p:extLst>
      <p:ext uri="{BB962C8B-B14F-4D97-AF65-F5344CB8AC3E}">
        <p14:creationId xmlns:p14="http://schemas.microsoft.com/office/powerpoint/2010/main" val="913334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9178" y="4628672"/>
            <a:ext cx="6824663" cy="5092437"/>
          </a:xfrm>
        </p:spPr>
        <p:txBody>
          <a:bodyPr/>
          <a:lstStyle/>
          <a:p>
            <a:r>
              <a:rPr lang="uk-UA" sz="1200" kern="1200" noProof="0" dirty="0">
                <a:solidFill>
                  <a:schemeClr val="tx1"/>
                </a:solidFill>
                <a:effectLst/>
                <a:latin typeface="Arial" charset="0"/>
                <a:ea typeface="+mn-ea"/>
                <a:cs typeface="+mn-cs"/>
              </a:rPr>
              <a:t>У типових багатоквартирних будинках (побудованих до 90-х років) використовували вертикальна система опалення. Вертикальна система опалення має стояки, які проходять через будівлю від підвалу до верхнього поверху/мансарди будинку. Магістральні труби (до яких підключено стояки) розміщують у підвалі та на горищі (рідше вони можуть бути розміщені на першому й верхньому поверхах будинку). Магістральні труби у вертикальних системах опалення встановлено горизонтально. Кожен стояк забезпечує опалення багатьох квартир, розташованих на різних поверхах. Під час ремонту опалювальних систем (наприклад, протікання стояків або заміни радіатора), стояк потрібно перекривати; до того ж усі радіатори, підключені до цього стояка, залишаться без опалення.</a:t>
            </a:r>
            <a:endParaRPr lang="uk-UA" baseline="0" noProof="0" dirty="0"/>
          </a:p>
          <a:p>
            <a:r>
              <a:rPr lang="uk-UA" sz="1200" kern="1200" noProof="0" dirty="0">
                <a:solidFill>
                  <a:schemeClr val="tx1"/>
                </a:solidFill>
                <a:effectLst/>
                <a:latin typeface="Arial" charset="0"/>
                <a:ea typeface="+mn-ea"/>
                <a:cs typeface="+mn-cs"/>
              </a:rPr>
              <a:t>Горизонтальні системи опалення зазвичай проектують так, що головну розподільну систему прокладають вертикально, наприклад, у шахті, де розміщено марші сходів будинку. З цієї головної розподільної системи труби горизонтальної</a:t>
            </a:r>
            <a:r>
              <a:rPr lang="uk-UA" sz="1200" kern="1200" baseline="0" noProof="0" dirty="0">
                <a:solidFill>
                  <a:schemeClr val="tx1"/>
                </a:solidFill>
                <a:effectLst/>
                <a:latin typeface="Arial" charset="0"/>
                <a:ea typeface="+mn-ea"/>
                <a:cs typeface="+mn-cs"/>
              </a:rPr>
              <a:t> розводки</a:t>
            </a:r>
            <a:r>
              <a:rPr lang="uk-UA" sz="1200" kern="1200" noProof="0" dirty="0">
                <a:solidFill>
                  <a:schemeClr val="tx1"/>
                </a:solidFill>
                <a:effectLst/>
                <a:latin typeface="Arial" charset="0"/>
                <a:ea typeface="+mn-ea"/>
                <a:cs typeface="+mn-cs"/>
              </a:rPr>
              <a:t> встановлюють горизонтально, здебільшого в кожній квартирі є своя горизонтальна система опалення. Ними</a:t>
            </a:r>
            <a:r>
              <a:rPr lang="uk-UA" sz="1200" kern="1200" baseline="0" noProof="0" dirty="0">
                <a:solidFill>
                  <a:schemeClr val="tx1"/>
                </a:solidFill>
                <a:effectLst/>
                <a:latin typeface="Arial" charset="0"/>
                <a:ea typeface="+mn-ea"/>
                <a:cs typeface="+mn-cs"/>
              </a:rPr>
              <a:t> можна управляти </a:t>
            </a:r>
            <a:r>
              <a:rPr lang="uk-UA" sz="1200" kern="1200" noProof="0" dirty="0">
                <a:solidFill>
                  <a:schemeClr val="tx1"/>
                </a:solidFill>
                <a:effectLst/>
                <a:latin typeface="Arial" charset="0"/>
                <a:ea typeface="+mn-ea"/>
                <a:cs typeface="+mn-cs"/>
              </a:rPr>
              <a:t>незалежно від інших горизонтальних систем в інших квартирах.</a:t>
            </a:r>
            <a:endParaRPr lang="uk-UA" baseline="0" noProof="0" dirty="0"/>
          </a:p>
          <a:p>
            <a:r>
              <a:rPr lang="uk-UA" sz="1200" kern="1200" noProof="0" dirty="0">
                <a:solidFill>
                  <a:schemeClr val="tx1"/>
                </a:solidFill>
                <a:effectLst/>
                <a:latin typeface="Arial" charset="0"/>
                <a:ea typeface="+mn-ea"/>
                <a:cs typeface="+mn-cs"/>
              </a:rPr>
              <a:t>У горизонтальних системах можуть бути встановлені індивідуальні лічильники тепла в кожній квартирі. Натомість, у системах із вертикальною розводкою індивідуальний облік тепла для кожної квартири неможливий; для вертикальних систем можливе використання тільки розподільників, встановлених на кожному опалювальному приладі (радіатор/конвектор).</a:t>
            </a:r>
            <a:endParaRPr lang="uk-UA" baseline="0" noProof="0" dirty="0"/>
          </a:p>
          <a:p>
            <a:r>
              <a:rPr lang="uk-UA" sz="1200" kern="1200" noProof="0" dirty="0">
                <a:solidFill>
                  <a:schemeClr val="tx1"/>
                </a:solidFill>
                <a:effectLst/>
                <a:latin typeface="Arial" charset="0"/>
                <a:ea typeface="+mn-ea"/>
                <a:cs typeface="+mn-cs"/>
              </a:rPr>
              <a:t>У нових житлових будинках зазвичай встановлено системи опалення з горизонтальною</a:t>
            </a:r>
            <a:r>
              <a:rPr lang="uk-UA" sz="1200" kern="1200" baseline="0" noProof="0" dirty="0">
                <a:solidFill>
                  <a:schemeClr val="tx1"/>
                </a:solidFill>
                <a:effectLst/>
                <a:latin typeface="Arial" charset="0"/>
                <a:ea typeface="+mn-ea"/>
                <a:cs typeface="+mn-cs"/>
              </a:rPr>
              <a:t> розводкою</a:t>
            </a:r>
            <a:r>
              <a:rPr lang="uk-UA" sz="1200" kern="1200" noProof="0" dirty="0">
                <a:solidFill>
                  <a:schemeClr val="tx1"/>
                </a:solidFill>
                <a:effectLst/>
                <a:latin typeface="Arial" charset="0"/>
                <a:ea typeface="+mn-ea"/>
                <a:cs typeface="+mn-cs"/>
              </a:rPr>
              <a:t>.</a:t>
            </a:r>
            <a:endParaRPr lang="uk-UA" baseline="0" noProof="0" dirty="0"/>
          </a:p>
          <a:p>
            <a:r>
              <a:rPr lang="uk-UA" sz="1200" kern="1200" noProof="0" dirty="0">
                <a:solidFill>
                  <a:schemeClr val="tx1"/>
                </a:solidFill>
                <a:effectLst/>
                <a:latin typeface="Arial" charset="0"/>
                <a:ea typeface="+mn-ea"/>
                <a:cs typeface="+mn-cs"/>
              </a:rPr>
              <a:t>Водночас є вертикальні однотрубні системи й вертикальні двотрубні системи, а також горизонтальні однотрубні системи та горизонтальні двотрубні системи. Однак горизонтальні системи в новобудовах зараз проектують із розподільчим колектором і з двома трубами для кожного радіатора.</a:t>
            </a:r>
            <a:endParaRPr lang="uk-UA" baseline="0" noProof="0" dirty="0"/>
          </a:p>
          <a:p>
            <a:pPr algn="just" defTabSz="827284">
              <a:defRPr/>
            </a:pPr>
            <a:endParaRPr lang="uk-UA"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A9DE393D-1C57-4321-B0B4-98CBA22009B1}"/>
              </a:ext>
            </a:extLst>
          </p:cNvPr>
          <p:cNvSpPr>
            <a:spLocks noGrp="1"/>
          </p:cNvSpPr>
          <p:nvPr>
            <p:ph type="sldNum" sz="quarter" idx="5"/>
          </p:nvPr>
        </p:nvSpPr>
        <p:spPr/>
        <p:txBody>
          <a:bodyPr/>
          <a:lstStyle/>
          <a:p>
            <a:pPr>
              <a:defRPr/>
            </a:pPr>
            <a:fld id="{D2B85848-249A-4A1F-BD97-096076EA879A}" type="slidenum">
              <a:rPr lang="lv-LV" smtClean="0"/>
              <a:pPr>
                <a:defRPr/>
              </a:pPr>
              <a:t>15</a:t>
            </a:fld>
            <a:endParaRPr lang="lv-LV"/>
          </a:p>
        </p:txBody>
      </p:sp>
    </p:spTree>
    <p:extLst>
      <p:ext uri="{BB962C8B-B14F-4D97-AF65-F5344CB8AC3E}">
        <p14:creationId xmlns:p14="http://schemas.microsoft.com/office/powerpoint/2010/main" val="1684994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kern="1200" noProof="0" dirty="0">
                <a:solidFill>
                  <a:schemeClr val="tx1"/>
                </a:solidFill>
                <a:effectLst/>
                <a:latin typeface="Arial" charset="0"/>
                <a:ea typeface="+mn-ea"/>
                <a:cs typeface="+mn-cs"/>
              </a:rPr>
              <a:t>За розташуванням магістралей системи теплопостачання поділяють на системи з верхнім розведенням, нижнім розведенням і системи зворотної циркуляції.</a:t>
            </a:r>
            <a:endParaRPr lang="uk-UA" baseline="0" noProof="0" dirty="0"/>
          </a:p>
          <a:p>
            <a:pPr marL="365760" indent="-256032" fontAlgn="auto">
              <a:spcAft>
                <a:spcPts val="0"/>
              </a:spcAft>
              <a:buClr>
                <a:schemeClr val="accent3"/>
              </a:buClr>
              <a:buFont typeface="Georgia"/>
              <a:buChar char="•"/>
              <a:defRPr/>
            </a:pPr>
            <a:r>
              <a:rPr lang="uk-UA" sz="1200" kern="1200" noProof="0" dirty="0">
                <a:solidFill>
                  <a:schemeClr val="tx1"/>
                </a:solidFill>
                <a:effectLst/>
                <a:latin typeface="Arial" charset="0"/>
                <a:ea typeface="+mn-ea"/>
                <a:cs typeface="+mn-cs"/>
              </a:rPr>
              <a:t>За</a:t>
            </a:r>
            <a:r>
              <a:rPr lang="uk-UA" sz="1200" kern="1200" baseline="0" noProof="0" dirty="0">
                <a:solidFill>
                  <a:schemeClr val="tx1"/>
                </a:solidFill>
                <a:effectLst/>
                <a:latin typeface="Arial" charset="0"/>
                <a:ea typeface="+mn-ea"/>
                <a:cs typeface="+mn-cs"/>
              </a:rPr>
              <a:t> </a:t>
            </a:r>
            <a:r>
              <a:rPr lang="uk-UA" sz="1200" kern="1200" noProof="0" dirty="0">
                <a:solidFill>
                  <a:schemeClr val="tx1"/>
                </a:solidFill>
                <a:effectLst/>
                <a:latin typeface="Arial" charset="0"/>
                <a:ea typeface="+mn-ea"/>
                <a:cs typeface="+mn-cs"/>
              </a:rPr>
              <a:t>верхнього розведення магістраль подачі тепла розміщена вище, а зворотна магістраль нижче, ніж нагрівальні</a:t>
            </a:r>
            <a:r>
              <a:rPr lang="uk-UA" sz="1200" kern="1200" baseline="0" noProof="0" dirty="0">
                <a:solidFill>
                  <a:schemeClr val="tx1"/>
                </a:solidFill>
                <a:effectLst/>
                <a:latin typeface="Arial" charset="0"/>
                <a:ea typeface="+mn-ea"/>
                <a:cs typeface="+mn-cs"/>
              </a:rPr>
              <a:t> прилади</a:t>
            </a:r>
            <a:r>
              <a:rPr lang="uk-UA" sz="1200" kern="1200" noProof="0" dirty="0">
                <a:solidFill>
                  <a:schemeClr val="tx1"/>
                </a:solidFill>
                <a:effectLst/>
                <a:latin typeface="Arial" charset="0"/>
                <a:ea typeface="+mn-ea"/>
                <a:cs typeface="+mn-cs"/>
              </a:rPr>
              <a:t> (здебільшого магістраль подачі встановлена в технічній мансарді (на горищі), а зворотна магістраль знаходиться в підвалі будинку);</a:t>
            </a:r>
            <a:endParaRPr lang="uk-UA" noProof="0" dirty="0"/>
          </a:p>
          <a:p>
            <a:pPr marL="365760" indent="-256032" fontAlgn="auto">
              <a:spcAft>
                <a:spcPts val="0"/>
              </a:spcAft>
              <a:buClr>
                <a:schemeClr val="accent3"/>
              </a:buClr>
              <a:buFont typeface="Georgia"/>
              <a:buChar char="•"/>
              <a:defRPr/>
            </a:pPr>
            <a:r>
              <a:rPr lang="uk-UA" sz="1200" kern="1200" noProof="0" dirty="0">
                <a:solidFill>
                  <a:schemeClr val="tx1"/>
                </a:solidFill>
                <a:effectLst/>
                <a:latin typeface="Arial" charset="0"/>
                <a:ea typeface="+mn-ea"/>
                <a:cs typeface="+mn-cs"/>
              </a:rPr>
              <a:t>За нижнього розведення магістралі подачі та зворотні магістралі розміщені нижче, ніж нагрівальні прилади (зазвичай </a:t>
            </a:r>
            <a:r>
              <a:rPr lang="uk-UA" sz="1200" b="0" i="0" kern="1200" noProof="0" dirty="0">
                <a:solidFill>
                  <a:schemeClr val="tx1"/>
                </a:solidFill>
                <a:effectLst/>
                <a:latin typeface="Arial" charset="0"/>
                <a:ea typeface="+mn-ea"/>
                <a:cs typeface="+mn-cs"/>
              </a:rPr>
              <a:t>подаючий і зворотний трубопроводи </a:t>
            </a:r>
            <a:r>
              <a:rPr lang="uk-UA" sz="1200" kern="1200" noProof="0" dirty="0">
                <a:solidFill>
                  <a:schemeClr val="tx1"/>
                </a:solidFill>
                <a:effectLst/>
                <a:latin typeface="Arial" charset="0"/>
                <a:ea typeface="+mn-ea"/>
                <a:cs typeface="+mn-cs"/>
              </a:rPr>
              <a:t>розташовані в підвалі будинку);</a:t>
            </a:r>
            <a:endParaRPr lang="uk-UA" noProof="0" dirty="0"/>
          </a:p>
          <a:p>
            <a:pPr marL="365760" indent="-256032" fontAlgn="auto">
              <a:spcAft>
                <a:spcPts val="0"/>
              </a:spcAft>
              <a:buClr>
                <a:schemeClr val="accent3"/>
              </a:buClr>
              <a:buFont typeface="Georgia"/>
              <a:buChar char="•"/>
              <a:defRPr/>
            </a:pPr>
            <a:r>
              <a:rPr lang="uk-UA" sz="1200" kern="1200" noProof="0" dirty="0">
                <a:solidFill>
                  <a:schemeClr val="tx1"/>
                </a:solidFill>
                <a:effectLst/>
                <a:latin typeface="Arial" charset="0"/>
                <a:ea typeface="+mn-ea"/>
                <a:cs typeface="+mn-cs"/>
              </a:rPr>
              <a:t>За зворотної циркуляції подаюча магістраль розміщена нижче, а зворотна магістраль – вище, ніж нагрівальні прилади.</a:t>
            </a:r>
            <a:endParaRPr lang="uk-UA" baseline="0" noProof="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uk-UA" sz="1200" kern="1200" noProof="0" dirty="0">
                <a:solidFill>
                  <a:schemeClr val="tx1"/>
                </a:solidFill>
                <a:effectLst/>
                <a:latin typeface="Arial" charset="0"/>
                <a:ea typeface="+mn-ea"/>
                <a:cs typeface="+mn-cs"/>
              </a:rPr>
              <a:t>Найбільш поширеними є системи з верхнім та нижнім</a:t>
            </a:r>
            <a:r>
              <a:rPr lang="uk-UA" sz="1200" kern="1200" baseline="0" noProof="0" dirty="0">
                <a:solidFill>
                  <a:schemeClr val="tx1"/>
                </a:solidFill>
                <a:effectLst/>
                <a:latin typeface="Arial" charset="0"/>
                <a:ea typeface="+mn-ea"/>
                <a:cs typeface="+mn-cs"/>
              </a:rPr>
              <a:t> </a:t>
            </a:r>
            <a:r>
              <a:rPr lang="uk-UA" sz="1200" kern="1200" noProof="0" dirty="0">
                <a:solidFill>
                  <a:schemeClr val="tx1"/>
                </a:solidFill>
                <a:effectLst/>
                <a:latin typeface="Arial" charset="0"/>
                <a:ea typeface="+mn-ea"/>
                <a:cs typeface="+mn-cs"/>
              </a:rPr>
              <a:t>розведенням.</a:t>
            </a:r>
            <a:endParaRPr lang="uk-UA" baseline="0" noProof="0" dirty="0"/>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endParaRPr lang="uk-UA" b="1" baseline="0"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BC7449CF-0E1A-4309-B595-46DFDA8699E9}"/>
              </a:ext>
            </a:extLst>
          </p:cNvPr>
          <p:cNvSpPr>
            <a:spLocks noGrp="1"/>
          </p:cNvSpPr>
          <p:nvPr>
            <p:ph type="sldNum" sz="quarter" idx="5"/>
          </p:nvPr>
        </p:nvSpPr>
        <p:spPr/>
        <p:txBody>
          <a:bodyPr/>
          <a:lstStyle/>
          <a:p>
            <a:pPr>
              <a:defRPr/>
            </a:pPr>
            <a:fld id="{D2B85848-249A-4A1F-BD97-096076EA879A}" type="slidenum">
              <a:rPr lang="lv-LV" smtClean="0"/>
              <a:pPr>
                <a:defRPr/>
              </a:pPr>
              <a:t>16</a:t>
            </a:fld>
            <a:endParaRPr lang="lv-LV"/>
          </a:p>
        </p:txBody>
      </p:sp>
    </p:spTree>
    <p:extLst>
      <p:ext uri="{BB962C8B-B14F-4D97-AF65-F5344CB8AC3E}">
        <p14:creationId xmlns:p14="http://schemas.microsoft.com/office/powerpoint/2010/main" val="3524412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kern="1200" noProof="0" dirty="0">
                <a:solidFill>
                  <a:schemeClr val="tx1"/>
                </a:solidFill>
                <a:effectLst/>
                <a:latin typeface="Arial" charset="0"/>
                <a:ea typeface="+mn-ea"/>
                <a:cs typeface="+mn-cs"/>
              </a:rPr>
              <a:t>Зазвичай у багатоквартирних будинках використовують тупикові системи. Ці системи легше встановлювати й вони здебільшого дешевші, проте їх також важче регулювати. У тупиковій системі важче досягти рівномірного тиску в усіх стояках, тому що стояки, які ближче до теплового пункту (циркуляційного насоса) мають менші втрати тиску (менше розподільних труб подачі). Це означає, що стояк, який розміщено ближче до теплового пункту отримує більш високі витрати, ніж стояк, що знаходиться подалі від теплової підстанції. Тупикові системи завжди мають бути оснащені балансувальними клапанами, які вирівнюють падіння тиску на всіх стояках.</a:t>
            </a:r>
            <a:endParaRPr lang="uk-UA" baseline="0" noProof="0" dirty="0"/>
          </a:p>
          <a:p>
            <a:r>
              <a:rPr lang="uk-UA" sz="1200" kern="1200" noProof="0" dirty="0">
                <a:solidFill>
                  <a:schemeClr val="tx1"/>
                </a:solidFill>
                <a:effectLst/>
                <a:latin typeface="Arial" charset="0"/>
                <a:ea typeface="+mn-ea"/>
                <a:cs typeface="+mn-cs"/>
              </a:rPr>
              <a:t>Системи спільного потоку зазвичай проектуються так, щоб довжина кожного стояка + довжина розподільних труб разом мали однакові/подібні падіння тиску. Теоретично ці системи можуть бути спроектовані так, що не потрібні будуть балансувальні клапани.</a:t>
            </a:r>
            <a:endParaRPr lang="uk-UA" baseline="0" noProof="0" dirty="0"/>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endParaRPr lang="uk-UA"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19A77DF5-189F-4546-AEEA-5031AD11A1E6}"/>
              </a:ext>
            </a:extLst>
          </p:cNvPr>
          <p:cNvSpPr>
            <a:spLocks noGrp="1"/>
          </p:cNvSpPr>
          <p:nvPr>
            <p:ph type="sldNum" sz="quarter" idx="5"/>
          </p:nvPr>
        </p:nvSpPr>
        <p:spPr/>
        <p:txBody>
          <a:bodyPr/>
          <a:lstStyle/>
          <a:p>
            <a:pPr>
              <a:defRPr/>
            </a:pPr>
            <a:fld id="{D2B85848-249A-4A1F-BD97-096076EA879A}" type="slidenum">
              <a:rPr lang="lv-LV" smtClean="0"/>
              <a:pPr>
                <a:defRPr/>
              </a:pPr>
              <a:t>17</a:t>
            </a:fld>
            <a:endParaRPr lang="lv-LV"/>
          </a:p>
        </p:txBody>
      </p:sp>
    </p:spTree>
    <p:extLst>
      <p:ext uri="{BB962C8B-B14F-4D97-AF65-F5344CB8AC3E}">
        <p14:creationId xmlns:p14="http://schemas.microsoft.com/office/powerpoint/2010/main" val="2423043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uk-UA" sz="1200" kern="1200" noProof="0" dirty="0">
                <a:solidFill>
                  <a:schemeClr val="tx1"/>
                </a:solidFill>
                <a:effectLst/>
                <a:latin typeface="Arial" charset="0"/>
                <a:ea typeface="+mn-ea"/>
                <a:cs typeface="+mn-cs"/>
              </a:rPr>
              <a:t>Завданням магістралей подачі є постачання тепла (теплоносія) від джерела тепла будинку (теплового пункту, котла) до нагрівальних приладів (радіаторів або конвекторів).</a:t>
            </a:r>
            <a:endParaRPr lang="uk-UA" noProof="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uk-UA" sz="1200" kern="1200" noProof="0" dirty="0">
                <a:solidFill>
                  <a:schemeClr val="tx1"/>
                </a:solidFill>
                <a:effectLst/>
                <a:latin typeface="Arial" charset="0"/>
                <a:ea typeface="+mn-ea"/>
                <a:cs typeface="+mn-cs"/>
              </a:rPr>
              <a:t>Для виконання цього завдання магістралі подачі повинні мати такі характеристики:</a:t>
            </a:r>
            <a:endParaRPr lang="uk-UA" baseline="0" noProof="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sz="1200" kern="1200" noProof="0" dirty="0">
                <a:solidFill>
                  <a:schemeClr val="tx1"/>
                </a:solidFill>
                <a:effectLst/>
                <a:latin typeface="Arial" charset="0"/>
                <a:ea typeface="+mn-ea"/>
                <a:cs typeface="+mn-cs"/>
              </a:rPr>
              <a:t>Довговічність, термін експлуатації 30 років.</a:t>
            </a:r>
            <a:endParaRPr lang="uk-UA" baseline="0" noProof="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noProof="0" dirty="0"/>
              <a:t>Вони повинні бути с</a:t>
            </a:r>
            <a:r>
              <a:rPr lang="uk-UA" sz="1200" kern="1200" noProof="0" dirty="0">
                <a:solidFill>
                  <a:schemeClr val="tx1"/>
                </a:solidFill>
                <a:effectLst/>
                <a:latin typeface="Arial" charset="0"/>
                <a:ea typeface="+mn-ea"/>
                <a:cs typeface="+mn-cs"/>
              </a:rPr>
              <a:t>тійкими до тиску й термічного стресу, але все ж такими легкими, як це можливо.</a:t>
            </a:r>
            <a:endParaRPr lang="uk-UA" noProof="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sz="1200" kern="1200" noProof="0" dirty="0">
                <a:solidFill>
                  <a:schemeClr val="tx1"/>
                </a:solidFill>
                <a:effectLst/>
                <a:latin typeface="Arial" charset="0"/>
                <a:ea typeface="+mn-ea"/>
                <a:cs typeface="+mn-cs"/>
              </a:rPr>
              <a:t>Простота установки й можливість заміни та ремонту.</a:t>
            </a:r>
            <a:endParaRPr lang="uk-UA" baseline="0" noProof="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sz="1200" kern="1200" noProof="0" dirty="0">
                <a:solidFill>
                  <a:schemeClr val="tx1"/>
                </a:solidFill>
                <a:effectLst/>
                <a:latin typeface="Arial" charset="0"/>
                <a:ea typeface="+mn-ea"/>
                <a:cs typeface="+mn-cs"/>
              </a:rPr>
              <a:t>Доступність (за ціною).</a:t>
            </a:r>
            <a:endParaRPr lang="uk-UA" baseline="0" noProof="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uk-UA" sz="1200" kern="1200" noProof="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uk-UA" sz="1200" kern="1200" noProof="0" dirty="0">
                <a:solidFill>
                  <a:schemeClr val="tx1"/>
                </a:solidFill>
                <a:effectLst/>
                <a:latin typeface="Arial" charset="0"/>
                <a:ea typeface="+mn-ea"/>
                <a:cs typeface="+mn-cs"/>
              </a:rPr>
              <a:t>У наявних багатоквартирних будинках труби з вуглецевої сталі є найбільш поширеним рішенням, зі зварними та/або різьбовими з'єднаннями (фотографії з лівої сторони). Цей варіант все ще використовують для модернізації (реконструкції) та встановлення нових систем опалення; однак сьогодні часто віддають перевагу інших опціям, які швидше монтувати, зокрема:</a:t>
            </a:r>
            <a:endParaRPr lang="uk-UA" baseline="0" noProof="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sz="1200" kern="1200" noProof="0" dirty="0">
                <a:solidFill>
                  <a:schemeClr val="tx1"/>
                </a:solidFill>
                <a:effectLst/>
                <a:latin typeface="Arial" charset="0"/>
                <a:ea typeface="+mn-ea"/>
                <a:cs typeface="+mn-cs"/>
              </a:rPr>
              <a:t>Труби з вуглецевої сталі з прес-фітингом;</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baseline="0" noProof="0" dirty="0"/>
              <a:t>Труби зі зшитого пінополіетилену (з різними фітингами);</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sz="1200" kern="1200" noProof="0" dirty="0">
                <a:solidFill>
                  <a:schemeClr val="tx1"/>
                </a:solidFill>
                <a:effectLst/>
                <a:latin typeface="Arial" charset="0"/>
                <a:ea typeface="+mn-ea"/>
                <a:cs typeface="+mn-cs"/>
              </a:rPr>
              <a:t>Мідні труби (з різними фітингами).</a:t>
            </a:r>
            <a:endParaRPr lang="uk-UA" baseline="0" noProof="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uk-UA" baseline="0"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ED8192F7-C80F-4A00-A43D-37E403A239B7}"/>
              </a:ext>
            </a:extLst>
          </p:cNvPr>
          <p:cNvSpPr>
            <a:spLocks noGrp="1"/>
          </p:cNvSpPr>
          <p:nvPr>
            <p:ph type="sldNum" sz="quarter" idx="5"/>
          </p:nvPr>
        </p:nvSpPr>
        <p:spPr/>
        <p:txBody>
          <a:bodyPr/>
          <a:lstStyle/>
          <a:p>
            <a:pPr>
              <a:defRPr/>
            </a:pPr>
            <a:fld id="{D2B85848-249A-4A1F-BD97-096076EA879A}" type="slidenum">
              <a:rPr lang="lv-LV" smtClean="0"/>
              <a:pPr>
                <a:defRPr/>
              </a:pPr>
              <a:t>18</a:t>
            </a:fld>
            <a:endParaRPr lang="lv-LV"/>
          </a:p>
        </p:txBody>
      </p:sp>
    </p:spTree>
    <p:extLst>
      <p:ext uri="{BB962C8B-B14F-4D97-AF65-F5344CB8AC3E}">
        <p14:creationId xmlns:p14="http://schemas.microsoft.com/office/powerpoint/2010/main" val="1287051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kern="1200" noProof="0" dirty="0">
                <a:solidFill>
                  <a:schemeClr val="tx1"/>
                </a:solidFill>
                <a:effectLst/>
                <a:latin typeface="Arial" charset="0"/>
                <a:ea typeface="+mn-ea"/>
                <a:cs typeface="+mn-cs"/>
              </a:rPr>
              <a:t>Загалом системи опалення приміщень багатоквартирних будинків, встановлені в будинках та спорудах у 70-х та 90-х роках, зараз часто знаходяться в критичному стані. Впровадження заходів з їх удосконалення, починаючи від простого регулювання та налаштування систем, до повної реконструкції систем є надзвичайно важливими елементами проекту з модернізації (реконструкції) будинку. </a:t>
            </a:r>
            <a:r>
              <a:rPr lang="uk-UA" sz="1200" kern="1200" noProof="0" dirty="0" err="1">
                <a:solidFill>
                  <a:schemeClr val="tx1"/>
                </a:solidFill>
                <a:effectLst/>
                <a:latin typeface="Arial" charset="0"/>
                <a:ea typeface="+mn-ea"/>
                <a:cs typeface="+mn-cs"/>
              </a:rPr>
              <a:t>Енергоаудитор</a:t>
            </a:r>
            <a:r>
              <a:rPr lang="uk-UA" sz="1200" kern="1200" noProof="0" dirty="0">
                <a:solidFill>
                  <a:schemeClr val="tx1"/>
                </a:solidFill>
                <a:effectLst/>
                <a:latin typeface="Arial" charset="0"/>
                <a:ea typeface="+mn-ea"/>
                <a:cs typeface="+mn-cs"/>
              </a:rPr>
              <a:t> повинен завжди пам'ятати, що потенціал енергозбереження, розрахований, наприклад, на заміну вікон, теплоізоляцію зовнішніх стін або теплоізоляцію технічної мансарди, і яка можлива, якщо температуру повітря в приміщенні можна належно регулювати й контролювати. Якщо цього немає, то очікувана економія енергії радше перетвориться на перегрів!</a:t>
            </a:r>
            <a:endParaRPr lang="uk-UA" baseline="0" noProof="0" dirty="0"/>
          </a:p>
          <a:p>
            <a:r>
              <a:rPr lang="uk-UA" sz="1200" kern="1200" noProof="0" dirty="0">
                <a:solidFill>
                  <a:schemeClr val="tx1"/>
                </a:solidFill>
                <a:effectLst/>
                <a:latin typeface="Arial" charset="0"/>
                <a:ea typeface="+mn-ea"/>
                <a:cs typeface="+mn-cs"/>
              </a:rPr>
              <a:t>На наступних слайдах показано ряд можливих заходів із підвищення енергоефективності систем опалення.</a:t>
            </a:r>
            <a:endParaRPr lang="uk-UA" noProof="0" dirty="0"/>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marL="0" indent="0">
              <a:buFont typeface="Arial" panose="020B0604020202020204" pitchFamily="34" charset="0"/>
              <a:buNone/>
            </a:pPr>
            <a:endParaRPr lang="uk-UA"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98D02859-95C8-4C9E-BFA8-3EBB088A3CA5}"/>
              </a:ext>
            </a:extLst>
          </p:cNvPr>
          <p:cNvSpPr>
            <a:spLocks noGrp="1"/>
          </p:cNvSpPr>
          <p:nvPr>
            <p:ph type="sldNum" sz="quarter" idx="5"/>
          </p:nvPr>
        </p:nvSpPr>
        <p:spPr/>
        <p:txBody>
          <a:bodyPr/>
          <a:lstStyle/>
          <a:p>
            <a:pPr>
              <a:defRPr/>
            </a:pPr>
            <a:fld id="{D2B85848-249A-4A1F-BD97-096076EA879A}" type="slidenum">
              <a:rPr lang="lv-LV" smtClean="0"/>
              <a:pPr>
                <a:defRPr/>
              </a:pPr>
              <a:t>19</a:t>
            </a:fld>
            <a:endParaRPr lang="lv-LV"/>
          </a:p>
        </p:txBody>
      </p:sp>
    </p:spTree>
    <p:extLst>
      <p:ext uri="{BB962C8B-B14F-4D97-AF65-F5344CB8AC3E}">
        <p14:creationId xmlns:p14="http://schemas.microsoft.com/office/powerpoint/2010/main" val="129399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endParaRPr lang="en-GB"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86F9D723-6585-4C9E-B3E3-DEF2DA778C7C}"/>
              </a:ext>
            </a:extLst>
          </p:cNvPr>
          <p:cNvSpPr>
            <a:spLocks noGrp="1"/>
          </p:cNvSpPr>
          <p:nvPr>
            <p:ph type="sldNum" sz="quarter" idx="5"/>
          </p:nvPr>
        </p:nvSpPr>
        <p:spPr/>
        <p:txBody>
          <a:bodyPr/>
          <a:lstStyle/>
          <a:p>
            <a:pPr>
              <a:defRPr/>
            </a:pPr>
            <a:fld id="{D2B85848-249A-4A1F-BD97-096076EA879A}" type="slidenum">
              <a:rPr lang="lv-LV" smtClean="0"/>
              <a:pPr>
                <a:defRPr/>
              </a:pPr>
              <a:t>2</a:t>
            </a:fld>
            <a:endParaRPr lang="lv-LV"/>
          </a:p>
        </p:txBody>
      </p:sp>
    </p:spTree>
    <p:extLst>
      <p:ext uri="{BB962C8B-B14F-4D97-AF65-F5344CB8AC3E}">
        <p14:creationId xmlns:p14="http://schemas.microsoft.com/office/powerpoint/2010/main" val="226754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uk-UA" sz="1200" kern="1200" noProof="0" dirty="0">
                <a:solidFill>
                  <a:schemeClr val="tx1"/>
                </a:solidFill>
                <a:effectLst/>
                <a:latin typeface="Arial" charset="0"/>
                <a:ea typeface="+mn-ea"/>
                <a:cs typeface="+mn-cs"/>
              </a:rPr>
              <a:t>Першим кроком під час енергоаудиту системи опалення є перевірка розподілу температури в будинку. Ця перевірку проводять через вимірювання температури в різних квартирах, на різних поверхах і щодо різних стояків у будинку.</a:t>
            </a:r>
            <a:endParaRPr lang="uk-UA" baseline="0" noProof="0" dirty="0"/>
          </a:p>
          <a:p>
            <a:r>
              <a:rPr lang="uk-UA" sz="1200" kern="1200" noProof="0" dirty="0">
                <a:solidFill>
                  <a:schemeClr val="tx1"/>
                </a:solidFill>
                <a:effectLst/>
                <a:latin typeface="Arial" charset="0"/>
                <a:ea typeface="+mn-ea"/>
                <a:cs typeface="+mn-cs"/>
              </a:rPr>
              <a:t>Перше загальне регулювання відбувається безпосередньо в місці розміщення</a:t>
            </a:r>
            <a:r>
              <a:rPr lang="uk-UA" sz="1200" kern="1200" baseline="0" noProof="0" dirty="0">
                <a:solidFill>
                  <a:schemeClr val="tx1"/>
                </a:solidFill>
                <a:effectLst/>
                <a:latin typeface="Arial" charset="0"/>
                <a:ea typeface="+mn-ea"/>
                <a:cs typeface="+mn-cs"/>
              </a:rPr>
              <a:t> </a:t>
            </a:r>
            <a:r>
              <a:rPr lang="uk-UA" sz="1200" kern="1200" noProof="0" dirty="0">
                <a:solidFill>
                  <a:schemeClr val="tx1"/>
                </a:solidFill>
                <a:effectLst/>
                <a:latin typeface="Arial" charset="0"/>
                <a:ea typeface="+mn-ea"/>
                <a:cs typeface="+mn-cs"/>
              </a:rPr>
              <a:t>джерела тепла (теплова підстанція або котельня). У сучасній системі опалення можна регулювати подачу тепла до будинку та подану температуру.</a:t>
            </a:r>
            <a:endParaRPr lang="uk-UA" baseline="0" noProof="0" dirty="0"/>
          </a:p>
          <a:p>
            <a:r>
              <a:rPr lang="uk-UA" sz="1200" kern="1200" noProof="0" dirty="0">
                <a:solidFill>
                  <a:schemeClr val="tx1"/>
                </a:solidFill>
                <a:effectLst/>
                <a:latin typeface="Arial" charset="0"/>
                <a:ea typeface="+mn-ea"/>
                <a:cs typeface="+mn-cs"/>
              </a:rPr>
              <a:t>Якщо під час будівельних обстежень спостерігають значні різниці температур у приміщеннях між різними квартирами, то систему опалення потрібно повторно збалансувати. Балансувальні засоби регулюють перепади тиску в системі опалення, оскільки кожен нагрівальний прилад отримує правильну подачу тепла. Дуже часто система неврівноважена, адже ряд конвекторів/радіаторів було замінено на більші за розміром, що змінило падіння тиску в системі. У цьому разі просте балансування стояків не буде достатнім, щоб повністю вирівняти температуру в різних квартирах, зокрема в однотрубних системах.</a:t>
            </a:r>
            <a:endParaRPr lang="uk-UA" baseline="0" noProof="0" dirty="0"/>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endParaRPr lang="uk-UA" baseline="0"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B19FF9E7-66A6-4B3C-A866-9A9FC05F412D}"/>
              </a:ext>
            </a:extLst>
          </p:cNvPr>
          <p:cNvSpPr>
            <a:spLocks noGrp="1"/>
          </p:cNvSpPr>
          <p:nvPr>
            <p:ph type="sldNum" sz="quarter" idx="5"/>
          </p:nvPr>
        </p:nvSpPr>
        <p:spPr/>
        <p:txBody>
          <a:bodyPr/>
          <a:lstStyle/>
          <a:p>
            <a:pPr>
              <a:defRPr/>
            </a:pPr>
            <a:fld id="{D2B85848-249A-4A1F-BD97-096076EA879A}" type="slidenum">
              <a:rPr lang="lv-LV" smtClean="0"/>
              <a:pPr>
                <a:defRPr/>
              </a:pPr>
              <a:t>20</a:t>
            </a:fld>
            <a:endParaRPr lang="lv-LV"/>
          </a:p>
        </p:txBody>
      </p:sp>
    </p:spTree>
    <p:extLst>
      <p:ext uri="{BB962C8B-B14F-4D97-AF65-F5344CB8AC3E}">
        <p14:creationId xmlns:p14="http://schemas.microsoft.com/office/powerpoint/2010/main" val="1418720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 y="460375"/>
            <a:ext cx="6824663" cy="3840163"/>
          </a:xfrm>
        </p:spPr>
      </p:sp>
      <p:sp>
        <p:nvSpPr>
          <p:cNvPr id="3" name="Notes Placeholder 2"/>
          <p:cNvSpPr>
            <a:spLocks noGrp="1"/>
          </p:cNvSpPr>
          <p:nvPr>
            <p:ph type="body" idx="1"/>
          </p:nvPr>
        </p:nvSpPr>
        <p:spPr>
          <a:xfrm>
            <a:off x="142875" y="4300538"/>
            <a:ext cx="6824663" cy="5785320"/>
          </a:xfrm>
        </p:spPr>
        <p:txBody>
          <a:bodyPr/>
          <a:lstStyle/>
          <a:p>
            <a:pPr>
              <a:spcBef>
                <a:spcPts val="0"/>
              </a:spcBef>
            </a:pPr>
            <a:r>
              <a:rPr lang="uk-UA" sz="1050" kern="1200" noProof="0" dirty="0">
                <a:solidFill>
                  <a:schemeClr val="tx1"/>
                </a:solidFill>
                <a:effectLst/>
                <a:latin typeface="Arial" charset="0"/>
                <a:ea typeface="+mn-ea"/>
                <a:cs typeface="+mn-cs"/>
              </a:rPr>
              <a:t>Опалювальна система визначають як збалансовану, коли вона здатна забезпечити подачу правильної витрати теплоносія до своїх опалювальних приладів (конвектора, радіатора), інакше кажучи, необхідну</a:t>
            </a:r>
            <a:r>
              <a:rPr lang="uk-UA" sz="1050" kern="1200" baseline="0" noProof="0" dirty="0">
                <a:solidFill>
                  <a:schemeClr val="tx1"/>
                </a:solidFill>
                <a:effectLst/>
                <a:latin typeface="Arial" charset="0"/>
                <a:ea typeface="+mn-ea"/>
                <a:cs typeface="+mn-cs"/>
              </a:rPr>
              <a:t> кількість</a:t>
            </a:r>
            <a:r>
              <a:rPr lang="uk-UA" sz="1050" kern="1200" noProof="0" dirty="0">
                <a:solidFill>
                  <a:schemeClr val="tx1"/>
                </a:solidFill>
                <a:effectLst/>
                <a:latin typeface="Arial" charset="0"/>
                <a:ea typeface="+mn-ea"/>
                <a:cs typeface="+mn-cs"/>
              </a:rPr>
              <a:t> рідини, яка потрібна, щоб опалювальний прилад нагрівав приміщення відповідно до норм та потреб.</a:t>
            </a:r>
            <a:endParaRPr lang="uk-UA" sz="1050" noProof="0" dirty="0"/>
          </a:p>
          <a:p>
            <a:pPr>
              <a:spcBef>
                <a:spcPts val="0"/>
              </a:spcBef>
            </a:pPr>
            <a:r>
              <a:rPr lang="uk-UA" sz="1050" kern="1200" noProof="0" dirty="0">
                <a:solidFill>
                  <a:schemeClr val="tx1"/>
                </a:solidFill>
                <a:effectLst/>
                <a:latin typeface="Arial" charset="0"/>
                <a:ea typeface="+mn-ea"/>
                <a:cs typeface="+mn-cs"/>
              </a:rPr>
              <a:t>Збалансована система повинна:</a:t>
            </a:r>
            <a:endParaRPr lang="uk-UA" sz="1050" noProof="0" dirty="0"/>
          </a:p>
          <a:p>
            <a:pPr marL="171450" indent="-171450">
              <a:spcBef>
                <a:spcPts val="0"/>
              </a:spcBef>
              <a:buFont typeface="Arial" panose="020B0604020202020204" pitchFamily="34" charset="0"/>
              <a:buChar char="•"/>
            </a:pPr>
            <a:r>
              <a:rPr lang="uk-UA" sz="1050" kern="1200" noProof="0" dirty="0">
                <a:solidFill>
                  <a:schemeClr val="tx1"/>
                </a:solidFill>
                <a:effectLst/>
                <a:latin typeface="Arial" charset="0"/>
                <a:ea typeface="+mn-ea"/>
                <a:cs typeface="+mn-cs"/>
              </a:rPr>
              <a:t>забезпечувати правильну роботу нагрівальних приладів;</a:t>
            </a:r>
          </a:p>
          <a:p>
            <a:pPr marL="171450" indent="-171450">
              <a:spcBef>
                <a:spcPts val="0"/>
              </a:spcBef>
              <a:buFont typeface="Arial" panose="020B0604020202020204" pitchFamily="34" charset="0"/>
              <a:buChar char="•"/>
            </a:pPr>
            <a:r>
              <a:rPr lang="uk-UA" sz="1050" kern="1200" noProof="0" dirty="0">
                <a:solidFill>
                  <a:schemeClr val="tx1"/>
                </a:solidFill>
                <a:effectLst/>
                <a:latin typeface="Arial" charset="0"/>
                <a:ea typeface="+mn-ea"/>
                <a:cs typeface="+mn-cs"/>
              </a:rPr>
              <a:t>уникати надто високих швидкостей рідини, які можуть викликати шум і корозію;</a:t>
            </a:r>
          </a:p>
          <a:p>
            <a:pPr marL="171450" indent="-171450">
              <a:spcBef>
                <a:spcPts val="0"/>
              </a:spcBef>
              <a:buFont typeface="Arial" panose="020B0604020202020204" pitchFamily="34" charset="0"/>
              <a:buChar char="•"/>
            </a:pPr>
            <a:r>
              <a:rPr lang="uk-UA" sz="1050" kern="1200" noProof="0" dirty="0">
                <a:solidFill>
                  <a:schemeClr val="tx1"/>
                </a:solidFill>
                <a:effectLst/>
                <a:latin typeface="Arial" charset="0"/>
                <a:ea typeface="+mn-ea"/>
                <a:cs typeface="+mn-cs"/>
              </a:rPr>
              <a:t>запобігати низькоефективній роботі циркуляційних насосів (див. модуль 2.2.2);</a:t>
            </a:r>
          </a:p>
          <a:p>
            <a:pPr marL="171450" indent="-171450">
              <a:spcBef>
                <a:spcPts val="0"/>
              </a:spcBef>
              <a:buFont typeface="Arial" panose="020B0604020202020204" pitchFamily="34" charset="0"/>
              <a:buChar char="•"/>
            </a:pPr>
            <a:r>
              <a:rPr lang="uk-UA" sz="1050" kern="1200" noProof="0" dirty="0">
                <a:solidFill>
                  <a:schemeClr val="tx1"/>
                </a:solidFill>
                <a:effectLst/>
                <a:latin typeface="Arial" charset="0"/>
                <a:ea typeface="+mn-ea"/>
                <a:cs typeface="+mn-cs"/>
              </a:rPr>
              <a:t>обмежувати перепади тиску, що діють на регулювальні клапани (для запобігання витоків і перебоїв у роботі).</a:t>
            </a:r>
            <a:endParaRPr lang="uk-UA" sz="1050" noProof="0" dirty="0"/>
          </a:p>
          <a:p>
            <a:pPr>
              <a:spcBef>
                <a:spcPts val="0"/>
              </a:spcBef>
            </a:pPr>
            <a:r>
              <a:rPr lang="uk-UA" sz="1050" kern="1200" noProof="0" dirty="0">
                <a:solidFill>
                  <a:schemeClr val="tx1"/>
                </a:solidFill>
                <a:effectLst/>
                <a:latin typeface="Arial" charset="0"/>
                <a:ea typeface="+mn-ea"/>
                <a:cs typeface="+mn-cs"/>
              </a:rPr>
              <a:t>У системах опалення з розширеною мережею та/або змінною швидкістю потоку (як часто буває в багатоквартирних будинках) для того, щоб отримати збалансовану систему опалення, необхідно встановити спеціальні клапани, які дають змогу регулювати витрати. Загалом є три основні сімейства клапанів, що використовують для балансування систем опалення:</a:t>
            </a:r>
            <a:endParaRPr lang="uk-UA" sz="1050" noProof="0" dirty="0"/>
          </a:p>
          <a:p>
            <a:pPr marL="228600" indent="-228600">
              <a:spcBef>
                <a:spcPts val="0"/>
              </a:spcBef>
              <a:buFont typeface="+mj-lt"/>
              <a:buAutoNum type="arabicPeriod"/>
            </a:pPr>
            <a:r>
              <a:rPr lang="uk-UA" sz="1050" kern="1200" noProof="0" dirty="0">
                <a:solidFill>
                  <a:schemeClr val="tx1"/>
                </a:solidFill>
                <a:effectLst/>
                <a:latin typeface="Arial" charset="0"/>
                <a:ea typeface="+mn-ea"/>
                <a:cs typeface="+mn-cs"/>
              </a:rPr>
              <a:t>Прості ручні балансувальні клапани (статичні балансувальні клапани). Цей клапан контролює швидкість потоку (витрату) теплоносія. Поворот рукоятки для налаштування переміщує шток, з'єднаний з клапаном, у потоці теплоносія, який відповідно змінює швидкість потоку. Швидкість потоку визначається відповідно до бажаного значення падіння тиску, яке можна виміряти вимірювачем перепаду тиску, підключеним до точок</a:t>
            </a:r>
            <a:r>
              <a:rPr lang="uk-UA" sz="1050" kern="1200" baseline="0" noProof="0" dirty="0">
                <a:solidFill>
                  <a:schemeClr val="tx1"/>
                </a:solidFill>
                <a:effectLst/>
                <a:latin typeface="Arial" charset="0"/>
                <a:ea typeface="+mn-ea"/>
                <a:cs typeface="+mn-cs"/>
              </a:rPr>
              <a:t> </a:t>
            </a:r>
            <a:r>
              <a:rPr lang="uk-UA" sz="1050" kern="1200" noProof="0" dirty="0">
                <a:solidFill>
                  <a:schemeClr val="tx1"/>
                </a:solidFill>
                <a:effectLst/>
                <a:latin typeface="Arial" charset="0"/>
                <a:ea typeface="+mn-ea"/>
                <a:cs typeface="+mn-cs"/>
              </a:rPr>
              <a:t>вимірювання тиску.</a:t>
            </a:r>
            <a:endParaRPr lang="uk-UA" sz="1050" noProof="0" dirty="0"/>
          </a:p>
          <a:p>
            <a:pPr marL="228600" indent="-228600">
              <a:spcBef>
                <a:spcPts val="0"/>
              </a:spcBef>
              <a:buFont typeface="+mj-lt"/>
              <a:buAutoNum type="arabicPeriod"/>
            </a:pPr>
            <a:r>
              <a:rPr lang="uk-UA" sz="1050" kern="1200" noProof="0" dirty="0">
                <a:solidFill>
                  <a:schemeClr val="tx1"/>
                </a:solidFill>
                <a:effectLst/>
                <a:latin typeface="Arial" charset="0"/>
                <a:ea typeface="+mn-ea"/>
                <a:cs typeface="+mn-cs"/>
              </a:rPr>
              <a:t>Динамічні балансувальні клапани. Ці клапани мають картридж, встановлений на корпусі клапана, який складається з: чутливого елемента (циліндра), підпружиненого поршня і комбінації фіксованих та змінних геометричних отворів, через які проходить теплоносій. Розмір змінного отвору збільшується або зменшується завдяки руху поршня, який залежить від тиску теплоносія. Відкалібрована пружина протидіє цьому руху, регулюючи швидкість потоку, що проходить через отвори клапана. Так систему збалансовують.</a:t>
            </a:r>
            <a:endParaRPr lang="uk-UA" sz="1050" noProof="0" dirty="0"/>
          </a:p>
          <a:p>
            <a:pPr marL="228600" indent="-228600">
              <a:spcBef>
                <a:spcPts val="0"/>
              </a:spcBef>
              <a:buFont typeface="+mj-lt"/>
              <a:buAutoNum type="arabicPeriod"/>
            </a:pPr>
            <a:r>
              <a:rPr lang="uk-UA" sz="1050" kern="1200" noProof="0" dirty="0">
                <a:solidFill>
                  <a:schemeClr val="tx1"/>
                </a:solidFill>
                <a:effectLst/>
                <a:latin typeface="Arial" charset="0"/>
                <a:ea typeface="+mn-ea"/>
                <a:cs typeface="+mn-cs"/>
              </a:rPr>
              <a:t>Клапан управління диференціальним тиском (два пристрої) і диференціальний перепускний клапан (байпас). Клапан управління диференціальним тиском зберігає різницю тисків у двох точках нагрівального контуру на постійному рівні, відповідно до заданого значення. Клапан регулює швидкість потоку теплоносія, що подається на частину контуру, яку регулює клапан управління диференціальним тиском. Швидкість потоку регулюють комбінованою дією двох пристроїв: балансувального клапана і регулятора перепаду тиску. Ці два пристрої з'єднані капілярною трубкою. Разом вони контролюють потік і перепад тиску під час зміни робочих умов всієї системи опалення.</a:t>
            </a:r>
            <a:endParaRPr lang="uk-UA" sz="1050" noProof="0" dirty="0"/>
          </a:p>
          <a:p>
            <a:pPr marL="0" marR="0" lvl="0" indent="0" algn="l" defTabSz="914400" rtl="0" eaLnBrk="0" fontAlgn="base" latinLnBrk="0" hangingPunct="0">
              <a:spcBef>
                <a:spcPts val="0"/>
              </a:spcBef>
              <a:spcAft>
                <a:spcPct val="0"/>
              </a:spcAft>
              <a:buClrTx/>
              <a:buSzTx/>
              <a:buFont typeface="+mj-lt"/>
              <a:buNone/>
              <a:tabLst/>
              <a:defRPr/>
            </a:pPr>
            <a:r>
              <a:rPr lang="uk-UA" sz="1050" kern="1200" noProof="0" dirty="0">
                <a:solidFill>
                  <a:schemeClr val="tx1"/>
                </a:solidFill>
                <a:effectLst/>
                <a:latin typeface="Arial" charset="0"/>
                <a:ea typeface="+mn-ea"/>
                <a:cs typeface="+mn-cs"/>
              </a:rPr>
              <a:t>Вибір балансувального клапану залежить від конфігурації опалювальної системи (однотрубна, двотрубна, вертикальна, горизонтальна) і від</a:t>
            </a:r>
            <a:r>
              <a:rPr lang="uk-UA" sz="1050" kern="1200" baseline="0" noProof="0" dirty="0">
                <a:solidFill>
                  <a:schemeClr val="tx1"/>
                </a:solidFill>
                <a:effectLst/>
                <a:latin typeface="Arial" charset="0"/>
                <a:ea typeface="+mn-ea"/>
                <a:cs typeface="+mn-cs"/>
              </a:rPr>
              <a:t> того, чи обладнані </a:t>
            </a:r>
            <a:r>
              <a:rPr lang="uk-UA" sz="1050" kern="1200" noProof="0" dirty="0">
                <a:solidFill>
                  <a:schemeClr val="tx1"/>
                </a:solidFill>
                <a:effectLst/>
                <a:latin typeface="Arial" charset="0"/>
                <a:ea typeface="+mn-ea"/>
                <a:cs typeface="+mn-cs"/>
              </a:rPr>
              <a:t>нагрівальні</a:t>
            </a:r>
            <a:r>
              <a:rPr lang="uk-UA" sz="1050" kern="1200" baseline="0" noProof="0" dirty="0">
                <a:solidFill>
                  <a:schemeClr val="tx1"/>
                </a:solidFill>
                <a:effectLst/>
                <a:latin typeface="Arial" charset="0"/>
                <a:ea typeface="+mn-ea"/>
                <a:cs typeface="+mn-cs"/>
              </a:rPr>
              <a:t> прилади </a:t>
            </a:r>
            <a:r>
              <a:rPr lang="uk-UA" sz="1050" kern="1200" noProof="0" dirty="0">
                <a:solidFill>
                  <a:schemeClr val="tx1"/>
                </a:solidFill>
                <a:effectLst/>
                <a:latin typeface="Arial" charset="0"/>
                <a:ea typeface="+mn-ea"/>
                <a:cs typeface="+mn-cs"/>
              </a:rPr>
              <a:t>терморегулювальним клапаном (TRV).</a:t>
            </a:r>
            <a:endParaRPr lang="uk-UA" sz="1050" noProof="0" dirty="0"/>
          </a:p>
          <a:p>
            <a:endParaRPr lang="uk-UA" baseline="0"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6F788A23-3AE6-4744-8D63-17F2F6785734}"/>
              </a:ext>
            </a:extLst>
          </p:cNvPr>
          <p:cNvSpPr>
            <a:spLocks noGrp="1"/>
          </p:cNvSpPr>
          <p:nvPr>
            <p:ph type="sldNum" sz="quarter" idx="5"/>
          </p:nvPr>
        </p:nvSpPr>
        <p:spPr/>
        <p:txBody>
          <a:bodyPr/>
          <a:lstStyle/>
          <a:p>
            <a:pPr>
              <a:defRPr/>
            </a:pPr>
            <a:fld id="{D2B85848-249A-4A1F-BD97-096076EA879A}" type="slidenum">
              <a:rPr lang="lv-LV" smtClean="0"/>
              <a:pPr>
                <a:defRPr/>
              </a:pPr>
              <a:t>21</a:t>
            </a:fld>
            <a:endParaRPr lang="lv-LV"/>
          </a:p>
        </p:txBody>
      </p:sp>
    </p:spTree>
    <p:extLst>
      <p:ext uri="{BB962C8B-B14F-4D97-AF65-F5344CB8AC3E}">
        <p14:creationId xmlns:p14="http://schemas.microsoft.com/office/powerpoint/2010/main" val="1477147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endParaRPr lang="en-GB"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8D791A9A-421F-4CB3-ADD9-1E864423DF9F}"/>
              </a:ext>
            </a:extLst>
          </p:cNvPr>
          <p:cNvSpPr>
            <a:spLocks noGrp="1"/>
          </p:cNvSpPr>
          <p:nvPr>
            <p:ph type="sldNum" sz="quarter" idx="5"/>
          </p:nvPr>
        </p:nvSpPr>
        <p:spPr/>
        <p:txBody>
          <a:bodyPr/>
          <a:lstStyle/>
          <a:p>
            <a:pPr>
              <a:defRPr/>
            </a:pPr>
            <a:fld id="{D2B85848-249A-4A1F-BD97-096076EA879A}" type="slidenum">
              <a:rPr lang="lv-LV" smtClean="0"/>
              <a:pPr>
                <a:defRPr/>
              </a:pPr>
              <a:t>22</a:t>
            </a:fld>
            <a:endParaRPr lang="lv-LV"/>
          </a:p>
        </p:txBody>
      </p:sp>
    </p:spTree>
    <p:extLst>
      <p:ext uri="{BB962C8B-B14F-4D97-AF65-F5344CB8AC3E}">
        <p14:creationId xmlns:p14="http://schemas.microsoft.com/office/powerpoint/2010/main" val="1344712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kern="1200" noProof="0" dirty="0">
                <a:solidFill>
                  <a:schemeClr val="tx1"/>
                </a:solidFill>
                <a:effectLst/>
                <a:latin typeface="Arial" charset="0"/>
                <a:ea typeface="+mn-ea"/>
                <a:cs typeface="+mn-cs"/>
              </a:rPr>
              <a:t>Однотрубна система з терморегулювальним радіаторним клапаном (TRV) і динамічними балансувальними клапанами для кожного стояка.</a:t>
            </a:r>
          </a:p>
          <a:p>
            <a:r>
              <a:rPr lang="uk-UA" sz="1200" kern="1200" dirty="0">
                <a:solidFill>
                  <a:schemeClr val="tx1"/>
                </a:solidFill>
                <a:effectLst/>
                <a:latin typeface="Arial" charset="0"/>
                <a:ea typeface="+mn-ea"/>
                <a:cs typeface="+mn-cs"/>
              </a:rPr>
              <a:t>Динамічні балансувальні клапани, встановлені на стояках, також доступні з термостатичним регулюванням, що додатково підвищує ефективність системи. Ці клапани обмежують як потік, так і температуру.</a:t>
            </a:r>
            <a:endParaRPr lang="uk-UA" noProof="0" dirty="0"/>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endParaRPr lang="uk-UA"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411010DD-DE6B-4665-A743-10F03035A636}"/>
              </a:ext>
            </a:extLst>
          </p:cNvPr>
          <p:cNvSpPr>
            <a:spLocks noGrp="1"/>
          </p:cNvSpPr>
          <p:nvPr>
            <p:ph type="sldNum" sz="quarter" idx="5"/>
          </p:nvPr>
        </p:nvSpPr>
        <p:spPr/>
        <p:txBody>
          <a:bodyPr/>
          <a:lstStyle/>
          <a:p>
            <a:pPr>
              <a:defRPr/>
            </a:pPr>
            <a:fld id="{D2B85848-249A-4A1F-BD97-096076EA879A}" type="slidenum">
              <a:rPr lang="lv-LV" smtClean="0"/>
              <a:pPr>
                <a:defRPr/>
              </a:pPr>
              <a:t>23</a:t>
            </a:fld>
            <a:endParaRPr lang="lv-LV"/>
          </a:p>
        </p:txBody>
      </p:sp>
    </p:spTree>
    <p:extLst>
      <p:ext uri="{BB962C8B-B14F-4D97-AF65-F5344CB8AC3E}">
        <p14:creationId xmlns:p14="http://schemas.microsoft.com/office/powerpoint/2010/main" val="3619188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kern="1200" noProof="0" dirty="0">
                <a:solidFill>
                  <a:schemeClr val="tx1"/>
                </a:solidFill>
                <a:effectLst/>
                <a:latin typeface="Arial" charset="0"/>
                <a:ea typeface="+mn-ea"/>
                <a:cs typeface="+mn-cs"/>
              </a:rPr>
              <a:t>Двотрубна система з терморегулювальним радіаторним клапаном (TRV) і </a:t>
            </a:r>
            <a:r>
              <a:rPr lang="uk-UA" sz="1200" kern="1200" dirty="0">
                <a:solidFill>
                  <a:schemeClr val="tx1"/>
                </a:solidFill>
                <a:effectLst/>
                <a:latin typeface="Arial" charset="0"/>
                <a:ea typeface="+mn-ea"/>
                <a:cs typeface="+mn-cs"/>
              </a:rPr>
              <a:t>клапанами управління диференціальним тиском </a:t>
            </a:r>
            <a:r>
              <a:rPr lang="uk-UA" sz="1200" kern="1200" noProof="0" dirty="0">
                <a:solidFill>
                  <a:schemeClr val="tx1"/>
                </a:solidFill>
                <a:effectLst/>
                <a:latin typeface="Arial" charset="0"/>
                <a:ea typeface="+mn-ea"/>
                <a:cs typeface="+mn-cs"/>
              </a:rPr>
              <a:t>для кожного стояка.</a:t>
            </a:r>
            <a:endParaRPr lang="uk-UA" noProof="0" dirty="0"/>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endParaRPr lang="uk-UA"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035368C9-235A-4CF6-B88E-97C56726A6CB}"/>
              </a:ext>
            </a:extLst>
          </p:cNvPr>
          <p:cNvSpPr>
            <a:spLocks noGrp="1"/>
          </p:cNvSpPr>
          <p:nvPr>
            <p:ph type="sldNum" sz="quarter" idx="5"/>
          </p:nvPr>
        </p:nvSpPr>
        <p:spPr/>
        <p:txBody>
          <a:bodyPr/>
          <a:lstStyle/>
          <a:p>
            <a:pPr>
              <a:defRPr/>
            </a:pPr>
            <a:fld id="{D2B85848-249A-4A1F-BD97-096076EA879A}" type="slidenum">
              <a:rPr lang="lv-LV" smtClean="0"/>
              <a:pPr>
                <a:defRPr/>
              </a:pPr>
              <a:t>24</a:t>
            </a:fld>
            <a:endParaRPr lang="lv-LV"/>
          </a:p>
        </p:txBody>
      </p:sp>
    </p:spTree>
    <p:extLst>
      <p:ext uri="{BB962C8B-B14F-4D97-AF65-F5344CB8AC3E}">
        <p14:creationId xmlns:p14="http://schemas.microsoft.com/office/powerpoint/2010/main" val="3437033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7" y="4861444"/>
            <a:ext cx="5683250" cy="5080398"/>
          </a:xfrm>
        </p:spPr>
        <p:txBody>
          <a:bodyPr/>
          <a:lstStyle/>
          <a:p>
            <a:r>
              <a:rPr lang="uk-UA" sz="1200" kern="1200" noProof="0" dirty="0">
                <a:solidFill>
                  <a:schemeClr val="tx1"/>
                </a:solidFill>
                <a:effectLst/>
                <a:latin typeface="Arial" charset="0"/>
                <a:ea typeface="+mn-ea"/>
                <a:cs typeface="+mn-cs"/>
              </a:rPr>
              <a:t>Розподільчу мережу опалювальної системи можна розділити на дві частини:</a:t>
            </a:r>
            <a:endParaRPr lang="uk-UA" baseline="0" noProof="0" dirty="0"/>
          </a:p>
          <a:p>
            <a:pPr marL="228600" indent="-228600">
              <a:buAutoNum type="arabicPeriod"/>
            </a:pPr>
            <a:r>
              <a:rPr lang="uk-UA" sz="1200" kern="1200" noProof="0" dirty="0">
                <a:solidFill>
                  <a:schemeClr val="tx1"/>
                </a:solidFill>
                <a:effectLst/>
                <a:latin typeface="Arial" charset="0"/>
                <a:ea typeface="+mn-ea"/>
                <a:cs typeface="+mn-cs"/>
              </a:rPr>
              <a:t>Частину мережі встановлюють у некондиціонованих зонах будівлі (наприклад, неопалюваний підвал і технічна мансарда);</a:t>
            </a:r>
            <a:endParaRPr lang="uk-UA" baseline="0" noProof="0" dirty="0"/>
          </a:p>
          <a:p>
            <a:pPr marL="228600" indent="-228600">
              <a:buAutoNum type="arabicPeriod"/>
            </a:pPr>
            <a:r>
              <a:rPr lang="uk-UA" sz="1200" kern="1200" noProof="0" dirty="0">
                <a:solidFill>
                  <a:schemeClr val="tx1"/>
                </a:solidFill>
                <a:effectLst/>
                <a:latin typeface="Arial" charset="0"/>
                <a:ea typeface="+mn-ea"/>
                <a:cs typeface="+mn-cs"/>
              </a:rPr>
              <a:t>Частину мережі встановлюють у кондиціонованих зонах будівлі (наприклад, стояки, що проходять крізь квартири).</a:t>
            </a:r>
            <a:endParaRPr lang="uk-UA" baseline="0" noProof="0" dirty="0"/>
          </a:p>
          <a:p>
            <a:pPr marL="0" indent="0">
              <a:buNone/>
            </a:pPr>
            <a:r>
              <a:rPr lang="uk-UA" sz="1200" kern="1200" noProof="0" dirty="0">
                <a:solidFill>
                  <a:schemeClr val="tx1"/>
                </a:solidFill>
                <a:effectLst/>
                <a:latin typeface="Arial" charset="0"/>
                <a:ea typeface="+mn-ea"/>
                <a:cs typeface="+mn-cs"/>
              </a:rPr>
              <a:t>Цей розподіл корисний для розуміння того, яка частина мережі повинна бути належно ізольована. Усі труби, встановлені в некондиціонованих зонах будівлі, потребують застосування технічної ізоляції.</a:t>
            </a:r>
            <a:endParaRPr lang="uk-UA" baseline="0" noProof="0" dirty="0"/>
          </a:p>
          <a:p>
            <a:pPr marL="0" indent="0">
              <a:buNone/>
            </a:pPr>
            <a:endParaRPr lang="uk-UA" baseline="0" noProof="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uk-UA" sz="1200" kern="1200" noProof="0" dirty="0">
                <a:solidFill>
                  <a:schemeClr val="tx1"/>
                </a:solidFill>
                <a:effectLst/>
                <a:latin typeface="Arial" charset="0"/>
                <a:ea typeface="+mn-ea"/>
                <a:cs typeface="+mn-cs"/>
              </a:rPr>
              <a:t>У багатоквартирних будинках дуже часто стан технічної ізоляції труб абсолютно незадовільний, застарілий або навіть відсутній (див. фото на слайді). Технічна ізоляція труб опалення – це заходи з енергоефективності, які за потреби завжди потрібно розглядати у звіті з енергетичного аудиту.</a:t>
            </a:r>
            <a:endParaRPr lang="uk-UA" noProof="0" dirty="0"/>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uk-UA"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D45EFD8D-3726-4026-AB41-FF46CC166AF3}"/>
              </a:ext>
            </a:extLst>
          </p:cNvPr>
          <p:cNvSpPr>
            <a:spLocks noGrp="1"/>
          </p:cNvSpPr>
          <p:nvPr>
            <p:ph type="sldNum" sz="quarter" idx="5"/>
          </p:nvPr>
        </p:nvSpPr>
        <p:spPr/>
        <p:txBody>
          <a:bodyPr/>
          <a:lstStyle/>
          <a:p>
            <a:pPr>
              <a:defRPr/>
            </a:pPr>
            <a:fld id="{D2B85848-249A-4A1F-BD97-096076EA879A}" type="slidenum">
              <a:rPr lang="lv-LV" smtClean="0"/>
              <a:pPr>
                <a:defRPr/>
              </a:pPr>
              <a:t>25</a:t>
            </a:fld>
            <a:endParaRPr lang="lv-LV"/>
          </a:p>
        </p:txBody>
      </p:sp>
    </p:spTree>
    <p:extLst>
      <p:ext uri="{BB962C8B-B14F-4D97-AF65-F5344CB8AC3E}">
        <p14:creationId xmlns:p14="http://schemas.microsoft.com/office/powerpoint/2010/main" val="2370226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9700" y="4606926"/>
            <a:ext cx="6824663" cy="5334916"/>
          </a:xfrm>
        </p:spPr>
        <p:txBody>
          <a:bodyPr/>
          <a:lstStyle/>
          <a:p>
            <a:pPr fontAlgn="t"/>
            <a:r>
              <a:rPr lang="uk-UA" sz="1200" kern="1200" noProof="0" dirty="0">
                <a:solidFill>
                  <a:schemeClr val="tx1"/>
                </a:solidFill>
                <a:effectLst/>
                <a:latin typeface="Arial" charset="0"/>
                <a:ea typeface="+mn-ea"/>
                <a:cs typeface="+mn-cs"/>
              </a:rPr>
              <a:t>Технічна ізоляція труб служить для обмеження втрат тепла від теплоносія, що міститься в трубі. Отже, технічна ізоляція дає змогу:</a:t>
            </a:r>
            <a:endParaRPr lang="uk-UA" sz="1200" b="0" i="0" kern="1200" noProof="0" dirty="0">
              <a:solidFill>
                <a:schemeClr val="tx1"/>
              </a:solidFill>
              <a:effectLst/>
              <a:latin typeface="Arial" charset="0"/>
              <a:ea typeface="+mn-ea"/>
              <a:cs typeface="+mn-cs"/>
            </a:endParaRPr>
          </a:p>
          <a:p>
            <a:pPr marL="171450" indent="-171450" fontAlgn="t">
              <a:buFont typeface="Arial" panose="020B0604020202020204" pitchFamily="34" charset="0"/>
              <a:buChar char="•"/>
            </a:pPr>
            <a:r>
              <a:rPr lang="uk-UA" sz="1200" kern="1200" noProof="0" dirty="0">
                <a:solidFill>
                  <a:schemeClr val="tx1"/>
                </a:solidFill>
                <a:effectLst/>
                <a:latin typeface="Arial" charset="0"/>
                <a:ea typeface="+mn-ea"/>
                <a:cs typeface="+mn-cs"/>
              </a:rPr>
              <a:t>Уникнути надто</a:t>
            </a:r>
            <a:r>
              <a:rPr lang="uk-UA" sz="1200" kern="1200" baseline="0" noProof="0" dirty="0">
                <a:solidFill>
                  <a:schemeClr val="tx1"/>
                </a:solidFill>
                <a:effectLst/>
                <a:latin typeface="Arial" charset="0"/>
                <a:ea typeface="+mn-ea"/>
                <a:cs typeface="+mn-cs"/>
              </a:rPr>
              <a:t> високих </a:t>
            </a:r>
            <a:r>
              <a:rPr lang="uk-UA" sz="1200" kern="1200" noProof="0" dirty="0">
                <a:solidFill>
                  <a:schemeClr val="tx1"/>
                </a:solidFill>
                <a:effectLst/>
                <a:latin typeface="Arial" charset="0"/>
                <a:ea typeface="+mn-ea"/>
                <a:cs typeface="+mn-cs"/>
              </a:rPr>
              <a:t>температур зовнішніх поверхонь труб, які можуть навіть спричинити опіки;</a:t>
            </a:r>
            <a:endParaRPr lang="uk-UA" sz="1200" b="0" i="0" kern="1200" noProof="0" dirty="0">
              <a:solidFill>
                <a:schemeClr val="tx1"/>
              </a:solidFill>
              <a:effectLst/>
              <a:latin typeface="Arial" charset="0"/>
              <a:ea typeface="+mn-ea"/>
              <a:cs typeface="+mn-cs"/>
            </a:endParaRPr>
          </a:p>
          <a:p>
            <a:pPr marL="171450" indent="-171450" fontAlgn="t">
              <a:buFont typeface="Arial" panose="020B0604020202020204" pitchFamily="34" charset="0"/>
              <a:buChar char="•"/>
            </a:pPr>
            <a:r>
              <a:rPr lang="uk-UA" sz="1200" b="0" i="0" kern="1200" noProof="0" dirty="0">
                <a:solidFill>
                  <a:schemeClr val="tx1"/>
                </a:solidFill>
                <a:effectLst/>
                <a:latin typeface="Arial" charset="0"/>
                <a:ea typeface="+mn-ea"/>
                <a:cs typeface="+mn-cs"/>
              </a:rPr>
              <a:t>Забезпечити е</a:t>
            </a:r>
            <a:r>
              <a:rPr lang="uk-UA" sz="1200" kern="1200" noProof="0" dirty="0">
                <a:solidFill>
                  <a:schemeClr val="tx1"/>
                </a:solidFill>
                <a:effectLst/>
                <a:latin typeface="Arial" charset="0"/>
                <a:ea typeface="+mn-ea"/>
                <a:cs typeface="+mn-cs"/>
              </a:rPr>
              <a:t>кономію енергії, зменшуючи теплові втрати;</a:t>
            </a:r>
            <a:endParaRPr lang="uk-UA" sz="1200" b="0" i="0" kern="1200" noProof="0" dirty="0">
              <a:solidFill>
                <a:schemeClr val="tx1"/>
              </a:solidFill>
              <a:effectLst/>
              <a:latin typeface="Arial" charset="0"/>
              <a:ea typeface="+mn-ea"/>
              <a:cs typeface="+mn-cs"/>
            </a:endParaRPr>
          </a:p>
          <a:p>
            <a:pPr marL="171450" indent="-171450" fontAlgn="t">
              <a:buFont typeface="Arial" panose="020B0604020202020204" pitchFamily="34" charset="0"/>
              <a:buChar char="•"/>
            </a:pPr>
            <a:r>
              <a:rPr lang="uk-UA" sz="1200" kern="1200" noProof="0" dirty="0">
                <a:solidFill>
                  <a:schemeClr val="tx1"/>
                </a:solidFill>
                <a:effectLst/>
                <a:latin typeface="Arial" charset="0"/>
                <a:ea typeface="+mn-ea"/>
                <a:cs typeface="+mn-cs"/>
              </a:rPr>
              <a:t>Запобігати виникненню</a:t>
            </a:r>
            <a:r>
              <a:rPr lang="uk-UA" sz="1200" kern="1200" baseline="0" noProof="0" dirty="0">
                <a:solidFill>
                  <a:schemeClr val="tx1"/>
                </a:solidFill>
                <a:effectLst/>
                <a:latin typeface="Arial" charset="0"/>
                <a:ea typeface="+mn-ea"/>
                <a:cs typeface="+mn-cs"/>
              </a:rPr>
              <a:t> </a:t>
            </a:r>
            <a:r>
              <a:rPr lang="uk-UA" sz="1200" kern="1200" noProof="0" dirty="0">
                <a:solidFill>
                  <a:schemeClr val="tx1"/>
                </a:solidFill>
                <a:effectLst/>
                <a:latin typeface="Arial" charset="0"/>
                <a:ea typeface="+mn-ea"/>
                <a:cs typeface="+mn-cs"/>
              </a:rPr>
              <a:t>конденсату, коли температура зовнішньої поверхні труб нижче за температуру точки роси повітря (важливо для систем холодного водопостачання та систем кондиціонування повітря).</a:t>
            </a:r>
            <a:endParaRPr lang="uk-UA" sz="1200" b="0" i="0" kern="1200" noProof="0" dirty="0">
              <a:solidFill>
                <a:schemeClr val="tx1"/>
              </a:solidFill>
              <a:effectLst/>
              <a:latin typeface="Arial" charset="0"/>
              <a:ea typeface="+mn-ea"/>
              <a:cs typeface="+mn-cs"/>
            </a:endParaRPr>
          </a:p>
          <a:p>
            <a:endParaRPr lang="uk-UA" noProof="0" dirty="0"/>
          </a:p>
          <a:p>
            <a:r>
              <a:rPr lang="uk-UA" sz="1200" kern="1200" noProof="0" dirty="0">
                <a:solidFill>
                  <a:schemeClr val="tx1"/>
                </a:solidFill>
                <a:effectLst/>
                <a:latin typeface="Arial" charset="0"/>
                <a:ea typeface="+mn-ea"/>
                <a:cs typeface="+mn-cs"/>
              </a:rPr>
              <a:t>Хороший матеріал для технічної ізоляції має такі характеристики:</a:t>
            </a:r>
            <a:endParaRPr lang="uk-UA" noProof="0" dirty="0"/>
          </a:p>
          <a:p>
            <a:pPr marL="171450" indent="-171450">
              <a:buFont typeface="Arial" panose="020B0604020202020204" pitchFamily="34" charset="0"/>
              <a:buChar char="•"/>
            </a:pPr>
            <a:r>
              <a:rPr lang="uk-UA" sz="1200" kern="1200" noProof="0" dirty="0">
                <a:solidFill>
                  <a:schemeClr val="tx1"/>
                </a:solidFill>
                <a:effectLst/>
                <a:latin typeface="Arial" charset="0"/>
                <a:ea typeface="+mn-ea"/>
                <a:cs typeface="+mn-cs"/>
              </a:rPr>
              <a:t>Низьку теплопровідність;</a:t>
            </a:r>
            <a:endParaRPr lang="uk-UA" noProof="0" dirty="0"/>
          </a:p>
          <a:p>
            <a:pPr marL="171450" indent="-171450">
              <a:buFont typeface="Arial" panose="020B0604020202020204" pitchFamily="34" charset="0"/>
              <a:buChar char="•"/>
            </a:pPr>
            <a:r>
              <a:rPr lang="uk-UA" sz="1200" kern="1200" noProof="0" dirty="0">
                <a:solidFill>
                  <a:schemeClr val="tx1"/>
                </a:solidFill>
                <a:effectLst/>
                <a:latin typeface="Arial" charset="0"/>
                <a:ea typeface="+mn-ea"/>
                <a:cs typeface="+mn-cs"/>
              </a:rPr>
              <a:t>Відповідність стандартам пожежної безпеки (залежно від місця розташування мережі);</a:t>
            </a:r>
            <a:endParaRPr lang="uk-UA" noProof="0" dirty="0"/>
          </a:p>
          <a:p>
            <a:pPr marL="171450" indent="-171450">
              <a:buFont typeface="Arial" panose="020B0604020202020204" pitchFamily="34" charset="0"/>
              <a:buChar char="•"/>
            </a:pPr>
            <a:r>
              <a:rPr lang="uk-UA" sz="1200" kern="1200" noProof="0" dirty="0">
                <a:solidFill>
                  <a:schemeClr val="tx1"/>
                </a:solidFill>
                <a:effectLst/>
                <a:latin typeface="Arial" charset="0"/>
                <a:ea typeface="+mn-ea"/>
                <a:cs typeface="+mn-cs"/>
              </a:rPr>
              <a:t>Матеріал не вступає в хімічну реакцію з навколишнім середовищем (подібно до органічного матеріалу, на якому з'являється пліснява);</a:t>
            </a:r>
            <a:endParaRPr lang="uk-UA" noProof="0" dirty="0"/>
          </a:p>
          <a:p>
            <a:pPr marL="171450" indent="-171450">
              <a:buFont typeface="Arial" panose="020B0604020202020204" pitchFamily="34" charset="0"/>
              <a:buChar char="•"/>
            </a:pPr>
            <a:r>
              <a:rPr lang="uk-UA" sz="1200" kern="1200" noProof="0" dirty="0">
                <a:solidFill>
                  <a:schemeClr val="tx1"/>
                </a:solidFill>
                <a:effectLst/>
                <a:latin typeface="Arial" charset="0"/>
                <a:ea typeface="+mn-ea"/>
                <a:cs typeface="+mn-cs"/>
              </a:rPr>
              <a:t>Не є хімічно агресивним (матеріал не викликає корозії труб як, наприклад, гіпс на оцинкованих трубах);</a:t>
            </a:r>
            <a:endParaRPr lang="uk-UA" noProof="0" dirty="0"/>
          </a:p>
          <a:p>
            <a:pPr marL="171450" indent="-171450">
              <a:buFont typeface="Arial" panose="020B0604020202020204" pitchFamily="34" charset="0"/>
              <a:buChar char="•"/>
            </a:pPr>
            <a:r>
              <a:rPr lang="uk-UA" sz="1200" kern="1200" noProof="0" dirty="0">
                <a:solidFill>
                  <a:schemeClr val="tx1"/>
                </a:solidFill>
                <a:effectLst/>
                <a:latin typeface="Arial" charset="0"/>
                <a:ea typeface="+mn-ea"/>
                <a:cs typeface="+mn-cs"/>
              </a:rPr>
              <a:t>Довговічність, матеріал повинен функціонувати тривалий час, зберігаючи сталі експлуатаційні характеристики;</a:t>
            </a:r>
            <a:endParaRPr lang="uk-UA" baseline="0" noProof="0" dirty="0"/>
          </a:p>
          <a:p>
            <a:pPr marL="171450" indent="-171450">
              <a:buFont typeface="Arial" panose="020B0604020202020204" pitchFamily="34" charset="0"/>
              <a:buChar char="•"/>
            </a:pPr>
            <a:r>
              <a:rPr lang="uk-UA" sz="1200" kern="1200" noProof="0" dirty="0">
                <a:solidFill>
                  <a:schemeClr val="tx1"/>
                </a:solidFill>
                <a:effectLst/>
                <a:latin typeface="Arial" charset="0"/>
                <a:ea typeface="+mn-ea"/>
                <a:cs typeface="+mn-cs"/>
              </a:rPr>
              <a:t>Простота монтажу.</a:t>
            </a:r>
            <a:endParaRPr lang="uk-UA" noProof="0" dirty="0"/>
          </a:p>
          <a:p>
            <a:r>
              <a:rPr lang="uk-UA" sz="1200" kern="1200" noProof="0" dirty="0">
                <a:solidFill>
                  <a:schemeClr val="tx1"/>
                </a:solidFill>
                <a:effectLst/>
                <a:latin typeface="Arial" charset="0"/>
                <a:ea typeface="+mn-ea"/>
                <a:cs typeface="+mn-cs"/>
              </a:rPr>
              <a:t>Найпоширенішими матеріалами є пінополіуретан і мінеральна/скловата для систем опалення та охолодження, а також основа зі спіненого каучуку, здебільшого для систем охолодження та заморожування.</a:t>
            </a:r>
            <a:endParaRPr lang="uk-UA" noProof="0" dirty="0"/>
          </a:p>
          <a:p>
            <a:r>
              <a:rPr lang="uk-UA" sz="1200" kern="1200" noProof="0" dirty="0">
                <a:solidFill>
                  <a:schemeClr val="tx1"/>
                </a:solidFill>
                <a:effectLst/>
                <a:latin typeface="Arial" charset="0"/>
                <a:ea typeface="+mn-ea"/>
                <a:cs typeface="+mn-cs"/>
              </a:rPr>
              <a:t>Технічна ізоляція на основі спіненого каучуку із закритими елементами не підходить для систем опалення.</a:t>
            </a:r>
            <a:endParaRPr lang="uk-UA" noProof="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uk-UA"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4F4AAE17-D3FE-4E49-87B8-9E1D51F0637E}"/>
              </a:ext>
            </a:extLst>
          </p:cNvPr>
          <p:cNvSpPr>
            <a:spLocks noGrp="1"/>
          </p:cNvSpPr>
          <p:nvPr>
            <p:ph type="sldNum" sz="quarter" idx="5"/>
          </p:nvPr>
        </p:nvSpPr>
        <p:spPr/>
        <p:txBody>
          <a:bodyPr/>
          <a:lstStyle/>
          <a:p>
            <a:pPr>
              <a:defRPr/>
            </a:pPr>
            <a:fld id="{D2B85848-249A-4A1F-BD97-096076EA879A}" type="slidenum">
              <a:rPr lang="lv-LV" smtClean="0"/>
              <a:pPr>
                <a:defRPr/>
              </a:pPr>
              <a:t>26</a:t>
            </a:fld>
            <a:endParaRPr lang="lv-LV"/>
          </a:p>
        </p:txBody>
      </p:sp>
    </p:spTree>
    <p:extLst>
      <p:ext uri="{BB962C8B-B14F-4D97-AF65-F5344CB8AC3E}">
        <p14:creationId xmlns:p14="http://schemas.microsoft.com/office/powerpoint/2010/main" val="1340082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9663" y="4861444"/>
            <a:ext cx="6480720" cy="5080398"/>
          </a:xfrm>
        </p:spPr>
        <p:txBody>
          <a:bodyPr/>
          <a:lstStyle/>
          <a:p>
            <a:r>
              <a:rPr lang="uk-UA" sz="1200" kern="1200" noProof="0" dirty="0">
                <a:solidFill>
                  <a:schemeClr val="tx1"/>
                </a:solidFill>
                <a:effectLst/>
                <a:latin typeface="Arial" charset="0"/>
                <a:ea typeface="+mn-ea"/>
                <a:cs typeface="+mn-cs"/>
              </a:rPr>
              <a:t>На слайді загальна формула розрахунку лінійного коефіцієнта тепловіддачі для труб з накладеною на них ізоляцією в повітрі із загальним коефіцієнтом теплопередачі, враховуючи конвекцію та теплове випромінювання на зовнішній стороні труби. Значення у формулі наведено нижче:</a:t>
            </a:r>
            <a:endParaRPr lang="uk-UA" i="0" noProof="0" dirty="0">
              <a:latin typeface="Arial" panose="020B0604020202020204" pitchFamily="34" charset="0"/>
              <a:ea typeface="Cambria Math" panose="02040503050406030204" pitchFamily="18" charset="0"/>
              <a:cs typeface="Arial" panose="020B0604020202020204" pitchFamily="34" charset="0"/>
            </a:endParaRPr>
          </a:p>
          <a:p>
            <a:pPr marL="171450" indent="-171450">
              <a:buFont typeface="Arial" panose="020B0604020202020204" pitchFamily="34" charset="0"/>
              <a:buChar char="•"/>
            </a:pPr>
            <a:r>
              <a:rPr lang="uk-UA" altLang="ru-RU" sz="1000" b="1" i="0" kern="1200" noProof="0" dirty="0">
                <a:solidFill>
                  <a:schemeClr val="tx1"/>
                </a:solidFill>
                <a:latin typeface="Arial" panose="020B0604020202020204" pitchFamily="34" charset="0"/>
                <a:ea typeface="+mn-ea"/>
                <a:cs typeface="Arial" panose="020B0604020202020204" pitchFamily="34" charset="0"/>
              </a:rPr>
              <a:t>λ</a:t>
            </a:r>
            <a:r>
              <a:rPr lang="uk-UA" altLang="ru-RU" sz="1000" b="1" i="0" kern="1200" baseline="-25000" noProof="0" dirty="0">
                <a:solidFill>
                  <a:schemeClr val="tx1"/>
                </a:solidFill>
                <a:latin typeface="Arial" panose="020B0604020202020204" pitchFamily="34" charset="0"/>
                <a:ea typeface="+mn-ea"/>
                <a:cs typeface="Arial" panose="020B0604020202020204" pitchFamily="34" charset="0"/>
              </a:rPr>
              <a:t>D</a:t>
            </a:r>
            <a:r>
              <a:rPr lang="uk-UA" altLang="ru-RU" sz="1000" b="1" i="0" kern="1200" baseline="0" noProof="0" dirty="0">
                <a:solidFill>
                  <a:schemeClr val="tx1"/>
                </a:solidFill>
                <a:latin typeface="Arial" panose="020B0604020202020204" pitchFamily="34" charset="0"/>
                <a:ea typeface="+mn-ea"/>
                <a:cs typeface="Arial" panose="020B0604020202020204" pitchFamily="34" charset="0"/>
              </a:rPr>
              <a:t> </a:t>
            </a:r>
            <a:r>
              <a:rPr lang="uk-UA" altLang="ru-RU" sz="1000" i="0" kern="1200" noProof="0" dirty="0">
                <a:solidFill>
                  <a:schemeClr val="tx1"/>
                </a:solidFill>
                <a:latin typeface="Arial" panose="020B0604020202020204" pitchFamily="34" charset="0"/>
                <a:ea typeface="+mn-ea"/>
                <a:cs typeface="Arial" panose="020B0604020202020204" pitchFamily="34" charset="0"/>
              </a:rPr>
              <a:t>– це </a:t>
            </a:r>
            <a:r>
              <a:rPr lang="uk-UA" sz="1200" kern="1200" noProof="0" dirty="0">
                <a:solidFill>
                  <a:schemeClr val="tx1"/>
                </a:solidFill>
                <a:effectLst/>
                <a:latin typeface="Arial" charset="0"/>
                <a:ea typeface="+mn-ea"/>
                <a:cs typeface="+mn-cs"/>
              </a:rPr>
              <a:t>теплопровідність теплоізоляційного матеріалу, Вт/(м К);</a:t>
            </a:r>
            <a:endParaRPr lang="uk-UA" altLang="ru-RU" sz="1000" i="0" kern="1200" noProof="0" dirty="0">
              <a:solidFill>
                <a:schemeClr val="tx1"/>
              </a:solidFill>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uk-UA" altLang="ru-RU" sz="1000" b="1" i="0" kern="1200" noProof="0" dirty="0">
                <a:solidFill>
                  <a:schemeClr val="tx1"/>
                </a:solidFill>
                <a:latin typeface="Arial" panose="020B0604020202020204" pitchFamily="34" charset="0"/>
                <a:ea typeface="+mn-ea"/>
                <a:cs typeface="Arial" panose="020B0604020202020204" pitchFamily="34" charset="0"/>
              </a:rPr>
              <a:t>d</a:t>
            </a:r>
            <a:r>
              <a:rPr lang="uk-UA" altLang="ru-RU" sz="1000" b="1" i="0" kern="1200" baseline="-25000" noProof="0" dirty="0">
                <a:solidFill>
                  <a:schemeClr val="tx1"/>
                </a:solidFill>
                <a:latin typeface="Arial" panose="020B0604020202020204" pitchFamily="34" charset="0"/>
                <a:ea typeface="+mn-ea"/>
                <a:cs typeface="Arial" panose="020B0604020202020204" pitchFamily="34" charset="0"/>
              </a:rPr>
              <a:t>a</a:t>
            </a:r>
            <a:r>
              <a:rPr lang="uk-UA" altLang="ru-RU" sz="1000" i="0" kern="1200" noProof="0" dirty="0">
                <a:solidFill>
                  <a:schemeClr val="tx1"/>
                </a:solidFill>
                <a:latin typeface="Arial" panose="020B0604020202020204" pitchFamily="34" charset="0"/>
                <a:ea typeface="+mn-ea"/>
                <a:cs typeface="Arial" panose="020B0604020202020204" pitchFamily="34" charset="0"/>
              </a:rPr>
              <a:t> </a:t>
            </a:r>
            <a:r>
              <a:rPr lang="uk-UA" altLang="ru-RU" sz="1200" i="0" kern="1200" noProof="0" dirty="0">
                <a:solidFill>
                  <a:schemeClr val="tx1"/>
                </a:solidFill>
                <a:latin typeface="Arial" panose="020B0604020202020204" pitchFamily="34" charset="0"/>
                <a:ea typeface="+mn-ea"/>
                <a:cs typeface="Arial" panose="020B0604020202020204" pitchFamily="34" charset="0"/>
              </a:rPr>
              <a:t>–</a:t>
            </a:r>
            <a:r>
              <a:rPr lang="uk-UA" altLang="ru-RU" sz="1200" i="0" kern="1200" baseline="0" noProof="0" dirty="0">
                <a:solidFill>
                  <a:schemeClr val="tx1"/>
                </a:solidFill>
                <a:latin typeface="Arial" panose="020B0604020202020204" pitchFamily="34" charset="0"/>
                <a:ea typeface="+mn-ea"/>
                <a:cs typeface="Arial" panose="020B0604020202020204" pitchFamily="34" charset="0"/>
              </a:rPr>
              <a:t> </a:t>
            </a:r>
            <a:r>
              <a:rPr lang="uk-UA" sz="1200" kern="1200" noProof="0" dirty="0">
                <a:solidFill>
                  <a:schemeClr val="tx1"/>
                </a:solidFill>
                <a:effectLst/>
                <a:latin typeface="Arial" charset="0"/>
                <a:ea typeface="+mn-ea"/>
                <a:cs typeface="+mn-cs"/>
              </a:rPr>
              <a:t>зовнішній діаметр труби, враховуючи теплоізоляційний шар, м;</a:t>
            </a:r>
            <a:endParaRPr lang="uk-UA" altLang="ru-RU" sz="1000" i="0" kern="1200" noProof="0" dirty="0">
              <a:solidFill>
                <a:schemeClr val="tx1"/>
              </a:solidFill>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uk-UA" altLang="ru-RU" sz="1000" b="1" i="0" kern="1200" noProof="0" dirty="0">
                <a:solidFill>
                  <a:schemeClr val="tx1"/>
                </a:solidFill>
                <a:latin typeface="Arial" panose="020B0604020202020204" pitchFamily="34" charset="0"/>
                <a:ea typeface="+mn-ea"/>
                <a:cs typeface="Arial" panose="020B0604020202020204" pitchFamily="34" charset="0"/>
              </a:rPr>
              <a:t>d</a:t>
            </a:r>
            <a:r>
              <a:rPr lang="uk-UA" altLang="ru-RU" sz="1000" b="1" i="0" kern="1200" baseline="-25000" noProof="0" dirty="0">
                <a:solidFill>
                  <a:schemeClr val="tx1"/>
                </a:solidFill>
                <a:latin typeface="Arial" panose="020B0604020202020204" pitchFamily="34" charset="0"/>
                <a:ea typeface="+mn-ea"/>
                <a:cs typeface="Arial" panose="020B0604020202020204" pitchFamily="34" charset="0"/>
              </a:rPr>
              <a:t>i</a:t>
            </a:r>
            <a:r>
              <a:rPr lang="uk-UA" altLang="ru-RU" sz="1000" b="1" i="0" kern="1200" baseline="0" noProof="0" dirty="0">
                <a:solidFill>
                  <a:schemeClr val="tx1"/>
                </a:solidFill>
                <a:latin typeface="Arial" panose="020B0604020202020204" pitchFamily="34" charset="0"/>
                <a:ea typeface="+mn-ea"/>
                <a:cs typeface="Arial" panose="020B0604020202020204" pitchFamily="34" charset="0"/>
              </a:rPr>
              <a:t> </a:t>
            </a:r>
            <a:r>
              <a:rPr lang="uk-UA" sz="1200" kern="1200" noProof="0" dirty="0">
                <a:solidFill>
                  <a:schemeClr val="tx1"/>
                </a:solidFill>
                <a:effectLst/>
                <a:latin typeface="Arial" charset="0"/>
                <a:ea typeface="+mn-ea"/>
                <a:cs typeface="+mn-cs"/>
              </a:rPr>
              <a:t>– внутрішній діаметр труби, м;</a:t>
            </a:r>
            <a:endParaRPr lang="uk-UA" altLang="ru-RU" sz="1000" i="0" kern="1200" noProof="0" dirty="0">
              <a:solidFill>
                <a:schemeClr val="tx1"/>
              </a:solidFill>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uk-UA" altLang="ru-RU" sz="1000" b="1" i="0" kern="1200" noProof="0" dirty="0">
                <a:solidFill>
                  <a:schemeClr val="tx1"/>
                </a:solidFill>
                <a:latin typeface="Arial" panose="020B0604020202020204" pitchFamily="34" charset="0"/>
                <a:ea typeface="+mn-ea"/>
                <a:cs typeface="Arial" panose="020B0604020202020204" pitchFamily="34" charset="0"/>
              </a:rPr>
              <a:t>h</a:t>
            </a:r>
            <a:r>
              <a:rPr lang="uk-UA" altLang="ru-RU" sz="1000" b="1" i="0" kern="1200" baseline="-25000" noProof="0" dirty="0">
                <a:solidFill>
                  <a:schemeClr val="tx1"/>
                </a:solidFill>
                <a:latin typeface="Arial" panose="020B0604020202020204" pitchFamily="34" charset="0"/>
                <a:ea typeface="+mn-ea"/>
                <a:cs typeface="Arial" panose="020B0604020202020204" pitchFamily="34" charset="0"/>
              </a:rPr>
              <a:t>a</a:t>
            </a:r>
            <a:r>
              <a:rPr lang="uk-UA" altLang="ru-RU" sz="1000" b="1" i="0" kern="1200" noProof="0" dirty="0">
                <a:solidFill>
                  <a:schemeClr val="tx1"/>
                </a:solidFill>
                <a:latin typeface="Arial" panose="020B0604020202020204" pitchFamily="34" charset="0"/>
                <a:ea typeface="+mn-ea"/>
                <a:cs typeface="Arial" panose="020B0604020202020204" pitchFamily="34" charset="0"/>
              </a:rPr>
              <a:t> </a:t>
            </a:r>
            <a:r>
              <a:rPr lang="uk-UA" altLang="ru-RU" sz="1200" i="0" kern="1200" noProof="0" dirty="0">
                <a:solidFill>
                  <a:schemeClr val="tx1"/>
                </a:solidFill>
                <a:latin typeface="Arial" panose="020B0604020202020204" pitchFamily="34" charset="0"/>
                <a:ea typeface="+mn-ea"/>
                <a:cs typeface="Arial" panose="020B0604020202020204" pitchFamily="34" charset="0"/>
              </a:rPr>
              <a:t>–</a:t>
            </a:r>
            <a:r>
              <a:rPr lang="uk-UA" altLang="ru-RU" sz="1200" i="0" kern="1200" baseline="0" noProof="0" dirty="0">
                <a:solidFill>
                  <a:schemeClr val="tx1"/>
                </a:solidFill>
                <a:latin typeface="Arial" panose="020B0604020202020204" pitchFamily="34" charset="0"/>
                <a:ea typeface="+mn-ea"/>
                <a:cs typeface="Arial" panose="020B0604020202020204" pitchFamily="34" charset="0"/>
              </a:rPr>
              <a:t> </a:t>
            </a:r>
            <a:r>
              <a:rPr lang="uk-UA" sz="1200" kern="1200" noProof="0" dirty="0">
                <a:solidFill>
                  <a:schemeClr val="tx1"/>
                </a:solidFill>
                <a:effectLst/>
                <a:latin typeface="Arial" charset="0"/>
                <a:ea typeface="+mn-ea"/>
                <a:cs typeface="+mn-cs"/>
              </a:rPr>
              <a:t>загальний коефіцієнт теплопередачі зовнішньої поверхні (конвекція й теплове випромінювання), Вт/(м² К).</a:t>
            </a:r>
            <a:endParaRPr lang="uk-UA" altLang="ru-RU" sz="1000" i="0" kern="1200" noProof="0" dirty="0">
              <a:solidFill>
                <a:schemeClr val="tx1"/>
              </a:solidFill>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uk-UA" altLang="ru-RU" sz="1000" i="0" kern="1200" noProof="0" dirty="0">
              <a:solidFill>
                <a:schemeClr val="tx1"/>
              </a:solidFill>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r>
              <a:rPr lang="uk-UA" sz="1200" kern="1200" noProof="0" dirty="0">
                <a:solidFill>
                  <a:schemeClr val="tx1"/>
                </a:solidFill>
                <a:effectLst/>
                <a:latin typeface="Arial" charset="0"/>
                <a:ea typeface="+mn-ea"/>
                <a:cs typeface="+mn-cs"/>
              </a:rPr>
              <a:t>Це рівняння не зважає на:</a:t>
            </a:r>
            <a:endParaRPr lang="uk-UA" altLang="ru-RU" sz="1000" i="0" kern="1200" noProof="0" dirty="0">
              <a:solidFill>
                <a:schemeClr val="tx1"/>
              </a:solidFill>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uk-UA" sz="1200" kern="1200" noProof="0" dirty="0">
                <a:solidFill>
                  <a:schemeClr val="tx1"/>
                </a:solidFill>
                <a:effectLst/>
                <a:latin typeface="Arial" charset="0"/>
                <a:ea typeface="+mn-ea"/>
                <a:cs typeface="+mn-cs"/>
              </a:rPr>
              <a:t>конвективну теплопередачу між рідиною і внутрішньою поверхнею труби;</a:t>
            </a:r>
            <a:endParaRPr lang="uk-UA" altLang="ru-RU" sz="1000" i="0" kern="1200" noProof="0" dirty="0">
              <a:solidFill>
                <a:schemeClr val="tx1"/>
              </a:solidFill>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uk-UA" sz="1200" kern="1200" noProof="0" dirty="0">
                <a:solidFill>
                  <a:schemeClr val="tx1"/>
                </a:solidFill>
                <a:effectLst/>
                <a:latin typeface="Arial" charset="0"/>
                <a:ea typeface="+mn-ea"/>
                <a:cs typeface="+mn-cs"/>
              </a:rPr>
              <a:t>кондуктивну теплопередачу в трубі.</a:t>
            </a:r>
            <a:endParaRPr lang="uk-UA" altLang="ru-RU" sz="1000" i="0" kern="1200" noProof="0" dirty="0">
              <a:solidFill>
                <a:schemeClr val="tx1"/>
              </a:solidFill>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r>
              <a:rPr lang="uk-UA" sz="1200" kern="1200" noProof="0" dirty="0">
                <a:solidFill>
                  <a:schemeClr val="tx1"/>
                </a:solidFill>
                <a:effectLst/>
                <a:latin typeface="Arial" charset="0"/>
                <a:ea typeface="+mn-ea"/>
                <a:cs typeface="+mn-cs"/>
              </a:rPr>
              <a:t>Ці припущення суттєво не впливають на точність розрахунку. Конвективна теплопередача між рідиною і внутрішньою поверхнею труби відбувається дуже швидко. Кондуктивна теплопередача в стінці труби немає великого значення порівняно з ізоляційним шаром, оскільки товщина труби набагато менша, а теплопровідність зазвичай дуже висока (металеві труби).</a:t>
            </a:r>
            <a:r>
              <a:rPr lang="uk-UA" altLang="ru-RU" sz="1000" i="0" kern="1200" baseline="0" noProof="0" dirty="0">
                <a:solidFill>
                  <a:schemeClr val="tx1"/>
                </a:solidFill>
                <a:latin typeface="Arial" panose="020B0604020202020204" pitchFamily="34" charset="0"/>
                <a:ea typeface="+mn-ea"/>
                <a:cs typeface="Arial" panose="020B0604020202020204" pitchFamily="34" charset="0"/>
              </a:rPr>
              <a:t> </a:t>
            </a:r>
            <a:r>
              <a:rPr lang="uk-UA" altLang="ru-RU" sz="1000" i="0" kern="1200" noProof="0" dirty="0">
                <a:solidFill>
                  <a:schemeClr val="tx1"/>
                </a:solidFill>
                <a:latin typeface="Arial" panose="020B0604020202020204" pitchFamily="34" charset="0"/>
                <a:ea typeface="+mn-ea"/>
                <a:cs typeface="Arial" panose="020B0604020202020204" pitchFamily="34" charset="0"/>
              </a:rPr>
              <a:t> </a:t>
            </a:r>
          </a:p>
          <a:p>
            <a:pPr marL="0" indent="0">
              <a:buFont typeface="Arial" panose="020B0604020202020204" pitchFamily="34" charset="0"/>
              <a:buNone/>
            </a:pPr>
            <a:endParaRPr lang="uk-UA" altLang="ru-RU" sz="1000" i="0" kern="1200" noProof="0" dirty="0">
              <a:solidFill>
                <a:schemeClr val="tx1"/>
              </a:solidFill>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r>
              <a:rPr lang="uk-UA" sz="1200" kern="1200" noProof="0" dirty="0">
                <a:solidFill>
                  <a:schemeClr val="tx1"/>
                </a:solidFill>
                <a:effectLst/>
                <a:latin typeface="Arial" charset="0"/>
                <a:ea typeface="+mn-ea"/>
                <a:cs typeface="+mn-cs"/>
              </a:rPr>
              <a:t>Тоді на малюнку:</a:t>
            </a:r>
            <a:endParaRPr lang="uk-UA" altLang="ru-RU" sz="1000" i="0" kern="1200" noProof="0" dirty="0">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altLang="ru-RU" sz="1000" b="1" i="1" kern="1200" noProof="0" dirty="0">
                <a:solidFill>
                  <a:schemeClr val="accent2">
                    <a:lumMod val="75000"/>
                  </a:schemeClr>
                </a:solidFill>
                <a:latin typeface="Arial" charset="0"/>
                <a:ea typeface="+mn-ea"/>
                <a:cs typeface="Arial" panose="020B0604020202020204" pitchFamily="34" charset="0"/>
              </a:rPr>
              <a:t>θ</a:t>
            </a:r>
            <a:r>
              <a:rPr lang="uk-UA" altLang="ru-RU" sz="1000" b="1" i="1" kern="1200" baseline="-25000" noProof="0" dirty="0">
                <a:solidFill>
                  <a:schemeClr val="accent2">
                    <a:lumMod val="75000"/>
                  </a:schemeClr>
                </a:solidFill>
                <a:latin typeface="Arial" charset="0"/>
                <a:ea typeface="+mn-ea"/>
                <a:cs typeface="Arial" panose="020B0604020202020204" pitchFamily="34" charset="0"/>
              </a:rPr>
              <a:t>i</a:t>
            </a:r>
            <a:r>
              <a:rPr lang="uk-UA" altLang="ru-RU" sz="1000" b="1" i="1" kern="1200" baseline="0" noProof="0" dirty="0">
                <a:solidFill>
                  <a:schemeClr val="accent2">
                    <a:lumMod val="75000"/>
                  </a:schemeClr>
                </a:solidFill>
                <a:latin typeface="Arial" charset="0"/>
                <a:ea typeface="+mn-ea"/>
                <a:cs typeface="Arial" panose="020B0604020202020204" pitchFamily="34" charset="0"/>
              </a:rPr>
              <a:t> </a:t>
            </a:r>
            <a:r>
              <a:rPr lang="uk-UA" sz="1200" kern="1200" noProof="0" dirty="0">
                <a:solidFill>
                  <a:schemeClr val="tx1"/>
                </a:solidFill>
                <a:effectLst/>
                <a:latin typeface="Arial" charset="0"/>
                <a:ea typeface="+mn-ea"/>
                <a:cs typeface="+mn-cs"/>
              </a:rPr>
              <a:t>– температура навколишнього повітря;</a:t>
            </a:r>
            <a:endParaRPr lang="uk-UA" altLang="ru-RU" sz="1000" i="0" kern="1200" noProof="0" dirty="0">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altLang="ru-RU" sz="1000" b="1" i="1" kern="1200" noProof="0" dirty="0">
                <a:solidFill>
                  <a:srgbClr val="C00000"/>
                </a:solidFill>
                <a:latin typeface="Arial" charset="0"/>
                <a:ea typeface="+mn-ea"/>
                <a:cs typeface="Arial" panose="020B0604020202020204" pitchFamily="34" charset="0"/>
              </a:rPr>
              <a:t>θ</a:t>
            </a:r>
            <a:r>
              <a:rPr lang="uk-UA" altLang="ru-RU" sz="1000" b="1" i="1" kern="1200" baseline="-25000" noProof="0" dirty="0">
                <a:solidFill>
                  <a:srgbClr val="C00000"/>
                </a:solidFill>
                <a:latin typeface="Arial" charset="0"/>
                <a:ea typeface="+mn-ea"/>
                <a:cs typeface="Arial" panose="020B0604020202020204" pitchFamily="34" charset="0"/>
              </a:rPr>
              <a:t>m</a:t>
            </a:r>
            <a:r>
              <a:rPr lang="uk-UA" altLang="ru-RU" sz="1000" i="0" kern="1200" noProof="0" dirty="0">
                <a:solidFill>
                  <a:schemeClr val="tx1"/>
                </a:solidFill>
                <a:latin typeface="Arial" panose="020B0604020202020204" pitchFamily="34" charset="0"/>
                <a:ea typeface="+mn-ea"/>
                <a:cs typeface="Arial" panose="020B0604020202020204" pitchFamily="34" charset="0"/>
              </a:rPr>
              <a:t> </a:t>
            </a:r>
            <a:r>
              <a:rPr lang="uk-UA" sz="1200" kern="1200" noProof="0" dirty="0">
                <a:solidFill>
                  <a:schemeClr val="tx1"/>
                </a:solidFill>
                <a:effectLst/>
                <a:latin typeface="Arial" charset="0"/>
                <a:ea typeface="+mn-ea"/>
                <a:cs typeface="+mn-cs"/>
              </a:rPr>
              <a:t>– середня температура рідини в трубах.</a:t>
            </a:r>
            <a:endParaRPr lang="uk-UA" altLang="ru-RU" sz="1000" i="0" kern="1200" noProof="0" dirty="0">
              <a:solidFill>
                <a:schemeClr val="tx1"/>
              </a:solidFill>
              <a:latin typeface="Arial" panose="020B0604020202020204" pitchFamily="34" charset="0"/>
              <a:ea typeface="+mn-ea"/>
              <a:cs typeface="Arial" panose="020B0604020202020204" pitchFamily="34" charset="0"/>
            </a:endParaRPr>
          </a:p>
          <a:p>
            <a:r>
              <a:rPr lang="uk-UA" noProof="0" dirty="0">
                <a:latin typeface="Arial" panose="020B0604020202020204" pitchFamily="34" charset="0"/>
                <a:cs typeface="Arial" panose="020B0604020202020204" pitchFamily="34" charset="0"/>
              </a:rPr>
              <a:t>Система норм та стандартів у сфері енергоефективності EN 15316-3</a:t>
            </a:r>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69A5999F-EF0E-4E82-B81E-32100A9CCF14}"/>
              </a:ext>
            </a:extLst>
          </p:cNvPr>
          <p:cNvSpPr>
            <a:spLocks noGrp="1"/>
          </p:cNvSpPr>
          <p:nvPr>
            <p:ph type="sldNum" sz="quarter" idx="5"/>
          </p:nvPr>
        </p:nvSpPr>
        <p:spPr/>
        <p:txBody>
          <a:bodyPr/>
          <a:lstStyle/>
          <a:p>
            <a:pPr>
              <a:defRPr/>
            </a:pPr>
            <a:fld id="{D2B85848-249A-4A1F-BD97-096076EA879A}" type="slidenum">
              <a:rPr lang="lv-LV" smtClean="0"/>
              <a:pPr>
                <a:defRPr/>
              </a:pPr>
              <a:t>27</a:t>
            </a:fld>
            <a:endParaRPr lang="lv-LV"/>
          </a:p>
        </p:txBody>
      </p:sp>
    </p:spTree>
    <p:extLst>
      <p:ext uri="{BB962C8B-B14F-4D97-AF65-F5344CB8AC3E}">
        <p14:creationId xmlns:p14="http://schemas.microsoft.com/office/powerpoint/2010/main" val="24947667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kern="1200" noProof="0" dirty="0">
                <a:solidFill>
                  <a:schemeClr val="tx1"/>
                </a:solidFill>
                <a:effectLst/>
                <a:latin typeface="Arial" charset="0"/>
                <a:ea typeface="+mn-ea"/>
                <a:cs typeface="+mn-cs"/>
              </a:rPr>
              <a:t>Ця формула призначена для розрахунку теплових втрат для системи теплопостачання приміщення, тобто зона, де:</a:t>
            </a:r>
            <a:endParaRPr lang="uk-UA" i="0" noProof="0" dirty="0">
              <a:latin typeface="Arial" panose="020B0604020202020204" pitchFamily="34" charset="0"/>
              <a:ea typeface="Cambria Math" panose="02040503050406030204" pitchFamily="18" charset="0"/>
              <a:cs typeface="Arial" panose="020B0604020202020204" pitchFamily="34" charset="0"/>
            </a:endParaRPr>
          </a:p>
          <a:p>
            <a:pPr marL="171450" indent="-171450">
              <a:buFont typeface="Arial" panose="020B0604020202020204" pitchFamily="34" charset="0"/>
              <a:buChar char="•"/>
            </a:pPr>
            <a:r>
              <a:rPr lang="uk-UA" altLang="ru-RU" sz="1000" b="1" i="0" kern="1200" noProof="0" dirty="0">
                <a:solidFill>
                  <a:schemeClr val="tx1"/>
                </a:solidFill>
                <a:latin typeface="Arial" charset="0"/>
                <a:ea typeface="+mn-ea"/>
                <a:cs typeface="Arial" panose="020B0604020202020204" pitchFamily="34" charset="0"/>
                <a:sym typeface="Symbol" panose="05050102010706020507" pitchFamily="18" charset="2"/>
              </a:rPr>
              <a:t></a:t>
            </a:r>
            <a:r>
              <a:rPr lang="uk-UA" altLang="ru-RU" sz="1000" b="1" i="0" kern="1200" baseline="-25000" noProof="0" dirty="0">
                <a:solidFill>
                  <a:schemeClr val="tx1"/>
                </a:solidFill>
                <a:latin typeface="Arial" charset="0"/>
                <a:ea typeface="+mn-ea"/>
                <a:cs typeface="Arial" panose="020B0604020202020204" pitchFamily="34" charset="0"/>
              </a:rPr>
              <a:t>L,j</a:t>
            </a:r>
            <a:r>
              <a:rPr lang="uk-UA" altLang="ru-RU" sz="1000" b="1" i="0" kern="1200" baseline="0" noProof="0" dirty="0">
                <a:solidFill>
                  <a:schemeClr val="tx1"/>
                </a:solidFill>
                <a:latin typeface="Arial" charset="0"/>
                <a:ea typeface="+mn-ea"/>
                <a:cs typeface="Arial" panose="020B0604020202020204" pitchFamily="34" charset="0"/>
              </a:rPr>
              <a:t> </a:t>
            </a:r>
            <a:r>
              <a:rPr lang="uk-UA" sz="1200" kern="1200" dirty="0">
                <a:solidFill>
                  <a:schemeClr val="tx1"/>
                </a:solidFill>
                <a:effectLst/>
                <a:latin typeface="Arial" charset="0"/>
                <a:ea typeface="+mn-ea"/>
                <a:cs typeface="+mn-cs"/>
              </a:rPr>
              <a:t>– це лінійний коефіцієнт тепловіддачі, Вт/(м К);</a:t>
            </a:r>
            <a:endParaRPr lang="uk-UA" altLang="ru-RU" sz="1000" i="0" kern="1200" noProof="0" dirty="0">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altLang="ru-RU" sz="1000" b="1" i="1" kern="1200" noProof="0" dirty="0">
                <a:solidFill>
                  <a:schemeClr val="accent2">
                    <a:lumMod val="75000"/>
                  </a:schemeClr>
                </a:solidFill>
                <a:latin typeface="Arial" charset="0"/>
                <a:ea typeface="+mn-ea"/>
                <a:cs typeface="Arial" panose="020B0604020202020204" pitchFamily="34" charset="0"/>
              </a:rPr>
              <a:t>θ</a:t>
            </a:r>
            <a:r>
              <a:rPr lang="uk-UA" altLang="ru-RU" sz="1000" b="1" i="1" kern="1200" baseline="-25000" noProof="0" dirty="0">
                <a:solidFill>
                  <a:schemeClr val="accent2">
                    <a:lumMod val="75000"/>
                  </a:schemeClr>
                </a:solidFill>
                <a:latin typeface="Arial" charset="0"/>
                <a:ea typeface="+mn-ea"/>
                <a:cs typeface="Arial" panose="020B0604020202020204" pitchFamily="34" charset="0"/>
              </a:rPr>
              <a:t>i</a:t>
            </a:r>
            <a:r>
              <a:rPr lang="uk-UA" altLang="ru-RU" sz="1000" i="0" kern="1200" noProof="0" dirty="0">
                <a:solidFill>
                  <a:schemeClr val="tx1"/>
                </a:solidFill>
                <a:latin typeface="Arial" panose="020B0604020202020204" pitchFamily="34" charset="0"/>
                <a:ea typeface="+mn-ea"/>
                <a:cs typeface="Arial" panose="020B0604020202020204" pitchFamily="34" charset="0"/>
              </a:rPr>
              <a:t>  </a:t>
            </a:r>
            <a:r>
              <a:rPr lang="uk-UA" sz="1200" kern="1200" dirty="0">
                <a:solidFill>
                  <a:schemeClr val="tx1"/>
                </a:solidFill>
                <a:effectLst/>
                <a:latin typeface="Arial" charset="0"/>
                <a:ea typeface="+mn-ea"/>
                <a:cs typeface="+mn-cs"/>
              </a:rPr>
              <a:t>– температура навколишнього повітря;</a:t>
            </a:r>
            <a:endParaRPr lang="uk-UA" altLang="ru-RU" sz="1000" i="0" kern="1200" noProof="0" dirty="0">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altLang="ru-RU" sz="1000" b="1" i="1" kern="1200" noProof="0" dirty="0">
                <a:solidFill>
                  <a:srgbClr val="C00000"/>
                </a:solidFill>
                <a:latin typeface="Arial" charset="0"/>
                <a:ea typeface="+mn-ea"/>
                <a:cs typeface="Arial" panose="020B0604020202020204" pitchFamily="34" charset="0"/>
              </a:rPr>
              <a:t>θ</a:t>
            </a:r>
            <a:r>
              <a:rPr lang="uk-UA" altLang="ru-RU" sz="1000" b="1" i="1" kern="1200" baseline="-25000" noProof="0" dirty="0">
                <a:solidFill>
                  <a:srgbClr val="C00000"/>
                </a:solidFill>
                <a:latin typeface="Arial" charset="0"/>
                <a:ea typeface="+mn-ea"/>
                <a:cs typeface="Arial" panose="020B0604020202020204" pitchFamily="34" charset="0"/>
              </a:rPr>
              <a:t>m</a:t>
            </a:r>
            <a:r>
              <a:rPr lang="uk-UA" altLang="ru-RU" sz="1000" i="0" kern="1200" noProof="0" dirty="0">
                <a:solidFill>
                  <a:schemeClr val="tx1"/>
                </a:solidFill>
                <a:latin typeface="Arial" panose="020B0604020202020204" pitchFamily="34" charset="0"/>
                <a:ea typeface="+mn-ea"/>
                <a:cs typeface="Arial" panose="020B0604020202020204" pitchFamily="34" charset="0"/>
              </a:rPr>
              <a:t> </a:t>
            </a:r>
            <a:r>
              <a:rPr lang="uk-UA" sz="1200" kern="1200" dirty="0">
                <a:solidFill>
                  <a:schemeClr val="tx1"/>
                </a:solidFill>
                <a:effectLst/>
                <a:latin typeface="Arial" charset="0"/>
                <a:ea typeface="+mn-ea"/>
                <a:cs typeface="+mn-cs"/>
              </a:rPr>
              <a:t>– середня температура рідини в трубах;</a:t>
            </a:r>
            <a:endParaRPr lang="uk-UA" altLang="ru-RU" sz="1000" i="0" kern="1200" noProof="0" dirty="0">
              <a:solidFill>
                <a:schemeClr val="tx1"/>
              </a:solidFill>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uk-UA" altLang="ru-RU" sz="1000" b="1" i="0" kern="1200" noProof="0" dirty="0">
                <a:solidFill>
                  <a:schemeClr val="tx1"/>
                </a:solidFill>
                <a:latin typeface="Arial" charset="0"/>
                <a:ea typeface="+mn-ea"/>
                <a:cs typeface="Arial" panose="020B0604020202020204" pitchFamily="34" charset="0"/>
              </a:rPr>
              <a:t>L</a:t>
            </a:r>
            <a:r>
              <a:rPr lang="uk-UA" altLang="ru-RU" sz="1000" b="1" i="0" kern="1200" baseline="-25000" noProof="0" dirty="0">
                <a:solidFill>
                  <a:schemeClr val="tx1"/>
                </a:solidFill>
                <a:latin typeface="Arial" charset="0"/>
                <a:ea typeface="+mn-ea"/>
                <a:cs typeface="Arial" panose="020B0604020202020204" pitchFamily="34" charset="0"/>
              </a:rPr>
              <a:t>j</a:t>
            </a:r>
            <a:r>
              <a:rPr lang="uk-UA" altLang="ru-RU" sz="1000" b="1" i="0" kern="1200" noProof="0" dirty="0">
                <a:solidFill>
                  <a:schemeClr val="tx1"/>
                </a:solidFill>
                <a:latin typeface="Arial" panose="020B0604020202020204" pitchFamily="34" charset="0"/>
                <a:ea typeface="+mn-ea"/>
                <a:cs typeface="Arial" panose="020B0604020202020204" pitchFamily="34" charset="0"/>
              </a:rPr>
              <a:t> </a:t>
            </a:r>
            <a:r>
              <a:rPr lang="uk-UA" sz="1200" kern="1200" dirty="0">
                <a:solidFill>
                  <a:schemeClr val="tx1"/>
                </a:solidFill>
                <a:effectLst/>
                <a:latin typeface="Arial" charset="0"/>
                <a:ea typeface="+mn-ea"/>
                <a:cs typeface="+mn-cs"/>
              </a:rPr>
              <a:t>– довжина труби, м;</a:t>
            </a:r>
            <a:endParaRPr lang="uk-UA" altLang="ru-RU" sz="1000" b="1" i="1" kern="1200" baseline="0" noProof="0" dirty="0">
              <a:solidFill>
                <a:schemeClr val="tx1"/>
              </a:solidFill>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altLang="ru-RU" sz="1000" b="1" i="1" kern="1200" noProof="0" dirty="0">
                <a:solidFill>
                  <a:schemeClr val="tx1"/>
                </a:solidFill>
                <a:latin typeface="Arial" charset="0"/>
                <a:ea typeface="+mn-ea"/>
                <a:cs typeface="Arial" panose="020B0604020202020204" pitchFamily="34" charset="0"/>
              </a:rPr>
              <a:t>t</a:t>
            </a:r>
            <a:r>
              <a:rPr lang="uk-UA" altLang="ru-RU" sz="1000" b="1" i="1" kern="1200" baseline="-25000" noProof="0" dirty="0">
                <a:solidFill>
                  <a:schemeClr val="tx1"/>
                </a:solidFill>
                <a:latin typeface="Arial" charset="0"/>
                <a:ea typeface="+mn-ea"/>
                <a:cs typeface="Arial" panose="020B0604020202020204" pitchFamily="34" charset="0"/>
              </a:rPr>
              <a:t>op,an</a:t>
            </a:r>
            <a:r>
              <a:rPr lang="uk-UA" altLang="ru-RU" sz="1000" i="0" kern="1200" noProof="0" dirty="0">
                <a:solidFill>
                  <a:schemeClr val="tx1"/>
                </a:solidFill>
                <a:latin typeface="Arial" panose="020B0604020202020204" pitchFamily="34" charset="0"/>
                <a:ea typeface="+mn-ea"/>
                <a:cs typeface="Arial" panose="020B0604020202020204" pitchFamily="34" charset="0"/>
              </a:rPr>
              <a:t> </a:t>
            </a:r>
            <a:r>
              <a:rPr lang="uk-UA" sz="1200" kern="1200" dirty="0">
                <a:solidFill>
                  <a:schemeClr val="tx1"/>
                </a:solidFill>
                <a:effectLst/>
                <a:latin typeface="Arial" charset="0"/>
                <a:ea typeface="+mn-ea"/>
                <a:cs typeface="+mn-cs"/>
              </a:rPr>
              <a:t>– тривалість роботи, години.</a:t>
            </a:r>
            <a:endParaRPr lang="uk-UA" altLang="ru-RU" sz="1000" i="0" kern="1200" baseline="0" noProof="0" dirty="0">
              <a:solidFill>
                <a:schemeClr val="tx1"/>
              </a:solidFill>
              <a:latin typeface="Arial" panose="020B0604020202020204" pitchFamily="34" charset="0"/>
              <a:ea typeface="+mn-ea"/>
              <a:cs typeface="Arial" panose="020B0604020202020204" pitchFamily="34" charset="0"/>
            </a:endParaRP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uk-UA" altLang="ru-RU" sz="1000" i="0" kern="1200" noProof="0" dirty="0">
              <a:solidFill>
                <a:schemeClr val="tx1"/>
              </a:solidFill>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F4F62B75-D83E-476A-9ADA-C7BB7EB1E615}"/>
              </a:ext>
            </a:extLst>
          </p:cNvPr>
          <p:cNvSpPr>
            <a:spLocks noGrp="1"/>
          </p:cNvSpPr>
          <p:nvPr>
            <p:ph type="sldNum" sz="quarter" idx="5"/>
          </p:nvPr>
        </p:nvSpPr>
        <p:spPr/>
        <p:txBody>
          <a:bodyPr/>
          <a:lstStyle/>
          <a:p>
            <a:pPr>
              <a:defRPr/>
            </a:pPr>
            <a:fld id="{D2B85848-249A-4A1F-BD97-096076EA879A}" type="slidenum">
              <a:rPr lang="lv-LV" smtClean="0"/>
              <a:pPr>
                <a:defRPr/>
              </a:pPr>
              <a:t>28</a:t>
            </a:fld>
            <a:endParaRPr lang="lv-LV"/>
          </a:p>
        </p:txBody>
      </p:sp>
    </p:spTree>
    <p:extLst>
      <p:ext uri="{BB962C8B-B14F-4D97-AF65-F5344CB8AC3E}">
        <p14:creationId xmlns:p14="http://schemas.microsoft.com/office/powerpoint/2010/main" val="1178276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827284">
              <a:defRPr/>
            </a:pPr>
            <a:r>
              <a:rPr lang="lv-LV" sz="1200" dirty="0"/>
              <a:t>_________________________________________________________________</a:t>
            </a:r>
          </a:p>
          <a:p>
            <a:pPr algn="just" defTabSz="827284">
              <a:defRPr/>
            </a:pPr>
            <a:r>
              <a:rPr lang="lv-LV" sz="1200" dirty="0"/>
              <a:t>_________________________________________________________________</a:t>
            </a:r>
          </a:p>
          <a:p>
            <a:pPr algn="just" defTabSz="827284">
              <a:defRPr/>
            </a:pPr>
            <a:r>
              <a:rPr lang="lv-LV" sz="1200" dirty="0"/>
              <a:t>_________________________________________________________________</a:t>
            </a:r>
          </a:p>
          <a:p>
            <a:pPr algn="just" defTabSz="827284">
              <a:defRPr/>
            </a:pPr>
            <a:r>
              <a:rPr lang="lv-LV" sz="1200" dirty="0"/>
              <a:t>_________________________________________________________________</a:t>
            </a:r>
          </a:p>
          <a:p>
            <a:pPr algn="just" defTabSz="827284">
              <a:defRPr/>
            </a:pPr>
            <a:r>
              <a:rPr lang="lv-LV" sz="1200" dirty="0"/>
              <a:t>_________________________________________________________________</a:t>
            </a:r>
          </a:p>
          <a:p>
            <a:pPr algn="just" defTabSz="827284">
              <a:defRPr/>
            </a:pPr>
            <a:r>
              <a:rPr lang="lv-LV" sz="1200" dirty="0"/>
              <a:t>_________________________________________________________________</a:t>
            </a:r>
          </a:p>
          <a:p>
            <a:pPr algn="just" defTabSz="827284">
              <a:defRPr/>
            </a:pPr>
            <a:r>
              <a:rPr lang="lv-LV" sz="1200" dirty="0"/>
              <a:t>_________________________________________________________________</a:t>
            </a:r>
          </a:p>
          <a:p>
            <a:pPr algn="just" defTabSz="827284">
              <a:defRPr/>
            </a:pPr>
            <a:r>
              <a:rPr lang="lv-LV" sz="1200" dirty="0"/>
              <a:t>_________________________________________________________________</a:t>
            </a:r>
          </a:p>
          <a:p>
            <a:endParaRPr lang="en-GB"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A3E9E820-CC9E-4821-BD6B-23AF74D7917F}"/>
              </a:ext>
            </a:extLst>
          </p:cNvPr>
          <p:cNvSpPr>
            <a:spLocks noGrp="1"/>
          </p:cNvSpPr>
          <p:nvPr>
            <p:ph type="sldNum" sz="quarter" idx="5"/>
          </p:nvPr>
        </p:nvSpPr>
        <p:spPr/>
        <p:txBody>
          <a:bodyPr/>
          <a:lstStyle/>
          <a:p>
            <a:pPr>
              <a:defRPr/>
            </a:pPr>
            <a:fld id="{D2B85848-249A-4A1F-BD97-096076EA879A}" type="slidenum">
              <a:rPr lang="lv-LV" smtClean="0"/>
              <a:pPr>
                <a:defRPr/>
              </a:pPr>
              <a:t>29</a:t>
            </a:fld>
            <a:endParaRPr lang="lv-LV"/>
          </a:p>
        </p:txBody>
      </p:sp>
    </p:spTree>
    <p:extLst>
      <p:ext uri="{BB962C8B-B14F-4D97-AF65-F5344CB8AC3E}">
        <p14:creationId xmlns:p14="http://schemas.microsoft.com/office/powerpoint/2010/main" val="2441351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365125"/>
            <a:ext cx="6824663" cy="3840163"/>
          </a:xfrm>
        </p:spPr>
      </p:sp>
      <p:sp>
        <p:nvSpPr>
          <p:cNvPr id="3" name="Notes Placeholder 2"/>
          <p:cNvSpPr>
            <a:spLocks noGrp="1"/>
          </p:cNvSpPr>
          <p:nvPr>
            <p:ph type="body" idx="1"/>
          </p:nvPr>
        </p:nvSpPr>
        <p:spPr>
          <a:xfrm>
            <a:off x="139699" y="4242150"/>
            <a:ext cx="6824663" cy="5627685"/>
          </a:xfrm>
        </p:spPr>
        <p:txBody>
          <a:bodyPr/>
          <a:lstStyle/>
          <a:p>
            <a:pPr>
              <a:spcBef>
                <a:spcPts val="0"/>
              </a:spcBef>
            </a:pPr>
            <a:r>
              <a:rPr lang="uk-UA" sz="1000" kern="1200" noProof="0" dirty="0">
                <a:solidFill>
                  <a:schemeClr val="tx1"/>
                </a:solidFill>
                <a:effectLst/>
                <a:latin typeface="Arial" charset="0"/>
                <a:ea typeface="+mn-ea"/>
                <a:cs typeface="+mn-cs"/>
              </a:rPr>
              <a:t>Системи теплопостачання та опалення в будинках забезпечують тепловий комфорт мешканців, забезпечуючи подачу теплової енергії, яка відповідає потребам у теплі. Теплове навантаження житлового будинку викликане втратами тепла за рахунок теплопередачі через елементи огороджувальної конструкції, систем вентиляції та витоків повітря. Методи розрахунку теплових втрат у будинку загалом</a:t>
            </a:r>
            <a:r>
              <a:rPr lang="uk-UA" sz="1000" kern="1200" baseline="0" noProof="0" dirty="0">
                <a:solidFill>
                  <a:schemeClr val="tx1"/>
                </a:solidFill>
                <a:effectLst/>
                <a:latin typeface="Arial" charset="0"/>
                <a:ea typeface="+mn-ea"/>
                <a:cs typeface="+mn-cs"/>
              </a:rPr>
              <a:t> </a:t>
            </a:r>
            <a:r>
              <a:rPr lang="uk-UA" sz="1000" kern="1200" noProof="0" dirty="0">
                <a:solidFill>
                  <a:schemeClr val="tx1"/>
                </a:solidFill>
                <a:effectLst/>
                <a:latin typeface="Arial" charset="0"/>
                <a:ea typeface="+mn-ea"/>
                <a:cs typeface="+mn-cs"/>
              </a:rPr>
              <a:t>та визначення енергетичного балансу споруди показано в модулі 4.1 і 4.2 матеріалів</a:t>
            </a:r>
            <a:r>
              <a:rPr lang="uk-UA" sz="1000" kern="1200" baseline="0" noProof="0" dirty="0">
                <a:solidFill>
                  <a:schemeClr val="tx1"/>
                </a:solidFill>
                <a:effectLst/>
                <a:latin typeface="Arial" charset="0"/>
                <a:ea typeface="+mn-ea"/>
                <a:cs typeface="+mn-cs"/>
              </a:rPr>
              <a:t> </a:t>
            </a:r>
            <a:r>
              <a:rPr lang="uk-UA" sz="1000" kern="1200" noProof="0" dirty="0">
                <a:solidFill>
                  <a:schemeClr val="tx1"/>
                </a:solidFill>
                <a:effectLst/>
                <a:latin typeface="Arial" charset="0"/>
                <a:ea typeface="+mn-ea"/>
                <a:cs typeface="+mn-cs"/>
              </a:rPr>
              <a:t>цього тренінгу.</a:t>
            </a:r>
            <a:endParaRPr lang="uk-UA" sz="1000" b="0" i="0" kern="1200" baseline="0" noProof="0" dirty="0">
              <a:solidFill>
                <a:schemeClr val="tx1"/>
              </a:solidFill>
              <a:effectLst/>
              <a:latin typeface="Arial" charset="0"/>
              <a:ea typeface="+mn-ea"/>
              <a:cs typeface="+mn-cs"/>
            </a:endParaRPr>
          </a:p>
          <a:p>
            <a:pPr>
              <a:spcBef>
                <a:spcPts val="0"/>
              </a:spcBef>
            </a:pPr>
            <a:r>
              <a:rPr lang="uk-UA" sz="1000" kern="1200" noProof="0" dirty="0">
                <a:solidFill>
                  <a:schemeClr val="tx1"/>
                </a:solidFill>
                <a:effectLst/>
                <a:latin typeface="Arial" charset="0"/>
                <a:ea typeface="+mn-ea"/>
                <a:cs typeface="+mn-cs"/>
              </a:rPr>
              <a:t>Ця презентація дає уявлення про системи теплопостачання та опалення в житлових будинках. Зокрема про їх класифікацію, складові та можливі заходи з енергоефективності. Загалом система теплопостачання складається з декількох елементів, основними з яких є:</a:t>
            </a:r>
            <a:endParaRPr lang="uk-UA" sz="1000" b="0" i="0" kern="1200" noProof="0" dirty="0">
              <a:solidFill>
                <a:schemeClr val="tx1"/>
              </a:solidFill>
              <a:effectLst/>
              <a:latin typeface="Arial" charset="0"/>
              <a:ea typeface="+mn-ea"/>
              <a:cs typeface="+mn-cs"/>
            </a:endParaRPr>
          </a:p>
          <a:p>
            <a:pPr marL="171450" indent="-171450">
              <a:spcBef>
                <a:spcPts val="0"/>
              </a:spcBef>
              <a:buFont typeface="Arial" panose="020B0604020202020204" pitchFamily="34" charset="0"/>
              <a:buChar char="•"/>
            </a:pPr>
            <a:r>
              <a:rPr lang="uk-UA" sz="1000" kern="1200" noProof="0" dirty="0">
                <a:solidFill>
                  <a:schemeClr val="tx1"/>
                </a:solidFill>
                <a:effectLst/>
                <a:latin typeface="Arial" charset="0"/>
                <a:ea typeface="+mn-ea"/>
                <a:cs typeface="+mn-cs"/>
              </a:rPr>
              <a:t>Джерело теплової енергії. Теплова енергія може безпосередньо забезпечуватися </a:t>
            </a:r>
            <a:r>
              <a:rPr lang="uk-UA" sz="1000" b="1" kern="1200" noProof="0" dirty="0">
                <a:solidFill>
                  <a:schemeClr val="tx1"/>
                </a:solidFill>
                <a:effectLst/>
                <a:latin typeface="Arial" charset="0"/>
                <a:ea typeface="+mn-ea"/>
                <a:cs typeface="+mn-cs"/>
              </a:rPr>
              <a:t>мережею </a:t>
            </a:r>
            <a:r>
              <a:rPr lang="uk-UA" sz="1000" b="1" i="0" kern="1200" noProof="0" dirty="0">
                <a:solidFill>
                  <a:schemeClr val="tx1"/>
                </a:solidFill>
                <a:effectLst/>
                <a:latin typeface="Arial" charset="0"/>
                <a:ea typeface="+mn-ea"/>
                <a:cs typeface="+mn-cs"/>
              </a:rPr>
              <a:t>централізованого теплопостачання </a:t>
            </a:r>
            <a:r>
              <a:rPr lang="uk-UA" sz="1000" b="1" kern="1200" noProof="0" dirty="0">
                <a:solidFill>
                  <a:schemeClr val="tx1"/>
                </a:solidFill>
                <a:effectLst/>
                <a:latin typeface="Arial" charset="0"/>
                <a:ea typeface="+mn-ea"/>
                <a:cs typeface="+mn-cs"/>
              </a:rPr>
              <a:t>міста</a:t>
            </a:r>
            <a:r>
              <a:rPr lang="uk-UA" sz="1000" kern="1200" noProof="0" dirty="0">
                <a:solidFill>
                  <a:schemeClr val="tx1"/>
                </a:solidFill>
                <a:effectLst/>
                <a:latin typeface="Arial" charset="0"/>
                <a:ea typeface="+mn-ea"/>
                <a:cs typeface="+mn-cs"/>
              </a:rPr>
              <a:t> або </a:t>
            </a:r>
            <a:r>
              <a:rPr lang="uk-UA" sz="1000" b="0" i="0" kern="1200" noProof="0" dirty="0">
                <a:solidFill>
                  <a:schemeClr val="tx1"/>
                </a:solidFill>
                <a:effectLst/>
                <a:latin typeface="Arial" charset="0"/>
                <a:ea typeface="+mn-ea"/>
                <a:cs typeface="+mn-cs"/>
              </a:rPr>
              <a:t>теплогенератором</a:t>
            </a:r>
            <a:r>
              <a:rPr lang="uk-UA" sz="1000" kern="1200" noProof="0" dirty="0">
                <a:solidFill>
                  <a:schemeClr val="tx1"/>
                </a:solidFill>
                <a:effectLst/>
                <a:latin typeface="Arial" charset="0"/>
                <a:ea typeface="+mn-ea"/>
                <a:cs typeface="+mn-cs"/>
              </a:rPr>
              <a:t>(ами), встановленим у будинку, що перетворює паливо або електроенергію в тепло.</a:t>
            </a:r>
            <a:endParaRPr lang="uk-UA" sz="1000" b="0" i="0" kern="1200" noProof="0" dirty="0">
              <a:solidFill>
                <a:schemeClr val="tx1"/>
              </a:solidFill>
              <a:effectLst/>
              <a:latin typeface="Arial" charset="0"/>
              <a:ea typeface="+mn-ea"/>
              <a:cs typeface="+mn-cs"/>
            </a:endParaRPr>
          </a:p>
          <a:p>
            <a:pPr marL="171450" indent="-171450">
              <a:spcBef>
                <a:spcPts val="0"/>
              </a:spcBef>
              <a:buFont typeface="Arial" panose="020B0604020202020204" pitchFamily="34" charset="0"/>
              <a:buChar char="•"/>
            </a:pPr>
            <a:r>
              <a:rPr lang="uk-UA" sz="1000" kern="1200" dirty="0">
                <a:solidFill>
                  <a:schemeClr val="tx1"/>
                </a:solidFill>
                <a:effectLst/>
                <a:latin typeface="Arial" charset="0"/>
                <a:ea typeface="+mn-ea"/>
                <a:cs typeface="+mn-cs"/>
              </a:rPr>
              <a:t>Теплоносій, тобто рідина, що використовують для постачання теплової енергії від джерела до будівлі. Вода є найбільш часто використовуваним середовищем в системах опалення в житлових будинках. Повітря також широко використовується, але найчастіше в комерційних і промислових спорудах.</a:t>
            </a:r>
            <a:endParaRPr lang="uk-UA" sz="1000" b="0" i="0" kern="1200" noProof="0" dirty="0">
              <a:solidFill>
                <a:schemeClr val="tx1"/>
              </a:solidFill>
              <a:effectLst/>
              <a:latin typeface="Arial" charset="0"/>
              <a:ea typeface="+mn-ea"/>
              <a:cs typeface="+mn-cs"/>
            </a:endParaRPr>
          </a:p>
          <a:p>
            <a:pPr marL="171450" indent="-171450">
              <a:spcBef>
                <a:spcPts val="0"/>
              </a:spcBef>
              <a:buFont typeface="Arial" panose="020B0604020202020204" pitchFamily="34" charset="0"/>
              <a:buChar char="•"/>
            </a:pPr>
            <a:r>
              <a:rPr lang="uk-UA" sz="1000" kern="1200" dirty="0">
                <a:solidFill>
                  <a:schemeClr val="tx1"/>
                </a:solidFill>
                <a:effectLst/>
                <a:latin typeface="Arial" charset="0"/>
                <a:ea typeface="+mn-ea"/>
                <a:cs typeface="+mn-cs"/>
              </a:rPr>
              <a:t>Теплова енергія, що подається носієм, доставляється до приміщення будівлі через розподільчі мережі. Для води це будуть труби, для повітря – повітряні канали.</a:t>
            </a:r>
            <a:endParaRPr lang="uk-UA" sz="1000" b="0" i="0" kern="1200" noProof="0" dirty="0">
              <a:solidFill>
                <a:schemeClr val="tx1"/>
              </a:solidFill>
              <a:effectLst/>
              <a:latin typeface="Arial" charset="0"/>
              <a:ea typeface="+mn-ea"/>
              <a:cs typeface="+mn-cs"/>
            </a:endParaRPr>
          </a:p>
          <a:p>
            <a:pPr marL="171450" marR="0" indent="-171450" algn="l" defTabSz="914400" rtl="0" eaLnBrk="0" fontAlgn="base" latinLnBrk="0" hangingPunct="0">
              <a:spcBef>
                <a:spcPts val="0"/>
              </a:spcBef>
              <a:spcAft>
                <a:spcPct val="0"/>
              </a:spcAft>
              <a:buClrTx/>
              <a:buSzTx/>
              <a:buFont typeface="Arial" panose="020B0604020202020204" pitchFamily="34" charset="0"/>
              <a:buChar char="•"/>
              <a:tabLst/>
              <a:defRPr/>
            </a:pPr>
            <a:r>
              <a:rPr lang="uk-UA" sz="1000" kern="1200" dirty="0">
                <a:solidFill>
                  <a:schemeClr val="tx1"/>
                </a:solidFill>
                <a:effectLst/>
                <a:latin typeface="Arial" charset="0"/>
                <a:ea typeface="+mn-ea"/>
                <a:cs typeface="+mn-cs"/>
              </a:rPr>
              <a:t>Теплова енергія з води та повітря подається до приміщення будівлі за допомогою нагрівальних приладів. Є кілька варіантів: радіатори, конвектори, підігрів підлоги, нагрівальні елементи, інтегровані в стелю чи стіни.</a:t>
            </a:r>
            <a:endParaRPr lang="uk-UA" sz="1000" b="0" i="0" kern="1200" noProof="0" dirty="0">
              <a:solidFill>
                <a:schemeClr val="tx1"/>
              </a:solidFill>
              <a:effectLst/>
              <a:latin typeface="Arial" charset="0"/>
              <a:ea typeface="+mn-ea"/>
              <a:cs typeface="+mn-cs"/>
            </a:endParaRPr>
          </a:p>
          <a:p>
            <a:pPr marL="171450" marR="0" indent="-171450" algn="l" defTabSz="914400" rtl="0" eaLnBrk="0" fontAlgn="base" latinLnBrk="0" hangingPunct="0">
              <a:spcBef>
                <a:spcPts val="0"/>
              </a:spcBef>
              <a:spcAft>
                <a:spcPct val="0"/>
              </a:spcAft>
              <a:buClrTx/>
              <a:buSzTx/>
              <a:buFont typeface="Arial" panose="020B0604020202020204" pitchFamily="34" charset="0"/>
              <a:buChar char="•"/>
              <a:tabLst/>
              <a:defRPr/>
            </a:pPr>
            <a:r>
              <a:rPr lang="uk-UA" sz="1000" kern="1200" dirty="0">
                <a:solidFill>
                  <a:schemeClr val="tx1"/>
                </a:solidFill>
                <a:effectLst/>
                <a:latin typeface="Arial" charset="0"/>
                <a:ea typeface="+mn-ea"/>
                <a:cs typeface="+mn-cs"/>
              </a:rPr>
              <a:t>Система управління, для забезпечення регулювання температури.</a:t>
            </a:r>
            <a:endParaRPr lang="uk-UA" sz="1000" b="0" i="0" kern="1200" noProof="0" dirty="0">
              <a:solidFill>
                <a:schemeClr val="tx1"/>
              </a:solidFill>
              <a:effectLst/>
              <a:latin typeface="Arial" charset="0"/>
              <a:ea typeface="+mn-ea"/>
              <a:cs typeface="+mn-cs"/>
            </a:endParaRPr>
          </a:p>
          <a:p>
            <a:pPr marL="0" indent="0">
              <a:spcBef>
                <a:spcPts val="0"/>
              </a:spcBef>
              <a:buFont typeface="Arial" panose="020B0604020202020204" pitchFamily="34" charset="0"/>
              <a:buNone/>
            </a:pPr>
            <a:r>
              <a:rPr lang="uk-UA" sz="1000" kern="1200" dirty="0">
                <a:solidFill>
                  <a:schemeClr val="tx1"/>
                </a:solidFill>
                <a:effectLst/>
                <a:latin typeface="Arial" charset="0"/>
                <a:ea typeface="+mn-ea"/>
                <a:cs typeface="+mn-cs"/>
              </a:rPr>
              <a:t>Температуру подачі теплової енергії від джерела тепла зазвичай регулюють щодо зовнішньої температури повітря. У сучасних системах температуру в приміщенні контролюють термостати. Залежно від конфігурації системи та типу опалювальної системи, до неї можна додати більше компонентів, наприклад, тепловий акумулятор або сонячні колектори.</a:t>
            </a:r>
            <a:endParaRPr lang="uk-UA" sz="1000" b="0" i="0" kern="1200" noProof="0" dirty="0">
              <a:solidFill>
                <a:schemeClr val="tx1"/>
              </a:solidFill>
              <a:effectLst/>
              <a:latin typeface="Arial" charset="0"/>
              <a:ea typeface="+mn-ea"/>
              <a:cs typeface="+mn-cs"/>
            </a:endParaRPr>
          </a:p>
          <a:p>
            <a:pPr marL="0" indent="0">
              <a:spcBef>
                <a:spcPts val="0"/>
              </a:spcBef>
              <a:buFont typeface="Arial" panose="020B0604020202020204" pitchFamily="34" charset="0"/>
              <a:buNone/>
            </a:pPr>
            <a:r>
              <a:rPr lang="uk-UA" sz="1000" kern="1200" dirty="0">
                <a:solidFill>
                  <a:schemeClr val="tx1"/>
                </a:solidFill>
                <a:effectLst/>
                <a:latin typeface="Arial" charset="0"/>
                <a:ea typeface="+mn-ea"/>
                <a:cs typeface="+mn-cs"/>
              </a:rPr>
              <a:t>Інформацію про </a:t>
            </a:r>
            <a:r>
              <a:rPr lang="ru-RU" sz="1000" dirty="0"/>
              <a:t>теплогенератор</a:t>
            </a:r>
            <a:r>
              <a:rPr lang="ru-RU" sz="1000" baseline="0" dirty="0"/>
              <a:t> (</a:t>
            </a:r>
            <a:r>
              <a:rPr lang="uk-UA" sz="1000" kern="1200" dirty="0">
                <a:solidFill>
                  <a:schemeClr val="tx1"/>
                </a:solidFill>
                <a:effectLst/>
                <a:latin typeface="Arial" charset="0"/>
                <a:ea typeface="+mn-ea"/>
                <a:cs typeface="+mn-cs"/>
              </a:rPr>
              <a:t>теплогенераторну установку) представлено</a:t>
            </a:r>
            <a:r>
              <a:rPr lang="uk-UA" sz="1000" kern="1200" baseline="0" dirty="0">
                <a:solidFill>
                  <a:schemeClr val="tx1"/>
                </a:solidFill>
                <a:effectLst/>
                <a:latin typeface="Arial" charset="0"/>
                <a:ea typeface="+mn-ea"/>
                <a:cs typeface="+mn-cs"/>
              </a:rPr>
              <a:t> в</a:t>
            </a:r>
            <a:r>
              <a:rPr lang="uk-UA" sz="1000" kern="1200" dirty="0">
                <a:solidFill>
                  <a:schemeClr val="tx1"/>
                </a:solidFill>
                <a:effectLst/>
                <a:latin typeface="Arial" charset="0"/>
                <a:ea typeface="+mn-ea"/>
                <a:cs typeface="+mn-cs"/>
              </a:rPr>
              <a:t> модулі 2.1.1. Інформацію про системи відновлюваних джерел енергії дивіться в модулі 2.1.2.</a:t>
            </a:r>
            <a:endParaRPr lang="uk-UA" sz="1000" b="0" i="0" kern="1200" baseline="0" noProof="0" dirty="0">
              <a:solidFill>
                <a:schemeClr val="tx1"/>
              </a:solidFill>
              <a:effectLst/>
              <a:latin typeface="Arial" charset="0"/>
              <a:ea typeface="+mn-ea"/>
              <a:cs typeface="+mn-cs"/>
            </a:endParaRPr>
          </a:p>
          <a:p>
            <a:pPr marL="0" indent="0">
              <a:spcBef>
                <a:spcPts val="0"/>
              </a:spcBef>
              <a:buFont typeface="Arial" panose="020B0604020202020204" pitchFamily="34" charset="0"/>
              <a:buNone/>
            </a:pPr>
            <a:r>
              <a:rPr lang="uk-UA" sz="1000" kern="1200" dirty="0">
                <a:solidFill>
                  <a:schemeClr val="tx1"/>
                </a:solidFill>
                <a:effectLst/>
                <a:latin typeface="Arial" charset="0"/>
                <a:ea typeface="+mn-ea"/>
                <a:cs typeface="+mn-cs"/>
              </a:rPr>
              <a:t>Конструкція систем опалення враховує кілька обмежень і граничних умов:</a:t>
            </a:r>
            <a:endParaRPr lang="uk-UA" sz="1000" b="0" i="0" kern="1200" baseline="0" noProof="0" dirty="0">
              <a:solidFill>
                <a:schemeClr val="tx1"/>
              </a:solidFill>
              <a:effectLst/>
              <a:latin typeface="Arial" charset="0"/>
              <a:ea typeface="+mn-ea"/>
              <a:cs typeface="+mn-cs"/>
            </a:endParaRPr>
          </a:p>
          <a:p>
            <a:pPr marL="109728" fontAlgn="auto">
              <a:spcBef>
                <a:spcPts val="0"/>
              </a:spcBef>
              <a:spcAft>
                <a:spcPts val="0"/>
              </a:spcAft>
              <a:buClr>
                <a:schemeClr val="accent3"/>
              </a:buClr>
              <a:defRPr/>
            </a:pPr>
            <a:r>
              <a:rPr lang="uk-UA" sz="1000" kern="1200" dirty="0">
                <a:solidFill>
                  <a:schemeClr val="tx1"/>
                </a:solidFill>
                <a:effectLst/>
                <a:latin typeface="Arial" charset="0"/>
                <a:ea typeface="+mn-ea"/>
                <a:cs typeface="+mn-cs"/>
              </a:rPr>
              <a:t>Санітарно-гігієнічні вимоги. Приміщення в будівлі необхідно нагрівати на рівні, потрібному для забезпечення теплового комфорту, відповідно до відповідних стандартів і норм, а також задовольняти потреби споживача. Це забезпечується відповідною якістю повітря в приміщенні. </a:t>
            </a:r>
            <a:endParaRPr lang="uk-UA" sz="1000" baseline="0" noProof="0" dirty="0"/>
          </a:p>
          <a:p>
            <a:pPr marL="365760" indent="-256032" fontAlgn="auto">
              <a:spcBef>
                <a:spcPts val="0"/>
              </a:spcBef>
              <a:spcAft>
                <a:spcPts val="0"/>
              </a:spcAft>
              <a:buClr>
                <a:schemeClr val="accent3"/>
              </a:buClr>
              <a:buFont typeface="+mj-lt"/>
              <a:buAutoNum type="arabicPeriod"/>
              <a:defRPr/>
            </a:pPr>
            <a:r>
              <a:rPr lang="uk-UA" sz="1000" kern="1200" dirty="0">
                <a:solidFill>
                  <a:schemeClr val="tx1"/>
                </a:solidFill>
                <a:effectLst/>
                <a:latin typeface="Arial" charset="0"/>
                <a:ea typeface="+mn-ea"/>
                <a:cs typeface="+mn-cs"/>
              </a:rPr>
              <a:t>Економічні вимоги, адже оцінка витрат на життя повинна враховувати:</a:t>
            </a:r>
            <a:endParaRPr lang="uk-UA" sz="1000" baseline="0" noProof="0" dirty="0"/>
          </a:p>
          <a:p>
            <a:pPr marL="566928" lvl="1" fontAlgn="auto">
              <a:spcBef>
                <a:spcPts val="0"/>
              </a:spcBef>
              <a:spcAft>
                <a:spcPts val="0"/>
              </a:spcAft>
              <a:buClr>
                <a:schemeClr val="accent3"/>
              </a:buClr>
              <a:defRPr/>
            </a:pPr>
            <a:r>
              <a:rPr lang="uk-UA" sz="1000" kern="1200" dirty="0">
                <a:solidFill>
                  <a:schemeClr val="tx1"/>
                </a:solidFill>
                <a:effectLst/>
                <a:latin typeface="Arial" charset="0"/>
                <a:ea typeface="+mn-ea"/>
                <a:cs typeface="+mn-cs"/>
              </a:rPr>
              <a:t>Інвестиційну вартість системи (для компонентів, обладнання та встановлення);</a:t>
            </a:r>
            <a:endParaRPr lang="uk-UA" sz="1000" noProof="0" dirty="0"/>
          </a:p>
          <a:p>
            <a:pPr marL="566928" lvl="1" fontAlgn="auto">
              <a:spcBef>
                <a:spcPts val="0"/>
              </a:spcBef>
              <a:spcAft>
                <a:spcPts val="0"/>
              </a:spcAft>
              <a:buClr>
                <a:schemeClr val="accent3"/>
              </a:buClr>
              <a:defRPr/>
            </a:pPr>
            <a:r>
              <a:rPr lang="uk-UA" sz="1000" kern="1200" dirty="0">
                <a:solidFill>
                  <a:schemeClr val="tx1"/>
                </a:solidFill>
                <a:effectLst/>
                <a:latin typeface="Arial" charset="0"/>
                <a:ea typeface="+mn-ea"/>
                <a:cs typeface="+mn-cs"/>
              </a:rPr>
              <a:t>Витрати на обслуговування систем (обслуговування/заміна компонентів системи, наприклад, насоси, фільтри, клапани, технічна ізоляція тощо);</a:t>
            </a:r>
            <a:endParaRPr lang="uk-UA" sz="1000" baseline="0" noProof="0" dirty="0"/>
          </a:p>
          <a:p>
            <a:pPr marL="566928" lvl="1" fontAlgn="auto">
              <a:spcBef>
                <a:spcPts val="0"/>
              </a:spcBef>
              <a:spcAft>
                <a:spcPts val="0"/>
              </a:spcAft>
              <a:buClr>
                <a:schemeClr val="accent3"/>
              </a:buClr>
              <a:defRPr/>
            </a:pPr>
            <a:r>
              <a:rPr lang="uk-UA" sz="1000" kern="1200" dirty="0">
                <a:solidFill>
                  <a:schemeClr val="tx1"/>
                </a:solidFill>
                <a:effectLst/>
                <a:latin typeface="Arial" charset="0"/>
                <a:ea typeface="+mn-ea"/>
                <a:cs typeface="+mn-cs"/>
              </a:rPr>
              <a:t>Експлуатаційні витрати та ефективність системи з погляду контролю та регулювання;</a:t>
            </a:r>
            <a:endParaRPr lang="uk-UA" sz="1000" baseline="0" noProof="0" dirty="0"/>
          </a:p>
          <a:p>
            <a:pPr marL="566928" lvl="1" fontAlgn="auto">
              <a:spcBef>
                <a:spcPts val="0"/>
              </a:spcBef>
              <a:spcAft>
                <a:spcPts val="0"/>
              </a:spcAft>
              <a:buClr>
                <a:schemeClr val="accent3"/>
              </a:buClr>
              <a:defRPr/>
            </a:pPr>
            <a:r>
              <a:rPr lang="uk-UA" sz="1000" kern="1200" dirty="0">
                <a:solidFill>
                  <a:schemeClr val="tx1"/>
                </a:solidFill>
                <a:effectLst/>
                <a:latin typeface="Arial" charset="0"/>
                <a:ea typeface="+mn-ea"/>
                <a:cs typeface="+mn-cs"/>
              </a:rPr>
              <a:t>Складність системи для експлуатації та ремонту, вимоги щодо рівня шуму та безпеки;</a:t>
            </a:r>
            <a:endParaRPr lang="uk-UA" sz="1000" baseline="0" noProof="0" dirty="0"/>
          </a:p>
          <a:p>
            <a:pPr marL="566928" lvl="1" fontAlgn="auto">
              <a:spcBef>
                <a:spcPts val="0"/>
              </a:spcBef>
              <a:spcAft>
                <a:spcPts val="0"/>
              </a:spcAft>
              <a:buClr>
                <a:schemeClr val="accent3"/>
              </a:buClr>
              <a:defRPr/>
            </a:pPr>
            <a:r>
              <a:rPr lang="uk-UA" sz="1000" kern="1200" dirty="0">
                <a:solidFill>
                  <a:schemeClr val="tx1"/>
                </a:solidFill>
                <a:effectLst/>
                <a:latin typeface="Arial" charset="0"/>
                <a:ea typeface="+mn-ea"/>
                <a:cs typeface="+mn-cs"/>
              </a:rPr>
              <a:t>Естетичні потреби у виборі обладнання та матеріалів, що використовують для компонентів системи.</a:t>
            </a:r>
            <a:endParaRPr lang="uk-UA" sz="1000" b="0" i="0" kern="1200" baseline="0" noProof="0" dirty="0">
              <a:solidFill>
                <a:schemeClr val="tx1"/>
              </a:solidFill>
              <a:effectLst/>
              <a:latin typeface="Arial" charset="0"/>
              <a:ea typeface="+mn-ea"/>
              <a:cs typeface="+mn-cs"/>
            </a:endParaRPr>
          </a:p>
          <a:p>
            <a:endParaRPr lang="uk-UA"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6D09EBE0-D1DF-4C2E-A2C6-950B76AD700C}"/>
              </a:ext>
            </a:extLst>
          </p:cNvPr>
          <p:cNvSpPr>
            <a:spLocks noGrp="1"/>
          </p:cNvSpPr>
          <p:nvPr>
            <p:ph type="sldNum" sz="quarter" idx="5"/>
          </p:nvPr>
        </p:nvSpPr>
        <p:spPr/>
        <p:txBody>
          <a:bodyPr/>
          <a:lstStyle/>
          <a:p>
            <a:pPr>
              <a:defRPr/>
            </a:pPr>
            <a:fld id="{D2B85848-249A-4A1F-BD97-096076EA879A}" type="slidenum">
              <a:rPr lang="lv-LV" smtClean="0"/>
              <a:pPr>
                <a:defRPr/>
              </a:pPr>
              <a:t>3</a:t>
            </a:fld>
            <a:endParaRPr lang="lv-LV"/>
          </a:p>
        </p:txBody>
      </p:sp>
    </p:spTree>
    <p:extLst>
      <p:ext uri="{BB962C8B-B14F-4D97-AF65-F5344CB8AC3E}">
        <p14:creationId xmlns:p14="http://schemas.microsoft.com/office/powerpoint/2010/main" val="12596805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7" y="4861444"/>
            <a:ext cx="5683250" cy="5152406"/>
          </a:xfrm>
        </p:spPr>
        <p:txBody>
          <a:bodyPr/>
          <a:lstStyle/>
          <a:p>
            <a:r>
              <a:rPr lang="uk-UA" sz="1200" kern="1200" noProof="0" dirty="0">
                <a:solidFill>
                  <a:schemeClr val="tx1"/>
                </a:solidFill>
                <a:effectLst/>
                <a:latin typeface="Arial" charset="0"/>
                <a:ea typeface="+mn-ea"/>
                <a:cs typeface="+mn-cs"/>
              </a:rPr>
              <a:t>Ця таблиця містить вихідні дані для розрахунку лінійного коефіцієнта тепловіддачі для ізольованих труб згідно з формулою, описаною на попередніх слайдах.</a:t>
            </a:r>
            <a:endParaRPr lang="uk-UA" baseline="0" noProof="0" dirty="0">
              <a:latin typeface="Arial" panose="020B0604020202020204" pitchFamily="34" charset="0"/>
              <a:ea typeface="Cambria Math" panose="02040503050406030204" pitchFamily="18" charset="0"/>
              <a:cs typeface="Arial" panose="020B0604020202020204" pitchFamily="34" charset="0"/>
            </a:endParaRPr>
          </a:p>
          <a:p>
            <a:r>
              <a:rPr lang="uk-UA" sz="1200" kern="1200" noProof="0" dirty="0">
                <a:solidFill>
                  <a:schemeClr val="tx1"/>
                </a:solidFill>
                <a:effectLst/>
                <a:latin typeface="Arial" charset="0"/>
                <a:ea typeface="+mn-ea"/>
                <a:cs typeface="+mn-cs"/>
              </a:rPr>
              <a:t>До того теплові втрати виражено у ватах на 1 м труби.</a:t>
            </a:r>
            <a:endParaRPr lang="uk-UA" baseline="0" noProof="0" dirty="0">
              <a:latin typeface="Arial" panose="020B0604020202020204" pitchFamily="34" charset="0"/>
              <a:ea typeface="Cambria Math" panose="02040503050406030204" pitchFamily="18" charset="0"/>
              <a:cs typeface="Arial" panose="020B0604020202020204" pitchFamily="34" charset="0"/>
            </a:endParaRPr>
          </a:p>
          <a:p>
            <a:r>
              <a:rPr lang="uk-UA" sz="1200" kern="1200" noProof="0" dirty="0">
                <a:solidFill>
                  <a:schemeClr val="tx1"/>
                </a:solidFill>
                <a:effectLst/>
                <a:latin typeface="Arial" charset="0"/>
                <a:ea typeface="+mn-ea"/>
                <a:cs typeface="+mn-cs"/>
              </a:rPr>
              <a:t>Наприклад, для кільцевого трубопроводу довжиною 20 метрів за 700 годин загальні втрати тепла дорівнюватимуть:</a:t>
            </a:r>
            <a:endParaRPr lang="uk-UA" baseline="0" noProof="0" dirty="0">
              <a:latin typeface="Arial" panose="020B0604020202020204" pitchFamily="34" charset="0"/>
              <a:ea typeface="Cambria Math" panose="02040503050406030204" pitchFamily="18" charset="0"/>
              <a:cs typeface="Arial" panose="020B0604020202020204" pitchFamily="34" charset="0"/>
            </a:endParaRPr>
          </a:p>
          <a:p>
            <a:pPr marL="228600" indent="-228600">
              <a:buFont typeface="+mj-lt"/>
              <a:buAutoNum type="arabicPeriod"/>
            </a:pPr>
            <a:r>
              <a:rPr lang="uk-UA" sz="1200" kern="1200" noProof="0" dirty="0">
                <a:solidFill>
                  <a:schemeClr val="tx1"/>
                </a:solidFill>
                <a:effectLst/>
                <a:latin typeface="Arial" charset="0"/>
                <a:ea typeface="+mn-ea"/>
                <a:cs typeface="+mn-cs"/>
              </a:rPr>
              <a:t>Для неізольованих труб: 219,30 Вт x 20м x 700 год = 3070149 Вт </a:t>
            </a:r>
            <a:r>
              <a:rPr lang="uk-UA" sz="1200" kern="1200" noProof="0" dirty="0">
                <a:solidFill>
                  <a:schemeClr val="dk1"/>
                </a:solidFill>
                <a:effectLst/>
                <a:latin typeface="Arial" charset="0"/>
                <a:ea typeface="+mn-ea"/>
                <a:cs typeface="+mn-cs"/>
              </a:rPr>
              <a:t>∙ </a:t>
            </a:r>
            <a:r>
              <a:rPr lang="uk-UA" sz="1200" kern="1200" noProof="0" dirty="0">
                <a:solidFill>
                  <a:schemeClr val="tx1"/>
                </a:solidFill>
                <a:effectLst/>
                <a:latin typeface="Arial" charset="0"/>
                <a:ea typeface="+mn-ea"/>
                <a:cs typeface="+mn-cs"/>
              </a:rPr>
              <a:t>год або близько 3.1 МВт · год.</a:t>
            </a:r>
            <a:endParaRPr lang="uk-UA" sz="1200" b="0" i="0" u="none" strike="noStrike" kern="1200" noProof="0" dirty="0">
              <a:solidFill>
                <a:schemeClr val="tx1"/>
              </a:solidFill>
              <a:effectLst/>
              <a:latin typeface="Arial" charset="0"/>
              <a:ea typeface="+mn-ea"/>
              <a:cs typeface="+mn-cs"/>
            </a:endParaRPr>
          </a:p>
          <a:p>
            <a:pPr marL="228600" indent="-228600">
              <a:buFont typeface="+mj-lt"/>
              <a:buAutoNum type="arabicPeriod"/>
            </a:pPr>
            <a:r>
              <a:rPr lang="uk-UA" sz="1200" kern="1200" noProof="0" dirty="0">
                <a:solidFill>
                  <a:schemeClr val="tx1"/>
                </a:solidFill>
                <a:effectLst/>
                <a:latin typeface="Arial" charset="0"/>
                <a:ea typeface="+mn-ea"/>
                <a:cs typeface="+mn-cs"/>
              </a:rPr>
              <a:t>Для труби з низькою технічною ізоляцією товщиною 30 мм: 25,85 Вт x 20 м х 700 год = 361840 Вт </a:t>
            </a:r>
            <a:r>
              <a:rPr lang="uk-UA" sz="1200" kern="1200" noProof="0" dirty="0">
                <a:solidFill>
                  <a:schemeClr val="dk1"/>
                </a:solidFill>
                <a:effectLst/>
                <a:latin typeface="Arial" charset="0"/>
                <a:ea typeface="+mn-ea"/>
                <a:cs typeface="+mn-cs"/>
              </a:rPr>
              <a:t>∙</a:t>
            </a:r>
            <a:r>
              <a:rPr lang="uk-UA" sz="1200" kern="1200" baseline="0" noProof="0" dirty="0">
                <a:solidFill>
                  <a:schemeClr val="dk1"/>
                </a:solidFill>
                <a:effectLst/>
                <a:latin typeface="Arial" charset="0"/>
                <a:ea typeface="+mn-ea"/>
                <a:cs typeface="+mn-cs"/>
              </a:rPr>
              <a:t> </a:t>
            </a:r>
            <a:r>
              <a:rPr lang="uk-UA" sz="1200" kern="1200" noProof="0" dirty="0">
                <a:solidFill>
                  <a:schemeClr val="tx1"/>
                </a:solidFill>
                <a:effectLst/>
                <a:latin typeface="Arial" charset="0"/>
                <a:ea typeface="+mn-ea"/>
                <a:cs typeface="+mn-cs"/>
              </a:rPr>
              <a:t>год або близько 0,36 МВт </a:t>
            </a:r>
            <a:r>
              <a:rPr lang="uk-UA" sz="1200" kern="1200" noProof="0" dirty="0">
                <a:solidFill>
                  <a:schemeClr val="dk1"/>
                </a:solidFill>
                <a:effectLst/>
                <a:latin typeface="Arial" charset="0"/>
                <a:ea typeface="+mn-ea"/>
                <a:cs typeface="+mn-cs"/>
              </a:rPr>
              <a:t>∙ </a:t>
            </a:r>
            <a:r>
              <a:rPr lang="uk-UA" sz="1200" kern="1200" noProof="0" dirty="0">
                <a:solidFill>
                  <a:schemeClr val="tx1"/>
                </a:solidFill>
                <a:effectLst/>
                <a:latin typeface="Arial" charset="0"/>
                <a:ea typeface="+mn-ea"/>
                <a:cs typeface="+mn-cs"/>
              </a:rPr>
              <a:t>год.</a:t>
            </a:r>
            <a:endParaRPr lang="uk-UA" baseline="0" noProof="0" dirty="0">
              <a:latin typeface="Arial" panose="020B0604020202020204" pitchFamily="34" charset="0"/>
              <a:ea typeface="Cambria Math" panose="02040503050406030204" pitchFamily="18" charset="0"/>
              <a:cs typeface="Arial" panose="020B0604020202020204" pitchFamily="34" charset="0"/>
            </a:endParaRP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uk-UA" sz="1200" kern="1200" noProof="0" dirty="0">
                <a:solidFill>
                  <a:schemeClr val="tx1"/>
                </a:solidFill>
                <a:effectLst/>
                <a:latin typeface="Arial" charset="0"/>
                <a:ea typeface="+mn-ea"/>
                <a:cs typeface="+mn-cs"/>
              </a:rPr>
              <a:t>Для труби з новою технічною ізоляцією товщиною 60 мм: 13,02 Вт x 20 м x 700 год = 182216 Вт </a:t>
            </a:r>
            <a:r>
              <a:rPr lang="uk-UA" sz="1200" kern="1200" noProof="0" dirty="0">
                <a:solidFill>
                  <a:schemeClr val="dk1"/>
                </a:solidFill>
                <a:effectLst/>
                <a:latin typeface="Arial" charset="0"/>
                <a:ea typeface="+mn-ea"/>
                <a:cs typeface="+mn-cs"/>
              </a:rPr>
              <a:t>∙ </a:t>
            </a:r>
            <a:r>
              <a:rPr lang="uk-UA" sz="1200" kern="1200" noProof="0" dirty="0">
                <a:solidFill>
                  <a:schemeClr val="tx1"/>
                </a:solidFill>
                <a:effectLst/>
                <a:latin typeface="Arial" charset="0"/>
                <a:ea typeface="+mn-ea"/>
                <a:cs typeface="+mn-cs"/>
              </a:rPr>
              <a:t>год або близько 0,18 МВт </a:t>
            </a:r>
            <a:r>
              <a:rPr lang="uk-UA" sz="1200" kern="1200" noProof="0" dirty="0">
                <a:solidFill>
                  <a:schemeClr val="dk1"/>
                </a:solidFill>
                <a:effectLst/>
                <a:latin typeface="Arial" charset="0"/>
                <a:ea typeface="+mn-ea"/>
                <a:cs typeface="+mn-cs"/>
              </a:rPr>
              <a:t>∙ </a:t>
            </a:r>
            <a:r>
              <a:rPr lang="uk-UA" sz="1200" kern="1200" noProof="0" dirty="0">
                <a:solidFill>
                  <a:schemeClr val="tx1"/>
                </a:solidFill>
                <a:effectLst/>
                <a:latin typeface="Arial" charset="0"/>
                <a:ea typeface="+mn-ea"/>
                <a:cs typeface="+mn-cs"/>
              </a:rPr>
              <a:t>год.</a:t>
            </a:r>
            <a:endParaRPr lang="uk-UA" sz="1200" b="0" i="0" u="none" strike="noStrike" kern="1200" baseline="0" noProof="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uk-UA" sz="1200" kern="1200" noProof="0" dirty="0">
                <a:solidFill>
                  <a:schemeClr val="tx1"/>
                </a:solidFill>
                <a:effectLst/>
                <a:latin typeface="Arial" charset="0"/>
                <a:ea typeface="+mn-ea"/>
                <a:cs typeface="+mn-cs"/>
              </a:rPr>
              <a:t>Використання цієї методології дає змогу оцінити загальну економію енергоспоживання, що поліпшить технічну ізоляцію системи опалення, а також запропонувати цей захід у звіті з енергетичного аудиту.</a:t>
            </a:r>
            <a:endParaRPr lang="uk-UA" sz="1200" b="0" i="0" u="none" strike="noStrike" kern="1200" baseline="0" noProof="0" dirty="0">
              <a:solidFill>
                <a:schemeClr val="tx1"/>
              </a:solidFill>
              <a:effectLst/>
              <a:latin typeface="Arial" charset="0"/>
              <a:ea typeface="+mn-ea"/>
              <a:cs typeface="+mn-cs"/>
            </a:endParaRP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 typeface="+mj-lt"/>
              <a:buNone/>
              <a:tabLst/>
              <a:defRPr/>
            </a:pPr>
            <a:endParaRPr lang="uk-UA" baseline="0" noProof="0" dirty="0">
              <a:latin typeface="Arial" panose="020B0604020202020204" pitchFamily="34" charset="0"/>
              <a:ea typeface="Cambria Math" panose="02040503050406030204" pitchFamily="18" charset="0"/>
              <a:cs typeface="Arial" panose="020B0604020202020204" pitchFamily="34" charset="0"/>
            </a:endParaRPr>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D48522B7-3069-4113-B113-6258B2633F33}"/>
              </a:ext>
            </a:extLst>
          </p:cNvPr>
          <p:cNvSpPr>
            <a:spLocks noGrp="1"/>
          </p:cNvSpPr>
          <p:nvPr>
            <p:ph type="sldNum" sz="quarter" idx="5"/>
          </p:nvPr>
        </p:nvSpPr>
        <p:spPr/>
        <p:txBody>
          <a:bodyPr/>
          <a:lstStyle/>
          <a:p>
            <a:pPr>
              <a:defRPr/>
            </a:pPr>
            <a:fld id="{D2B85848-249A-4A1F-BD97-096076EA879A}" type="slidenum">
              <a:rPr lang="lv-LV" smtClean="0"/>
              <a:pPr>
                <a:defRPr/>
              </a:pPr>
              <a:t>30</a:t>
            </a:fld>
            <a:endParaRPr lang="lv-LV"/>
          </a:p>
        </p:txBody>
      </p:sp>
    </p:spTree>
    <p:extLst>
      <p:ext uri="{BB962C8B-B14F-4D97-AF65-F5344CB8AC3E}">
        <p14:creationId xmlns:p14="http://schemas.microsoft.com/office/powerpoint/2010/main" val="36468342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uk-UA" sz="1200" kern="1200" noProof="0" dirty="0">
                <a:solidFill>
                  <a:schemeClr val="tx1"/>
                </a:solidFill>
                <a:effectLst/>
                <a:latin typeface="Arial" charset="0"/>
                <a:ea typeface="+mn-ea"/>
                <a:cs typeface="+mn-cs"/>
              </a:rPr>
              <a:t>Роботу й регулювання терморегулювального радіаторного клапана (TRV) потрібно налаштовувати для кожної кімнати, оскільки клапан працює залежно від температури термостатичного датчика, а не від температури повітря в приміщенні.</a:t>
            </a:r>
            <a:endParaRPr lang="uk-UA" sz="1200" noProof="0" dirty="0">
              <a:solidFill>
                <a:schemeClr val="tx1"/>
              </a:solidFill>
            </a:endParaRP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endParaRPr lang="uk-UA"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1019E8B7-1BAB-4AC8-AE52-C9E5F439A5E3}"/>
              </a:ext>
            </a:extLst>
          </p:cNvPr>
          <p:cNvSpPr>
            <a:spLocks noGrp="1"/>
          </p:cNvSpPr>
          <p:nvPr>
            <p:ph type="sldNum" sz="quarter" idx="5"/>
          </p:nvPr>
        </p:nvSpPr>
        <p:spPr/>
        <p:txBody>
          <a:bodyPr/>
          <a:lstStyle/>
          <a:p>
            <a:pPr>
              <a:defRPr/>
            </a:pPr>
            <a:fld id="{D2B85848-249A-4A1F-BD97-096076EA879A}" type="slidenum">
              <a:rPr lang="lv-LV" smtClean="0"/>
              <a:pPr>
                <a:defRPr/>
              </a:pPr>
              <a:t>31</a:t>
            </a:fld>
            <a:endParaRPr lang="lv-LV"/>
          </a:p>
        </p:txBody>
      </p:sp>
    </p:spTree>
    <p:extLst>
      <p:ext uri="{BB962C8B-B14F-4D97-AF65-F5344CB8AC3E}">
        <p14:creationId xmlns:p14="http://schemas.microsoft.com/office/powerpoint/2010/main" val="19373009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kern="1200" noProof="0" dirty="0">
                <a:solidFill>
                  <a:schemeClr val="tx1"/>
                </a:solidFill>
                <a:effectLst/>
                <a:latin typeface="Arial" charset="0"/>
                <a:ea typeface="+mn-ea"/>
                <a:cs typeface="+mn-cs"/>
              </a:rPr>
              <a:t>Класичний </a:t>
            </a:r>
            <a:r>
              <a:rPr lang="uk-UA" sz="1200" b="0" i="0" kern="1200" noProof="0" dirty="0">
                <a:solidFill>
                  <a:schemeClr val="tx1"/>
                </a:solidFill>
                <a:effectLst/>
                <a:latin typeface="Arial" charset="0"/>
                <a:ea typeface="+mn-ea"/>
                <a:cs typeface="+mn-cs"/>
              </a:rPr>
              <a:t>терморегулювальний радіаторний клапан </a:t>
            </a:r>
            <a:r>
              <a:rPr lang="uk-UA" sz="1200" kern="1200" noProof="0" dirty="0">
                <a:solidFill>
                  <a:schemeClr val="tx1"/>
                </a:solidFill>
                <a:effectLst/>
                <a:latin typeface="Arial" charset="0"/>
                <a:ea typeface="+mn-ea"/>
                <a:cs typeface="+mn-cs"/>
              </a:rPr>
              <a:t>містить елемент зазвичай наповнений воском </a:t>
            </a:r>
            <a:r>
              <a:rPr lang="uk-UA" sz="1200" b="0" i="0" kern="1200" noProof="0" dirty="0">
                <a:solidFill>
                  <a:schemeClr val="tx1"/>
                </a:solidFill>
                <a:effectLst/>
                <a:latin typeface="Arial" charset="0"/>
                <a:ea typeface="+mn-ea"/>
                <a:cs typeface="+mn-cs"/>
              </a:rPr>
              <a:t>(утворюючи </a:t>
            </a:r>
            <a:r>
              <a:rPr lang="uk-UA" sz="1200" b="0" i="0" u="none" strike="noStrike" kern="1200" noProof="0" dirty="0">
                <a:solidFill>
                  <a:schemeClr val="tx1"/>
                </a:solidFill>
                <a:effectLst/>
                <a:latin typeface="Arial" charset="0"/>
                <a:ea typeface="+mn-ea"/>
                <a:cs typeface="+mn-cs"/>
                <a:hlinkClick r:id="rId3" tooltip="Wax motor"/>
              </a:rPr>
              <a:t>восковий привід</a:t>
            </a:r>
            <a:r>
              <a:rPr lang="uk-UA" sz="1200" b="0" i="0" kern="1200" noProof="0" dirty="0">
                <a:solidFill>
                  <a:schemeClr val="tx1"/>
                </a:solidFill>
                <a:effectLst/>
                <a:latin typeface="Arial" charset="0"/>
                <a:ea typeface="+mn-ea"/>
                <a:cs typeface="+mn-cs"/>
              </a:rPr>
              <a:t>), </a:t>
            </a:r>
            <a:r>
              <a:rPr lang="uk-UA" sz="1200" kern="1200" noProof="0" dirty="0">
                <a:solidFill>
                  <a:schemeClr val="tx1"/>
                </a:solidFill>
                <a:effectLst/>
                <a:latin typeface="Arial" charset="0"/>
                <a:ea typeface="+mn-ea"/>
                <a:cs typeface="+mn-cs"/>
              </a:rPr>
              <a:t>який розширюється або зменшується разом із навколишньою температурою. Цей елемент з'єднаний зі штифтом, який, своєю чергою, з'єднаний із клапаном. Клапан поступово закривається, коли температура навколишнього середовища збільшується, обмежуючи кількість гарячої води, що надходить у радіатор. Це дає змогу встановити максимальну температуру для кожної кімнати.</a:t>
            </a:r>
            <a:endParaRPr lang="uk-UA" sz="1200" b="0" i="0" kern="1200" noProof="0" dirty="0">
              <a:solidFill>
                <a:schemeClr val="tx1"/>
              </a:solidFill>
              <a:effectLst/>
              <a:latin typeface="Arial" charset="0"/>
              <a:ea typeface="+mn-ea"/>
              <a:cs typeface="+mn-cs"/>
            </a:endParaRPr>
          </a:p>
          <a:p>
            <a:r>
              <a:rPr lang="uk-UA" sz="1200" kern="1200" noProof="0" dirty="0">
                <a:solidFill>
                  <a:schemeClr val="tx1"/>
                </a:solidFill>
                <a:effectLst/>
                <a:latin typeface="Arial" charset="0"/>
                <a:ea typeface="+mn-ea"/>
                <a:cs typeface="+mn-cs"/>
              </a:rPr>
              <a:t>Оскільки клапан працює завдяки сенсорній оцінці температури навколишнього повітря, важливо переконатися, що термостатичний елемент не накритий, наприклад, шторами. Якщо термостатичний елемент витягують із клапана, клапан стає повністю відкритий.</a:t>
            </a:r>
            <a:endParaRPr lang="uk-UA" sz="1200" b="0" i="0" kern="1200" noProof="0" dirty="0">
              <a:solidFill>
                <a:schemeClr val="tx1"/>
              </a:solidFill>
              <a:effectLst/>
              <a:latin typeface="Arial" charset="0"/>
              <a:ea typeface="+mn-ea"/>
              <a:cs typeface="+mn-cs"/>
            </a:endParaRP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endParaRPr lang="uk-UA" sz="1200" b="0" i="0" kern="1200" noProof="0" dirty="0">
              <a:solidFill>
                <a:schemeClr val="tx1"/>
              </a:solidFill>
              <a:effectLst/>
              <a:latin typeface="Arial" charset="0"/>
              <a:ea typeface="+mn-ea"/>
              <a:cs typeface="+mn-cs"/>
            </a:endParaRPr>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A73A7826-F7A3-4214-9B3F-592295432A82}"/>
              </a:ext>
            </a:extLst>
          </p:cNvPr>
          <p:cNvSpPr>
            <a:spLocks noGrp="1"/>
          </p:cNvSpPr>
          <p:nvPr>
            <p:ph type="sldNum" sz="quarter" idx="5"/>
          </p:nvPr>
        </p:nvSpPr>
        <p:spPr/>
        <p:txBody>
          <a:bodyPr/>
          <a:lstStyle/>
          <a:p>
            <a:pPr>
              <a:defRPr/>
            </a:pPr>
            <a:fld id="{D2B85848-249A-4A1F-BD97-096076EA879A}" type="slidenum">
              <a:rPr lang="lv-LV" smtClean="0"/>
              <a:pPr>
                <a:defRPr/>
              </a:pPr>
              <a:t>32</a:t>
            </a:fld>
            <a:endParaRPr lang="lv-LV"/>
          </a:p>
        </p:txBody>
      </p:sp>
    </p:spTree>
    <p:extLst>
      <p:ext uri="{BB962C8B-B14F-4D97-AF65-F5344CB8AC3E}">
        <p14:creationId xmlns:p14="http://schemas.microsoft.com/office/powerpoint/2010/main" val="24219849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kern="1200" noProof="0" dirty="0">
                <a:solidFill>
                  <a:schemeClr val="tx1"/>
                </a:solidFill>
                <a:effectLst/>
                <a:latin typeface="Arial" charset="0"/>
                <a:ea typeface="+mn-ea"/>
                <a:cs typeface="+mn-cs"/>
              </a:rPr>
              <a:t>На малюнку показано результат дводенних вимірювань, проведених в одній кімнаті, обладнаній терморегулювальним клапаном. У цьому разі терморегулювальний клапан відкривається 15 разів протягом одного дня.</a:t>
            </a:r>
            <a:endParaRPr lang="uk-UA" sz="1200" noProof="0" dirty="0"/>
          </a:p>
          <a:p>
            <a:pPr algn="just" defTabSz="827284">
              <a:defRPr/>
            </a:pPr>
            <a:r>
              <a:rPr lang="uk-UA" sz="1200" kern="1200" noProof="0" dirty="0">
                <a:solidFill>
                  <a:schemeClr val="tx1"/>
                </a:solidFill>
                <a:effectLst/>
                <a:latin typeface="Arial" charset="0"/>
                <a:ea typeface="+mn-ea"/>
                <a:cs typeface="+mn-cs"/>
              </a:rPr>
              <a:t>Неконтрольований радіаторний</a:t>
            </a:r>
            <a:r>
              <a:rPr lang="uk-UA" sz="1200" kern="1200" baseline="0" noProof="0" dirty="0">
                <a:solidFill>
                  <a:schemeClr val="tx1"/>
                </a:solidFill>
                <a:effectLst/>
                <a:latin typeface="Arial" charset="0"/>
                <a:ea typeface="+mn-ea"/>
                <a:cs typeface="+mn-cs"/>
              </a:rPr>
              <a:t> </a:t>
            </a:r>
            <a:r>
              <a:rPr lang="uk-UA" sz="1200" kern="1200" noProof="0" dirty="0">
                <a:solidFill>
                  <a:schemeClr val="tx1"/>
                </a:solidFill>
                <a:effectLst/>
                <a:latin typeface="Arial" charset="0"/>
                <a:ea typeface="+mn-ea"/>
                <a:cs typeface="+mn-cs"/>
              </a:rPr>
              <a:t>клапан працював би навіть тоді, коли в приміщенні стало досить тепло, нагріваючи його навіть більше, ніж хотілося б користувачеві.</a:t>
            </a:r>
            <a:r>
              <a:rPr lang="uk-UA" sz="1200" kern="1200" baseline="0" noProof="0" dirty="0">
                <a:solidFill>
                  <a:schemeClr val="tx1"/>
                </a:solidFill>
                <a:effectLst/>
                <a:latin typeface="Arial" charset="0"/>
                <a:ea typeface="+mn-ea"/>
                <a:cs typeface="+mn-cs"/>
              </a:rPr>
              <a:t> </a:t>
            </a:r>
            <a:r>
              <a:rPr lang="uk-UA" sz="1200" kern="1200" noProof="0" dirty="0">
                <a:solidFill>
                  <a:schemeClr val="tx1"/>
                </a:solidFill>
                <a:effectLst/>
                <a:latin typeface="Arial" charset="0"/>
                <a:ea typeface="+mn-ea"/>
                <a:cs typeface="+mn-cs"/>
              </a:rPr>
              <a:t>Терморегулювальний радіаторний клапан може встановити користувач, щоб нагріти кімнату до потрібної заданої температури, наприклад, до 21°C. Щойно температура в приміщенні досягне цього критичного значення, клапан перекриває потік до радіатора. Коли температура в приміщенні падає, клапан знову відкривається і починає подачу потоку до радіатора. Інерція датчика клапана дає певну зону нечутливості в межах коливань кімнатної температури.</a:t>
            </a:r>
            <a:endParaRPr lang="uk-UA" sz="1200" noProof="0" dirty="0"/>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endParaRPr lang="uk-UA"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58F1BB0F-7827-42FF-9BA4-9DC94CFCB377}"/>
              </a:ext>
            </a:extLst>
          </p:cNvPr>
          <p:cNvSpPr>
            <a:spLocks noGrp="1"/>
          </p:cNvSpPr>
          <p:nvPr>
            <p:ph type="sldNum" sz="quarter" idx="5"/>
          </p:nvPr>
        </p:nvSpPr>
        <p:spPr/>
        <p:txBody>
          <a:bodyPr/>
          <a:lstStyle/>
          <a:p>
            <a:pPr>
              <a:defRPr/>
            </a:pPr>
            <a:fld id="{D2B85848-249A-4A1F-BD97-096076EA879A}" type="slidenum">
              <a:rPr lang="lv-LV" smtClean="0"/>
              <a:pPr>
                <a:defRPr/>
              </a:pPr>
              <a:t>33</a:t>
            </a:fld>
            <a:endParaRPr lang="lv-LV"/>
          </a:p>
        </p:txBody>
      </p:sp>
    </p:spTree>
    <p:extLst>
      <p:ext uri="{BB962C8B-B14F-4D97-AF65-F5344CB8AC3E}">
        <p14:creationId xmlns:p14="http://schemas.microsoft.com/office/powerpoint/2010/main" val="38204086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407" y="4861444"/>
            <a:ext cx="5683250" cy="4936382"/>
          </a:xfr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uk-UA" sz="1200" kern="1200" noProof="0" dirty="0">
                <a:solidFill>
                  <a:schemeClr val="tx1"/>
                </a:solidFill>
                <a:effectLst/>
                <a:latin typeface="Arial" charset="0"/>
                <a:ea typeface="+mn-ea"/>
                <a:cs typeface="+mn-cs"/>
              </a:rPr>
              <a:t>На рівні будинку, наприклад, зменшення середньої температури повітря на 1</a:t>
            </a:r>
            <a:r>
              <a:rPr lang="uk-UA" sz="1200" kern="1200" baseline="30000" noProof="0" dirty="0">
                <a:solidFill>
                  <a:schemeClr val="tx1"/>
                </a:solidFill>
                <a:effectLst/>
                <a:latin typeface="Arial" charset="0"/>
                <a:ea typeface="+mn-ea"/>
                <a:cs typeface="+mn-cs"/>
              </a:rPr>
              <a:t>°</a:t>
            </a:r>
            <a:r>
              <a:rPr lang="uk-UA" sz="1200" kern="1200" noProof="0" dirty="0">
                <a:solidFill>
                  <a:schemeClr val="tx1"/>
                </a:solidFill>
                <a:effectLst/>
                <a:latin typeface="Arial" charset="0"/>
                <a:ea typeface="+mn-ea"/>
                <a:cs typeface="+mn-cs"/>
              </a:rPr>
              <a:t>C може спричинити економію теплової енергії для опалення приміщення навіть до 7%.</a:t>
            </a:r>
            <a:endParaRPr lang="uk-UA" sz="1200" noProof="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uk-UA" sz="1200" kern="1200" noProof="0" dirty="0">
                <a:solidFill>
                  <a:schemeClr val="tx1"/>
                </a:solidFill>
                <a:effectLst/>
                <a:latin typeface="Arial" charset="0"/>
                <a:ea typeface="+mn-ea"/>
                <a:cs typeface="+mn-cs"/>
              </a:rPr>
              <a:t>Передусім бажану температуру повітря в приміщенні потрібно</a:t>
            </a:r>
            <a:r>
              <a:rPr lang="uk-UA" sz="1200" kern="1200" baseline="0" noProof="0" dirty="0">
                <a:solidFill>
                  <a:schemeClr val="tx1"/>
                </a:solidFill>
                <a:effectLst/>
                <a:latin typeface="Arial" charset="0"/>
                <a:ea typeface="+mn-ea"/>
                <a:cs typeface="+mn-cs"/>
              </a:rPr>
              <a:t> </a:t>
            </a:r>
            <a:r>
              <a:rPr lang="uk-UA" sz="1200" kern="1200" noProof="0" dirty="0">
                <a:solidFill>
                  <a:schemeClr val="tx1"/>
                </a:solidFill>
                <a:effectLst/>
                <a:latin typeface="Arial" charset="0"/>
                <a:ea typeface="+mn-ea"/>
                <a:cs typeface="+mn-cs"/>
              </a:rPr>
              <a:t>регулювати на тепловому пункті, встановлюючи правильну криву опалення (</a:t>
            </a:r>
            <a:r>
              <a:rPr lang="uk-UA" sz="1200" b="0" i="0" kern="1200" noProof="0" dirty="0">
                <a:solidFill>
                  <a:schemeClr val="tx1"/>
                </a:solidFill>
                <a:effectLst/>
                <a:latin typeface="Arial" charset="0"/>
                <a:ea typeface="+mn-ea"/>
                <a:cs typeface="+mn-cs"/>
              </a:rPr>
              <a:t>залежність між </a:t>
            </a:r>
            <a:r>
              <a:rPr lang="uk-UA" sz="1200" kern="1200" noProof="0" dirty="0">
                <a:solidFill>
                  <a:schemeClr val="tx1"/>
                </a:solidFill>
                <a:effectLst/>
                <a:latin typeface="Arial" charset="0"/>
                <a:ea typeface="+mn-ea"/>
                <a:cs typeface="+mn-cs"/>
              </a:rPr>
              <a:t>температурою, що подають у систему опалення, та температурою зовнішнього повітря). Потім можуть бути введені додаткові індивідуальні регулювання й поліпшення з використанням терморегулювальних клапанів. Використання терморегулювального</a:t>
            </a:r>
            <a:r>
              <a:rPr lang="uk-UA" sz="1200" kern="1200" baseline="0" noProof="0" dirty="0">
                <a:solidFill>
                  <a:schemeClr val="tx1"/>
                </a:solidFill>
                <a:effectLst/>
                <a:latin typeface="Arial" charset="0"/>
                <a:ea typeface="+mn-ea"/>
                <a:cs typeface="+mn-cs"/>
              </a:rPr>
              <a:t> </a:t>
            </a:r>
            <a:r>
              <a:rPr lang="uk-UA" sz="1200" kern="1200" noProof="0" dirty="0">
                <a:solidFill>
                  <a:schemeClr val="tx1"/>
                </a:solidFill>
                <a:effectLst/>
                <a:latin typeface="Arial" charset="0"/>
                <a:ea typeface="+mn-ea"/>
                <a:cs typeface="+mn-cs"/>
              </a:rPr>
              <a:t>клапана може забезпечити додаткову економію енергії. Однак користувач повинен знати, що зменшення температури в приміщенні економить енергію.</a:t>
            </a:r>
            <a:endParaRPr lang="uk-UA" baseline="0" noProof="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uk-UA" sz="1200" kern="1200" noProof="0" dirty="0">
                <a:solidFill>
                  <a:schemeClr val="tx1"/>
                </a:solidFill>
                <a:effectLst/>
                <a:latin typeface="Arial" charset="0"/>
                <a:ea typeface="+mn-ea"/>
                <a:cs typeface="+mn-cs"/>
              </a:rPr>
              <a:t>Термостатична голівка також може бути електронна та програмована. Нині є також варіант, коли елемент можна запрограмувати й керувати ним у режимі онлайн, у такому разі голівка може бути підключена через мережу вай-фай до центрального контролера або до спеціальної онлайн-платформи. Цей варіант дає користувачеві додаткові можливості регулювання.</a:t>
            </a:r>
            <a:endParaRPr lang="uk-UA" sz="1200" noProof="0" dirty="0"/>
          </a:p>
          <a:p>
            <a:pPr lvl="0" algn="just" defTabSz="827284">
              <a:defRPr/>
            </a:pPr>
            <a:r>
              <a:rPr lang="uk-UA" dirty="0">
                <a:solidFill>
                  <a:srgbClr val="000000"/>
                </a:solidFill>
              </a:rPr>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endParaRPr lang="uk-UA"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6E9C3A58-AA8D-4B58-9FF1-89DE540C2745}"/>
              </a:ext>
            </a:extLst>
          </p:cNvPr>
          <p:cNvSpPr>
            <a:spLocks noGrp="1"/>
          </p:cNvSpPr>
          <p:nvPr>
            <p:ph type="sldNum" sz="quarter" idx="5"/>
          </p:nvPr>
        </p:nvSpPr>
        <p:spPr/>
        <p:txBody>
          <a:bodyPr/>
          <a:lstStyle/>
          <a:p>
            <a:pPr>
              <a:defRPr/>
            </a:pPr>
            <a:fld id="{D2B85848-249A-4A1F-BD97-096076EA879A}" type="slidenum">
              <a:rPr lang="lv-LV" smtClean="0"/>
              <a:pPr>
                <a:defRPr/>
              </a:pPr>
              <a:t>34</a:t>
            </a:fld>
            <a:endParaRPr lang="lv-LV"/>
          </a:p>
        </p:txBody>
      </p:sp>
    </p:spTree>
    <p:extLst>
      <p:ext uri="{BB962C8B-B14F-4D97-AF65-F5344CB8AC3E}">
        <p14:creationId xmlns:p14="http://schemas.microsoft.com/office/powerpoint/2010/main" val="1323665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kern="1200" noProof="0" dirty="0">
                <a:solidFill>
                  <a:schemeClr val="tx1"/>
                </a:solidFill>
                <a:effectLst/>
                <a:latin typeface="Arial" charset="0"/>
                <a:ea typeface="+mn-ea"/>
                <a:cs typeface="+mn-cs"/>
              </a:rPr>
              <a:t>Тут наведено приклад кривої регулювання температури, запрограмованої в контролері на тепловому пункті. Наприклад, крива зліва (до реконструкції) свідчить, що за зовнішньої температури -5°C, температура подачі рідини теплоносія становитиме +50°C. Після реконструкції зменшується навантаження на будівлю (відбувається поліпшення оболонки будівлі) і встановлюють нову систему опалення. На цьому етапі важливо розрахувати відповідну теплову криву для забезпечення максимально низьких температур, які гарантують очікуваний рівень комфорту у квартирах. У цьому прикладі після реконструкції із зовнішньою температурою -5°C достатньо забезпечити подачу в систему опалення лише 42°C.</a:t>
            </a:r>
            <a:endParaRPr lang="uk-UA" baseline="0" noProof="0" dirty="0">
              <a:latin typeface="Arial" panose="020B0604020202020204" pitchFamily="34" charset="0"/>
              <a:cs typeface="Arial" panose="020B0604020202020204" pitchFamily="34" charset="0"/>
            </a:endParaRPr>
          </a:p>
          <a:p>
            <a:pPr algn="just" defTabSz="827284">
              <a:defRPr/>
            </a:pPr>
            <a:r>
              <a:rPr lang="uk-UA" sz="1200" noProof="0" dirty="0"/>
              <a:t>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endParaRPr lang="uk-UA"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AB3718B1-6564-4EC1-B1F9-27C06B37DC69}"/>
              </a:ext>
            </a:extLst>
          </p:cNvPr>
          <p:cNvSpPr>
            <a:spLocks noGrp="1"/>
          </p:cNvSpPr>
          <p:nvPr>
            <p:ph type="sldNum" sz="quarter" idx="5"/>
          </p:nvPr>
        </p:nvSpPr>
        <p:spPr/>
        <p:txBody>
          <a:bodyPr/>
          <a:lstStyle/>
          <a:p>
            <a:pPr>
              <a:defRPr/>
            </a:pPr>
            <a:fld id="{D2B85848-249A-4A1F-BD97-096076EA879A}" type="slidenum">
              <a:rPr lang="lv-LV" smtClean="0"/>
              <a:pPr>
                <a:defRPr/>
              </a:pPr>
              <a:t>35</a:t>
            </a:fld>
            <a:endParaRPr lang="lv-LV"/>
          </a:p>
        </p:txBody>
      </p:sp>
    </p:spTree>
    <p:extLst>
      <p:ext uri="{BB962C8B-B14F-4D97-AF65-F5344CB8AC3E}">
        <p14:creationId xmlns:p14="http://schemas.microsoft.com/office/powerpoint/2010/main" val="644326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kern="1200" noProof="0" dirty="0">
                <a:solidFill>
                  <a:schemeClr val="tx1"/>
                </a:solidFill>
                <a:effectLst/>
                <a:latin typeface="Arial" charset="0"/>
                <a:ea typeface="+mn-ea"/>
                <a:cs typeface="+mn-cs"/>
              </a:rPr>
              <a:t>Криву тепла на підстанції потрібно встановити так, щоб протягом усього року в приміщенні підтримувати бажану температуру, незалежно від зовнішньої температури.</a:t>
            </a:r>
            <a:endParaRPr lang="uk-UA" noProof="0" dirty="0"/>
          </a:p>
          <a:p>
            <a:r>
              <a:rPr lang="uk-UA" sz="1200" kern="1200" noProof="0" dirty="0">
                <a:solidFill>
                  <a:schemeClr val="tx1"/>
                </a:solidFill>
                <a:effectLst/>
                <a:latin typeface="Arial" charset="0"/>
                <a:ea typeface="+mn-ea"/>
                <a:cs typeface="+mn-cs"/>
              </a:rPr>
              <a:t>Цього досягають завдяки зміні параметрів у контролері на підстанції. Загалом застосовують нижченаведені основні правила:</a:t>
            </a:r>
            <a:endParaRPr lang="uk-UA" noProof="0" dirty="0"/>
          </a:p>
          <a:p>
            <a:pPr marL="171450" indent="-171450">
              <a:buFont typeface="Arial" panose="020B0604020202020204" pitchFamily="34" charset="0"/>
              <a:buChar char="•"/>
            </a:pPr>
            <a:r>
              <a:rPr lang="uk-UA" sz="1200" kern="1200" noProof="0" dirty="0">
                <a:solidFill>
                  <a:schemeClr val="tx1"/>
                </a:solidFill>
                <a:effectLst/>
                <a:latin typeface="Arial" charset="0"/>
                <a:ea typeface="+mn-ea"/>
                <a:cs typeface="+mn-cs"/>
              </a:rPr>
              <a:t>Коли нахил кривої регулювання температури надто крутий → температура в приміщенні занадто висока в холодну погоду. Нахил кривої регулювання температури м'яко регулюють до більш похилих положень;</a:t>
            </a:r>
            <a:endParaRPr lang="uk-UA" noProof="0" dirty="0"/>
          </a:p>
          <a:p>
            <a:pPr marL="171450" indent="-171450">
              <a:buFont typeface="Arial" panose="020B0604020202020204" pitchFamily="34" charset="0"/>
              <a:buChar char="•"/>
            </a:pPr>
            <a:r>
              <a:rPr lang="uk-UA" sz="1200" kern="1200" noProof="0" dirty="0">
                <a:solidFill>
                  <a:schemeClr val="tx1"/>
                </a:solidFill>
                <a:effectLst/>
                <a:latin typeface="Arial" charset="0"/>
                <a:ea typeface="+mn-ea"/>
                <a:cs typeface="+mn-cs"/>
              </a:rPr>
              <a:t>Коли нахил кривої регулювання температури занадто м'який → температура в приміщенні занадто низька в холодну погоду. Нахил кривої регулювання температури регулюють до більш крутого положення;</a:t>
            </a:r>
            <a:endParaRPr lang="uk-UA" noProof="0" dirty="0"/>
          </a:p>
          <a:p>
            <a:pPr marL="171450" indent="-171450">
              <a:buFont typeface="Arial" panose="020B0604020202020204" pitchFamily="34" charset="0"/>
              <a:buChar char="•"/>
            </a:pPr>
            <a:r>
              <a:rPr lang="uk-UA" sz="1200" kern="1200" noProof="0" dirty="0">
                <a:solidFill>
                  <a:schemeClr val="tx1"/>
                </a:solidFill>
                <a:effectLst/>
                <a:latin typeface="Arial" charset="0"/>
                <a:ea typeface="+mn-ea"/>
                <a:cs typeface="+mn-cs"/>
              </a:rPr>
              <a:t>Нахил кривої регулювання температури тепер правильний, але в кімнатах занадто гаряче з усіма зовнішніми температурами. Уся крива регулювання температури паралельно зміщена вниз.</a:t>
            </a:r>
            <a:endParaRPr lang="uk-UA" noProof="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sz="1200" kern="1200" noProof="0" dirty="0">
                <a:solidFill>
                  <a:schemeClr val="tx1"/>
                </a:solidFill>
                <a:effectLst/>
                <a:latin typeface="Arial" charset="0"/>
                <a:ea typeface="+mn-ea"/>
                <a:cs typeface="+mn-cs"/>
              </a:rPr>
              <a:t>Нахил кривої регулювання температури тепер правильний, але в кімнатах занадто холодно з усіма зовнішніми температурами. Уся крива регулювання температури паралельно зміщена вгору.</a:t>
            </a:r>
            <a:endParaRPr lang="uk-UA" noProof="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uk-UA" sz="1200" kern="1200" noProof="0" dirty="0">
                <a:solidFill>
                  <a:schemeClr val="tx1"/>
                </a:solidFill>
                <a:effectLst/>
                <a:latin typeface="Arial" charset="0"/>
                <a:ea typeface="+mn-ea"/>
                <a:cs typeface="+mn-cs"/>
              </a:rPr>
              <a:t>Ці інструкції є основними принципами; однак у різних виробників контролер відрізняється один від одного й тому перед внесенням будь-яких змін важливо прочитати інструкцію для конкретного контролера та зрозуміти запропоновані варіанти.</a:t>
            </a:r>
            <a:endParaRPr lang="uk-UA" noProof="0" dirty="0"/>
          </a:p>
          <a:p>
            <a:pPr marL="0" indent="0">
              <a:buFont typeface="Arial" panose="020B0604020202020204" pitchFamily="34" charset="0"/>
              <a:buNone/>
            </a:pPr>
            <a:endParaRPr lang="uk-UA"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E188FE14-0596-45C4-A8AA-18F904A616BD}"/>
              </a:ext>
            </a:extLst>
          </p:cNvPr>
          <p:cNvSpPr>
            <a:spLocks noGrp="1"/>
          </p:cNvSpPr>
          <p:nvPr>
            <p:ph type="sldNum" sz="quarter" idx="5"/>
          </p:nvPr>
        </p:nvSpPr>
        <p:spPr/>
        <p:txBody>
          <a:bodyPr/>
          <a:lstStyle/>
          <a:p>
            <a:pPr>
              <a:defRPr/>
            </a:pPr>
            <a:fld id="{D2B85848-249A-4A1F-BD97-096076EA879A}" type="slidenum">
              <a:rPr lang="lv-LV" smtClean="0"/>
              <a:pPr>
                <a:defRPr/>
              </a:pPr>
              <a:t>36</a:t>
            </a:fld>
            <a:endParaRPr lang="lv-LV"/>
          </a:p>
        </p:txBody>
      </p:sp>
    </p:spTree>
    <p:extLst>
      <p:ext uri="{BB962C8B-B14F-4D97-AF65-F5344CB8AC3E}">
        <p14:creationId xmlns:p14="http://schemas.microsoft.com/office/powerpoint/2010/main" val="17007019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kern="1200" noProof="0" dirty="0">
                <a:solidFill>
                  <a:schemeClr val="tx1"/>
                </a:solidFill>
                <a:effectLst/>
                <a:latin typeface="Arial" charset="0"/>
                <a:ea typeface="+mn-ea"/>
                <a:cs typeface="+mn-cs"/>
              </a:rPr>
              <a:t>Тепловий екран радіатора (відбивач тепла) – тонкий лист, встановлений на стіні за опалювальними приладами. Оскільки більшість радіаторів встановлюють на зовнішні стіни, основна ідея в зменшенні втрат тепла в цій стіні, відбиваючи тепло випромінювання та зменшуючи теплопередачу в стіну.</a:t>
            </a:r>
            <a:endParaRPr lang="uk-UA" sz="1200" b="0" i="0" kern="1200" baseline="0" noProof="0" dirty="0">
              <a:solidFill>
                <a:schemeClr val="tx1"/>
              </a:solidFill>
              <a:effectLst/>
              <a:latin typeface="Arial" charset="0"/>
              <a:ea typeface="+mn-ea"/>
              <a:cs typeface="+mn-cs"/>
            </a:endParaRPr>
          </a:p>
          <a:p>
            <a:r>
              <a:rPr lang="uk-UA" sz="1200" kern="1200" noProof="0" dirty="0">
                <a:solidFill>
                  <a:schemeClr val="tx1"/>
                </a:solidFill>
                <a:effectLst/>
                <a:latin typeface="Arial" charset="0"/>
                <a:ea typeface="+mn-ea"/>
                <a:cs typeface="+mn-cs"/>
              </a:rPr>
              <a:t>Переваги цього варіанта, звісно, пов'язані зі здатністю теплоізоляційного фольгованого екрану відбивати віддалене тепло в приміщення, але, найперше, з поліпшенням ізоляційної здатності та зменшенням понаднормових втрат тепла через стіни. Ці переваги мають найбільше значення, коли сама стіна має погану теплоізоляцію (немодернізовані будівлі). Для стін із зовнішньою теплоізоляцією або побудованих згідно з чинними будівельними нормами, переваги цього варіанта незначні.</a:t>
            </a:r>
            <a:endParaRPr lang="uk-UA" sz="1200" b="0" i="0" kern="1200" noProof="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uk-UA" sz="1200" kern="1200" noProof="0" dirty="0">
                <a:solidFill>
                  <a:schemeClr val="tx1"/>
                </a:solidFill>
                <a:effectLst/>
                <a:latin typeface="Arial" charset="0"/>
                <a:ea typeface="+mn-ea"/>
                <a:cs typeface="+mn-cs"/>
              </a:rPr>
              <a:t>Тоді зазвичай перед встановленням відбивача тепла, набагато важливіше переконатися, що нагрівальний прилад не накритий так, що конвективний теплообмін сильно обмежується (див. фото на наступному слайді).</a:t>
            </a:r>
            <a:endParaRPr lang="uk-UA" noProof="0" dirty="0"/>
          </a:p>
          <a:p>
            <a:pPr lvl="0" algn="just" defTabSz="827284">
              <a:defRPr/>
            </a:pPr>
            <a:r>
              <a:rPr lang="uk-UA" dirty="0">
                <a:solidFill>
                  <a:srgbClr val="000000"/>
                </a:solidFill>
              </a:rPr>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endParaRPr lang="uk-UA" b="0"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DE5C7125-3C6C-42A4-9F6D-E730D696900A}"/>
              </a:ext>
            </a:extLst>
          </p:cNvPr>
          <p:cNvSpPr>
            <a:spLocks noGrp="1"/>
          </p:cNvSpPr>
          <p:nvPr>
            <p:ph type="sldNum" sz="quarter" idx="5"/>
          </p:nvPr>
        </p:nvSpPr>
        <p:spPr/>
        <p:txBody>
          <a:bodyPr/>
          <a:lstStyle/>
          <a:p>
            <a:pPr>
              <a:defRPr/>
            </a:pPr>
            <a:fld id="{D2B85848-249A-4A1F-BD97-096076EA879A}" type="slidenum">
              <a:rPr lang="lv-LV" smtClean="0"/>
              <a:pPr>
                <a:defRPr/>
              </a:pPr>
              <a:t>37</a:t>
            </a:fld>
            <a:endParaRPr lang="lv-LV"/>
          </a:p>
        </p:txBody>
      </p:sp>
    </p:spTree>
    <p:extLst>
      <p:ext uri="{BB962C8B-B14F-4D97-AF65-F5344CB8AC3E}">
        <p14:creationId xmlns:p14="http://schemas.microsoft.com/office/powerpoint/2010/main" val="18376477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kern="1200" noProof="0" dirty="0">
                <a:solidFill>
                  <a:schemeClr val="tx1"/>
                </a:solidFill>
                <a:effectLst/>
                <a:latin typeface="Arial" charset="0"/>
                <a:ea typeface="+mn-ea"/>
                <a:cs typeface="+mn-cs"/>
              </a:rPr>
              <a:t>Корпуси або інші елементи, що накривають радіатори й конвектори, сильно обмежують тепловіддачу й знижують ефективність системи опалення приміщень. У звіті з енергетичного аудиту можна додати загальні рекомендації з цього</a:t>
            </a:r>
            <a:r>
              <a:rPr lang="uk-UA" sz="1200" kern="1200" baseline="0" noProof="0" dirty="0">
                <a:solidFill>
                  <a:schemeClr val="tx1"/>
                </a:solidFill>
                <a:effectLst/>
                <a:latin typeface="Arial" charset="0"/>
                <a:ea typeface="+mn-ea"/>
                <a:cs typeface="+mn-cs"/>
              </a:rPr>
              <a:t> приводу</a:t>
            </a:r>
            <a:r>
              <a:rPr lang="uk-UA" sz="1200" kern="1200" noProof="0" dirty="0">
                <a:solidFill>
                  <a:schemeClr val="tx1"/>
                </a:solidFill>
                <a:effectLst/>
                <a:latin typeface="Arial" charset="0"/>
                <a:ea typeface="+mn-ea"/>
                <a:cs typeface="+mn-cs"/>
              </a:rPr>
              <a:t>, коли це доречно.</a:t>
            </a:r>
            <a:endParaRPr lang="uk-UA" baseline="0" noProof="0" dirty="0"/>
          </a:p>
          <a:p>
            <a:r>
              <a:rPr lang="uk-UA" sz="1200" kern="1200" noProof="0" dirty="0">
                <a:solidFill>
                  <a:schemeClr val="tx1"/>
                </a:solidFill>
                <a:effectLst/>
                <a:latin typeface="Arial" charset="0"/>
                <a:ea typeface="+mn-ea"/>
                <a:cs typeface="+mn-cs"/>
              </a:rPr>
              <a:t>Пошкоджений нагрівальний прилад також потрібно замінити. Під</a:t>
            </a:r>
            <a:r>
              <a:rPr lang="uk-UA" sz="1200" kern="1200" baseline="0" noProof="0" dirty="0">
                <a:solidFill>
                  <a:schemeClr val="tx1"/>
                </a:solidFill>
                <a:effectLst/>
                <a:latin typeface="Arial" charset="0"/>
                <a:ea typeface="+mn-ea"/>
                <a:cs typeface="+mn-cs"/>
              </a:rPr>
              <a:t> час</a:t>
            </a:r>
            <a:r>
              <a:rPr lang="uk-UA" sz="1200" kern="1200" noProof="0" dirty="0">
                <a:solidFill>
                  <a:schemeClr val="tx1"/>
                </a:solidFill>
                <a:effectLst/>
                <a:latin typeface="Arial" charset="0"/>
                <a:ea typeface="+mn-ea"/>
                <a:cs typeface="+mn-cs"/>
              </a:rPr>
              <a:t> заміни розмір нового опалювального приладу не потрібно збільшувати, натомість він повинен відповідати потребі з опалення в конкретному приміщенні.</a:t>
            </a:r>
            <a:endParaRPr lang="uk-UA" baseline="0" noProof="0" dirty="0"/>
          </a:p>
          <a:p>
            <a:pPr lvl="0" algn="just" defTabSz="827284">
              <a:defRPr/>
            </a:pPr>
            <a:r>
              <a:rPr lang="uk-UA" dirty="0">
                <a:solidFill>
                  <a:srgbClr val="000000"/>
                </a:solidFill>
              </a:rPr>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lvl="0" algn="just" defTabSz="827284">
              <a:defRPr/>
            </a:pPr>
            <a:r>
              <a:rPr lang="uk-UA" dirty="0">
                <a:solidFill>
                  <a:srgbClr val="000000"/>
                </a:solidFill>
              </a:rPr>
              <a:t>_________________________________________________________________</a:t>
            </a:r>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C89C52FE-A2CD-4B81-BE10-7C568F5CFB93}"/>
              </a:ext>
            </a:extLst>
          </p:cNvPr>
          <p:cNvSpPr>
            <a:spLocks noGrp="1"/>
          </p:cNvSpPr>
          <p:nvPr>
            <p:ph type="sldNum" sz="quarter" idx="5"/>
          </p:nvPr>
        </p:nvSpPr>
        <p:spPr/>
        <p:txBody>
          <a:bodyPr/>
          <a:lstStyle/>
          <a:p>
            <a:pPr>
              <a:defRPr/>
            </a:pPr>
            <a:fld id="{D2B85848-249A-4A1F-BD97-096076EA879A}" type="slidenum">
              <a:rPr lang="lv-LV" smtClean="0"/>
              <a:pPr>
                <a:defRPr/>
              </a:pPr>
              <a:t>38</a:t>
            </a:fld>
            <a:endParaRPr lang="lv-LV"/>
          </a:p>
        </p:txBody>
      </p:sp>
    </p:spTree>
    <p:extLst>
      <p:ext uri="{BB962C8B-B14F-4D97-AF65-F5344CB8AC3E}">
        <p14:creationId xmlns:p14="http://schemas.microsoft.com/office/powerpoint/2010/main" val="11342909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kern="1200" noProof="0" dirty="0">
                <a:solidFill>
                  <a:schemeClr val="tx1"/>
                </a:solidFill>
                <a:effectLst/>
                <a:latin typeface="Arial" charset="0"/>
                <a:ea typeface="+mn-ea"/>
                <a:cs typeface="+mn-cs"/>
              </a:rPr>
              <a:t>Усі квартири в багатоквартирному будинку повинні бути рівномірно нагріті до бажаної температури. Проте в багатоквартирному будинку опалюють також загальні приміщення, зокрема сходові клітки, тамбури під'їздів та інші приміщення. Під час проведення енергоаудиту можна перевірити, чи не перегріваються ці приміщення або, у деяких випадках, їх можна просто відключити від системи централізованого теплопостачання. Часто після всебічної реконструкції з теплоізоляцією зовнішніх стін і встановленням нових вікон на сходових</a:t>
            </a:r>
            <a:r>
              <a:rPr lang="uk-UA" sz="1200" kern="1200" baseline="0" noProof="0" dirty="0">
                <a:solidFill>
                  <a:schemeClr val="tx1"/>
                </a:solidFill>
                <a:effectLst/>
                <a:latin typeface="Arial" charset="0"/>
                <a:ea typeface="+mn-ea"/>
                <a:cs typeface="+mn-cs"/>
              </a:rPr>
              <a:t> клітинах</a:t>
            </a:r>
            <a:r>
              <a:rPr lang="uk-UA" sz="1200" kern="1200" noProof="0" dirty="0">
                <a:solidFill>
                  <a:schemeClr val="tx1"/>
                </a:solidFill>
                <a:effectLst/>
                <a:latin typeface="Arial" charset="0"/>
                <a:ea typeface="+mn-ea"/>
                <a:cs typeface="+mn-cs"/>
              </a:rPr>
              <a:t>, потреба в обігріві цих приміщень дуже обмежена або навіть непотрібна.</a:t>
            </a:r>
            <a:endParaRPr lang="uk-UA" baseline="0" noProof="0" dirty="0"/>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endParaRPr lang="uk-UA"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15F700ED-ADC3-46B5-858E-DC81A17ACD77}"/>
              </a:ext>
            </a:extLst>
          </p:cNvPr>
          <p:cNvSpPr>
            <a:spLocks noGrp="1"/>
          </p:cNvSpPr>
          <p:nvPr>
            <p:ph type="sldNum" sz="quarter" idx="5"/>
          </p:nvPr>
        </p:nvSpPr>
        <p:spPr/>
        <p:txBody>
          <a:bodyPr/>
          <a:lstStyle/>
          <a:p>
            <a:pPr>
              <a:defRPr/>
            </a:pPr>
            <a:fld id="{D2B85848-249A-4A1F-BD97-096076EA879A}" type="slidenum">
              <a:rPr lang="lv-LV" smtClean="0"/>
              <a:pPr>
                <a:defRPr/>
              </a:pPr>
              <a:t>39</a:t>
            </a:fld>
            <a:endParaRPr lang="lv-LV"/>
          </a:p>
        </p:txBody>
      </p:sp>
    </p:spTree>
    <p:extLst>
      <p:ext uri="{BB962C8B-B14F-4D97-AF65-F5344CB8AC3E}">
        <p14:creationId xmlns:p14="http://schemas.microsoft.com/office/powerpoint/2010/main" val="1622710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9700" y="4619790"/>
            <a:ext cx="6796708" cy="5152406"/>
          </a:xfrm>
        </p:spPr>
        <p:txBody>
          <a:bodyPr/>
          <a:lstStyle/>
          <a:p>
            <a:r>
              <a:rPr lang="uk-UA" sz="1200" kern="1200" noProof="0" dirty="0">
                <a:solidFill>
                  <a:schemeClr val="tx1"/>
                </a:solidFill>
                <a:effectLst/>
                <a:latin typeface="Arial" charset="0"/>
                <a:ea typeface="+mn-ea"/>
                <a:cs typeface="+mn-cs"/>
              </a:rPr>
              <a:t>Тепловий пункт (теплова підстанція) будинку з'єднує систему опалення будівлі з центральними мережами теплопостачання.</a:t>
            </a:r>
            <a:endParaRPr lang="uk-UA" noProof="0" dirty="0"/>
          </a:p>
          <a:p>
            <a:r>
              <a:rPr lang="uk-UA" sz="1200" kern="1200" noProof="0" dirty="0">
                <a:solidFill>
                  <a:schemeClr val="tx1"/>
                </a:solidFill>
                <a:effectLst/>
                <a:latin typeface="Arial" charset="0"/>
                <a:ea typeface="+mn-ea"/>
                <a:cs typeface="+mn-cs"/>
              </a:rPr>
              <a:t>Кількість тепла, що подають до будинку, регулюють на тепловому пункті.</a:t>
            </a:r>
          </a:p>
          <a:p>
            <a:r>
              <a:rPr lang="uk-UA" sz="1200" kern="1200" noProof="0" dirty="0">
                <a:solidFill>
                  <a:schemeClr val="tx1"/>
                </a:solidFill>
                <a:effectLst/>
                <a:latin typeface="Arial" charset="0"/>
                <a:ea typeface="+mn-ea"/>
                <a:cs typeface="+mn-cs"/>
              </a:rPr>
              <a:t>Є два основних типи теплових пунктів:</a:t>
            </a:r>
            <a:endParaRPr lang="uk-UA" noProof="0" dirty="0"/>
          </a:p>
          <a:p>
            <a:pPr marL="171450" indent="-171450">
              <a:buFont typeface="Arial" panose="020B0604020202020204" pitchFamily="34" charset="0"/>
              <a:buChar char="•"/>
            </a:pPr>
            <a:r>
              <a:rPr lang="uk-UA" sz="1200" kern="1200" noProof="0" dirty="0">
                <a:solidFill>
                  <a:schemeClr val="tx1"/>
                </a:solidFill>
                <a:effectLst/>
                <a:latin typeface="Arial" charset="0"/>
                <a:ea typeface="+mn-ea"/>
                <a:cs typeface="+mn-cs"/>
              </a:rPr>
              <a:t>Зі схемою підключення через теплообмінник (незалежне) – відбувається гідравлічне розділення між системою опалення будинку та централізованою мережею теплопостачання (теплообмінники);</a:t>
            </a:r>
            <a:endParaRPr lang="uk-UA" noProof="0" dirty="0"/>
          </a:p>
          <a:p>
            <a:pPr marL="171450" indent="-171450">
              <a:buFont typeface="Arial" panose="020B0604020202020204" pitchFamily="34" charset="0"/>
              <a:buChar char="•"/>
            </a:pPr>
            <a:r>
              <a:rPr lang="uk-UA" sz="1200" kern="1200" noProof="0" dirty="0">
                <a:solidFill>
                  <a:schemeClr val="tx1"/>
                </a:solidFill>
                <a:effectLst/>
                <a:latin typeface="Arial" charset="0"/>
                <a:ea typeface="+mn-ea"/>
                <a:cs typeface="+mn-cs"/>
              </a:rPr>
              <a:t>Зі схемою прямого підключення (залежне) – у системі опалення будинку циркулює одна й та</a:t>
            </a:r>
            <a:r>
              <a:rPr lang="uk-UA" sz="1200" kern="1200" baseline="0" noProof="0" dirty="0">
                <a:solidFill>
                  <a:schemeClr val="tx1"/>
                </a:solidFill>
                <a:effectLst/>
                <a:latin typeface="Arial" charset="0"/>
                <a:ea typeface="+mn-ea"/>
                <a:cs typeface="+mn-cs"/>
              </a:rPr>
              <a:t> сама гаряча </a:t>
            </a:r>
            <a:r>
              <a:rPr lang="uk-UA" sz="1200" kern="1200" noProof="0" dirty="0">
                <a:solidFill>
                  <a:schemeClr val="tx1"/>
                </a:solidFill>
                <a:effectLst/>
                <a:latin typeface="Arial" charset="0"/>
                <a:ea typeface="+mn-ea"/>
                <a:cs typeface="+mn-cs"/>
              </a:rPr>
              <a:t>вода з мережі централізованого теплопостачання (труби й радіатори).</a:t>
            </a:r>
            <a:endParaRPr lang="uk-UA" noProof="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uk-UA" noProof="0" dirty="0"/>
              <a:t>Житловий будинок радянської епохи зазвичай обладнаний тепловим пунктом прямого підключення з гідравлічним елеватором, який під час роботи регулює кількість тепла, що подають у будинок.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uk-UA" noProof="0" dirty="0"/>
              <a:t>У разі планової</a:t>
            </a:r>
            <a:r>
              <a:rPr lang="uk-UA" baseline="0" noProof="0" dirty="0"/>
              <a:t> </a:t>
            </a:r>
            <a:r>
              <a:rPr lang="uk-UA" noProof="0" dirty="0"/>
              <a:t>реконструкції системи опалення та теплового пункту, новий тепловим пунктом з підключенням через теплообмінник є ​​найсучаснішим рішенням. Теплові пункти з підключенням через теплообмінник гідравлічно відокремлені від міської централізованої мережі теплопостачання. Це усуває ризик гідравлічного удару централізованого теплопостачання на систему опалення будинку. Це також краще запобігає ризику нагромадження повітря в системі опалення будинку, зокрема для встановлення у вищих точках мережі.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uk-UA" noProof="0" dirty="0"/>
              <a:t>Загалом теплові пункти з непрямим підключенням дорожчі через додаткові витрати на теплообмінник. Ці системи також повинні бути оснащені розширювальним баком і циркуляційними насосами. У цих теплових пунктах також встановлена ​​система автоматичного регулювання. У разі відключення електроенергії, система теплопостачання будинку також зупиниться (циркуляційні насоси зупиняться).</a:t>
            </a:r>
            <a:endParaRPr lang="uk-UA" baseline="0"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A3A2E90A-4169-4B44-B806-299AC86EFF22}"/>
              </a:ext>
            </a:extLst>
          </p:cNvPr>
          <p:cNvSpPr>
            <a:spLocks noGrp="1"/>
          </p:cNvSpPr>
          <p:nvPr>
            <p:ph type="sldNum" sz="quarter" idx="5"/>
          </p:nvPr>
        </p:nvSpPr>
        <p:spPr/>
        <p:txBody>
          <a:bodyPr/>
          <a:lstStyle/>
          <a:p>
            <a:pPr>
              <a:defRPr/>
            </a:pPr>
            <a:fld id="{D2B85848-249A-4A1F-BD97-096076EA879A}" type="slidenum">
              <a:rPr lang="lv-LV" smtClean="0"/>
              <a:pPr>
                <a:defRPr/>
              </a:pPr>
              <a:t>4</a:t>
            </a:fld>
            <a:endParaRPr lang="lv-LV"/>
          </a:p>
        </p:txBody>
      </p:sp>
    </p:spTree>
    <p:extLst>
      <p:ext uri="{BB962C8B-B14F-4D97-AF65-F5344CB8AC3E}">
        <p14:creationId xmlns:p14="http://schemas.microsoft.com/office/powerpoint/2010/main" val="40428696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kern="1200" noProof="0" dirty="0">
                <a:solidFill>
                  <a:schemeClr val="tx1"/>
                </a:solidFill>
                <a:effectLst/>
                <a:latin typeface="Arial" charset="0"/>
                <a:ea typeface="+mn-ea"/>
                <a:cs typeface="+mn-cs"/>
              </a:rPr>
              <a:t>Під час будівельної перевірки енергоаудитор збирає всю необхідну інформацію для розуміння:</a:t>
            </a:r>
            <a:endParaRPr lang="uk-UA" noProof="0" dirty="0"/>
          </a:p>
          <a:p>
            <a:pPr marL="171450" indent="-171450">
              <a:buFont typeface="Arial" panose="020B0604020202020204" pitchFamily="34" charset="0"/>
              <a:buChar char="•"/>
            </a:pPr>
            <a:r>
              <a:rPr lang="uk-UA" sz="1200" kern="1200" noProof="0" dirty="0">
                <a:solidFill>
                  <a:schemeClr val="tx1"/>
                </a:solidFill>
                <a:effectLst/>
                <a:latin typeface="Arial" charset="0"/>
                <a:ea typeface="+mn-ea"/>
                <a:cs typeface="+mn-cs"/>
              </a:rPr>
              <a:t>типу системи теплопостачання (конфігурації);</a:t>
            </a:r>
            <a:endParaRPr lang="uk-UA" noProof="0" dirty="0"/>
          </a:p>
          <a:p>
            <a:pPr marL="171450" indent="-171450">
              <a:buFont typeface="Arial" panose="020B0604020202020204" pitchFamily="34" charset="0"/>
              <a:buChar char="•"/>
            </a:pPr>
            <a:r>
              <a:rPr lang="uk-UA" sz="1200" kern="1200" noProof="0" dirty="0">
                <a:solidFill>
                  <a:schemeClr val="tx1"/>
                </a:solidFill>
                <a:effectLst/>
                <a:latin typeface="Arial" charset="0"/>
                <a:ea typeface="+mn-ea"/>
                <a:cs typeface="+mn-cs"/>
              </a:rPr>
              <a:t>технічних умов системи теплопостачання (рівня амортизації та функціональності) – для розуміння потреб в абсолютній заміні або в проведенні лише декількох заходів із поліпшення (наприклад, технічної ізоляції труб, балансування системи та встановлення TRV);</a:t>
            </a:r>
            <a:endParaRPr lang="uk-UA" baseline="0" noProof="0" dirty="0"/>
          </a:p>
          <a:p>
            <a:pPr marL="171450" indent="-171450">
              <a:buFont typeface="Arial" panose="020B0604020202020204" pitchFamily="34" charset="0"/>
              <a:buChar char="•"/>
            </a:pPr>
            <a:r>
              <a:rPr lang="uk-UA" sz="1200" kern="1200" noProof="0" dirty="0">
                <a:solidFill>
                  <a:schemeClr val="tx1"/>
                </a:solidFill>
                <a:effectLst/>
                <a:latin typeface="Arial" charset="0"/>
                <a:ea typeface="+mn-ea"/>
                <a:cs typeface="+mn-cs"/>
              </a:rPr>
              <a:t>поточних можливостей регулювання та налаштування;</a:t>
            </a:r>
            <a:endParaRPr lang="uk-UA" baseline="0" noProof="0" dirty="0"/>
          </a:p>
          <a:p>
            <a:pPr marL="171450" indent="-171450">
              <a:buFont typeface="Arial" panose="020B0604020202020204" pitchFamily="34" charset="0"/>
              <a:buChar char="•"/>
            </a:pPr>
            <a:r>
              <a:rPr lang="uk-UA" sz="1200" kern="1200" noProof="0" dirty="0">
                <a:solidFill>
                  <a:schemeClr val="tx1"/>
                </a:solidFill>
                <a:effectLst/>
                <a:latin typeface="Arial" charset="0"/>
                <a:ea typeface="+mn-ea"/>
                <a:cs typeface="+mn-cs"/>
              </a:rPr>
              <a:t>температури в різних квартирах, щоб зрозуміти,</a:t>
            </a:r>
            <a:r>
              <a:rPr lang="uk-UA" sz="1200" kern="1200" baseline="0" noProof="0" dirty="0">
                <a:solidFill>
                  <a:schemeClr val="tx1"/>
                </a:solidFill>
                <a:effectLst/>
                <a:latin typeface="Arial" charset="0"/>
                <a:ea typeface="+mn-ea"/>
                <a:cs typeface="+mn-cs"/>
              </a:rPr>
              <a:t> чи</a:t>
            </a:r>
            <a:r>
              <a:rPr lang="uk-UA" sz="1200" kern="1200" noProof="0" dirty="0">
                <a:solidFill>
                  <a:schemeClr val="tx1"/>
                </a:solidFill>
                <a:effectLst/>
                <a:latin typeface="Arial" charset="0"/>
                <a:ea typeface="+mn-ea"/>
                <a:cs typeface="+mn-cs"/>
              </a:rPr>
              <a:t> система збалансована.</a:t>
            </a:r>
            <a:endParaRPr lang="uk-UA" baseline="0" noProof="0" dirty="0"/>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algn="just" defTabSz="827284">
              <a:defRPr/>
            </a:pPr>
            <a:r>
              <a:rPr lang="uk-UA" sz="1200" noProof="0" dirty="0"/>
              <a:t>_________________________________________________________________</a:t>
            </a:r>
          </a:p>
          <a:p>
            <a:pPr marL="0" indent="0">
              <a:buFont typeface="Arial" panose="020B0604020202020204" pitchFamily="34" charset="0"/>
              <a:buNone/>
            </a:pPr>
            <a:endParaRPr lang="uk-UA"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8DC727F4-CBFE-40C1-8FF7-AF5BA09E4576}"/>
              </a:ext>
            </a:extLst>
          </p:cNvPr>
          <p:cNvSpPr>
            <a:spLocks noGrp="1"/>
          </p:cNvSpPr>
          <p:nvPr>
            <p:ph type="sldNum" sz="quarter" idx="5"/>
          </p:nvPr>
        </p:nvSpPr>
        <p:spPr/>
        <p:txBody>
          <a:bodyPr/>
          <a:lstStyle/>
          <a:p>
            <a:pPr>
              <a:defRPr/>
            </a:pPr>
            <a:fld id="{D2B85848-249A-4A1F-BD97-096076EA879A}" type="slidenum">
              <a:rPr lang="lv-LV" smtClean="0"/>
              <a:pPr>
                <a:defRPr/>
              </a:pPr>
              <a:t>40</a:t>
            </a:fld>
            <a:endParaRPr lang="lv-LV"/>
          </a:p>
        </p:txBody>
      </p:sp>
    </p:spTree>
    <p:extLst>
      <p:ext uri="{BB962C8B-B14F-4D97-AF65-F5344CB8AC3E}">
        <p14:creationId xmlns:p14="http://schemas.microsoft.com/office/powerpoint/2010/main" val="25269677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endParaRPr lang="en-GB" dirty="0"/>
          </a:p>
        </p:txBody>
      </p:sp>
      <p:sp>
        <p:nvSpPr>
          <p:cNvPr id="5" name="Header Placeholder 4"/>
          <p:cNvSpPr>
            <a:spLocks noGrp="1"/>
          </p:cNvSpPr>
          <p:nvPr>
            <p:ph type="hdr" sz="quarter" idx="11"/>
          </p:nvPr>
        </p:nvSpPr>
        <p:spPr/>
        <p:txBody>
          <a:bodyPr/>
          <a:lstStyle/>
          <a:p>
            <a:pPr>
              <a:defRPr/>
            </a:pPr>
            <a:r>
              <a:rPr lang="en-US"/>
              <a:t>2.1.3.Module - District Heating Internal Heating Systems</a:t>
            </a:r>
            <a:endParaRPr lang="lv-LV"/>
          </a:p>
        </p:txBody>
      </p:sp>
      <p:sp>
        <p:nvSpPr>
          <p:cNvPr id="4" name="Номер слайда 3">
            <a:extLst>
              <a:ext uri="{FF2B5EF4-FFF2-40B4-BE49-F238E27FC236}">
                <a16:creationId xmlns:a16="http://schemas.microsoft.com/office/drawing/2014/main" id="{F92C99AC-65F8-4245-8791-1F7F090046A8}"/>
              </a:ext>
            </a:extLst>
          </p:cNvPr>
          <p:cNvSpPr>
            <a:spLocks noGrp="1"/>
          </p:cNvSpPr>
          <p:nvPr>
            <p:ph type="sldNum" sz="quarter" idx="5"/>
          </p:nvPr>
        </p:nvSpPr>
        <p:spPr/>
        <p:txBody>
          <a:bodyPr/>
          <a:lstStyle/>
          <a:p>
            <a:pPr>
              <a:defRPr/>
            </a:pPr>
            <a:fld id="{D2B85848-249A-4A1F-BD97-096076EA879A}" type="slidenum">
              <a:rPr lang="lv-LV" smtClean="0"/>
              <a:pPr>
                <a:defRPr/>
              </a:pPr>
              <a:t>41</a:t>
            </a:fld>
            <a:endParaRPr lang="lv-LV"/>
          </a:p>
        </p:txBody>
      </p:sp>
    </p:spTree>
    <p:extLst>
      <p:ext uri="{BB962C8B-B14F-4D97-AF65-F5344CB8AC3E}">
        <p14:creationId xmlns:p14="http://schemas.microsoft.com/office/powerpoint/2010/main" val="3399521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39700" y="4861444"/>
            <a:ext cx="6824663" cy="4605575"/>
          </a:xfrm>
        </p:spPr>
        <p:txBody>
          <a:bodyPr/>
          <a:lstStyle/>
          <a:p>
            <a:r>
              <a:rPr lang="uk-UA" sz="1200" kern="1200" noProof="0" dirty="0">
                <a:solidFill>
                  <a:schemeClr val="tx1"/>
                </a:solidFill>
                <a:effectLst/>
                <a:latin typeface="Arial" charset="0"/>
                <a:ea typeface="+mn-ea"/>
                <a:cs typeface="+mn-cs"/>
              </a:rPr>
              <a:t>Ліва сторона – приклад нового сучасного теплового пункту; Права сторона – ескізний проект 1-ступінчастого теплового пункту обігріву приміщення та приготування побутової гарячої води (найпоширеніший тип з‘єднання, що використовують у Латвії).</a:t>
            </a:r>
            <a:endParaRPr lang="uk-UA" sz="1200" b="0" kern="1200" noProof="0" dirty="0">
              <a:solidFill>
                <a:schemeClr val="tx1"/>
              </a:solidFill>
              <a:effectLst/>
              <a:latin typeface="Arial" charset="0"/>
              <a:ea typeface="+mn-ea"/>
              <a:cs typeface="+mn-cs"/>
            </a:endParaRPr>
          </a:p>
          <a:p>
            <a:endParaRPr lang="uk-UA" sz="1200" b="0" kern="1200" noProof="0" dirty="0">
              <a:solidFill>
                <a:schemeClr val="tx1"/>
              </a:solidFill>
              <a:effectLst/>
              <a:latin typeface="Arial" charset="0"/>
              <a:ea typeface="+mn-ea"/>
              <a:cs typeface="+mn-cs"/>
            </a:endParaRPr>
          </a:p>
          <a:p>
            <a:r>
              <a:rPr lang="uk-UA" sz="1200" kern="1200" noProof="0" dirty="0">
                <a:solidFill>
                  <a:schemeClr val="tx1"/>
                </a:solidFill>
                <a:effectLst/>
                <a:latin typeface="Arial" charset="0"/>
                <a:ea typeface="+mn-ea"/>
                <a:cs typeface="+mn-cs"/>
              </a:rPr>
              <a:t>Тепловий пункт складається з декількох з'єднаних компонентів, основними з яких є:</a:t>
            </a:r>
            <a:endParaRPr lang="uk-UA" sz="1200" b="0" kern="1200" noProof="0" dirty="0">
              <a:solidFill>
                <a:schemeClr val="tx1"/>
              </a:solidFill>
              <a:effectLst/>
              <a:latin typeface="Arial" charset="0"/>
              <a:ea typeface="+mn-ea"/>
              <a:cs typeface="+mn-cs"/>
            </a:endParaRPr>
          </a:p>
          <a:p>
            <a:pPr marL="171450" indent="-171450">
              <a:buFont typeface="Arial" panose="020B0604020202020204" pitchFamily="34" charset="0"/>
              <a:buChar char="•"/>
            </a:pPr>
            <a:r>
              <a:rPr lang="uk-UA" sz="1200" kern="1200" noProof="0" dirty="0">
                <a:solidFill>
                  <a:schemeClr val="tx1"/>
                </a:solidFill>
                <a:effectLst/>
                <a:latin typeface="Arial" charset="0"/>
                <a:ea typeface="+mn-ea"/>
                <a:cs typeface="+mn-cs"/>
              </a:rPr>
              <a:t>Теплообмінники для опалення приміщень та для приготування  побутової гарячої води (якщо в будівлі є централізована система розподілу побутової гарячої води);</a:t>
            </a:r>
            <a:endParaRPr lang="uk-UA" noProof="0" dirty="0"/>
          </a:p>
          <a:p>
            <a:pPr marL="171450" indent="-171450">
              <a:buFont typeface="Arial" panose="020B0604020202020204" pitchFamily="34" charset="0"/>
              <a:buChar char="•"/>
            </a:pPr>
            <a:r>
              <a:rPr lang="uk-UA" sz="1200" kern="1200" noProof="0" dirty="0">
                <a:solidFill>
                  <a:schemeClr val="tx1"/>
                </a:solidFill>
                <a:effectLst/>
                <a:latin typeface="Arial" charset="0"/>
                <a:ea typeface="+mn-ea"/>
                <a:cs typeface="+mn-cs"/>
              </a:rPr>
              <a:t>Циркуляційні насоси;</a:t>
            </a:r>
            <a:endParaRPr lang="uk-UA" noProof="0" dirty="0"/>
          </a:p>
          <a:p>
            <a:pPr marL="171450" indent="-171450">
              <a:buFont typeface="Arial" panose="020B0604020202020204" pitchFamily="34" charset="0"/>
              <a:buChar char="•"/>
            </a:pPr>
            <a:r>
              <a:rPr lang="uk-UA" sz="1200" kern="1200" noProof="0" dirty="0">
                <a:solidFill>
                  <a:schemeClr val="tx1"/>
                </a:solidFill>
                <a:effectLst/>
                <a:latin typeface="Arial" charset="0"/>
                <a:ea typeface="+mn-ea"/>
                <a:cs typeface="+mn-cs"/>
              </a:rPr>
              <a:t>Розширювальні баки (в закритій системі для компенсації розширення та стиснення нагрівальної рідини зі змінною температурою);</a:t>
            </a:r>
          </a:p>
          <a:p>
            <a:pPr marL="171450" indent="-171450">
              <a:buFont typeface="Arial" panose="020B0604020202020204" pitchFamily="34" charset="0"/>
              <a:buChar char="•"/>
            </a:pPr>
            <a:r>
              <a:rPr lang="uk-UA" sz="1200" kern="1200" noProof="0" dirty="0">
                <a:solidFill>
                  <a:schemeClr val="tx1"/>
                </a:solidFill>
                <a:effectLst/>
                <a:latin typeface="Arial" charset="0"/>
                <a:ea typeface="+mn-ea"/>
                <a:cs typeface="+mn-cs"/>
              </a:rPr>
              <a:t>Клапани (від простих кульових кранів, до клапанів регулювання з приводами, а також клапанів регулювання тиску);</a:t>
            </a:r>
            <a:endParaRPr lang="uk-UA" noProof="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sz="1200" kern="1200" noProof="0" dirty="0">
                <a:solidFill>
                  <a:schemeClr val="tx1"/>
                </a:solidFill>
                <a:effectLst/>
                <a:latin typeface="Arial" charset="0"/>
                <a:ea typeface="+mn-ea"/>
                <a:cs typeface="+mn-cs"/>
              </a:rPr>
              <a:t>Труби (які з'єднують усі елементи);</a:t>
            </a:r>
            <a:endParaRPr lang="uk-UA" noProof="0"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uk-UA" sz="1200" kern="1200" noProof="0" dirty="0">
                <a:solidFill>
                  <a:schemeClr val="tx1"/>
                </a:solidFill>
                <a:effectLst/>
                <a:latin typeface="Arial" charset="0"/>
                <a:ea typeface="+mn-ea"/>
                <a:cs typeface="+mn-cs"/>
              </a:rPr>
              <a:t>Термометри та манометри (як індикаторів, так і для</a:t>
            </a:r>
            <a:r>
              <a:rPr lang="uk-UA" sz="1200" kern="1200" baseline="0" noProof="0" dirty="0">
                <a:solidFill>
                  <a:schemeClr val="tx1"/>
                </a:solidFill>
                <a:effectLst/>
                <a:latin typeface="Arial" charset="0"/>
                <a:ea typeface="+mn-ea"/>
                <a:cs typeface="+mn-cs"/>
              </a:rPr>
              <a:t> </a:t>
            </a:r>
            <a:r>
              <a:rPr lang="uk-UA" sz="1200" kern="1200" noProof="0" dirty="0">
                <a:solidFill>
                  <a:schemeClr val="tx1"/>
                </a:solidFill>
                <a:effectLst/>
                <a:latin typeface="Arial" charset="0"/>
                <a:ea typeface="+mn-ea"/>
                <a:cs typeface="+mn-cs"/>
              </a:rPr>
              <a:t>регулювання);</a:t>
            </a:r>
            <a:endParaRPr lang="uk-UA" noProof="0" dirty="0"/>
          </a:p>
          <a:p>
            <a:pPr marL="171450" indent="-171450">
              <a:buFont typeface="Arial" panose="020B0604020202020204" pitchFamily="34" charset="0"/>
              <a:buChar char="•"/>
            </a:pPr>
            <a:r>
              <a:rPr lang="uk-UA" sz="1200" kern="1200" noProof="0" dirty="0">
                <a:solidFill>
                  <a:schemeClr val="tx1"/>
                </a:solidFill>
                <a:effectLst/>
                <a:latin typeface="Arial" charset="0"/>
                <a:ea typeface="+mn-ea"/>
                <a:cs typeface="+mn-cs"/>
              </a:rPr>
              <a:t>Автоматичний регулятор теплового пункту (як мінімальна вимога, регулятор із компенсацією температури зовнішнього повітря);</a:t>
            </a:r>
            <a:endParaRPr lang="uk-UA" noProof="0" dirty="0"/>
          </a:p>
          <a:p>
            <a:pPr marL="171450" indent="-171450">
              <a:buFont typeface="Arial" panose="020B0604020202020204" pitchFamily="34" charset="0"/>
              <a:buChar char="•"/>
            </a:pPr>
            <a:r>
              <a:rPr lang="uk-UA" sz="1200" kern="1200" noProof="0" dirty="0">
                <a:solidFill>
                  <a:schemeClr val="tx1"/>
                </a:solidFill>
                <a:effectLst/>
                <a:latin typeface="Arial" charset="0"/>
                <a:ea typeface="+mn-ea"/>
                <a:cs typeface="+mn-cs"/>
              </a:rPr>
              <a:t>Датчик температури зовнішнього повітря;</a:t>
            </a:r>
          </a:p>
          <a:p>
            <a:pPr marL="171450" indent="-171450">
              <a:buFont typeface="Arial" panose="020B0604020202020204" pitchFamily="34" charset="0"/>
              <a:buChar char="•"/>
            </a:pPr>
            <a:r>
              <a:rPr lang="uk-UA" dirty="0"/>
              <a:t>Лічильник(и) тепла.</a:t>
            </a:r>
          </a:p>
          <a:p>
            <a:pPr marL="0" indent="0">
              <a:buFont typeface="Arial" panose="020B0604020202020204" pitchFamily="34" charset="0"/>
              <a:buNone/>
            </a:pPr>
            <a:r>
              <a:rPr lang="uk-UA" sz="1200" kern="1200" noProof="0" dirty="0">
                <a:solidFill>
                  <a:schemeClr val="tx1"/>
                </a:solidFill>
                <a:effectLst/>
                <a:latin typeface="Arial" charset="0"/>
                <a:ea typeface="+mn-ea"/>
                <a:cs typeface="+mn-cs"/>
              </a:rPr>
              <a:t>Наступний слайд демонструє приклади цих елементів.</a:t>
            </a:r>
            <a:endParaRPr lang="uk-UA"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4C3775FE-FD0E-48D9-ABA9-20E70547A192}"/>
              </a:ext>
            </a:extLst>
          </p:cNvPr>
          <p:cNvSpPr>
            <a:spLocks noGrp="1"/>
          </p:cNvSpPr>
          <p:nvPr>
            <p:ph type="sldNum" sz="quarter" idx="5"/>
          </p:nvPr>
        </p:nvSpPr>
        <p:spPr/>
        <p:txBody>
          <a:bodyPr/>
          <a:lstStyle/>
          <a:p>
            <a:pPr>
              <a:defRPr/>
            </a:pPr>
            <a:fld id="{D2B85848-249A-4A1F-BD97-096076EA879A}" type="slidenum">
              <a:rPr lang="lv-LV" smtClean="0"/>
              <a:pPr>
                <a:defRPr/>
              </a:pPr>
              <a:t>5</a:t>
            </a:fld>
            <a:endParaRPr lang="lv-LV"/>
          </a:p>
        </p:txBody>
      </p:sp>
    </p:spTree>
    <p:extLst>
      <p:ext uri="{BB962C8B-B14F-4D97-AF65-F5344CB8AC3E}">
        <p14:creationId xmlns:p14="http://schemas.microsoft.com/office/powerpoint/2010/main" val="1890384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pPr algn="just" defTabSz="827284">
              <a:defRPr/>
            </a:pPr>
            <a:r>
              <a:rPr lang="lv-LV" dirty="0"/>
              <a:t>_________________________________________________________________</a:t>
            </a:r>
          </a:p>
          <a:p>
            <a:endParaRPr lang="de-DE" dirty="0"/>
          </a:p>
          <a:p>
            <a:endParaRPr lang="en-GB"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5E4B79A5-6FA6-4BDA-9E73-1046A23959F7}"/>
              </a:ext>
            </a:extLst>
          </p:cNvPr>
          <p:cNvSpPr>
            <a:spLocks noGrp="1"/>
          </p:cNvSpPr>
          <p:nvPr>
            <p:ph type="sldNum" sz="quarter" idx="5"/>
          </p:nvPr>
        </p:nvSpPr>
        <p:spPr/>
        <p:txBody>
          <a:bodyPr/>
          <a:lstStyle/>
          <a:p>
            <a:pPr>
              <a:defRPr/>
            </a:pPr>
            <a:fld id="{D2B85848-249A-4A1F-BD97-096076EA879A}" type="slidenum">
              <a:rPr lang="lv-LV" smtClean="0"/>
              <a:pPr>
                <a:defRPr/>
              </a:pPr>
              <a:t>6</a:t>
            </a:fld>
            <a:endParaRPr lang="lv-LV"/>
          </a:p>
        </p:txBody>
      </p:sp>
    </p:spTree>
    <p:extLst>
      <p:ext uri="{BB962C8B-B14F-4D97-AF65-F5344CB8AC3E}">
        <p14:creationId xmlns:p14="http://schemas.microsoft.com/office/powerpoint/2010/main" val="1949976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kern="1200" noProof="0" dirty="0">
                <a:solidFill>
                  <a:schemeClr val="tx1"/>
                </a:solidFill>
                <a:effectLst/>
                <a:latin typeface="Arial" charset="0"/>
                <a:ea typeface="+mn-ea"/>
                <a:cs typeface="+mn-cs"/>
              </a:rPr>
              <a:t>Системи теплопостачання та опалення можна класифікувати за різними параметрами:</a:t>
            </a:r>
            <a:endParaRPr lang="uk-UA" noProof="0" dirty="0"/>
          </a:p>
          <a:p>
            <a:pPr marL="171450" indent="-171450">
              <a:buFont typeface="Arial" panose="020B0604020202020204" pitchFamily="34" charset="0"/>
              <a:buChar char="•"/>
            </a:pPr>
            <a:r>
              <a:rPr lang="uk-UA" sz="1200" kern="1200" noProof="0" dirty="0">
                <a:solidFill>
                  <a:schemeClr val="tx1"/>
                </a:solidFill>
                <a:effectLst/>
                <a:latin typeface="Arial" charset="0"/>
                <a:ea typeface="+mn-ea"/>
                <a:cs typeface="+mn-cs"/>
              </a:rPr>
              <a:t>Першою важливою ознакою для класифікації є місце розташування джерела тепла, наприклад, декілька джерел тепла (по одному в кожній квартирі) або одне джерело тепла в підвалі будинку;</a:t>
            </a:r>
            <a:endParaRPr lang="uk-UA" baseline="0" noProof="0" dirty="0"/>
          </a:p>
          <a:p>
            <a:pPr marL="171450" indent="-171450">
              <a:buFont typeface="Arial" panose="020B0604020202020204" pitchFamily="34" charset="0"/>
              <a:buChar char="•"/>
            </a:pPr>
            <a:r>
              <a:rPr lang="uk-UA" sz="1200" kern="1200" dirty="0">
                <a:solidFill>
                  <a:schemeClr val="tx1"/>
                </a:solidFill>
                <a:effectLst/>
                <a:latin typeface="Arial" charset="0"/>
                <a:ea typeface="+mn-ea"/>
                <a:cs typeface="+mn-cs"/>
              </a:rPr>
              <a:t>За типом теплоносія, наприклад, води або повітря;</a:t>
            </a:r>
            <a:endParaRPr lang="uk-UA" baseline="0" noProof="0" dirty="0"/>
          </a:p>
          <a:p>
            <a:pPr marL="171450" indent="-171450">
              <a:buFont typeface="Arial" panose="020B0604020202020204" pitchFamily="34" charset="0"/>
              <a:buChar char="•"/>
            </a:pPr>
            <a:r>
              <a:rPr lang="uk-UA" sz="1200" kern="1200" dirty="0">
                <a:solidFill>
                  <a:schemeClr val="tx1"/>
                </a:solidFill>
                <a:effectLst/>
                <a:latin typeface="Arial" charset="0"/>
                <a:ea typeface="+mn-ea"/>
                <a:cs typeface="+mn-cs"/>
              </a:rPr>
              <a:t>За способом теплопередачі нагрівальних</a:t>
            </a:r>
            <a:r>
              <a:rPr lang="uk-UA" sz="1200" kern="1200" baseline="0" dirty="0">
                <a:solidFill>
                  <a:schemeClr val="tx1"/>
                </a:solidFill>
                <a:effectLst/>
                <a:latin typeface="Arial" charset="0"/>
                <a:ea typeface="+mn-ea"/>
                <a:cs typeface="+mn-cs"/>
              </a:rPr>
              <a:t> приладів;</a:t>
            </a:r>
          </a:p>
          <a:p>
            <a:pPr marL="171450" indent="-171450">
              <a:buFont typeface="Arial" panose="020B0604020202020204" pitchFamily="34" charset="0"/>
              <a:buChar char="•"/>
            </a:pPr>
            <a:r>
              <a:rPr lang="uk-UA" altLang="lv-LV" sz="1200" dirty="0"/>
              <a:t>За способом циркуляції теплоносія (примусова</a:t>
            </a:r>
            <a:r>
              <a:rPr lang="uk-UA" altLang="lv-LV" sz="1200" baseline="0" dirty="0"/>
              <a:t> або природна</a:t>
            </a:r>
            <a:r>
              <a:rPr lang="uk-UA" altLang="lv-LV" sz="1200" dirty="0"/>
              <a:t>);</a:t>
            </a:r>
          </a:p>
          <a:p>
            <a:pPr marL="171450" indent="-171450">
              <a:buFont typeface="Arial" panose="020B0604020202020204" pitchFamily="34" charset="0"/>
              <a:buChar char="•"/>
            </a:pPr>
            <a:r>
              <a:rPr lang="uk-UA" sz="1200" dirty="0"/>
              <a:t>За схемою з'єднання труб з опалювальними приладами </a:t>
            </a:r>
            <a:r>
              <a:rPr lang="uk-UA" sz="1200" kern="1200" dirty="0">
                <a:solidFill>
                  <a:schemeClr val="tx1"/>
                </a:solidFill>
                <a:effectLst/>
                <a:latin typeface="Arial" charset="0"/>
                <a:ea typeface="+mn-ea"/>
                <a:cs typeface="+mn-cs"/>
              </a:rPr>
              <a:t>(яку використовують для підключення нагрівальних елементів до джерела тепла);</a:t>
            </a:r>
          </a:p>
          <a:p>
            <a:pPr marL="171450" indent="-171450">
              <a:buFont typeface="Arial" panose="020B0604020202020204" pitchFamily="34" charset="0"/>
              <a:buChar char="•"/>
            </a:pPr>
            <a:r>
              <a:rPr lang="uk-UA" sz="1200" dirty="0"/>
              <a:t>Системи з вертикальною та горизонтальною розводкою.</a:t>
            </a:r>
          </a:p>
          <a:p>
            <a:pPr marL="0" indent="0">
              <a:buFont typeface="Arial" panose="020B0604020202020204" pitchFamily="34" charset="0"/>
              <a:buNone/>
            </a:pPr>
            <a:r>
              <a:rPr lang="uk-UA" sz="1200" kern="1200" dirty="0">
                <a:solidFill>
                  <a:schemeClr val="tx1"/>
                </a:solidFill>
                <a:effectLst/>
                <a:latin typeface="Arial" charset="0"/>
                <a:ea typeface="+mn-ea"/>
                <a:cs typeface="+mn-cs"/>
              </a:rPr>
              <a:t>Додатково системи опалення також можна класифікувати:</a:t>
            </a:r>
            <a:endParaRPr lang="uk-UA" sz="1200" dirty="0"/>
          </a:p>
          <a:p>
            <a:pPr marL="171450" indent="-171450">
              <a:buFont typeface="Arial" panose="020B0604020202020204" pitchFamily="34" charset="0"/>
              <a:buChar char="•"/>
            </a:pPr>
            <a:r>
              <a:rPr lang="uk-UA" sz="1200" dirty="0"/>
              <a:t>За розташуванням магістралей;</a:t>
            </a:r>
          </a:p>
          <a:p>
            <a:pPr marL="171450" indent="-171450">
              <a:buFont typeface="Arial" panose="020B0604020202020204" pitchFamily="34" charset="0"/>
              <a:buChar char="•"/>
            </a:pPr>
            <a:r>
              <a:rPr lang="uk-UA" sz="1200" dirty="0"/>
              <a:t>За напрямком руху циркулювального теплоносія в подаючій і зворотній магістралях.</a:t>
            </a:r>
            <a:endParaRPr lang="uk-UA" baseline="0" noProof="0"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uk-UA" sz="1200" kern="1200" dirty="0">
                <a:solidFill>
                  <a:schemeClr val="tx1"/>
                </a:solidFill>
                <a:effectLst/>
                <a:latin typeface="Arial" charset="0"/>
                <a:ea typeface="+mn-ea"/>
                <a:cs typeface="+mn-cs"/>
              </a:rPr>
              <a:t>Наступні слайди містять приклади та схеми, засновані на цих класифікаціях, враховуючи типові рішення, які використовують у багатоквартирних будинках.</a:t>
            </a:r>
            <a:endParaRPr lang="uk-UA" noProof="0" dirty="0"/>
          </a:p>
          <a:p>
            <a:endParaRPr lang="uk-UA"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8D076DD9-0D85-495D-95DE-5676010026E8}"/>
              </a:ext>
            </a:extLst>
          </p:cNvPr>
          <p:cNvSpPr>
            <a:spLocks noGrp="1"/>
          </p:cNvSpPr>
          <p:nvPr>
            <p:ph type="sldNum" sz="quarter" idx="5"/>
          </p:nvPr>
        </p:nvSpPr>
        <p:spPr/>
        <p:txBody>
          <a:bodyPr/>
          <a:lstStyle/>
          <a:p>
            <a:pPr>
              <a:defRPr/>
            </a:pPr>
            <a:fld id="{D2B85848-249A-4A1F-BD97-096076EA879A}" type="slidenum">
              <a:rPr lang="lv-LV" smtClean="0"/>
              <a:pPr>
                <a:defRPr/>
              </a:pPr>
              <a:t>7</a:t>
            </a:fld>
            <a:endParaRPr lang="lv-LV"/>
          </a:p>
        </p:txBody>
      </p:sp>
    </p:spTree>
    <p:extLst>
      <p:ext uri="{BB962C8B-B14F-4D97-AF65-F5344CB8AC3E}">
        <p14:creationId xmlns:p14="http://schemas.microsoft.com/office/powerpoint/2010/main" val="1722271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1671" y="4861444"/>
            <a:ext cx="6408712" cy="4605575"/>
          </a:xfrm>
        </p:spPr>
        <p:txBody>
          <a:bodyPr/>
          <a:lstStyle/>
          <a:p>
            <a:r>
              <a:rPr lang="uk-UA" sz="1200" kern="1200" noProof="0" dirty="0">
                <a:solidFill>
                  <a:schemeClr val="tx1"/>
                </a:solidFill>
                <a:effectLst/>
                <a:latin typeface="Arial" charset="0"/>
                <a:ea typeface="+mn-ea"/>
                <a:cs typeface="+mn-cs"/>
              </a:rPr>
              <a:t>Під час енергоаудиту в будинку важливо знати, чи є квартири з автономними системами опалення. Є декілька випадків, коли одна або кілька квартир будинків, обладнаних центральним опаленням, відключені від централізованої мережі та у них встановлено власну автономну систему опалення. Це дуже важливо, тому що енергію, що споживається цією автономною системою опалення, необхідно враховувати під час енергоаудитів. Отримання інформації та даних про споживання енергії з автономних систем опалення – це складний процес, а іноді навіть неможливий (мешканці не відслідковують рівень свого споживання або просто не надають даних); у цьому разі</a:t>
            </a:r>
            <a:r>
              <a:rPr lang="uk-UA" sz="1200" kern="1200" baseline="0" noProof="0" dirty="0">
                <a:solidFill>
                  <a:schemeClr val="tx1"/>
                </a:solidFill>
                <a:effectLst/>
                <a:latin typeface="Arial" charset="0"/>
                <a:ea typeface="+mn-ea"/>
                <a:cs typeface="+mn-cs"/>
              </a:rPr>
              <a:t> </a:t>
            </a:r>
            <a:r>
              <a:rPr lang="uk-UA" sz="1200" kern="1200" noProof="0" dirty="0" err="1">
                <a:solidFill>
                  <a:schemeClr val="tx1"/>
                </a:solidFill>
                <a:effectLst/>
                <a:latin typeface="Arial" charset="0"/>
                <a:ea typeface="+mn-ea"/>
                <a:cs typeface="+mn-cs"/>
              </a:rPr>
              <a:t>енергоаудитору</a:t>
            </a:r>
            <a:r>
              <a:rPr lang="uk-UA" sz="1200" kern="1200" noProof="0" dirty="0">
                <a:solidFill>
                  <a:schemeClr val="tx1"/>
                </a:solidFill>
                <a:effectLst/>
                <a:latin typeface="Arial" charset="0"/>
                <a:ea typeface="+mn-ea"/>
                <a:cs typeface="+mn-cs"/>
              </a:rPr>
              <a:t> доведеться оцінювати споживання на підставі даних із квартир, підключених до центрального опалення (відповідно до лічильника) та/або даних, які достовірно зібрані з автономних систем опалення. Загальний обчислений рівень споживання енергії в будинку можна скоригувати та обчислити в розрахунку на квадратний метр. У багатьох випадках квартири з автономним опаленням, відключені від системи центрального теплопостачання, все ще містять стояки, які проходять через них. Такі стояки, як правило, не ізолюють і вони постачають теплову енергію до відключених квартир. Цей аспект також має бути врахований під час </a:t>
            </a:r>
            <a:r>
              <a:rPr lang="uk-UA" sz="1200" kern="1200" noProof="0" dirty="0" err="1">
                <a:solidFill>
                  <a:schemeClr val="tx1"/>
                </a:solidFill>
                <a:effectLst/>
                <a:latin typeface="Arial" charset="0"/>
                <a:ea typeface="+mn-ea"/>
                <a:cs typeface="+mn-cs"/>
              </a:rPr>
              <a:t>енергоаудиту</a:t>
            </a:r>
            <a:r>
              <a:rPr lang="uk-UA" sz="1200" kern="1200" noProof="0" dirty="0">
                <a:solidFill>
                  <a:schemeClr val="tx1"/>
                </a:solidFill>
                <a:effectLst/>
                <a:latin typeface="Arial" charset="0"/>
                <a:ea typeface="+mn-ea"/>
                <a:cs typeface="+mn-cs"/>
              </a:rPr>
              <a:t>. Зазвичай квартири з автономним опаленням, відключені від системи центрального теплопостачання, отримують 30% енергії від стояків центральної системи опалення та від сусідніх квартир, які мають більш високу температуру в приміщенні. Однак точна кількість залежить від ситуації та потребує розрахунку.</a:t>
            </a:r>
            <a:endParaRPr lang="uk-UA" baseline="0" noProof="0" dirty="0"/>
          </a:p>
          <a:p>
            <a:r>
              <a:rPr lang="uk-UA" baseline="0" noProof="0" dirty="0"/>
              <a:t>Загалом у межах системи централізованого теплопостачання відключення заборонено.</a:t>
            </a:r>
          </a:p>
          <a:p>
            <a:endParaRPr lang="uk-UA"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4EAAE577-D5DD-45E1-88F0-10D990F34D66}"/>
              </a:ext>
            </a:extLst>
          </p:cNvPr>
          <p:cNvSpPr>
            <a:spLocks noGrp="1"/>
          </p:cNvSpPr>
          <p:nvPr>
            <p:ph type="sldNum" sz="quarter" idx="5"/>
          </p:nvPr>
        </p:nvSpPr>
        <p:spPr/>
        <p:txBody>
          <a:bodyPr/>
          <a:lstStyle/>
          <a:p>
            <a:pPr>
              <a:defRPr/>
            </a:pPr>
            <a:fld id="{D2B85848-249A-4A1F-BD97-096076EA879A}" type="slidenum">
              <a:rPr lang="lv-LV" smtClean="0"/>
              <a:pPr>
                <a:defRPr/>
              </a:pPr>
              <a:t>8</a:t>
            </a:fld>
            <a:endParaRPr lang="lv-LV"/>
          </a:p>
        </p:txBody>
      </p:sp>
    </p:spTree>
    <p:extLst>
      <p:ext uri="{BB962C8B-B14F-4D97-AF65-F5344CB8AC3E}">
        <p14:creationId xmlns:p14="http://schemas.microsoft.com/office/powerpoint/2010/main" val="50054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uk-UA" sz="1200" kern="1200" noProof="0" dirty="0">
                <a:solidFill>
                  <a:schemeClr val="tx1"/>
                </a:solidFill>
                <a:effectLst/>
                <a:latin typeface="Arial" charset="0"/>
                <a:ea typeface="+mn-ea"/>
                <a:cs typeface="+mn-cs"/>
              </a:rPr>
              <a:t>Є чимало типів теплоносіїв, але здебільшого використовують воду. Практично у всіх багатоквартирних будинках вода є теплоносієм в системах опалення. Вода – ідеальний теплоносій, адже вона широко доступна, недорога і має дуже високу теплоємність.</a:t>
            </a:r>
            <a:endParaRPr lang="uk-UA" baseline="0" noProof="0" dirty="0"/>
          </a:p>
          <a:p>
            <a:r>
              <a:rPr lang="uk-UA" sz="1200" kern="1200" noProof="0" dirty="0">
                <a:solidFill>
                  <a:schemeClr val="tx1"/>
                </a:solidFill>
                <a:effectLst/>
                <a:latin typeface="Arial" charset="0"/>
                <a:ea typeface="+mn-ea"/>
                <a:cs typeface="+mn-cs"/>
              </a:rPr>
              <a:t>Повітря також є теплоносієм, який знаходить кілька варіантів використання, але здебільшого використовують у спорудах сфери обслуговування і часто в поєднанні з додатковими системами опалення на водній основі.</a:t>
            </a:r>
            <a:endParaRPr lang="uk-UA" baseline="0" noProof="0" dirty="0"/>
          </a:p>
          <a:p>
            <a:r>
              <a:rPr lang="uk-UA" sz="1200" kern="1200" noProof="0" dirty="0">
                <a:solidFill>
                  <a:schemeClr val="tx1"/>
                </a:solidFill>
                <a:effectLst/>
                <a:latin typeface="Arial" charset="0"/>
                <a:ea typeface="+mn-ea"/>
                <a:cs typeface="+mn-cs"/>
              </a:rPr>
              <a:t>Інші типи теплоносіїв використовують у більш конкретних випадках і для різних варіантів застосування. Наприклад, пару зазвичай використовують як теплоносій у промислових процесах, але, здебільшого не використовують для опалення приміщень; димові гази використовують для сушіння на промислових підприємствах.</a:t>
            </a:r>
            <a:endParaRPr lang="uk-UA" baseline="0" noProof="0" dirty="0"/>
          </a:p>
          <a:p>
            <a:r>
              <a:rPr lang="uk-UA" sz="1200" kern="1200" noProof="0" dirty="0">
                <a:solidFill>
                  <a:schemeClr val="tx1"/>
                </a:solidFill>
                <a:effectLst/>
                <a:latin typeface="Arial" charset="0"/>
                <a:ea typeface="+mn-ea"/>
                <a:cs typeface="+mn-cs"/>
              </a:rPr>
              <a:t>Електроенергія також може бути «теплоносієм». На жаль, електроенергію часто використовують у багатоквартирних будинках як додаткове джерело опалення.</a:t>
            </a:r>
            <a:endParaRPr lang="uk-UA" baseline="0" noProof="0" dirty="0"/>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pPr algn="just" defTabSz="827284">
              <a:defRPr/>
            </a:pPr>
            <a:r>
              <a:rPr lang="uk-UA" noProof="0" dirty="0"/>
              <a:t>_________________________________________________________________</a:t>
            </a:r>
          </a:p>
          <a:p>
            <a:endParaRPr lang="uk-UA" noProof="0" dirty="0"/>
          </a:p>
        </p:txBody>
      </p:sp>
      <p:sp>
        <p:nvSpPr>
          <p:cNvPr id="4" name="Header Placeholder 3"/>
          <p:cNvSpPr>
            <a:spLocks noGrp="1"/>
          </p:cNvSpPr>
          <p:nvPr>
            <p:ph type="hdr" sz="quarter" idx="10"/>
          </p:nvPr>
        </p:nvSpPr>
        <p:spPr/>
        <p:txBody>
          <a:bodyPr/>
          <a:lstStyle/>
          <a:p>
            <a:pPr>
              <a:defRPr/>
            </a:pPr>
            <a:r>
              <a:rPr lang="en-US"/>
              <a:t>2.1.3.Module - District Heating Internal Heating Systems</a:t>
            </a:r>
            <a:endParaRPr lang="lv-LV"/>
          </a:p>
        </p:txBody>
      </p:sp>
      <p:sp>
        <p:nvSpPr>
          <p:cNvPr id="5" name="Номер слайда 4">
            <a:extLst>
              <a:ext uri="{FF2B5EF4-FFF2-40B4-BE49-F238E27FC236}">
                <a16:creationId xmlns:a16="http://schemas.microsoft.com/office/drawing/2014/main" id="{CD5E87AD-FD79-41ED-8592-A3735A60E840}"/>
              </a:ext>
            </a:extLst>
          </p:cNvPr>
          <p:cNvSpPr>
            <a:spLocks noGrp="1"/>
          </p:cNvSpPr>
          <p:nvPr>
            <p:ph type="sldNum" sz="quarter" idx="5"/>
          </p:nvPr>
        </p:nvSpPr>
        <p:spPr/>
        <p:txBody>
          <a:bodyPr/>
          <a:lstStyle/>
          <a:p>
            <a:pPr>
              <a:defRPr/>
            </a:pPr>
            <a:fld id="{D2B85848-249A-4A1F-BD97-096076EA879A}" type="slidenum">
              <a:rPr lang="lv-LV" smtClean="0"/>
              <a:pPr>
                <a:defRPr/>
              </a:pPr>
              <a:t>9</a:t>
            </a:fld>
            <a:endParaRPr lang="lv-LV"/>
          </a:p>
        </p:txBody>
      </p:sp>
    </p:spTree>
    <p:extLst>
      <p:ext uri="{BB962C8B-B14F-4D97-AF65-F5344CB8AC3E}">
        <p14:creationId xmlns:p14="http://schemas.microsoft.com/office/powerpoint/2010/main" val="880999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36" name="Rectangle 16"/>
          <p:cNvSpPr>
            <a:spLocks noGrp="1" noChangeArrowheads="1"/>
          </p:cNvSpPr>
          <p:nvPr>
            <p:ph type="ctrTitle"/>
          </p:nvPr>
        </p:nvSpPr>
        <p:spPr>
          <a:xfrm>
            <a:off x="3962400" y="1828800"/>
            <a:ext cx="7797800" cy="2209800"/>
          </a:xfrm>
        </p:spPr>
        <p:txBody>
          <a:bodyPr/>
          <a:lstStyle>
            <a:lvl1pPr>
              <a:defRPr sz="3600">
                <a:solidFill>
                  <a:srgbClr val="FFFFFF"/>
                </a:solidFill>
              </a:defRPr>
            </a:lvl1pPr>
          </a:lstStyle>
          <a:p>
            <a:r>
              <a:rPr lang="en-US"/>
              <a:t>Click to edit Master title style</a:t>
            </a:r>
            <a:endParaRPr lang="lv-LV"/>
          </a:p>
        </p:txBody>
      </p:sp>
      <p:sp>
        <p:nvSpPr>
          <p:cNvPr id="5137" name="Rectangle 17"/>
          <p:cNvSpPr>
            <a:spLocks noGrp="1" noChangeArrowheads="1"/>
          </p:cNvSpPr>
          <p:nvPr>
            <p:ph type="subTitle" idx="1"/>
          </p:nvPr>
        </p:nvSpPr>
        <p:spPr>
          <a:xfrm>
            <a:off x="3962402" y="4581528"/>
            <a:ext cx="7702551" cy="1655763"/>
          </a:xfrm>
        </p:spPr>
        <p:txBody>
          <a:bodyPr/>
          <a:lstStyle>
            <a:lvl1pPr marL="0" indent="0" algn="r">
              <a:buFont typeface="Wingdings" pitchFamily="2" charset="2"/>
              <a:buNone/>
              <a:defRPr sz="2400"/>
            </a:lvl1pPr>
          </a:lstStyle>
          <a:p>
            <a:r>
              <a:rPr lang="en-US"/>
              <a:t>Click to edit Master subtitle style</a:t>
            </a:r>
            <a:endParaRPr lang="lv-LV"/>
          </a:p>
        </p:txBody>
      </p:sp>
      <p:sp>
        <p:nvSpPr>
          <p:cNvPr id="19" name="Rectangle 13"/>
          <p:cNvSpPr>
            <a:spLocks noGrp="1" noChangeArrowheads="1"/>
          </p:cNvSpPr>
          <p:nvPr>
            <p:ph type="dt" sz="half" idx="10"/>
          </p:nvPr>
        </p:nvSpPr>
        <p:spPr bwMode="auto">
          <a:xfrm>
            <a:off x="609600" y="6248400"/>
            <a:ext cx="28448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smtClean="0"/>
            </a:lvl1pPr>
          </a:lstStyle>
          <a:p>
            <a:pPr>
              <a:defRPr/>
            </a:pPr>
            <a:endParaRPr lang="lv-LV"/>
          </a:p>
        </p:txBody>
      </p:sp>
      <p:sp>
        <p:nvSpPr>
          <p:cNvPr id="20" name="Rectangle 14"/>
          <p:cNvSpPr>
            <a:spLocks noGrp="1" noChangeArrowheads="1"/>
          </p:cNvSpPr>
          <p:nvPr>
            <p:ph type="ftr" sz="quarter" idx="11"/>
          </p:nvPr>
        </p:nvSpPr>
        <p:spPr>
          <a:xfrm>
            <a:off x="4165600" y="6248400"/>
            <a:ext cx="3860800" cy="457200"/>
          </a:xfrm>
          <a:prstGeom prst="rect">
            <a:avLst/>
          </a:prstGeom>
        </p:spPr>
        <p:txBody>
          <a:bodyPr/>
          <a:lstStyle>
            <a:lvl1pPr>
              <a:defRPr sz="1200" smtClean="0">
                <a:solidFill>
                  <a:schemeClr val="tx1"/>
                </a:solidFill>
              </a:defRPr>
            </a:lvl1pPr>
          </a:lstStyle>
          <a:p>
            <a:pPr>
              <a:defRPr/>
            </a:pPr>
            <a:endParaRPr lang="lv-LV"/>
          </a:p>
        </p:txBody>
      </p:sp>
      <p:sp>
        <p:nvSpPr>
          <p:cNvPr id="21" name="Rectangle 15"/>
          <p:cNvSpPr>
            <a:spLocks noGrp="1" noChangeArrowheads="1"/>
          </p:cNvSpPr>
          <p:nvPr>
            <p:ph type="sldNum" sz="quarter" idx="12"/>
          </p:nvPr>
        </p:nvSpPr>
        <p:spPr>
          <a:xfrm>
            <a:off x="8737600" y="6248400"/>
            <a:ext cx="2844800" cy="457200"/>
          </a:xfrm>
          <a:prstGeom prst="rect">
            <a:avLst/>
          </a:prstGeom>
        </p:spPr>
        <p:txBody>
          <a:bodyPr/>
          <a:lstStyle>
            <a:lvl1pPr>
              <a:defRPr sz="1200" smtClean="0"/>
            </a:lvl1pPr>
          </a:lstStyle>
          <a:p>
            <a:pPr>
              <a:defRPr/>
            </a:pPr>
            <a:fld id="{C50236D9-109E-4C82-A40A-BD74E331FB7C}" type="slidenum">
              <a:rPr lang="lv-LV"/>
              <a:pPr>
                <a:defRPr/>
              </a:pPr>
              <a:t>‹#›</a:t>
            </a:fld>
            <a:endParaRPr lang="lv-LV"/>
          </a:p>
        </p:txBody>
      </p:sp>
    </p:spTree>
    <p:extLst>
      <p:ext uri="{BB962C8B-B14F-4D97-AF65-F5344CB8AC3E}">
        <p14:creationId xmlns:p14="http://schemas.microsoft.com/office/powerpoint/2010/main" val="3988700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81" y="249083"/>
            <a:ext cx="10033115" cy="737494"/>
          </a:xfrm>
        </p:spPr>
        <p:txBody>
          <a:bodyPr/>
          <a:lstStyle>
            <a:lvl1pPr algn="l">
              <a:defRPr lang="lv-LV" sz="2800" b="1" dirty="0">
                <a:solidFill>
                  <a:schemeClr val="tx1"/>
                </a:solidFill>
                <a:latin typeface="+mj-lt"/>
                <a:ea typeface="+mj-ea"/>
                <a:cs typeface="+mj-cs"/>
              </a:defRPr>
            </a:lvl1pPr>
          </a:lstStyle>
          <a:p>
            <a:r>
              <a:rPr lang="en-US" dirty="0"/>
              <a:t>CLICK TO EDIT MASTER TITLE STYLE</a:t>
            </a:r>
            <a:endParaRPr lang="lv-LV" dirty="0"/>
          </a:p>
        </p:txBody>
      </p:sp>
      <p:sp>
        <p:nvSpPr>
          <p:cNvPr id="3" name="Content Placeholder 2"/>
          <p:cNvSpPr>
            <a:spLocks noGrp="1"/>
          </p:cNvSpPr>
          <p:nvPr>
            <p:ph idx="1"/>
          </p:nvPr>
        </p:nvSpPr>
        <p:spPr>
          <a:xfrm>
            <a:off x="609600" y="1340768"/>
            <a:ext cx="9950896" cy="4825085"/>
          </a:xfrm>
        </p:spPr>
        <p:txBody>
          <a:bodyPr/>
          <a:lstStyle>
            <a:lvl1pPr>
              <a:buClr>
                <a:schemeClr val="bg1">
                  <a:lumMod val="65000"/>
                </a:schemeClr>
              </a:buCl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v-LV" dirty="0"/>
          </a:p>
        </p:txBody>
      </p:sp>
      <p:pic>
        <p:nvPicPr>
          <p:cNvPr id="7" name="Grafik 8"/>
          <p:cNvPicPr>
            <a:picLocks noChangeAspect="1"/>
          </p:cNvPicPr>
          <p:nvPr userDrawn="1"/>
        </p:nvPicPr>
        <p:blipFill>
          <a:blip r:embed="rId2" cstate="print"/>
          <a:srcRect/>
          <a:stretch>
            <a:fillRect/>
          </a:stretch>
        </p:blipFill>
        <p:spPr bwMode="auto">
          <a:xfrm>
            <a:off x="0" y="5851525"/>
            <a:ext cx="12192000" cy="738188"/>
          </a:xfrm>
          <a:prstGeom prst="rect">
            <a:avLst/>
          </a:prstGeom>
          <a:noFill/>
          <a:ln w="9525">
            <a:noFill/>
            <a:miter lim="800000"/>
            <a:headEnd/>
            <a:tailEnd/>
          </a:ln>
        </p:spPr>
      </p:pic>
      <p:sp>
        <p:nvSpPr>
          <p:cNvPr id="8" name="Text Box 19"/>
          <p:cNvSpPr txBox="1">
            <a:spLocks noChangeArrowheads="1"/>
          </p:cNvSpPr>
          <p:nvPr userDrawn="1"/>
        </p:nvSpPr>
        <p:spPr bwMode="auto">
          <a:xfrm>
            <a:off x="10271583" y="6581002"/>
            <a:ext cx="1236133" cy="246221"/>
          </a:xfrm>
          <a:prstGeom prst="rect">
            <a:avLst/>
          </a:prstGeom>
          <a:noFill/>
          <a:ln w="9525">
            <a:noFill/>
            <a:miter lim="800000"/>
            <a:headEnd/>
            <a:tailEnd/>
          </a:ln>
          <a:effectLst/>
        </p:spPr>
        <p:txBody>
          <a:bodyPr>
            <a:spAutoFit/>
          </a:bodyPr>
          <a:ls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r>
              <a:rPr lang="de-DE" sz="1000" b="0" noProof="0" dirty="0">
                <a:solidFill>
                  <a:srgbClr val="6E6452"/>
                </a:solidFill>
                <a:latin typeface="Arial Narrow" pitchFamily="34" charset="0"/>
              </a:rPr>
              <a:t>Page </a:t>
            </a:r>
            <a:fld id="{327115CA-E6A4-425F-BB4F-A64D48743A27}" type="slidenum">
              <a:rPr lang="de-DE" sz="1000" b="0" noProof="0">
                <a:solidFill>
                  <a:srgbClr val="6E6452"/>
                </a:solidFill>
                <a:latin typeface="Arial Narrow" pitchFamily="34" charset="0"/>
              </a:rPr>
              <a:pPr/>
              <a:t>‹#›</a:t>
            </a:fld>
            <a:endParaRPr lang="de-DE" sz="1000" b="0" noProof="0" dirty="0">
              <a:solidFill>
                <a:srgbClr val="6E6452"/>
              </a:solidFill>
              <a:latin typeface="Arial Narrow" pitchFamily="34" charset="0"/>
            </a:endParaRPr>
          </a:p>
        </p:txBody>
      </p:sp>
    </p:spTree>
    <p:extLst>
      <p:ext uri="{BB962C8B-B14F-4D97-AF65-F5344CB8AC3E}">
        <p14:creationId xmlns:p14="http://schemas.microsoft.com/office/powerpoint/2010/main" val="2638999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pic>
        <p:nvPicPr>
          <p:cNvPr id="6" name="Grafik 10"/>
          <p:cNvPicPr>
            <a:picLocks noChangeAspect="1"/>
          </p:cNvPicPr>
          <p:nvPr userDrawn="1"/>
        </p:nvPicPr>
        <p:blipFill>
          <a:blip r:embed="rId2" cstate="print"/>
          <a:srcRect/>
          <a:stretch>
            <a:fillRect/>
          </a:stretch>
        </p:blipFill>
        <p:spPr bwMode="auto">
          <a:xfrm>
            <a:off x="0" y="0"/>
            <a:ext cx="12192000" cy="1119188"/>
          </a:xfrm>
          <a:prstGeom prst="rect">
            <a:avLst/>
          </a:prstGeom>
          <a:noFill/>
          <a:ln w="9525">
            <a:noFill/>
            <a:miter lim="800000"/>
            <a:headEnd/>
            <a:tailEnd/>
          </a:ln>
        </p:spPr>
      </p:pic>
      <p:pic>
        <p:nvPicPr>
          <p:cNvPr id="7" name="Grafik 7"/>
          <p:cNvPicPr>
            <a:picLocks noChangeAspect="1"/>
          </p:cNvPicPr>
          <p:nvPr userDrawn="1"/>
        </p:nvPicPr>
        <p:blipFill>
          <a:blip r:embed="rId3" cstate="print"/>
          <a:srcRect/>
          <a:stretch>
            <a:fillRect/>
          </a:stretch>
        </p:blipFill>
        <p:spPr bwMode="auto">
          <a:xfrm>
            <a:off x="8739703" y="350040"/>
            <a:ext cx="2808816" cy="877888"/>
          </a:xfrm>
          <a:prstGeom prst="rect">
            <a:avLst/>
          </a:prstGeom>
          <a:noFill/>
          <a:ln w="9525">
            <a:noFill/>
            <a:miter lim="800000"/>
            <a:headEnd/>
            <a:tailEnd/>
          </a:ln>
        </p:spPr>
      </p:pic>
      <p:sp>
        <p:nvSpPr>
          <p:cNvPr id="8" name="Rectangle 16"/>
          <p:cNvSpPr>
            <a:spLocks noGrp="1" noChangeArrowheads="1"/>
          </p:cNvSpPr>
          <p:nvPr>
            <p:ph type="subTitle" sz="quarter" idx="1" hasCustomPrompt="1"/>
          </p:nvPr>
        </p:nvSpPr>
        <p:spPr>
          <a:xfrm>
            <a:off x="1387200" y="3239022"/>
            <a:ext cx="9379200" cy="1752600"/>
          </a:xfrm>
        </p:spPr>
        <p:txBody>
          <a:bodyPr/>
          <a:lstStyle>
            <a:lvl1pPr marL="0" indent="0" algn="ctr">
              <a:buFont typeface="Wingdings" pitchFamily="2" charset="2"/>
              <a:buNone/>
              <a:defRPr sz="2800" baseline="0"/>
            </a:lvl1pPr>
          </a:lstStyle>
          <a:p>
            <a:r>
              <a:rPr lang="de-DE" dirty="0"/>
              <a:t>Untertitel durch Klicken hinzufügen</a:t>
            </a:r>
          </a:p>
        </p:txBody>
      </p:sp>
      <p:sp>
        <p:nvSpPr>
          <p:cNvPr id="9" name="Rectangle 15"/>
          <p:cNvSpPr>
            <a:spLocks noGrp="1" noChangeArrowheads="1"/>
          </p:cNvSpPr>
          <p:nvPr>
            <p:ph type="ctrTitle" sz="quarter" hasCustomPrompt="1"/>
          </p:nvPr>
        </p:nvSpPr>
        <p:spPr>
          <a:xfrm>
            <a:off x="1387200" y="1993726"/>
            <a:ext cx="9379200" cy="1143000"/>
          </a:xfrm>
        </p:spPr>
        <p:txBody>
          <a:bodyPr anchor="ctr"/>
          <a:lstStyle>
            <a:lvl1pPr algn="ctr">
              <a:defRPr sz="3600"/>
            </a:lvl1pPr>
          </a:lstStyle>
          <a:p>
            <a:r>
              <a:rPr lang="de-DE" dirty="0"/>
              <a:t>Titel durch Klicken hinzufügen</a:t>
            </a:r>
          </a:p>
        </p:txBody>
      </p:sp>
      <p:sp>
        <p:nvSpPr>
          <p:cNvPr id="10" name="Rechteck 9"/>
          <p:cNvSpPr/>
          <p:nvPr userDrawn="1"/>
        </p:nvSpPr>
        <p:spPr bwMode="auto">
          <a:xfrm>
            <a:off x="10295468" y="6604000"/>
            <a:ext cx="1896533"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de-DE" dirty="0"/>
          </a:p>
        </p:txBody>
      </p:sp>
    </p:spTree>
    <p:extLst>
      <p:ext uri="{BB962C8B-B14F-4D97-AF65-F5344CB8AC3E}">
        <p14:creationId xmlns:p14="http://schemas.microsoft.com/office/powerpoint/2010/main" val="255743081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ivi saturi">
    <p:spTree>
      <p:nvGrpSpPr>
        <p:cNvPr id="1" name=""/>
        <p:cNvGrpSpPr/>
        <p:nvPr/>
      </p:nvGrpSpPr>
      <p:grpSpPr>
        <a:xfrm>
          <a:off x="0" y="0"/>
          <a:ext cx="0" cy="0"/>
          <a:chOff x="0" y="0"/>
          <a:chExt cx="0" cy="0"/>
        </a:xfrm>
      </p:grpSpPr>
      <p:sp>
        <p:nvSpPr>
          <p:cNvPr id="5" name="Kājenes vietturis 4"/>
          <p:cNvSpPr>
            <a:spLocks noGrp="1"/>
          </p:cNvSpPr>
          <p:nvPr>
            <p:ph type="ftr" sz="quarter" idx="10"/>
          </p:nvPr>
        </p:nvSpPr>
        <p:spPr/>
        <p:txBody>
          <a:bodyPr/>
          <a:lstStyle>
            <a:lvl1pPr>
              <a:defRPr/>
            </a:lvl1pPr>
          </a:lstStyle>
          <a:p>
            <a:endParaRPr lang="lv-LV" dirty="0"/>
          </a:p>
        </p:txBody>
      </p:sp>
      <p:sp>
        <p:nvSpPr>
          <p:cNvPr id="6" name="Slaida numura vietturis 5"/>
          <p:cNvSpPr>
            <a:spLocks noGrp="1"/>
          </p:cNvSpPr>
          <p:nvPr>
            <p:ph type="sldNum" sz="quarter" idx="11"/>
          </p:nvPr>
        </p:nvSpPr>
        <p:spPr/>
        <p:txBody>
          <a:bodyPr/>
          <a:lstStyle>
            <a:lvl1pPr>
              <a:defRPr/>
            </a:lvl1pPr>
          </a:lstStyle>
          <a:p>
            <a:endParaRPr lang="lv-LV" dirty="0"/>
          </a:p>
        </p:txBody>
      </p:sp>
      <p:pic>
        <p:nvPicPr>
          <p:cNvPr id="7" name="Grafik 8"/>
          <p:cNvPicPr>
            <a:picLocks noChangeAspect="1"/>
          </p:cNvPicPr>
          <p:nvPr userDrawn="1"/>
        </p:nvPicPr>
        <p:blipFill>
          <a:blip r:embed="rId2" cstate="print"/>
          <a:srcRect/>
          <a:stretch>
            <a:fillRect/>
          </a:stretch>
        </p:blipFill>
        <p:spPr bwMode="auto">
          <a:xfrm>
            <a:off x="0" y="5851525"/>
            <a:ext cx="12192000" cy="738188"/>
          </a:xfrm>
          <a:prstGeom prst="rect">
            <a:avLst/>
          </a:prstGeom>
          <a:noFill/>
          <a:ln w="9525">
            <a:noFill/>
            <a:miter lim="800000"/>
            <a:headEnd/>
            <a:tailEnd/>
          </a:ln>
        </p:spPr>
      </p:pic>
      <p:sp>
        <p:nvSpPr>
          <p:cNvPr id="8" name="Text Box 19"/>
          <p:cNvSpPr txBox="1">
            <a:spLocks noChangeArrowheads="1"/>
          </p:cNvSpPr>
          <p:nvPr userDrawn="1"/>
        </p:nvSpPr>
        <p:spPr bwMode="auto">
          <a:xfrm>
            <a:off x="10271583" y="6581002"/>
            <a:ext cx="1236133" cy="246221"/>
          </a:xfrm>
          <a:prstGeom prst="rect">
            <a:avLst/>
          </a:prstGeom>
          <a:noFill/>
          <a:ln w="9525">
            <a:noFill/>
            <a:miter lim="800000"/>
            <a:headEnd/>
            <a:tailEnd/>
          </a:ln>
          <a:effectLst/>
        </p:spPr>
        <p:txBody>
          <a:bodyPr>
            <a:spAutoFit/>
          </a:bodyPr>
          <a:ls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r>
              <a:rPr lang="de-DE" sz="1000" b="0" noProof="0" dirty="0">
                <a:solidFill>
                  <a:srgbClr val="6E6452"/>
                </a:solidFill>
                <a:latin typeface="Arial Narrow" pitchFamily="34" charset="0"/>
              </a:rPr>
              <a:t>Page </a:t>
            </a:r>
            <a:fld id="{327115CA-E6A4-425F-BB4F-A64D48743A27}" type="slidenum">
              <a:rPr lang="de-DE" sz="1000" b="0" noProof="0">
                <a:solidFill>
                  <a:srgbClr val="6E6452"/>
                </a:solidFill>
                <a:latin typeface="Arial Narrow" pitchFamily="34" charset="0"/>
              </a:rPr>
              <a:pPr/>
              <a:t>‹#›</a:t>
            </a:fld>
            <a:endParaRPr lang="de-DE" sz="1000" b="0" noProof="0" dirty="0">
              <a:solidFill>
                <a:srgbClr val="6E6452"/>
              </a:solidFill>
              <a:latin typeface="Arial Narrow" pitchFamily="34" charset="0"/>
            </a:endParaRPr>
          </a:p>
        </p:txBody>
      </p:sp>
    </p:spTree>
    <p:extLst>
      <p:ext uri="{BB962C8B-B14F-4D97-AF65-F5344CB8AC3E}">
        <p14:creationId xmlns:p14="http://schemas.microsoft.com/office/powerpoint/2010/main" val="2471558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gi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8" name="Rectangle 14"/>
          <p:cNvSpPr>
            <a:spLocks noGrp="1" noChangeArrowheads="1"/>
          </p:cNvSpPr>
          <p:nvPr>
            <p:ph type="title"/>
          </p:nvPr>
        </p:nvSpPr>
        <p:spPr bwMode="auto">
          <a:xfrm>
            <a:off x="609600" y="342377"/>
            <a:ext cx="9950897" cy="566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lv-LV" dirty="0"/>
              <a:t>Click to edit Master title style</a:t>
            </a:r>
            <a:endParaRPr lang="lv-LV" altLang="lv-LV" dirty="0"/>
          </a:p>
        </p:txBody>
      </p:sp>
      <p:sp>
        <p:nvSpPr>
          <p:cNvPr id="1032" name="Rectangle 21"/>
          <p:cNvSpPr>
            <a:spLocks noGrp="1" noChangeArrowheads="1"/>
          </p:cNvSpPr>
          <p:nvPr>
            <p:ph type="body" idx="1"/>
          </p:nvPr>
        </p:nvSpPr>
        <p:spPr bwMode="auto">
          <a:xfrm>
            <a:off x="609600" y="1340768"/>
            <a:ext cx="9950896" cy="482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lv-LV" dirty="0"/>
              <a:t>Click to edit Master text styles</a:t>
            </a:r>
          </a:p>
          <a:p>
            <a:pPr lvl="1"/>
            <a:r>
              <a:rPr lang="en-US" altLang="lv-LV" dirty="0"/>
              <a:t>Second level</a:t>
            </a:r>
          </a:p>
          <a:p>
            <a:pPr lvl="2"/>
            <a:r>
              <a:rPr lang="en-US" altLang="lv-LV" dirty="0"/>
              <a:t>Third level</a:t>
            </a:r>
          </a:p>
          <a:p>
            <a:pPr lvl="3"/>
            <a:r>
              <a:rPr lang="en-US" altLang="lv-LV" dirty="0"/>
              <a:t>Fourth level</a:t>
            </a:r>
          </a:p>
          <a:p>
            <a:pPr lvl="4"/>
            <a:r>
              <a:rPr lang="en-US" altLang="lv-LV" dirty="0"/>
              <a:t>Fifth level</a:t>
            </a:r>
            <a:endParaRPr lang="lv-LV" altLang="lv-LV" dirty="0"/>
          </a:p>
        </p:txBody>
      </p:sp>
      <p:pic>
        <p:nvPicPr>
          <p:cNvPr id="7" name="Grafik 7"/>
          <p:cNvPicPr>
            <a:picLocks noChangeAspect="1"/>
          </p:cNvPicPr>
          <p:nvPr userDrawn="1"/>
        </p:nvPicPr>
        <p:blipFill>
          <a:blip r:embed="rId6" cstate="print"/>
          <a:srcRect/>
          <a:stretch>
            <a:fillRect/>
          </a:stretch>
        </p:blipFill>
        <p:spPr bwMode="auto">
          <a:xfrm>
            <a:off x="9264352" y="193673"/>
            <a:ext cx="2808816" cy="8778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2" r:id="rId1"/>
    <p:sldLayoutId id="2147483662" r:id="rId2"/>
    <p:sldLayoutId id="2147483673" r:id="rId3"/>
    <p:sldLayoutId id="2147483676" r:id="rId4"/>
  </p:sldLayoutIdLst>
  <p:hf sldNum="0" hdr="0" dt="0"/>
  <p:txStyles>
    <p:titleStyle>
      <a:lvl1pPr algn="l" rtl="0" eaLnBrk="1" fontAlgn="base" hangingPunct="1">
        <a:spcBef>
          <a:spcPct val="0"/>
        </a:spcBef>
        <a:spcAft>
          <a:spcPct val="0"/>
        </a:spcAft>
        <a:defRPr lang="lv-LV" altLang="lv-LV" sz="2400" b="0" dirty="0" smtClean="0">
          <a:solidFill>
            <a:srgbClr val="6E6452"/>
          </a:solidFill>
          <a:latin typeface="+mj-lt"/>
          <a:ea typeface="+mj-ea"/>
          <a:cs typeface="+mj-cs"/>
        </a:defRPr>
      </a:lvl1pPr>
      <a:lvl2pPr algn="l" rtl="0" eaLnBrk="1" fontAlgn="base" hangingPunct="1">
        <a:spcBef>
          <a:spcPct val="0"/>
        </a:spcBef>
        <a:spcAft>
          <a:spcPct val="0"/>
        </a:spcAft>
        <a:defRPr sz="3300" b="1">
          <a:solidFill>
            <a:schemeClr val="tx1"/>
          </a:solidFill>
          <a:latin typeface="Arial" charset="0"/>
        </a:defRPr>
      </a:lvl2pPr>
      <a:lvl3pPr algn="l" rtl="0" eaLnBrk="1" fontAlgn="base" hangingPunct="1">
        <a:spcBef>
          <a:spcPct val="0"/>
        </a:spcBef>
        <a:spcAft>
          <a:spcPct val="0"/>
        </a:spcAft>
        <a:defRPr sz="3300" b="1">
          <a:solidFill>
            <a:schemeClr val="tx1"/>
          </a:solidFill>
          <a:latin typeface="Arial" charset="0"/>
        </a:defRPr>
      </a:lvl3pPr>
      <a:lvl4pPr algn="l" rtl="0" eaLnBrk="1" fontAlgn="base" hangingPunct="1">
        <a:spcBef>
          <a:spcPct val="0"/>
        </a:spcBef>
        <a:spcAft>
          <a:spcPct val="0"/>
        </a:spcAft>
        <a:defRPr sz="3300" b="1">
          <a:solidFill>
            <a:schemeClr val="tx1"/>
          </a:solidFill>
          <a:latin typeface="Arial" charset="0"/>
        </a:defRPr>
      </a:lvl4pPr>
      <a:lvl5pPr algn="l" rtl="0" eaLnBrk="1" fontAlgn="base" hangingPunct="1">
        <a:spcBef>
          <a:spcPct val="0"/>
        </a:spcBef>
        <a:spcAft>
          <a:spcPct val="0"/>
        </a:spcAft>
        <a:defRPr sz="3300" b="1">
          <a:solidFill>
            <a:schemeClr val="tx1"/>
          </a:solidFill>
          <a:latin typeface="Arial" charset="0"/>
        </a:defRPr>
      </a:lvl5pPr>
      <a:lvl6pPr marL="457200" algn="l" rtl="0" eaLnBrk="1" fontAlgn="base" hangingPunct="1">
        <a:spcBef>
          <a:spcPct val="0"/>
        </a:spcBef>
        <a:spcAft>
          <a:spcPct val="0"/>
        </a:spcAft>
        <a:defRPr sz="3300" b="1">
          <a:solidFill>
            <a:schemeClr val="tx1"/>
          </a:solidFill>
          <a:latin typeface="Arial" charset="0"/>
        </a:defRPr>
      </a:lvl6pPr>
      <a:lvl7pPr marL="914400" algn="l" rtl="0" eaLnBrk="1" fontAlgn="base" hangingPunct="1">
        <a:spcBef>
          <a:spcPct val="0"/>
        </a:spcBef>
        <a:spcAft>
          <a:spcPct val="0"/>
        </a:spcAft>
        <a:defRPr sz="3300" b="1">
          <a:solidFill>
            <a:schemeClr val="tx1"/>
          </a:solidFill>
          <a:latin typeface="Arial" charset="0"/>
        </a:defRPr>
      </a:lvl7pPr>
      <a:lvl8pPr marL="1371600" algn="l" rtl="0" eaLnBrk="1" fontAlgn="base" hangingPunct="1">
        <a:spcBef>
          <a:spcPct val="0"/>
        </a:spcBef>
        <a:spcAft>
          <a:spcPct val="0"/>
        </a:spcAft>
        <a:defRPr sz="3300" b="1">
          <a:solidFill>
            <a:schemeClr val="tx1"/>
          </a:solidFill>
          <a:latin typeface="Arial" charset="0"/>
        </a:defRPr>
      </a:lvl8pPr>
      <a:lvl9pPr marL="1828800" algn="l" rtl="0" eaLnBrk="1" fontAlgn="base" hangingPunct="1">
        <a:spcBef>
          <a:spcPct val="0"/>
        </a:spcBef>
        <a:spcAft>
          <a:spcPct val="0"/>
        </a:spcAft>
        <a:defRPr sz="3300" b="1">
          <a:solidFill>
            <a:schemeClr val="tx1"/>
          </a:solidFill>
          <a:latin typeface="Arial" charset="0"/>
        </a:defRPr>
      </a:lvl9pPr>
    </p:titleStyle>
    <p:bodyStyle>
      <a:lvl1pPr marL="342900" indent="-342900" algn="l" rtl="0" eaLnBrk="1" fontAlgn="base" hangingPunct="1">
        <a:spcBef>
          <a:spcPct val="20000"/>
        </a:spcBef>
        <a:spcAft>
          <a:spcPct val="0"/>
        </a:spcAft>
        <a:buClr>
          <a:srgbClr val="C00000"/>
        </a:buClr>
        <a:buSzPct val="100000"/>
        <a:buFont typeface="Arial" panose="020B0604020202020204" pitchFamily="34" charset="0"/>
        <a:buChar char="•"/>
        <a:defRPr lang="en-US" altLang="lv-LV" sz="1800" dirty="0" smtClean="0">
          <a:solidFill>
            <a:srgbClr val="6E6452"/>
          </a:solidFill>
          <a:latin typeface="+mn-lt"/>
          <a:ea typeface="+mn-ea"/>
          <a:cs typeface="+mn-cs"/>
        </a:defRPr>
      </a:lvl1pPr>
      <a:lvl2pPr marL="742950" indent="-28575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dirty="0" smtClean="0">
          <a:solidFill>
            <a:srgbClr val="6E6452"/>
          </a:solidFill>
          <a:latin typeface="+mn-lt"/>
        </a:defRPr>
      </a:lvl2pPr>
      <a:lvl3pPr marL="11430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dirty="0" smtClean="0">
          <a:solidFill>
            <a:srgbClr val="6E6452"/>
          </a:solidFill>
          <a:latin typeface="+mn-lt"/>
        </a:defRPr>
      </a:lvl3pPr>
      <a:lvl4pPr marL="16002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en-US" altLang="lv-LV" sz="1800" dirty="0" smtClean="0">
          <a:solidFill>
            <a:srgbClr val="6E6452"/>
          </a:solidFill>
          <a:latin typeface="+mn-lt"/>
        </a:defRPr>
      </a:lvl4pPr>
      <a:lvl5pPr marL="2057400" indent="-228600" algn="l" rtl="0" eaLnBrk="1" fontAlgn="base" hangingPunct="1">
        <a:spcBef>
          <a:spcPct val="20000"/>
        </a:spcBef>
        <a:spcAft>
          <a:spcPct val="0"/>
        </a:spcAft>
        <a:buClr>
          <a:schemeClr val="bg1">
            <a:lumMod val="50000"/>
          </a:schemeClr>
        </a:buClr>
        <a:buSzPct val="90000"/>
        <a:buFont typeface="Arial" panose="020B0604020202020204" pitchFamily="34" charset="0"/>
        <a:buChar char="•"/>
        <a:defRPr lang="lv-LV" altLang="lv-LV" sz="1800" baseline="0" dirty="0" smtClean="0">
          <a:solidFill>
            <a:srgbClr val="6E6452"/>
          </a:solidFill>
          <a:latin typeface="+mn-lt"/>
        </a:defRPr>
      </a:lvl5pPr>
      <a:lvl6pPr marL="25146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bg2"/>
        </a:buClr>
        <a:buFont typeface="Wingdings" pitchFamily="2" charset="2"/>
        <a:buChar char="§"/>
        <a:defRPr sz="2000">
          <a:solidFill>
            <a:schemeClr val="tx1"/>
          </a:solidFill>
          <a:latin typeface="+mn-lt"/>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g"/><Relationship Id="rId4" Type="http://schemas.openxmlformats.org/officeDocument/2006/relationships/image" Target="../media/image29.jpeg"/><Relationship Id="rId9"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78.jpeg"/><Relationship Id="rId4" Type="http://schemas.openxmlformats.org/officeDocument/2006/relationships/chart" Target="../charts/chart1.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chart" Target="../charts/chart5.xml"/></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jpeg"/></Relationships>
</file>

<file path=ppt/slides/_rels/slide41.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gi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7" Type="http://schemas.microsoft.com/office/2007/relationships/hdphoto" Target="../media/hdphoto2.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7" descr="Weltkarte-Layer-NEU.jpg"/>
          <p:cNvPicPr>
            <a:picLocks noChangeAspect="1"/>
          </p:cNvPicPr>
          <p:nvPr/>
        </p:nvPicPr>
        <p:blipFill>
          <a:blip r:embed="rId3" cstate="print"/>
          <a:srcRect/>
          <a:stretch>
            <a:fillRect/>
          </a:stretch>
        </p:blipFill>
        <p:spPr bwMode="auto">
          <a:xfrm>
            <a:off x="1530807" y="1024877"/>
            <a:ext cx="9123345" cy="5417489"/>
          </a:xfrm>
          <a:prstGeom prst="rect">
            <a:avLst/>
          </a:prstGeom>
          <a:noFill/>
          <a:ln w="9525">
            <a:noFill/>
            <a:miter lim="800000"/>
            <a:headEnd/>
            <a:tailEnd/>
          </a:ln>
        </p:spPr>
      </p:pic>
      <p:sp>
        <p:nvSpPr>
          <p:cNvPr id="5" name="Titel 1"/>
          <p:cNvSpPr txBox="1">
            <a:spLocks/>
          </p:cNvSpPr>
          <p:nvPr/>
        </p:nvSpPr>
        <p:spPr>
          <a:xfrm>
            <a:off x="1506295" y="2348880"/>
            <a:ext cx="10685705" cy="2647156"/>
          </a:xfrm>
          <a:prstGeom prst="rect">
            <a:avLst/>
          </a:prstGeom>
          <a:solidFill>
            <a:srgbClr val="C00000">
              <a:alpha val="70000"/>
            </a:srgbClr>
          </a:solidFill>
        </p:spPr>
        <p:txBody>
          <a:bodyPr/>
          <a:lstStyle>
            <a:lvl1pPr algn="l" rtl="0" eaLnBrk="1" fontAlgn="base" hangingPunct="1">
              <a:spcBef>
                <a:spcPct val="0"/>
              </a:spcBef>
              <a:spcAft>
                <a:spcPct val="0"/>
              </a:spcAft>
              <a:defRPr sz="2400">
                <a:solidFill>
                  <a:srgbClr val="6E645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uk-UA" sz="1600" b="1" dirty="0">
                <a:solidFill>
                  <a:srgbClr val="FFFFFF"/>
                </a:solidFill>
                <a:latin typeface="Arial"/>
              </a:rPr>
              <a:t>	</a:t>
            </a:r>
          </a:p>
          <a:p>
            <a:pPr>
              <a:defRPr/>
            </a:pPr>
            <a:r>
              <a:rPr lang="uk-UA" sz="1600" b="1" dirty="0">
                <a:solidFill>
                  <a:srgbClr val="FFFFFF"/>
                </a:solidFill>
                <a:latin typeface="Arial"/>
              </a:rPr>
              <a:t>	</a:t>
            </a:r>
            <a:r>
              <a:rPr lang="uk-UA" sz="2800" b="1" dirty="0">
                <a:solidFill>
                  <a:srgbClr val="FFFFFF"/>
                </a:solidFill>
                <a:latin typeface="Arial"/>
              </a:rPr>
              <a:t>Тренінг для енергоаудиторів</a:t>
            </a:r>
          </a:p>
          <a:p>
            <a:pPr>
              <a:defRPr/>
            </a:pPr>
            <a:endParaRPr lang="uk-UA" sz="1000" b="1" dirty="0">
              <a:solidFill>
                <a:srgbClr val="FFFFFF"/>
              </a:solidFill>
              <a:latin typeface="Arial"/>
            </a:endParaRPr>
          </a:p>
          <a:p>
            <a:pPr marL="896938">
              <a:lnSpc>
                <a:spcPct val="150000"/>
              </a:lnSpc>
              <a:tabLst>
                <a:tab pos="900113" algn="l"/>
              </a:tabLst>
              <a:defRPr/>
            </a:pPr>
            <a:r>
              <a:rPr lang="uk-UA" sz="1800" b="1" dirty="0">
                <a:solidFill>
                  <a:srgbClr val="FFFFFF"/>
                </a:solidFill>
              </a:rPr>
              <a:t>Модуль 2 . Технічні аспекти</a:t>
            </a:r>
          </a:p>
          <a:p>
            <a:pPr marL="896938">
              <a:lnSpc>
                <a:spcPct val="150000"/>
              </a:lnSpc>
              <a:tabLst>
                <a:tab pos="900113" algn="l"/>
              </a:tabLst>
              <a:defRPr/>
            </a:pPr>
            <a:r>
              <a:rPr lang="uk-UA" sz="1600" b="1" dirty="0">
                <a:solidFill>
                  <a:srgbClr val="FFFFFF"/>
                </a:solidFill>
              </a:rPr>
              <a:t>Модуль 2.1.3. Централізоване опалення, внутрішньобудинкові системи теплопостачання</a:t>
            </a:r>
          </a:p>
        </p:txBody>
      </p:sp>
      <p:sp>
        <p:nvSpPr>
          <p:cNvPr id="2" name="Rectangle 1"/>
          <p:cNvSpPr/>
          <p:nvPr/>
        </p:nvSpPr>
        <p:spPr>
          <a:xfrm>
            <a:off x="7092416" y="4626704"/>
            <a:ext cx="5035481" cy="369332"/>
          </a:xfrm>
          <a:prstGeom prst="rect">
            <a:avLst/>
          </a:prstGeom>
        </p:spPr>
        <p:txBody>
          <a:bodyPr wrap="none">
            <a:spAutoFit/>
          </a:bodyPr>
          <a:lstStyle/>
          <a:p>
            <a:pPr marL="896938"/>
            <a:r>
              <a:rPr lang="ru-RU" b="1" dirty="0">
                <a:solidFill>
                  <a:srgbClr val="9AB5C5"/>
                </a:solidFill>
                <a:latin typeface="Arial"/>
              </a:rPr>
              <a:t>Фонд </a:t>
            </a:r>
            <a:r>
              <a:rPr lang="uk-UA" b="1" dirty="0">
                <a:solidFill>
                  <a:srgbClr val="9AB5C5"/>
                </a:solidFill>
                <a:latin typeface="Arial"/>
              </a:rPr>
              <a:t>енергоефективності</a:t>
            </a:r>
            <a:r>
              <a:rPr lang="ru-RU" b="1" dirty="0">
                <a:solidFill>
                  <a:srgbClr val="9AB5C5"/>
                </a:solidFill>
                <a:latin typeface="Arial"/>
              </a:rPr>
              <a:t> </a:t>
            </a:r>
            <a:r>
              <a:rPr lang="uk-UA" b="1" dirty="0">
                <a:solidFill>
                  <a:srgbClr val="9AB5C5"/>
                </a:solidFill>
                <a:latin typeface="Arial"/>
              </a:rPr>
              <a:t>України</a:t>
            </a:r>
          </a:p>
        </p:txBody>
      </p:sp>
      <p:sp>
        <p:nvSpPr>
          <p:cNvPr id="6" name="TextBox 5"/>
          <p:cNvSpPr txBox="1"/>
          <p:nvPr/>
        </p:nvSpPr>
        <p:spPr>
          <a:xfrm rot="19612001">
            <a:off x="-671627" y="1086714"/>
            <a:ext cx="6678303" cy="1200329"/>
          </a:xfrm>
          <a:prstGeom prst="rect">
            <a:avLst/>
          </a:prstGeom>
          <a:noFill/>
        </p:spPr>
        <p:txBody>
          <a:bodyPr wrap="none" rtlCol="0">
            <a:spAutoFit/>
          </a:bodyPr>
          <a:lstStyle/>
          <a:p>
            <a:pPr algn="ctr"/>
            <a:r>
              <a:rPr lang="uk-UA" sz="3600" b="1" dirty="0"/>
              <a:t>ПРОЕКТ</a:t>
            </a:r>
            <a:r>
              <a:rPr lang="lv-LV" sz="3600" b="1" dirty="0"/>
              <a:t> </a:t>
            </a:r>
            <a:r>
              <a:rPr lang="uk-UA" sz="3600" b="1" dirty="0"/>
              <a:t>лише для </a:t>
            </a:r>
          </a:p>
          <a:p>
            <a:pPr algn="ctr"/>
            <a:r>
              <a:rPr lang="uk-UA" sz="3600" b="1" dirty="0"/>
              <a:t>внутрішнього використання</a:t>
            </a:r>
            <a:endParaRPr lang="en-GB" sz="3600" b="1" dirty="0"/>
          </a:p>
        </p:txBody>
      </p:sp>
    </p:spTree>
    <p:extLst>
      <p:ext uri="{BB962C8B-B14F-4D97-AF65-F5344CB8AC3E}">
        <p14:creationId xmlns:p14="http://schemas.microsoft.com/office/powerpoint/2010/main" val="213763857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527381" y="249082"/>
            <a:ext cx="9025003" cy="875661"/>
          </a:xfrm>
        </p:spPr>
        <p:txBody>
          <a:bodyPr/>
          <a:lstStyle/>
          <a:p>
            <a:pPr marL="109728" fontAlgn="auto">
              <a:spcAft>
                <a:spcPts val="0"/>
              </a:spcAft>
              <a:buClr>
                <a:schemeClr val="accent3"/>
              </a:buClr>
              <a:defRPr/>
            </a:pPr>
            <a:r>
              <a:rPr lang="uk-UA" dirty="0"/>
              <a:t>3.3. За способом теплопередачі нагрівальних приладів</a:t>
            </a:r>
          </a:p>
        </p:txBody>
      </p:sp>
      <p:sp>
        <p:nvSpPr>
          <p:cNvPr id="6" name="Rectangle 5"/>
          <p:cNvSpPr/>
          <p:nvPr/>
        </p:nvSpPr>
        <p:spPr>
          <a:xfrm>
            <a:off x="6240016" y="1273150"/>
            <a:ext cx="5703540" cy="92333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lIns="18000" rIns="18000">
            <a:spAutoFit/>
          </a:bodyPr>
          <a:lstStyle/>
          <a:p>
            <a:pPr algn="ctr"/>
            <a:r>
              <a:rPr lang="uk-UA" b="1" dirty="0">
                <a:solidFill>
                  <a:schemeClr val="tx1"/>
                </a:solidFill>
              </a:rPr>
              <a:t>Променисті</a:t>
            </a:r>
          </a:p>
          <a:p>
            <a:pPr algn="ctr"/>
            <a:r>
              <a:rPr lang="uk-UA" dirty="0">
                <a:solidFill>
                  <a:schemeClr val="tx1"/>
                </a:solidFill>
              </a:rPr>
              <a:t>Промениста теплопередача (теплове випромінювання)</a:t>
            </a:r>
          </a:p>
        </p:txBody>
      </p:sp>
      <p:sp>
        <p:nvSpPr>
          <p:cNvPr id="7" name="Rectangle 6"/>
          <p:cNvSpPr/>
          <p:nvPr/>
        </p:nvSpPr>
        <p:spPr>
          <a:xfrm>
            <a:off x="259098" y="1285483"/>
            <a:ext cx="5703540"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uk-UA" b="1" dirty="0">
                <a:solidFill>
                  <a:schemeClr val="tx1"/>
                </a:solidFill>
              </a:rPr>
              <a:t>Конвекційні</a:t>
            </a:r>
          </a:p>
          <a:p>
            <a:pPr algn="ctr"/>
            <a:endParaRPr lang="uk-UA" b="1" dirty="0">
              <a:solidFill>
                <a:schemeClr val="tx1"/>
              </a:solidFill>
            </a:endParaRPr>
          </a:p>
          <a:p>
            <a:pPr algn="ctr"/>
            <a:r>
              <a:rPr lang="uk-UA" dirty="0">
                <a:solidFill>
                  <a:schemeClr val="tx1"/>
                </a:solidFill>
              </a:rPr>
              <a:t>Конвекційна теплопередача</a:t>
            </a:r>
          </a:p>
        </p:txBody>
      </p:sp>
      <p:pic>
        <p:nvPicPr>
          <p:cNvPr id="9" name="Picture 4" descr="IMG_7830.JPG"/>
          <p:cNvPicPr>
            <a:picLocks noChangeAspect="1"/>
          </p:cNvPicPr>
          <p:nvPr/>
        </p:nvPicPr>
        <p:blipFill rotWithShape="1">
          <a:blip r:embed="rId3" cstate="print"/>
          <a:srcRect l="3596" r="44931"/>
          <a:stretch/>
        </p:blipFill>
        <p:spPr bwMode="auto">
          <a:xfrm>
            <a:off x="9251305" y="2196480"/>
            <a:ext cx="2649389" cy="3859377"/>
          </a:xfrm>
          <a:prstGeom prst="rect">
            <a:avLst/>
          </a:prstGeom>
          <a:noFill/>
          <a:ln w="9525">
            <a:noFill/>
            <a:miter lim="800000"/>
            <a:headEnd/>
            <a:tailEnd/>
          </a:ln>
        </p:spPr>
      </p:pic>
      <p:pic>
        <p:nvPicPr>
          <p:cNvPr id="10" name="Picture 5" descr="DSCF4019.JPG"/>
          <p:cNvPicPr>
            <a:picLocks noChangeAspect="1"/>
          </p:cNvPicPr>
          <p:nvPr/>
        </p:nvPicPr>
        <p:blipFill rotWithShape="1">
          <a:blip r:embed="rId4" cstate="print"/>
          <a:srcRect l="14600" r="29653"/>
          <a:stretch/>
        </p:blipFill>
        <p:spPr bwMode="auto">
          <a:xfrm>
            <a:off x="6240016" y="2196479"/>
            <a:ext cx="2868663" cy="3859377"/>
          </a:xfrm>
          <a:prstGeom prst="rect">
            <a:avLst/>
          </a:prstGeom>
          <a:noFill/>
          <a:ln w="9525">
            <a:noFill/>
            <a:miter lim="800000"/>
            <a:headEnd/>
            <a:tailEnd/>
          </a:ln>
        </p:spPr>
      </p:pic>
      <p:pic>
        <p:nvPicPr>
          <p:cNvPr id="11" name="Picture 3" descr="O:\Serviss\gatis\valmiera\smiltenes_2a\IMG_8049.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Lst>
          </a:blip>
          <a:srcRect b="8074"/>
          <a:stretch/>
        </p:blipFill>
        <p:spPr bwMode="auto">
          <a:xfrm>
            <a:off x="259098" y="2196479"/>
            <a:ext cx="5652120" cy="3896817"/>
          </a:xfrm>
          <a:prstGeom prst="rect">
            <a:avLst/>
          </a:prstGeom>
          <a:noFill/>
          <a:ln w="9525">
            <a:noFill/>
            <a:miter lim="800000"/>
            <a:headEnd/>
            <a:tailEnd/>
          </a:ln>
        </p:spPr>
      </p:pic>
    </p:spTree>
    <p:extLst>
      <p:ext uri="{BB962C8B-B14F-4D97-AF65-F5344CB8AC3E}">
        <p14:creationId xmlns:p14="http://schemas.microsoft.com/office/powerpoint/2010/main" val="3261358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27381" y="249082"/>
            <a:ext cx="9601067" cy="803653"/>
          </a:xfrm>
        </p:spPr>
        <p:txBody>
          <a:bodyPr/>
          <a:lstStyle/>
          <a:p>
            <a:pPr fontAlgn="auto">
              <a:spcAft>
                <a:spcPts val="0"/>
              </a:spcAft>
              <a:defRPr/>
            </a:pPr>
            <a:r>
              <a:rPr lang="uk-UA" dirty="0"/>
              <a:t>Приклади нагрівальних приладів для систем опалення</a:t>
            </a:r>
            <a:endParaRPr lang="en-GB" dirty="0"/>
          </a:p>
        </p:txBody>
      </p:sp>
      <p:pic>
        <p:nvPicPr>
          <p:cNvPr id="7" name="Picture 9" descr="O:\Serviss\gatis\rezekne\kosmpnautu_12\DSCF3913.JPG"/>
          <p:cNvPicPr>
            <a:picLocks noChangeAspect="1" noChangeArrowheads="1"/>
          </p:cNvPicPr>
          <p:nvPr/>
        </p:nvPicPr>
        <p:blipFill>
          <a:blip r:embed="rId3" cstate="print"/>
          <a:srcRect/>
          <a:stretch>
            <a:fillRect/>
          </a:stretch>
        </p:blipFill>
        <p:spPr bwMode="auto">
          <a:xfrm>
            <a:off x="9127293" y="1732234"/>
            <a:ext cx="2520000" cy="2064582"/>
          </a:xfrm>
          <a:prstGeom prst="rect">
            <a:avLst/>
          </a:prstGeom>
          <a:noFill/>
          <a:ln w="9525">
            <a:noFill/>
            <a:miter lim="800000"/>
            <a:headEnd/>
            <a:tailEnd/>
          </a:ln>
        </p:spPr>
      </p:pic>
      <p:pic>
        <p:nvPicPr>
          <p:cNvPr id="8" name="Picture 5" descr="O:\Serviss\gatis\iecava\skolas_1\DSCF6016.JPG"/>
          <p:cNvPicPr>
            <a:picLocks noChangeAspect="1" noChangeArrowheads="1"/>
          </p:cNvPicPr>
          <p:nvPr/>
        </p:nvPicPr>
        <p:blipFill>
          <a:blip r:embed="rId4" cstate="print"/>
          <a:srcRect/>
          <a:stretch>
            <a:fillRect/>
          </a:stretch>
        </p:blipFill>
        <p:spPr bwMode="auto">
          <a:xfrm>
            <a:off x="6209439" y="1732234"/>
            <a:ext cx="2520000" cy="2064582"/>
          </a:xfrm>
          <a:prstGeom prst="rect">
            <a:avLst/>
          </a:prstGeom>
          <a:noFill/>
          <a:ln w="9525">
            <a:noFill/>
            <a:miter lim="800000"/>
            <a:headEnd/>
            <a:tailEnd/>
          </a:ln>
        </p:spPr>
      </p:pic>
      <p:pic>
        <p:nvPicPr>
          <p:cNvPr id="10" name="Picture 7" descr="O:\Serviss\gatis\gulbene\nakotnes_2_5\IMG_7106.JPG"/>
          <p:cNvPicPr>
            <a:picLocks noChangeAspect="1" noChangeArrowheads="1"/>
          </p:cNvPicPr>
          <p:nvPr/>
        </p:nvPicPr>
        <p:blipFill rotWithShape="1">
          <a:blip r:embed="rId5" cstate="print"/>
          <a:srcRect l="14215" t="33914" r="18775" b="5168"/>
          <a:stretch/>
        </p:blipFill>
        <p:spPr bwMode="auto">
          <a:xfrm>
            <a:off x="6228087" y="4179580"/>
            <a:ext cx="2501352" cy="2129739"/>
          </a:xfrm>
          <a:prstGeom prst="rect">
            <a:avLst/>
          </a:prstGeom>
          <a:noFill/>
          <a:ln w="9525">
            <a:noFill/>
            <a:miter lim="800000"/>
            <a:headEnd/>
            <a:tailEnd/>
          </a:ln>
        </p:spPr>
      </p:pic>
      <p:pic>
        <p:nvPicPr>
          <p:cNvPr id="11" name="Picture 8" descr="O:\Serviss\gatis\cesis\cesu_slimnica\DSCF7601.JPG"/>
          <p:cNvPicPr>
            <a:picLocks noChangeAspect="1" noChangeArrowheads="1"/>
          </p:cNvPicPr>
          <p:nvPr/>
        </p:nvPicPr>
        <p:blipFill rotWithShape="1">
          <a:blip r:embed="rId6" cstate="print"/>
          <a:srcRect l="18207" b="8636"/>
          <a:stretch/>
        </p:blipFill>
        <p:spPr bwMode="auto">
          <a:xfrm>
            <a:off x="9127293" y="4188296"/>
            <a:ext cx="2531773" cy="2121024"/>
          </a:xfrm>
          <a:prstGeom prst="rect">
            <a:avLst/>
          </a:prstGeom>
          <a:noFill/>
          <a:ln w="9525">
            <a:noFill/>
            <a:miter lim="800000"/>
            <a:headEnd/>
            <a:tailEnd/>
          </a:ln>
        </p:spPr>
      </p:pic>
      <p:pic>
        <p:nvPicPr>
          <p:cNvPr id="12" name="Picture 7" descr="O:\Serviss\gatis\cesis\cesu_slimnica\DSCF7628.JPG"/>
          <p:cNvPicPr>
            <a:picLocks noChangeAspect="1" noChangeArrowheads="1"/>
          </p:cNvPicPr>
          <p:nvPr/>
        </p:nvPicPr>
        <p:blipFill>
          <a:blip r:embed="rId7" cstate="print"/>
          <a:srcRect/>
          <a:stretch>
            <a:fillRect/>
          </a:stretch>
        </p:blipFill>
        <p:spPr bwMode="auto">
          <a:xfrm>
            <a:off x="3291585" y="1732233"/>
            <a:ext cx="2520000" cy="2064583"/>
          </a:xfrm>
          <a:prstGeom prst="rect">
            <a:avLst/>
          </a:prstGeom>
          <a:noFill/>
          <a:ln w="9525">
            <a:noFill/>
            <a:miter lim="800000"/>
            <a:headEnd/>
            <a:tailEnd/>
          </a:ln>
        </p:spPr>
      </p:pic>
      <p:pic>
        <p:nvPicPr>
          <p:cNvPr id="13" name="Picture 7" descr="O:\Serviss\gatis\ventspils\2_psk\DSCF0367.JPG"/>
          <p:cNvPicPr>
            <a:picLocks noChangeAspect="1" noChangeArrowheads="1"/>
          </p:cNvPicPr>
          <p:nvPr/>
        </p:nvPicPr>
        <p:blipFill rotWithShape="1">
          <a:blip r:embed="rId8" cstate="print"/>
          <a:srcRect l="40236" t="36924" r="25115" b="16090"/>
          <a:stretch/>
        </p:blipFill>
        <p:spPr bwMode="auto">
          <a:xfrm>
            <a:off x="373731" y="1732233"/>
            <a:ext cx="2520000" cy="2064583"/>
          </a:xfrm>
          <a:prstGeom prst="rect">
            <a:avLst/>
          </a:prstGeom>
          <a:noFill/>
          <a:ln w="9525">
            <a:noFill/>
            <a:miter lim="800000"/>
            <a:headEnd/>
            <a:tailEnd/>
          </a:ln>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85304" y="4188296"/>
            <a:ext cx="2544929" cy="2121023"/>
          </a:xfrm>
          <a:prstGeom prst="rect">
            <a:avLst/>
          </a:prstGeom>
        </p:spPr>
      </p:pic>
      <p:pic>
        <p:nvPicPr>
          <p:cNvPr id="5" name="Picture 4"/>
          <p:cNvPicPr>
            <a:picLocks noChangeAspect="1"/>
          </p:cNvPicPr>
          <p:nvPr/>
        </p:nvPicPr>
        <p:blipFill rotWithShape="1">
          <a:blip r:embed="rId10">
            <a:extLst>
              <a:ext uri="{28A0092B-C50C-407E-A947-70E740481C1C}">
                <a14:useLocalDpi xmlns:a14="http://schemas.microsoft.com/office/drawing/2010/main" val="0"/>
              </a:ext>
            </a:extLst>
          </a:blip>
          <a:srcRect l="12988" t="22700" r="50000" b="34250"/>
          <a:stretch/>
        </p:blipFill>
        <p:spPr>
          <a:xfrm>
            <a:off x="358146" y="4179579"/>
            <a:ext cx="2529303" cy="2129739"/>
          </a:xfrm>
          <a:prstGeom prst="rect">
            <a:avLst/>
          </a:prstGeom>
        </p:spPr>
      </p:pic>
      <p:sp>
        <p:nvSpPr>
          <p:cNvPr id="14" name="Rectangle 13"/>
          <p:cNvSpPr/>
          <p:nvPr/>
        </p:nvSpPr>
        <p:spPr>
          <a:xfrm>
            <a:off x="3413865" y="1319738"/>
            <a:ext cx="2355325" cy="369332"/>
          </a:xfrm>
          <a:prstGeom prst="rect">
            <a:avLst/>
          </a:prstGeom>
        </p:spPr>
        <p:txBody>
          <a:bodyPr wrap="none">
            <a:spAutoFit/>
          </a:bodyPr>
          <a:lstStyle/>
          <a:p>
            <a:r>
              <a:rPr lang="uk-UA" b="1" dirty="0"/>
              <a:t>Секційні радіатори</a:t>
            </a:r>
            <a:endParaRPr lang="en-GB" b="1" dirty="0"/>
          </a:p>
        </p:txBody>
      </p:sp>
      <p:sp>
        <p:nvSpPr>
          <p:cNvPr id="17" name="Rectangle 16"/>
          <p:cNvSpPr/>
          <p:nvPr/>
        </p:nvSpPr>
        <p:spPr>
          <a:xfrm>
            <a:off x="472143" y="1314768"/>
            <a:ext cx="2446695" cy="369332"/>
          </a:xfrm>
          <a:prstGeom prst="rect">
            <a:avLst/>
          </a:prstGeom>
        </p:spPr>
        <p:txBody>
          <a:bodyPr wrap="none">
            <a:spAutoFit/>
          </a:bodyPr>
          <a:lstStyle/>
          <a:p>
            <a:r>
              <a:rPr lang="uk-UA" b="1" dirty="0"/>
              <a:t>Панельні радіатори</a:t>
            </a:r>
            <a:endParaRPr lang="en-GB" b="1" dirty="0"/>
          </a:p>
        </p:txBody>
      </p:sp>
      <p:sp>
        <p:nvSpPr>
          <p:cNvPr id="18" name="Rectangle 17"/>
          <p:cNvSpPr/>
          <p:nvPr/>
        </p:nvSpPr>
        <p:spPr>
          <a:xfrm>
            <a:off x="9430749" y="1314768"/>
            <a:ext cx="1913088" cy="369332"/>
          </a:xfrm>
          <a:prstGeom prst="rect">
            <a:avLst/>
          </a:prstGeom>
        </p:spPr>
        <p:txBody>
          <a:bodyPr wrap="none">
            <a:spAutoFit/>
          </a:bodyPr>
          <a:lstStyle/>
          <a:p>
            <a:r>
              <a:rPr lang="uk-UA" b="1" dirty="0"/>
              <a:t>Ребристі труби</a:t>
            </a:r>
            <a:endParaRPr lang="en-GB" b="1" dirty="0"/>
          </a:p>
        </p:txBody>
      </p:sp>
      <p:sp>
        <p:nvSpPr>
          <p:cNvPr id="19" name="Rectangle 18"/>
          <p:cNvSpPr/>
          <p:nvPr/>
        </p:nvSpPr>
        <p:spPr>
          <a:xfrm>
            <a:off x="6716182" y="1314768"/>
            <a:ext cx="1525161" cy="369332"/>
          </a:xfrm>
          <a:prstGeom prst="rect">
            <a:avLst/>
          </a:prstGeom>
        </p:spPr>
        <p:txBody>
          <a:bodyPr wrap="none">
            <a:spAutoFit/>
          </a:bodyPr>
          <a:lstStyle/>
          <a:p>
            <a:r>
              <a:rPr lang="uk-UA" b="1" dirty="0"/>
              <a:t>Конвектори</a:t>
            </a:r>
            <a:endParaRPr lang="en-GB" b="1" dirty="0"/>
          </a:p>
        </p:txBody>
      </p:sp>
    </p:spTree>
    <p:extLst>
      <p:ext uri="{BB962C8B-B14F-4D97-AF65-F5344CB8AC3E}">
        <p14:creationId xmlns:p14="http://schemas.microsoft.com/office/powerpoint/2010/main" val="1515235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dirty="0"/>
              <a:t>Конвектори</a:t>
            </a:r>
            <a:endParaRPr lang="en-GB" dirty="0"/>
          </a:p>
        </p:txBody>
      </p:sp>
      <p:pic>
        <p:nvPicPr>
          <p:cNvPr id="5" name="Picture 3" descr="O:\Serviss\gatis\valmiera\smiltenes_2a\IMG_8049.JPG"/>
          <p:cNvPicPr>
            <a:picLocks noChangeAspect="1" noChangeArrowheads="1"/>
          </p:cNvPicPr>
          <p:nvPr/>
        </p:nvPicPr>
        <p:blipFill>
          <a:blip r:embed="rId3" cstate="print"/>
          <a:srcRect/>
          <a:stretch>
            <a:fillRect/>
          </a:stretch>
        </p:blipFill>
        <p:spPr bwMode="auto">
          <a:xfrm>
            <a:off x="552715" y="2789503"/>
            <a:ext cx="4967221" cy="3458966"/>
          </a:xfrm>
          <a:prstGeom prst="rect">
            <a:avLst/>
          </a:prstGeom>
          <a:noFill/>
          <a:ln w="9525">
            <a:noFill/>
            <a:miter lim="800000"/>
            <a:headEnd/>
            <a:tailEnd/>
          </a:ln>
        </p:spPr>
      </p:pic>
      <p:pic>
        <p:nvPicPr>
          <p:cNvPr id="6" name="Picture 7" descr="O:\Serviss\gatis\gulbene\nakotnes_2_5\IMG_7106.JPG"/>
          <p:cNvPicPr>
            <a:picLocks noChangeAspect="1" noChangeArrowheads="1"/>
          </p:cNvPicPr>
          <p:nvPr/>
        </p:nvPicPr>
        <p:blipFill rotWithShape="1">
          <a:blip r:embed="rId4" cstate="print"/>
          <a:srcRect l="14215" t="33914" r="18775" b="5168"/>
          <a:stretch/>
        </p:blipFill>
        <p:spPr bwMode="auto">
          <a:xfrm>
            <a:off x="6095999" y="2788686"/>
            <a:ext cx="5328593" cy="3459783"/>
          </a:xfrm>
          <a:prstGeom prst="rect">
            <a:avLst/>
          </a:prstGeom>
          <a:noFill/>
          <a:ln w="9525">
            <a:noFill/>
            <a:miter lim="800000"/>
            <a:headEnd/>
            <a:tailEnd/>
          </a:ln>
        </p:spPr>
      </p:pic>
      <p:graphicFrame>
        <p:nvGraphicFramePr>
          <p:cNvPr id="7" name="Group 46"/>
          <p:cNvGraphicFramePr>
            <a:graphicFrameLocks noGrp="1"/>
          </p:cNvGraphicFramePr>
          <p:nvPr>
            <p:extLst>
              <p:ext uri="{D42A27DB-BD31-4B8C-83A1-F6EECF244321}">
                <p14:modId xmlns:p14="http://schemas.microsoft.com/office/powerpoint/2010/main" val="3847861970"/>
              </p:ext>
            </p:extLst>
          </p:nvPr>
        </p:nvGraphicFramePr>
        <p:xfrm>
          <a:off x="527381" y="1012260"/>
          <a:ext cx="10897211" cy="1627808"/>
        </p:xfrm>
        <a:graphic>
          <a:graphicData uri="http://schemas.openxmlformats.org/drawingml/2006/table">
            <a:tbl>
              <a:tblPr>
                <a:tableStyleId>{69CF1AB2-1976-4502-BF36-3FF5EA218861}</a:tableStyleId>
              </a:tblPr>
              <a:tblGrid>
                <a:gridCol w="4373879">
                  <a:extLst>
                    <a:ext uri="{9D8B030D-6E8A-4147-A177-3AD203B41FA5}">
                      <a16:colId xmlns:a16="http://schemas.microsoft.com/office/drawing/2014/main" val="20000"/>
                    </a:ext>
                  </a:extLst>
                </a:gridCol>
                <a:gridCol w="1630833">
                  <a:extLst>
                    <a:ext uri="{9D8B030D-6E8A-4147-A177-3AD203B41FA5}">
                      <a16:colId xmlns:a16="http://schemas.microsoft.com/office/drawing/2014/main" val="20001"/>
                    </a:ext>
                  </a:extLst>
                </a:gridCol>
                <a:gridCol w="1630833">
                  <a:extLst>
                    <a:ext uri="{9D8B030D-6E8A-4147-A177-3AD203B41FA5}">
                      <a16:colId xmlns:a16="http://schemas.microsoft.com/office/drawing/2014/main" val="20002"/>
                    </a:ext>
                  </a:extLst>
                </a:gridCol>
                <a:gridCol w="1630833">
                  <a:extLst>
                    <a:ext uri="{9D8B030D-6E8A-4147-A177-3AD203B41FA5}">
                      <a16:colId xmlns:a16="http://schemas.microsoft.com/office/drawing/2014/main" val="20003"/>
                    </a:ext>
                  </a:extLst>
                </a:gridCol>
                <a:gridCol w="1630833">
                  <a:extLst>
                    <a:ext uri="{9D8B030D-6E8A-4147-A177-3AD203B41FA5}">
                      <a16:colId xmlns:a16="http://schemas.microsoft.com/office/drawing/2014/main" val="20004"/>
                    </a:ext>
                  </a:extLst>
                </a:gridCol>
              </a:tblGrid>
              <a:tr h="6829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uk-UA" sz="2800" u="none" strike="noStrike" cap="none" normalizeH="0" baseline="0" dirty="0">
                          <a:ln>
                            <a:noFill/>
                          </a:ln>
                          <a:effectLst/>
                        </a:rPr>
                        <a:t>Рух повітря</a:t>
                      </a:r>
                      <a:r>
                        <a:rPr kumimoji="0" lang="lv-LV" sz="2800" u="none" strike="noStrike" cap="none" normalizeH="0" baseline="0" dirty="0">
                          <a:ln>
                            <a:noFill/>
                          </a:ln>
                          <a:effectLst/>
                        </a:rPr>
                        <a:t>, </a:t>
                      </a:r>
                      <a:r>
                        <a:rPr kumimoji="0" lang="uk-UA" sz="2800" u="none" strike="noStrike" cap="none" normalizeH="0" baseline="0" dirty="0">
                          <a:ln>
                            <a:noFill/>
                          </a:ln>
                          <a:effectLst/>
                        </a:rPr>
                        <a:t>м/с</a:t>
                      </a:r>
                      <a:endParaRPr kumimoji="0" lang="en-GB" sz="28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lv-LV" sz="2800" u="none" strike="noStrike" cap="none" normalizeH="0" baseline="0" dirty="0">
                          <a:ln>
                            <a:noFill/>
                          </a:ln>
                          <a:effectLst/>
                        </a:rPr>
                        <a:t>0,2</a:t>
                      </a:r>
                      <a:endParaRPr kumimoji="0" lang="en-GB" sz="28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lv-LV" sz="2800" u="none" strike="noStrike" cap="none" normalizeH="0" baseline="0" dirty="0">
                          <a:ln>
                            <a:noFill/>
                          </a:ln>
                          <a:effectLst/>
                        </a:rPr>
                        <a:t>0,5</a:t>
                      </a:r>
                      <a:endParaRPr kumimoji="0" lang="en-GB" sz="28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lv-LV" sz="2800" u="none" strike="noStrike" cap="none" normalizeH="0" baseline="0" dirty="0">
                          <a:ln>
                            <a:noFill/>
                          </a:ln>
                          <a:effectLst/>
                        </a:rPr>
                        <a:t>1,0</a:t>
                      </a:r>
                      <a:endParaRPr kumimoji="0" lang="en-GB" sz="28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lv-LV" sz="2800" u="none" strike="noStrike" cap="none" normalizeH="0" baseline="0">
                          <a:ln>
                            <a:noFill/>
                          </a:ln>
                          <a:effectLst/>
                        </a:rPr>
                        <a:t>2,0</a:t>
                      </a:r>
                      <a:endParaRPr kumimoji="0" lang="en-GB" sz="2800" b="0"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0"/>
                  </a:ext>
                </a:extLst>
              </a:tr>
              <a:tr h="70984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uk-UA" sz="2800" u="none" strike="noStrike" cap="none" normalizeH="0" baseline="0" dirty="0">
                          <a:ln>
                            <a:noFill/>
                          </a:ln>
                          <a:effectLst/>
                        </a:rPr>
                        <a:t>Відносна теплопередача</a:t>
                      </a:r>
                      <a:r>
                        <a:rPr kumimoji="0" lang="lv-LV" sz="2800" u="none" strike="noStrike" cap="none" normalizeH="0" baseline="0" dirty="0">
                          <a:ln>
                            <a:noFill/>
                          </a:ln>
                          <a:effectLst/>
                        </a:rPr>
                        <a:t>, %</a:t>
                      </a:r>
                      <a:endParaRPr kumimoji="0" lang="en-GB" sz="28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lv-LV" sz="2800" u="none" strike="noStrike" cap="none" normalizeH="0" baseline="0">
                          <a:ln>
                            <a:noFill/>
                          </a:ln>
                          <a:effectLst/>
                        </a:rPr>
                        <a:t>0</a:t>
                      </a:r>
                      <a:endParaRPr kumimoji="0" lang="en-GB" sz="28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lv-LV" sz="2800" u="none" strike="noStrike" cap="none" normalizeH="0" baseline="0" dirty="0">
                          <a:ln>
                            <a:noFill/>
                          </a:ln>
                          <a:effectLst/>
                        </a:rPr>
                        <a:t>57</a:t>
                      </a:r>
                      <a:endParaRPr kumimoji="0" lang="en-GB" sz="28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lv-LV" sz="2800" u="none" strike="noStrike" cap="none" normalizeH="0" baseline="0" dirty="0">
                          <a:ln>
                            <a:noFill/>
                          </a:ln>
                          <a:effectLst/>
                        </a:rPr>
                        <a:t>140</a:t>
                      </a:r>
                      <a:endParaRPr kumimoji="0" lang="en-GB" sz="2800" b="0" i="0" u="none" strike="noStrike" cap="none" normalizeH="0" baseline="0" dirty="0">
                        <a:ln>
                          <a:noFill/>
                        </a:ln>
                        <a:solidFill>
                          <a:schemeClr val="tx1"/>
                        </a:solidFill>
                        <a:effectLst/>
                        <a:latin typeface="Times New Roman" pitchFamily="18"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lv-LV" sz="2800" u="none" strike="noStrike" cap="none" normalizeH="0" baseline="0" dirty="0">
                          <a:ln>
                            <a:noFill/>
                          </a:ln>
                          <a:effectLst/>
                        </a:rPr>
                        <a:t>270</a:t>
                      </a:r>
                      <a:endParaRPr kumimoji="0" lang="en-GB" sz="2800" b="0" i="0" u="none" strike="noStrike" cap="none" normalizeH="0" baseline="0" dirty="0">
                        <a:ln>
                          <a:noFill/>
                        </a:ln>
                        <a:solidFill>
                          <a:schemeClr val="tx1"/>
                        </a:solidFill>
                        <a:effectLst/>
                        <a:latin typeface="Times New Roman" pitchFamily="18" charset="0"/>
                      </a:endParaRPr>
                    </a:p>
                  </a:txBody>
                  <a:tcPr horzOverflow="overflow"/>
                </a:tc>
                <a:extLst>
                  <a:ext uri="{0D108BD9-81ED-4DB2-BD59-A6C34878D82A}">
                    <a16:rowId xmlns:a16="http://schemas.microsoft.com/office/drawing/2014/main" val="10001"/>
                  </a:ext>
                </a:extLst>
              </a:tr>
            </a:tbl>
          </a:graphicData>
        </a:graphic>
      </p:graphicFrame>
      <p:sp>
        <p:nvSpPr>
          <p:cNvPr id="8" name="TextBox 7"/>
          <p:cNvSpPr txBox="1"/>
          <p:nvPr/>
        </p:nvSpPr>
        <p:spPr>
          <a:xfrm>
            <a:off x="2696663" y="5879137"/>
            <a:ext cx="2892202" cy="369332"/>
          </a:xfrm>
          <a:prstGeom prst="rect">
            <a:avLst/>
          </a:prstGeom>
          <a:noFill/>
        </p:spPr>
        <p:txBody>
          <a:bodyPr wrap="none" rtlCol="0">
            <a:spAutoFit/>
          </a:bodyPr>
          <a:lstStyle/>
          <a:p>
            <a:r>
              <a:rPr lang="uk-UA" dirty="0">
                <a:solidFill>
                  <a:schemeClr val="bg1"/>
                </a:solidFill>
              </a:rPr>
              <a:t>Відсутня передня панель</a:t>
            </a:r>
            <a:endParaRPr lang="en-GB" dirty="0">
              <a:solidFill>
                <a:schemeClr val="bg1"/>
              </a:solidFill>
            </a:endParaRPr>
          </a:p>
        </p:txBody>
      </p:sp>
      <p:cxnSp>
        <p:nvCxnSpPr>
          <p:cNvPr id="10" name="Straight Arrow Connector 9"/>
          <p:cNvCxnSpPr/>
          <p:nvPr/>
        </p:nvCxnSpPr>
        <p:spPr>
          <a:xfrm flipH="1" flipV="1">
            <a:off x="3431704" y="5085184"/>
            <a:ext cx="1008112" cy="7920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987038" y="5877272"/>
            <a:ext cx="1898340" cy="369332"/>
          </a:xfrm>
          <a:prstGeom prst="rect">
            <a:avLst/>
          </a:prstGeom>
          <a:noFill/>
        </p:spPr>
        <p:txBody>
          <a:bodyPr wrap="none" rtlCol="0">
            <a:spAutoFit/>
          </a:bodyPr>
          <a:lstStyle/>
          <a:p>
            <a:r>
              <a:rPr lang="uk-UA" dirty="0">
                <a:solidFill>
                  <a:schemeClr val="bg1"/>
                </a:solidFill>
              </a:rPr>
              <a:t>передня панель</a:t>
            </a:r>
            <a:endParaRPr lang="en-GB" dirty="0">
              <a:solidFill>
                <a:schemeClr val="bg1"/>
              </a:solidFill>
            </a:endParaRPr>
          </a:p>
        </p:txBody>
      </p:sp>
      <p:cxnSp>
        <p:nvCxnSpPr>
          <p:cNvPr id="14" name="Straight Arrow Connector 13"/>
          <p:cNvCxnSpPr/>
          <p:nvPr/>
        </p:nvCxnSpPr>
        <p:spPr>
          <a:xfrm flipH="1" flipV="1">
            <a:off x="8616280" y="5085184"/>
            <a:ext cx="1008112" cy="7920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672064" y="2969689"/>
            <a:ext cx="3455561" cy="369332"/>
          </a:xfrm>
          <a:prstGeom prst="rect">
            <a:avLst/>
          </a:prstGeom>
        </p:spPr>
        <p:txBody>
          <a:bodyPr wrap="none">
            <a:spAutoFit/>
          </a:bodyPr>
          <a:lstStyle/>
          <a:p>
            <a:r>
              <a:rPr lang="uk-UA" dirty="0">
                <a:solidFill>
                  <a:schemeClr val="bg1"/>
                </a:solidFill>
              </a:rPr>
              <a:t>верхні дефлектори (відбивачі)</a:t>
            </a:r>
            <a:endParaRPr lang="en-GB" dirty="0">
              <a:solidFill>
                <a:schemeClr val="bg1"/>
              </a:solidFill>
            </a:endParaRPr>
          </a:p>
        </p:txBody>
      </p:sp>
      <p:cxnSp>
        <p:nvCxnSpPr>
          <p:cNvPr id="16" name="Straight Arrow Connector 15"/>
          <p:cNvCxnSpPr>
            <a:stCxn id="15" idx="2"/>
          </p:cNvCxnSpPr>
          <p:nvPr/>
        </p:nvCxnSpPr>
        <p:spPr>
          <a:xfrm flipH="1">
            <a:off x="8305847" y="3339021"/>
            <a:ext cx="93998" cy="59791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577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4676"/>
          <a:stretch/>
        </p:blipFill>
        <p:spPr>
          <a:xfrm>
            <a:off x="263352" y="2276872"/>
            <a:ext cx="5664572" cy="3960440"/>
          </a:xfrm>
          <a:prstGeom prst="rect">
            <a:avLst/>
          </a:prstGeom>
          <a:ln w="38100">
            <a:solidFill>
              <a:schemeClr val="accent3"/>
            </a:solidFill>
          </a:ln>
        </p:spPr>
      </p:pic>
      <p:pic>
        <p:nvPicPr>
          <p:cNvPr id="15" name="Picture 14"/>
          <p:cNvPicPr>
            <a:picLocks noChangeAspect="1"/>
          </p:cNvPicPr>
          <p:nvPr/>
        </p:nvPicPr>
        <p:blipFill>
          <a:blip r:embed="rId4">
            <a:clrChange>
              <a:clrFrom>
                <a:srgbClr val="FFFEFE"/>
              </a:clrFrom>
              <a:clrTo>
                <a:srgbClr val="FFFEFE">
                  <a:alpha val="0"/>
                </a:srgbClr>
              </a:clrTo>
            </a:clrChange>
          </a:blip>
          <a:stretch>
            <a:fillRect/>
          </a:stretch>
        </p:blipFill>
        <p:spPr>
          <a:xfrm>
            <a:off x="920269" y="2319462"/>
            <a:ext cx="841865" cy="635198"/>
          </a:xfrm>
          <a:prstGeom prst="rect">
            <a:avLst/>
          </a:prstGeom>
        </p:spPr>
      </p:pic>
      <p:sp>
        <p:nvSpPr>
          <p:cNvPr id="2" name="Title 1"/>
          <p:cNvSpPr>
            <a:spLocks noGrp="1"/>
          </p:cNvSpPr>
          <p:nvPr>
            <p:ph type="title"/>
          </p:nvPr>
        </p:nvSpPr>
        <p:spPr/>
        <p:txBody>
          <a:bodyPr>
            <a:normAutofit/>
          </a:bodyPr>
          <a:lstStyle/>
          <a:p>
            <a:pPr marL="109728" fontAlgn="auto">
              <a:spcAft>
                <a:spcPts val="0"/>
              </a:spcAft>
              <a:buClr>
                <a:schemeClr val="accent3"/>
              </a:buClr>
              <a:defRPr/>
            </a:pPr>
            <a:r>
              <a:rPr lang="en-GB" dirty="0"/>
              <a:t>3.4. </a:t>
            </a:r>
            <a:r>
              <a:rPr lang="uk-UA" dirty="0"/>
              <a:t>За способом переміщення теплоносія</a:t>
            </a:r>
            <a:endParaRPr lang="en-US" dirty="0"/>
          </a:p>
        </p:txBody>
      </p:sp>
      <p:sp>
        <p:nvSpPr>
          <p:cNvPr id="5" name="Rectangle 4"/>
          <p:cNvSpPr/>
          <p:nvPr/>
        </p:nvSpPr>
        <p:spPr>
          <a:xfrm>
            <a:off x="6240016" y="1368167"/>
            <a:ext cx="5703540"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uk-UA" b="1" dirty="0">
                <a:solidFill>
                  <a:schemeClr val="bg1"/>
                </a:solidFill>
              </a:rPr>
              <a:t>З примусовою циркуляцією</a:t>
            </a:r>
            <a:endParaRPr lang="lv-LV" b="1" dirty="0">
              <a:solidFill>
                <a:schemeClr val="bg1"/>
              </a:solidFill>
            </a:endParaRPr>
          </a:p>
          <a:p>
            <a:pPr marL="0" lvl="1" algn="ctr"/>
            <a:r>
              <a:rPr lang="uk-UA" dirty="0">
                <a:solidFill>
                  <a:schemeClr val="bg1"/>
                </a:solidFill>
              </a:rPr>
              <a:t>Завдяки роботі насоса або елеватора</a:t>
            </a:r>
            <a:endParaRPr lang="lv-LV" dirty="0">
              <a:solidFill>
                <a:schemeClr val="bg1"/>
              </a:solidFill>
            </a:endParaRPr>
          </a:p>
        </p:txBody>
      </p:sp>
      <p:sp>
        <p:nvSpPr>
          <p:cNvPr id="6" name="Rectangle 5"/>
          <p:cNvSpPr/>
          <p:nvPr/>
        </p:nvSpPr>
        <p:spPr>
          <a:xfrm>
            <a:off x="233388" y="1368167"/>
            <a:ext cx="5703540"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uk-UA" b="1" dirty="0">
                <a:solidFill>
                  <a:schemeClr val="tx1"/>
                </a:solidFill>
              </a:rPr>
              <a:t>З природною циркуляцією</a:t>
            </a:r>
            <a:endParaRPr lang="en-GB" b="1" dirty="0">
              <a:solidFill>
                <a:schemeClr val="tx1"/>
              </a:solidFill>
            </a:endParaRPr>
          </a:p>
          <a:p>
            <a:pPr algn="ctr"/>
            <a:r>
              <a:rPr lang="uk-UA" dirty="0">
                <a:solidFill>
                  <a:schemeClr val="tx1"/>
                </a:solidFill>
              </a:rPr>
              <a:t>Під дією гравітаційного тиску</a:t>
            </a:r>
            <a:endParaRPr lang="en-US" dirty="0">
              <a:solidFill>
                <a:schemeClr val="tx1"/>
              </a:solidFill>
            </a:endParaRPr>
          </a:p>
        </p:txBody>
      </p:sp>
      <p:pic>
        <p:nvPicPr>
          <p:cNvPr id="7" name="Picture 6"/>
          <p:cNvPicPr>
            <a:picLocks noChangeAspect="1"/>
          </p:cNvPicPr>
          <p:nvPr/>
        </p:nvPicPr>
        <p:blipFill>
          <a:blip r:embed="rId5">
            <a:clrChange>
              <a:clrFrom>
                <a:srgbClr val="FFFFFF"/>
              </a:clrFrom>
              <a:clrTo>
                <a:srgbClr val="FFFFFF">
                  <a:alpha val="0"/>
                </a:srgbClr>
              </a:clrTo>
            </a:clrChange>
          </a:blip>
          <a:stretch>
            <a:fillRect/>
          </a:stretch>
        </p:blipFill>
        <p:spPr>
          <a:xfrm>
            <a:off x="263352" y="2708920"/>
            <a:ext cx="1656184" cy="2142456"/>
          </a:xfrm>
          <a:prstGeom prst="rect">
            <a:avLst/>
          </a:prstGeom>
        </p:spPr>
      </p:pic>
      <p:sp>
        <p:nvSpPr>
          <p:cNvPr id="8" name="U-Turn Arrow 7"/>
          <p:cNvSpPr/>
          <p:nvPr/>
        </p:nvSpPr>
        <p:spPr>
          <a:xfrm>
            <a:off x="1059736" y="3273691"/>
            <a:ext cx="432048" cy="648072"/>
          </a:xfrm>
          <a:prstGeom prst="uturnArrow">
            <a:avLst>
              <a:gd name="adj1" fmla="val 11433"/>
              <a:gd name="adj2" fmla="val 16860"/>
              <a:gd name="adj3" fmla="val 37210"/>
              <a:gd name="adj4" fmla="val 43750"/>
              <a:gd name="adj5" fmla="val 80427"/>
            </a:avLst>
          </a:prstGeom>
          <a:gradFill>
            <a:gsLst>
              <a:gs pos="0">
                <a:srgbClr val="C0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9" name="Picture 8"/>
          <p:cNvPicPr>
            <a:picLocks noChangeAspect="1"/>
          </p:cNvPicPr>
          <p:nvPr/>
        </p:nvPicPr>
        <p:blipFill rotWithShape="1">
          <a:blip r:embed="rId6"/>
          <a:srcRect l="-22013" t="-3188" r="1" b="-2712"/>
          <a:stretch/>
        </p:blipFill>
        <p:spPr>
          <a:xfrm>
            <a:off x="6240016" y="2276872"/>
            <a:ext cx="5587793" cy="3960440"/>
          </a:xfrm>
          <a:prstGeom prst="rect">
            <a:avLst/>
          </a:prstGeom>
          <a:ln w="38100">
            <a:solidFill>
              <a:schemeClr val="accent6"/>
            </a:solidFill>
          </a:ln>
        </p:spPr>
      </p:pic>
      <p:pic>
        <p:nvPicPr>
          <p:cNvPr id="13" name="Picture 12" descr="DSCF4005.JPG"/>
          <p:cNvPicPr/>
          <p:nvPr/>
        </p:nvPicPr>
        <p:blipFill rotWithShape="1">
          <a:blip r:embed="rId7" cstate="print"/>
          <a:srcRect l="28413" t="14447" r="23068" b="14928"/>
          <a:stretch/>
        </p:blipFill>
        <p:spPr bwMode="auto">
          <a:xfrm>
            <a:off x="6384032" y="3060148"/>
            <a:ext cx="1440000" cy="1440000"/>
          </a:xfrm>
          <a:prstGeom prst="ellipse">
            <a:avLst/>
          </a:prstGeom>
          <a:noFill/>
          <a:ln w="38100">
            <a:solidFill>
              <a:schemeClr val="accent5"/>
            </a:solidFill>
          </a:ln>
          <a:extLst>
            <a:ext uri="{53640926-AAD7-44D8-BBD7-CCE9431645EC}">
              <a14:shadowObscured xmlns:a14="http://schemas.microsoft.com/office/drawing/2010/main"/>
            </a:ext>
          </a:extLst>
        </p:spPr>
      </p:pic>
      <p:cxnSp>
        <p:nvCxnSpPr>
          <p:cNvPr id="12" name="Straight Arrow Connector 11"/>
          <p:cNvCxnSpPr>
            <a:stCxn id="13" idx="5"/>
          </p:cNvCxnSpPr>
          <p:nvPr/>
        </p:nvCxnSpPr>
        <p:spPr>
          <a:xfrm>
            <a:off x="7613149" y="4289265"/>
            <a:ext cx="787107" cy="1227967"/>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375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249082"/>
            <a:ext cx="10033115" cy="1091685"/>
          </a:xfrm>
        </p:spPr>
        <p:txBody>
          <a:bodyPr>
            <a:normAutofit/>
          </a:bodyPr>
          <a:lstStyle/>
          <a:p>
            <a:pPr marL="109728" fontAlgn="auto">
              <a:spcAft>
                <a:spcPts val="0"/>
              </a:spcAft>
              <a:buClr>
                <a:schemeClr val="accent3"/>
              </a:buClr>
              <a:defRPr/>
            </a:pPr>
            <a:r>
              <a:rPr lang="uk-UA" dirty="0"/>
              <a:t>3.5. За схемою з'єднання труб із опалювальними приладами</a:t>
            </a:r>
          </a:p>
        </p:txBody>
      </p:sp>
      <p:sp>
        <p:nvSpPr>
          <p:cNvPr id="5" name="Rectangle 4"/>
          <p:cNvSpPr/>
          <p:nvPr/>
        </p:nvSpPr>
        <p:spPr>
          <a:xfrm>
            <a:off x="6240016" y="1368167"/>
            <a:ext cx="5703540" cy="646331"/>
          </a:xfrm>
          <a:prstGeom prst="rect">
            <a:avLst/>
          </a:prstGeom>
          <a:solidFill>
            <a:schemeClr val="accent6">
              <a:lumMod val="40000"/>
              <a:lumOff val="60000"/>
            </a:schemeClr>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uk-UA" b="1" dirty="0">
                <a:solidFill>
                  <a:schemeClr val="tx1"/>
                </a:solidFill>
              </a:rPr>
              <a:t>Двотрубна система</a:t>
            </a:r>
          </a:p>
          <a:p>
            <a:pPr algn="ctr"/>
            <a:r>
              <a:rPr lang="uk-UA" dirty="0">
                <a:solidFill>
                  <a:schemeClr val="tx1"/>
                </a:solidFill>
              </a:rPr>
              <a:t>Нагрівальні прилади підключено паралельно</a:t>
            </a:r>
          </a:p>
        </p:txBody>
      </p:sp>
      <p:sp>
        <p:nvSpPr>
          <p:cNvPr id="6" name="Rectangle 5"/>
          <p:cNvSpPr/>
          <p:nvPr/>
        </p:nvSpPr>
        <p:spPr>
          <a:xfrm>
            <a:off x="233388" y="1368167"/>
            <a:ext cx="5703540" cy="646331"/>
          </a:xfrm>
          <a:prstGeom prst="rect">
            <a:avLst/>
          </a:prstGeom>
          <a:solidFill>
            <a:schemeClr val="accent5">
              <a:lumMod val="40000"/>
              <a:lumOff val="60000"/>
            </a:schemeClr>
          </a:solidFill>
          <a:ln>
            <a:solidFill>
              <a:schemeClr val="accent5"/>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uk-UA" b="1" dirty="0">
                <a:solidFill>
                  <a:schemeClr val="tx1"/>
                </a:solidFill>
              </a:rPr>
              <a:t>Однотрубна система</a:t>
            </a:r>
          </a:p>
          <a:p>
            <a:pPr algn="ctr"/>
            <a:r>
              <a:rPr lang="uk-UA" dirty="0">
                <a:solidFill>
                  <a:schemeClr val="tx1"/>
                </a:solidFill>
              </a:rPr>
              <a:t>Нагрівальні прилади підключено послідовно</a:t>
            </a:r>
          </a:p>
        </p:txBody>
      </p:sp>
      <p:pic>
        <p:nvPicPr>
          <p:cNvPr id="4" name="Picture 3"/>
          <p:cNvPicPr>
            <a:picLocks noChangeAspect="1"/>
          </p:cNvPicPr>
          <p:nvPr/>
        </p:nvPicPr>
        <p:blipFill>
          <a:blip r:embed="rId3"/>
          <a:stretch>
            <a:fillRect/>
          </a:stretch>
        </p:blipFill>
        <p:spPr>
          <a:xfrm>
            <a:off x="6240016" y="2492896"/>
            <a:ext cx="5703540" cy="3733790"/>
          </a:xfrm>
          <a:prstGeom prst="rect">
            <a:avLst/>
          </a:prstGeom>
          <a:ln w="38100">
            <a:solidFill>
              <a:schemeClr val="accent6"/>
            </a:solidFill>
          </a:ln>
        </p:spPr>
      </p:pic>
      <p:pic>
        <p:nvPicPr>
          <p:cNvPr id="7" name="Picture 6"/>
          <p:cNvPicPr>
            <a:picLocks noChangeAspect="1"/>
          </p:cNvPicPr>
          <p:nvPr/>
        </p:nvPicPr>
        <p:blipFill>
          <a:blip r:embed="rId4"/>
          <a:stretch>
            <a:fillRect/>
          </a:stretch>
        </p:blipFill>
        <p:spPr>
          <a:xfrm>
            <a:off x="233388" y="2514972"/>
            <a:ext cx="5703540" cy="3711714"/>
          </a:xfrm>
          <a:prstGeom prst="rect">
            <a:avLst/>
          </a:prstGeom>
          <a:ln w="38100">
            <a:solidFill>
              <a:schemeClr val="accent5"/>
            </a:solidFill>
          </a:ln>
        </p:spPr>
      </p:pic>
    </p:spTree>
    <p:extLst>
      <p:ext uri="{BB962C8B-B14F-4D97-AF65-F5344CB8AC3E}">
        <p14:creationId xmlns:p14="http://schemas.microsoft.com/office/powerpoint/2010/main" val="2899290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249083"/>
            <a:ext cx="9529059" cy="731645"/>
          </a:xfrm>
        </p:spPr>
        <p:txBody>
          <a:bodyPr>
            <a:normAutofit fontScale="90000"/>
          </a:bodyPr>
          <a:lstStyle/>
          <a:p>
            <a:pPr marL="109728" fontAlgn="auto">
              <a:spcAft>
                <a:spcPts val="0"/>
              </a:spcAft>
              <a:buClr>
                <a:schemeClr val="accent3"/>
              </a:buClr>
              <a:defRPr/>
            </a:pPr>
            <a:r>
              <a:rPr lang="lv-LV" dirty="0"/>
              <a:t>3.6. </a:t>
            </a:r>
            <a:r>
              <a:rPr lang="uk-UA" dirty="0"/>
              <a:t>Системи з вертикальною та горизонтальною розводкою</a:t>
            </a:r>
            <a:endParaRPr lang="en-US" dirty="0"/>
          </a:p>
        </p:txBody>
      </p:sp>
      <p:sp>
        <p:nvSpPr>
          <p:cNvPr id="5" name="Rectangle 4"/>
          <p:cNvSpPr/>
          <p:nvPr/>
        </p:nvSpPr>
        <p:spPr>
          <a:xfrm>
            <a:off x="6240016" y="1368167"/>
            <a:ext cx="5703540" cy="646331"/>
          </a:xfrm>
          <a:prstGeom prst="rect">
            <a:avLst/>
          </a:prstGeom>
          <a:ln/>
        </p:spPr>
        <p:style>
          <a:lnRef idx="2">
            <a:schemeClr val="accent1"/>
          </a:lnRef>
          <a:fillRef idx="1">
            <a:schemeClr val="lt1"/>
          </a:fillRef>
          <a:effectRef idx="0">
            <a:schemeClr val="accent1"/>
          </a:effectRef>
          <a:fontRef idx="minor">
            <a:schemeClr val="dk1"/>
          </a:fontRef>
        </p:style>
        <p:txBody>
          <a:bodyPr wrap="square">
            <a:noAutofit/>
          </a:bodyPr>
          <a:lstStyle/>
          <a:p>
            <a:pPr algn="ctr"/>
            <a:r>
              <a:rPr lang="uk-UA" b="1" dirty="0">
                <a:solidFill>
                  <a:schemeClr val="tx1"/>
                </a:solidFill>
              </a:rPr>
              <a:t>Горизонтальна система</a:t>
            </a:r>
            <a:endParaRPr lang="lv-LV" b="1" dirty="0">
              <a:solidFill>
                <a:schemeClr val="tx1"/>
              </a:solidFill>
            </a:endParaRPr>
          </a:p>
        </p:txBody>
      </p:sp>
      <p:sp>
        <p:nvSpPr>
          <p:cNvPr id="6" name="Rectangle 5"/>
          <p:cNvSpPr/>
          <p:nvPr/>
        </p:nvSpPr>
        <p:spPr>
          <a:xfrm>
            <a:off x="233388" y="1368167"/>
            <a:ext cx="5703540" cy="648000"/>
          </a:xfrm>
          <a:prstGeom prst="rect">
            <a:avLst/>
          </a:prstGeom>
          <a:ln/>
        </p:spPr>
        <p:style>
          <a:lnRef idx="2">
            <a:schemeClr val="accent2"/>
          </a:lnRef>
          <a:fillRef idx="1">
            <a:schemeClr val="lt1"/>
          </a:fillRef>
          <a:effectRef idx="0">
            <a:schemeClr val="accent2"/>
          </a:effectRef>
          <a:fontRef idx="minor">
            <a:schemeClr val="dk1"/>
          </a:fontRef>
        </p:style>
        <p:txBody>
          <a:bodyPr wrap="square">
            <a:noAutofit/>
          </a:bodyPr>
          <a:lstStyle/>
          <a:p>
            <a:pPr algn="ctr"/>
            <a:r>
              <a:rPr lang="uk-UA" b="1" dirty="0">
                <a:solidFill>
                  <a:schemeClr val="tx1"/>
                </a:solidFill>
              </a:rPr>
              <a:t>Вертикальна система</a:t>
            </a:r>
            <a:endParaRPr lang="en-GB" b="1" dirty="0">
              <a:solidFill>
                <a:schemeClr val="tx1"/>
              </a:solidFill>
            </a:endParaRPr>
          </a:p>
        </p:txBody>
      </p:sp>
      <p:pic>
        <p:nvPicPr>
          <p:cNvPr id="4" name="Picture 3"/>
          <p:cNvPicPr>
            <a:picLocks noChangeAspect="1"/>
          </p:cNvPicPr>
          <p:nvPr/>
        </p:nvPicPr>
        <p:blipFill>
          <a:blip r:embed="rId3"/>
          <a:stretch>
            <a:fillRect/>
          </a:stretch>
        </p:blipFill>
        <p:spPr>
          <a:xfrm>
            <a:off x="6312024" y="2396088"/>
            <a:ext cx="5631532" cy="3769216"/>
          </a:xfrm>
          <a:prstGeom prst="rect">
            <a:avLst/>
          </a:prstGeom>
          <a:ln w="38100">
            <a:solidFill>
              <a:schemeClr val="accent1"/>
            </a:solidFill>
          </a:ln>
        </p:spPr>
      </p:pic>
      <p:pic>
        <p:nvPicPr>
          <p:cNvPr id="8" name="Picture 7"/>
          <p:cNvPicPr>
            <a:picLocks noChangeAspect="1"/>
          </p:cNvPicPr>
          <p:nvPr/>
        </p:nvPicPr>
        <p:blipFill>
          <a:blip r:embed="rId4"/>
          <a:stretch>
            <a:fillRect/>
          </a:stretch>
        </p:blipFill>
        <p:spPr>
          <a:xfrm>
            <a:off x="233388" y="2396088"/>
            <a:ext cx="5703540" cy="3769216"/>
          </a:xfrm>
          <a:prstGeom prst="rect">
            <a:avLst/>
          </a:prstGeom>
          <a:ln w="38100">
            <a:solidFill>
              <a:schemeClr val="accent2"/>
            </a:solidFill>
          </a:ln>
        </p:spPr>
      </p:pic>
    </p:spTree>
    <p:extLst>
      <p:ext uri="{BB962C8B-B14F-4D97-AF65-F5344CB8AC3E}">
        <p14:creationId xmlns:p14="http://schemas.microsoft.com/office/powerpoint/2010/main" val="3412495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260648"/>
            <a:ext cx="9025003" cy="737494"/>
          </a:xfrm>
        </p:spPr>
        <p:txBody>
          <a:bodyPr>
            <a:normAutofit/>
          </a:bodyPr>
          <a:lstStyle/>
          <a:p>
            <a:pPr marL="109728" fontAlgn="auto">
              <a:spcAft>
                <a:spcPts val="0"/>
              </a:spcAft>
              <a:buClr>
                <a:schemeClr val="accent3"/>
              </a:buClr>
              <a:defRPr/>
            </a:pPr>
            <a:r>
              <a:rPr lang="uk-UA" dirty="0"/>
              <a:t>3.7. За розташуванням магістралей</a:t>
            </a:r>
          </a:p>
        </p:txBody>
      </p:sp>
      <p:sp>
        <p:nvSpPr>
          <p:cNvPr id="5" name="Rectangle 4"/>
          <p:cNvSpPr/>
          <p:nvPr/>
        </p:nvSpPr>
        <p:spPr>
          <a:xfrm>
            <a:off x="233388" y="1368166"/>
            <a:ext cx="5703540" cy="908705"/>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a:noAutofit/>
          </a:bodyPr>
          <a:lstStyle/>
          <a:p>
            <a:pPr algn="ctr"/>
            <a:r>
              <a:rPr lang="uk-UA" b="1" dirty="0">
                <a:solidFill>
                  <a:schemeClr val="tx1"/>
                </a:solidFill>
              </a:rPr>
              <a:t>З верхнім розведенням</a:t>
            </a:r>
          </a:p>
          <a:p>
            <a:pPr algn="ctr"/>
            <a:r>
              <a:rPr lang="uk-UA" dirty="0">
                <a:solidFill>
                  <a:schemeClr val="tx1"/>
                </a:solidFill>
              </a:rPr>
              <a:t>«Гарячий» трубопровід (постачання) розміщений вище, а зворотна магістраль – нижче</a:t>
            </a:r>
            <a:endParaRPr lang="uk-UA" b="1" dirty="0">
              <a:solidFill>
                <a:schemeClr val="tx1"/>
              </a:solidFill>
            </a:endParaRPr>
          </a:p>
        </p:txBody>
      </p:sp>
      <p:pic>
        <p:nvPicPr>
          <p:cNvPr id="6" name="Picture 5"/>
          <p:cNvPicPr>
            <a:picLocks noChangeAspect="1"/>
          </p:cNvPicPr>
          <p:nvPr/>
        </p:nvPicPr>
        <p:blipFill>
          <a:blip r:embed="rId3"/>
          <a:stretch>
            <a:fillRect/>
          </a:stretch>
        </p:blipFill>
        <p:spPr>
          <a:xfrm>
            <a:off x="233388" y="2396088"/>
            <a:ext cx="5703540" cy="3769216"/>
          </a:xfrm>
          <a:prstGeom prst="rect">
            <a:avLst/>
          </a:prstGeom>
          <a:solidFill>
            <a:schemeClr val="accent3"/>
          </a:solidFill>
          <a:ln w="38100">
            <a:solidFill>
              <a:schemeClr val="accent5"/>
            </a:solidFill>
          </a:ln>
        </p:spPr>
      </p:pic>
      <p:sp>
        <p:nvSpPr>
          <p:cNvPr id="7" name="Rectangle 6"/>
          <p:cNvSpPr/>
          <p:nvPr/>
        </p:nvSpPr>
        <p:spPr>
          <a:xfrm>
            <a:off x="6312024" y="1368167"/>
            <a:ext cx="5703540" cy="908704"/>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wrap="square">
            <a:noAutofit/>
          </a:bodyPr>
          <a:lstStyle/>
          <a:p>
            <a:pPr algn="ctr"/>
            <a:r>
              <a:rPr lang="uk-UA" b="1" dirty="0">
                <a:solidFill>
                  <a:schemeClr val="tx1"/>
                </a:solidFill>
              </a:rPr>
              <a:t>З нижнім розведенням</a:t>
            </a:r>
          </a:p>
          <a:p>
            <a:pPr algn="ctr"/>
            <a:r>
              <a:rPr lang="uk-UA" dirty="0">
                <a:solidFill>
                  <a:schemeClr val="tx1"/>
                </a:solidFill>
              </a:rPr>
              <a:t>«Гарячий» трубопровід (постачання) розміщений вище, а зворотна магістраль – нижче</a:t>
            </a:r>
            <a:endParaRPr lang="uk-UA" b="1" dirty="0">
              <a:solidFill>
                <a:schemeClr val="tx1"/>
              </a:solidFill>
            </a:endParaRPr>
          </a:p>
        </p:txBody>
      </p:sp>
      <p:pic>
        <p:nvPicPr>
          <p:cNvPr id="8" name="Picture 7"/>
          <p:cNvPicPr>
            <a:picLocks noChangeAspect="1"/>
          </p:cNvPicPr>
          <p:nvPr/>
        </p:nvPicPr>
        <p:blipFill>
          <a:blip r:embed="rId4"/>
          <a:stretch>
            <a:fillRect/>
          </a:stretch>
        </p:blipFill>
        <p:spPr>
          <a:xfrm>
            <a:off x="6312024" y="2396088"/>
            <a:ext cx="5703540" cy="3769216"/>
          </a:xfrm>
          <a:prstGeom prst="rect">
            <a:avLst/>
          </a:prstGeom>
          <a:ln w="38100">
            <a:solidFill>
              <a:schemeClr val="accent4"/>
            </a:solidFill>
          </a:ln>
        </p:spPr>
      </p:pic>
    </p:spTree>
    <p:extLst>
      <p:ext uri="{BB962C8B-B14F-4D97-AF65-F5344CB8AC3E}">
        <p14:creationId xmlns:p14="http://schemas.microsoft.com/office/powerpoint/2010/main" val="1481821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315242"/>
            <a:ext cx="8808979" cy="737494"/>
          </a:xfrm>
        </p:spPr>
        <p:txBody>
          <a:bodyPr>
            <a:normAutofit fontScale="90000"/>
          </a:bodyPr>
          <a:lstStyle/>
          <a:p>
            <a:pPr fontAlgn="auto">
              <a:spcAft>
                <a:spcPts val="0"/>
              </a:spcAft>
              <a:defRPr/>
            </a:pPr>
            <a:r>
              <a:rPr lang="en-US" dirty="0"/>
              <a:t>3.8. </a:t>
            </a:r>
            <a:r>
              <a:rPr lang="uk-UA" dirty="0"/>
              <a:t>За напрямком руху циркулювального теплоносія в подаючій і зворотній магістралях</a:t>
            </a:r>
            <a:r>
              <a:rPr lang="lv-LV" dirty="0"/>
              <a:t> </a:t>
            </a:r>
          </a:p>
        </p:txBody>
      </p:sp>
      <p:sp>
        <p:nvSpPr>
          <p:cNvPr id="5" name="Rectangle 4"/>
          <p:cNvSpPr/>
          <p:nvPr/>
        </p:nvSpPr>
        <p:spPr>
          <a:xfrm>
            <a:off x="233388" y="1484784"/>
            <a:ext cx="5703540" cy="64800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wrap="square">
            <a:noAutofit/>
          </a:bodyPr>
          <a:lstStyle/>
          <a:p>
            <a:pPr algn="ctr"/>
            <a:r>
              <a:rPr lang="uk-UA" b="1" dirty="0">
                <a:solidFill>
                  <a:schemeClr val="tx1"/>
                </a:solidFill>
              </a:rPr>
              <a:t>Тупикові системи</a:t>
            </a:r>
            <a:endParaRPr lang="en-GB" b="1" dirty="0">
              <a:solidFill>
                <a:schemeClr val="tx1"/>
              </a:solidFill>
            </a:endParaRPr>
          </a:p>
        </p:txBody>
      </p:sp>
      <p:sp>
        <p:nvSpPr>
          <p:cNvPr id="6" name="Rectangle 5"/>
          <p:cNvSpPr/>
          <p:nvPr/>
        </p:nvSpPr>
        <p:spPr>
          <a:xfrm>
            <a:off x="6312024" y="1484784"/>
            <a:ext cx="5703540" cy="648000"/>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a:noAutofit/>
          </a:bodyPr>
          <a:lstStyle/>
          <a:p>
            <a:pPr algn="ctr"/>
            <a:r>
              <a:rPr lang="uk-UA" b="1" dirty="0">
                <a:solidFill>
                  <a:schemeClr val="tx1"/>
                </a:solidFill>
              </a:rPr>
              <a:t>Попутні системи</a:t>
            </a:r>
            <a:endParaRPr lang="en-GB" b="1" dirty="0">
              <a:solidFill>
                <a:schemeClr val="tx1"/>
              </a:solidFill>
            </a:endParaRPr>
          </a:p>
        </p:txBody>
      </p:sp>
      <p:grpSp>
        <p:nvGrpSpPr>
          <p:cNvPr id="60" name="Group 59"/>
          <p:cNvGrpSpPr/>
          <p:nvPr/>
        </p:nvGrpSpPr>
        <p:grpSpPr>
          <a:xfrm>
            <a:off x="407368" y="2812837"/>
            <a:ext cx="5256330" cy="2825436"/>
            <a:chOff x="407368" y="2696220"/>
            <a:chExt cx="5256330" cy="2825436"/>
          </a:xfrm>
        </p:grpSpPr>
        <p:cxnSp>
          <p:nvCxnSpPr>
            <p:cNvPr id="7" name="Straight Connector 6"/>
            <p:cNvCxnSpPr/>
            <p:nvPr/>
          </p:nvCxnSpPr>
          <p:spPr>
            <a:xfrm>
              <a:off x="875698" y="2708920"/>
              <a:ext cx="4788000" cy="0"/>
            </a:xfrm>
            <a:prstGeom prst="line">
              <a:avLst/>
            </a:prstGeom>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84649" y="5288508"/>
              <a:ext cx="4968000" cy="0"/>
            </a:xfrm>
            <a:prstGeom prst="line">
              <a:avLst/>
            </a:prstGeom>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639949" y="2708920"/>
              <a:ext cx="0" cy="2592288"/>
            </a:xfrm>
            <a:prstGeom prst="line">
              <a:avLst/>
            </a:prstGeom>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847861" y="2696220"/>
              <a:ext cx="0" cy="2592288"/>
            </a:xfrm>
            <a:prstGeom prst="line">
              <a:avLst/>
            </a:prstGeom>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127781" y="2721620"/>
              <a:ext cx="0" cy="2592288"/>
            </a:xfrm>
            <a:prstGeom prst="line">
              <a:avLst/>
            </a:prstGeom>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407701" y="2696220"/>
              <a:ext cx="0" cy="2592288"/>
            </a:xfrm>
            <a:prstGeom prst="line">
              <a:avLst/>
            </a:prstGeom>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687621" y="2696220"/>
              <a:ext cx="0" cy="2592288"/>
            </a:xfrm>
            <a:prstGeom prst="line">
              <a:avLst/>
            </a:prstGeom>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967541" y="2696220"/>
              <a:ext cx="0" cy="2592288"/>
            </a:xfrm>
            <a:prstGeom prst="line">
              <a:avLst/>
            </a:prstGeom>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87421" y="2696220"/>
              <a:ext cx="0" cy="2024500"/>
            </a:xfrm>
            <a:prstGeom prst="line">
              <a:avLst/>
            </a:prstGeom>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33337" y="4697274"/>
              <a:ext cx="288000" cy="0"/>
            </a:xfrm>
            <a:prstGeom prst="line">
              <a:avLst/>
            </a:prstGeom>
            <a:ln w="571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07368" y="4509120"/>
              <a:ext cx="384043" cy="1012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6" name="Straight Arrow Connector 25"/>
            <p:cNvCxnSpPr/>
            <p:nvPr/>
          </p:nvCxnSpPr>
          <p:spPr>
            <a:xfrm flipV="1">
              <a:off x="703309" y="3356992"/>
              <a:ext cx="0" cy="72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1823525" y="3356992"/>
              <a:ext cx="0" cy="72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2543605" y="3384416"/>
              <a:ext cx="0" cy="72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263685" y="3384416"/>
              <a:ext cx="0" cy="72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983765" y="3384416"/>
              <a:ext cx="0" cy="72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703845" y="3384416"/>
              <a:ext cx="0" cy="72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495933" y="3412617"/>
              <a:ext cx="0" cy="720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flipV="1">
              <a:off x="2989147" y="5445224"/>
              <a:ext cx="7200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6528302" y="2812837"/>
            <a:ext cx="5256330" cy="2825436"/>
            <a:chOff x="6528302" y="2696220"/>
            <a:chExt cx="5256330" cy="2825436"/>
          </a:xfrm>
        </p:grpSpPr>
        <p:cxnSp>
          <p:nvCxnSpPr>
            <p:cNvPr id="38" name="Straight Connector 37"/>
            <p:cNvCxnSpPr/>
            <p:nvPr/>
          </p:nvCxnSpPr>
          <p:spPr>
            <a:xfrm>
              <a:off x="6996632" y="2708920"/>
              <a:ext cx="478800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805583" y="5288508"/>
              <a:ext cx="496800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1760883" y="2708920"/>
              <a:ext cx="0" cy="2592288"/>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0968795" y="2696220"/>
              <a:ext cx="0" cy="208800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248715" y="2721620"/>
              <a:ext cx="0" cy="194400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9528635" y="2696220"/>
              <a:ext cx="0" cy="187200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8808555" y="2696220"/>
              <a:ext cx="0" cy="180000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088475" y="2696220"/>
              <a:ext cx="0" cy="169200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008355" y="2696220"/>
              <a:ext cx="0" cy="202450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754271" y="4697274"/>
              <a:ext cx="288000" cy="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6528302" y="4509120"/>
              <a:ext cx="384043" cy="1012536"/>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49" name="Straight Arrow Connector 48"/>
            <p:cNvCxnSpPr/>
            <p:nvPr/>
          </p:nvCxnSpPr>
          <p:spPr>
            <a:xfrm flipV="1">
              <a:off x="6824243" y="3356992"/>
              <a:ext cx="0" cy="72000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7944459" y="3356992"/>
              <a:ext cx="0" cy="72000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8664539" y="3384416"/>
              <a:ext cx="0" cy="72000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9384619" y="3384416"/>
              <a:ext cx="0" cy="72000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10104699" y="3384416"/>
              <a:ext cx="0" cy="72000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10824779" y="3384416"/>
              <a:ext cx="0" cy="72000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11616867" y="3412617"/>
              <a:ext cx="0" cy="72000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flipV="1">
              <a:off x="9110081" y="5445224"/>
              <a:ext cx="720080" cy="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8069521" y="4365104"/>
              <a:ext cx="3691362" cy="504056"/>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9403915" y="4682645"/>
              <a:ext cx="752751" cy="118348"/>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62" name="Rectangle 61"/>
          <p:cNvSpPr/>
          <p:nvPr/>
        </p:nvSpPr>
        <p:spPr>
          <a:xfrm>
            <a:off x="6312024" y="2448215"/>
            <a:ext cx="5703540" cy="3617682"/>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p>
        </p:txBody>
      </p:sp>
      <p:sp>
        <p:nvSpPr>
          <p:cNvPr id="65" name="Rectangle 64"/>
          <p:cNvSpPr/>
          <p:nvPr/>
        </p:nvSpPr>
        <p:spPr>
          <a:xfrm>
            <a:off x="263110" y="2429413"/>
            <a:ext cx="5639962" cy="3636484"/>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3614713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fontAlgn="auto">
              <a:spcAft>
                <a:spcPts val="0"/>
              </a:spcAft>
              <a:defRPr/>
            </a:pPr>
            <a:r>
              <a:rPr lang="uk-UA" dirty="0"/>
              <a:t>Магістралі подачі в системах теплопостачання</a:t>
            </a:r>
            <a:endParaRPr lang="en-GB"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445"/>
          <a:stretch/>
        </p:blipFill>
        <p:spPr>
          <a:xfrm>
            <a:off x="3107933" y="1817622"/>
            <a:ext cx="3096344" cy="4464311"/>
          </a:xfrm>
          <a:prstGeom prst="rect">
            <a:avLst/>
          </a:prstGeom>
        </p:spPr>
      </p:pic>
      <p:sp>
        <p:nvSpPr>
          <p:cNvPr id="4" name="Rectangle 3"/>
          <p:cNvSpPr/>
          <p:nvPr/>
        </p:nvSpPr>
        <p:spPr>
          <a:xfrm>
            <a:off x="2999921" y="1171290"/>
            <a:ext cx="3265063" cy="646331"/>
          </a:xfrm>
          <a:prstGeom prst="rect">
            <a:avLst/>
          </a:prstGeom>
        </p:spPr>
        <p:txBody>
          <a:bodyPr wrap="square">
            <a:spAutoFit/>
          </a:bodyPr>
          <a:lstStyle/>
          <a:p>
            <a:pPr lvl="0" algn="ctr" eaLnBrk="0" hangingPunct="0">
              <a:spcBef>
                <a:spcPct val="30000"/>
              </a:spcBef>
              <a:defRPr/>
            </a:pPr>
            <a:r>
              <a:rPr lang="uk-UA" dirty="0"/>
              <a:t>Труби з вуглецевої сталі з прес-фітингом</a:t>
            </a:r>
            <a:endParaRPr lang="en-US"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1650" r="35038"/>
          <a:stretch/>
        </p:blipFill>
        <p:spPr>
          <a:xfrm>
            <a:off x="407367" y="1817625"/>
            <a:ext cx="2520813" cy="4464311"/>
          </a:xfrm>
          <a:prstGeom prst="rect">
            <a:avLst/>
          </a:prstGeom>
        </p:spPr>
      </p:pic>
      <p:sp>
        <p:nvSpPr>
          <p:cNvPr id="9" name="Rectangle 8"/>
          <p:cNvSpPr/>
          <p:nvPr/>
        </p:nvSpPr>
        <p:spPr>
          <a:xfrm>
            <a:off x="407366" y="1171291"/>
            <a:ext cx="2520813" cy="646331"/>
          </a:xfrm>
          <a:prstGeom prst="rect">
            <a:avLst/>
          </a:prstGeom>
        </p:spPr>
        <p:txBody>
          <a:bodyPr wrap="square">
            <a:spAutoFit/>
          </a:bodyPr>
          <a:lstStyle/>
          <a:p>
            <a:pPr lvl="0" algn="ctr" eaLnBrk="0" hangingPunct="0">
              <a:spcBef>
                <a:spcPct val="30000"/>
              </a:spcBef>
              <a:defRPr/>
            </a:pPr>
            <a:r>
              <a:rPr lang="uk-UA" dirty="0"/>
              <a:t>Труби з вуглецевої сталі</a:t>
            </a:r>
            <a:endParaRPr lang="en-US" dirty="0"/>
          </a:p>
        </p:txBody>
      </p:sp>
      <p:sp>
        <p:nvSpPr>
          <p:cNvPr id="10" name="Rectangle 9"/>
          <p:cNvSpPr/>
          <p:nvPr/>
        </p:nvSpPr>
        <p:spPr>
          <a:xfrm>
            <a:off x="6336728" y="1171289"/>
            <a:ext cx="2664298" cy="646331"/>
          </a:xfrm>
          <a:prstGeom prst="rect">
            <a:avLst/>
          </a:prstGeom>
        </p:spPr>
        <p:txBody>
          <a:bodyPr wrap="square">
            <a:spAutoFit/>
          </a:bodyPr>
          <a:lstStyle/>
          <a:p>
            <a:pPr lvl="0" algn="ctr" eaLnBrk="0" hangingPunct="0">
              <a:spcBef>
                <a:spcPct val="30000"/>
              </a:spcBef>
              <a:defRPr/>
            </a:pPr>
            <a:r>
              <a:rPr lang="uk-UA" dirty="0"/>
              <a:t>Труби зі зшитого пінополіетилену (</a:t>
            </a:r>
            <a:r>
              <a:rPr lang="en-US" dirty="0"/>
              <a:t>PEX</a:t>
            </a:r>
            <a:r>
              <a:rPr lang="uk-UA" dirty="0"/>
              <a:t>)</a:t>
            </a:r>
            <a:endParaRPr lang="en-US" dirty="0"/>
          </a:p>
        </p:txBody>
      </p:sp>
      <p:sp>
        <p:nvSpPr>
          <p:cNvPr id="11" name="Rectangle 10"/>
          <p:cNvSpPr/>
          <p:nvPr/>
        </p:nvSpPr>
        <p:spPr>
          <a:xfrm>
            <a:off x="9217764" y="1236213"/>
            <a:ext cx="2685463" cy="369332"/>
          </a:xfrm>
          <a:prstGeom prst="rect">
            <a:avLst/>
          </a:prstGeom>
        </p:spPr>
        <p:txBody>
          <a:bodyPr wrap="square">
            <a:spAutoFit/>
          </a:bodyPr>
          <a:lstStyle/>
          <a:p>
            <a:pPr lvl="0" algn="ctr" eaLnBrk="0" hangingPunct="0">
              <a:spcBef>
                <a:spcPct val="30000"/>
              </a:spcBef>
              <a:defRPr/>
            </a:pPr>
            <a:r>
              <a:rPr lang="uk-UA" dirty="0"/>
              <a:t>Мідна труби</a:t>
            </a:r>
            <a:endParaRPr lang="en-US" dirty="0"/>
          </a:p>
        </p:txBody>
      </p:sp>
      <p:pic>
        <p:nvPicPr>
          <p:cNvPr id="16386" name="Picture 2" descr="Related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rot="5400000">
            <a:off x="8334356" y="2713063"/>
            <a:ext cx="4452277" cy="2685463"/>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Image result for multistrato PEX impianti riscaldamento"/>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rot="16200000">
            <a:off x="5448756" y="2717628"/>
            <a:ext cx="4440241" cy="2664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0986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370" y="404664"/>
            <a:ext cx="10033115" cy="737494"/>
          </a:xfrm>
        </p:spPr>
        <p:txBody>
          <a:bodyPr/>
          <a:lstStyle/>
          <a:p>
            <a:r>
              <a:rPr lang="uk-UA" kern="1200" dirty="0">
                <a:solidFill>
                  <a:schemeClr val="dk1"/>
                </a:solidFill>
              </a:rPr>
              <a:t>4. Заходи з енергоефективності для систем теплопостачання</a:t>
            </a:r>
            <a:endParaRPr lang="uk-UA" dirty="0"/>
          </a:p>
        </p:txBody>
      </p:sp>
      <p:sp>
        <p:nvSpPr>
          <p:cNvPr id="3" name="Content Placeholder 2"/>
          <p:cNvSpPr>
            <a:spLocks noGrp="1"/>
          </p:cNvSpPr>
          <p:nvPr>
            <p:ph idx="1"/>
          </p:nvPr>
        </p:nvSpPr>
        <p:spPr>
          <a:xfrm>
            <a:off x="609600" y="1340768"/>
            <a:ext cx="5040000" cy="4825085"/>
          </a:xfrm>
        </p:spPr>
        <p:style>
          <a:lnRef idx="2">
            <a:schemeClr val="accent2"/>
          </a:lnRef>
          <a:fillRef idx="1">
            <a:schemeClr val="lt1"/>
          </a:fillRef>
          <a:effectRef idx="0">
            <a:schemeClr val="accent2"/>
          </a:effectRef>
          <a:fontRef idx="minor">
            <a:schemeClr val="dk1"/>
          </a:fontRef>
        </p:style>
        <p:txBody>
          <a:bodyPr/>
          <a:lstStyle/>
          <a:p>
            <a:r>
              <a:rPr lang="uk-UA" sz="2000" dirty="0"/>
              <a:t>Тонке налаштування систем опалення</a:t>
            </a:r>
          </a:p>
          <a:p>
            <a:r>
              <a:rPr lang="uk-UA" sz="2000" dirty="0"/>
              <a:t>Балансування систем опалення</a:t>
            </a:r>
          </a:p>
          <a:p>
            <a:r>
              <a:rPr lang="uk-UA" altLang="lv-LV" sz="2000" dirty="0"/>
              <a:t>Теплоізоляція труб</a:t>
            </a:r>
            <a:endParaRPr lang="uk-UA" sz="2000" dirty="0"/>
          </a:p>
          <a:p>
            <a:r>
              <a:rPr lang="uk-UA" sz="2000" dirty="0"/>
              <a:t>Встановлення термостатів</a:t>
            </a:r>
          </a:p>
          <a:p>
            <a:r>
              <a:rPr lang="uk-UA" sz="2000" dirty="0"/>
              <a:t>Регулювання температури на тепловому пункті</a:t>
            </a:r>
          </a:p>
          <a:p>
            <a:r>
              <a:rPr lang="uk-UA" sz="2000" dirty="0"/>
              <a:t>Встановлення відбивачів тепла</a:t>
            </a:r>
          </a:p>
          <a:p>
            <a:r>
              <a:rPr lang="uk-UA" altLang="lv-LV" sz="2000" dirty="0"/>
              <a:t>Скорочення потреб у теплі (зменшення/контроль опалення в спільних приміщеннях, зокрема сходових кліток)</a:t>
            </a:r>
            <a:endParaRPr lang="uk-UA" sz="2000" dirty="0"/>
          </a:p>
          <a:p>
            <a:r>
              <a:rPr lang="uk-UA" sz="2000" dirty="0"/>
              <a:t>Повна чи часткова реконструкція системи опалення</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969" r="4488"/>
          <a:stretch/>
        </p:blipFill>
        <p:spPr>
          <a:xfrm>
            <a:off x="5944808" y="1340767"/>
            <a:ext cx="3240360" cy="482508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0984" r="31889"/>
          <a:stretch/>
        </p:blipFill>
        <p:spPr>
          <a:xfrm>
            <a:off x="9336360" y="1344923"/>
            <a:ext cx="2404960" cy="4858132"/>
          </a:xfrm>
          <a:prstGeom prst="rect">
            <a:avLst/>
          </a:prstGeom>
        </p:spPr>
      </p:pic>
    </p:spTree>
    <p:extLst>
      <p:ext uri="{BB962C8B-B14F-4D97-AF65-F5344CB8AC3E}">
        <p14:creationId xmlns:p14="http://schemas.microsoft.com/office/powerpoint/2010/main" val="3376142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lv-LV" dirty="0"/>
              <a:t>Зміст</a:t>
            </a:r>
            <a:endParaRPr lang="en-GB" dirty="0">
              <a:solidFill>
                <a:schemeClr val="tx1"/>
              </a:solidFill>
            </a:endParaRPr>
          </a:p>
        </p:txBody>
      </p:sp>
      <p:sp>
        <p:nvSpPr>
          <p:cNvPr id="3" name="Content Placeholder 2"/>
          <p:cNvSpPr>
            <a:spLocks noGrp="1"/>
          </p:cNvSpPr>
          <p:nvPr>
            <p:ph idx="1"/>
          </p:nvPr>
        </p:nvSpPr>
        <p:spPr>
          <a:xfrm>
            <a:off x="527381" y="1556792"/>
            <a:ext cx="4046240" cy="4679176"/>
          </a:xfrm>
        </p:spPr>
        <p:style>
          <a:lnRef idx="2">
            <a:schemeClr val="accent4"/>
          </a:lnRef>
          <a:fillRef idx="1">
            <a:schemeClr val="lt1"/>
          </a:fillRef>
          <a:effectRef idx="0">
            <a:schemeClr val="accent4"/>
          </a:effectRef>
          <a:fontRef idx="minor">
            <a:schemeClr val="dk1"/>
          </a:fontRef>
        </p:style>
        <p:txBody>
          <a:bodyPr/>
          <a:lstStyle/>
          <a:p>
            <a:pPr marL="457200" indent="-457200">
              <a:buClrTx/>
              <a:buFont typeface="+mj-lt"/>
              <a:buAutoNum type="arabicPeriod"/>
            </a:pPr>
            <a:r>
              <a:rPr lang="uk-UA" kern="1200" dirty="0">
                <a:solidFill>
                  <a:schemeClr val="dk1"/>
                </a:solidFill>
              </a:rPr>
              <a:t>Основи систем </a:t>
            </a:r>
            <a:r>
              <a:rPr lang="uk-UA" kern="1200" dirty="0"/>
              <a:t>теплопостачання будинків та споруд</a:t>
            </a:r>
          </a:p>
          <a:p>
            <a:pPr marL="457200" indent="-457200">
              <a:buClrTx/>
              <a:buFont typeface="+mj-lt"/>
              <a:buAutoNum type="arabicPeriod"/>
            </a:pPr>
            <a:endParaRPr lang="uk-UA" kern="1200" dirty="0">
              <a:solidFill>
                <a:schemeClr val="dk1"/>
              </a:solidFill>
            </a:endParaRPr>
          </a:p>
          <a:p>
            <a:pPr marL="457200" indent="-457200">
              <a:buClrTx/>
              <a:buFont typeface="+mj-lt"/>
              <a:buAutoNum type="arabicPeriod"/>
            </a:pPr>
            <a:r>
              <a:rPr lang="uk-UA" kern="1200" dirty="0">
                <a:solidFill>
                  <a:schemeClr val="dk1"/>
                </a:solidFill>
              </a:rPr>
              <a:t>Теплові </a:t>
            </a:r>
            <a:r>
              <a:rPr lang="uk-UA" kern="1200" dirty="0"/>
              <a:t>пункти будинків та споруд</a:t>
            </a:r>
          </a:p>
          <a:p>
            <a:pPr marL="457200" indent="-457200">
              <a:buClrTx/>
              <a:buFont typeface="+mj-lt"/>
              <a:buAutoNum type="arabicPeriod"/>
            </a:pPr>
            <a:endParaRPr lang="uk-UA" kern="1200" dirty="0">
              <a:solidFill>
                <a:schemeClr val="dk1"/>
              </a:solidFill>
            </a:endParaRPr>
          </a:p>
          <a:p>
            <a:pPr marL="457200" indent="-457200">
              <a:buClrTx/>
              <a:buFont typeface="+mj-lt"/>
              <a:buAutoNum type="arabicPeriod"/>
            </a:pPr>
            <a:r>
              <a:rPr lang="uk-UA" kern="1200" dirty="0">
                <a:solidFill>
                  <a:schemeClr val="dk1"/>
                </a:solidFill>
              </a:rPr>
              <a:t>Класифікація систем теплопостачання </a:t>
            </a:r>
          </a:p>
          <a:p>
            <a:pPr marL="457200" indent="-457200">
              <a:buClrTx/>
              <a:buFont typeface="+mj-lt"/>
              <a:buAutoNum type="arabicPeriod"/>
            </a:pPr>
            <a:endParaRPr lang="uk-UA" kern="1200" dirty="0">
              <a:solidFill>
                <a:schemeClr val="dk1"/>
              </a:solidFill>
            </a:endParaRPr>
          </a:p>
          <a:p>
            <a:pPr marL="457200" indent="-457200">
              <a:buClrTx/>
              <a:buFont typeface="+mj-lt"/>
              <a:buAutoNum type="arabicPeriod"/>
            </a:pPr>
            <a:r>
              <a:rPr lang="uk-UA" kern="1200" dirty="0">
                <a:solidFill>
                  <a:schemeClr val="dk1"/>
                </a:solidFill>
              </a:rPr>
              <a:t>Заходи </a:t>
            </a:r>
            <a:r>
              <a:rPr lang="uk-UA" kern="1200"/>
              <a:t>з </a:t>
            </a:r>
            <a:r>
              <a:rPr lang="uk-UA" kern="1200">
                <a:solidFill>
                  <a:schemeClr val="dk1"/>
                </a:solidFill>
              </a:rPr>
              <a:t>енергоефективності для систем теплопостачання</a:t>
            </a:r>
            <a:endParaRPr lang="uk-UA" kern="1200" dirty="0">
              <a:solidFill>
                <a:schemeClr val="dk1"/>
              </a:solidFill>
            </a:endParaRPr>
          </a:p>
          <a:p>
            <a:pPr marL="457200" indent="-457200">
              <a:buClrTx/>
              <a:buFont typeface="+mj-lt"/>
              <a:buAutoNum type="arabicPeriod"/>
            </a:pPr>
            <a:endParaRPr lang="uk-UA" kern="1200" dirty="0">
              <a:solidFill>
                <a:schemeClr val="dk1"/>
              </a:solidFill>
            </a:endParaRPr>
          </a:p>
          <a:p>
            <a:pPr marL="457200" indent="-457200">
              <a:buClrTx/>
              <a:buFont typeface="+mj-lt"/>
              <a:buAutoNum type="arabicPeriod"/>
            </a:pPr>
            <a:r>
              <a:rPr lang="uk-UA" kern="1200" dirty="0">
                <a:solidFill>
                  <a:schemeClr val="dk1"/>
                </a:solidFill>
              </a:rPr>
              <a:t>Аудит системи теплопостачання</a:t>
            </a:r>
          </a:p>
          <a:p>
            <a:pPr marL="0" indent="0">
              <a:buClrTx/>
              <a:buNone/>
            </a:pPr>
            <a:endParaRPr lang="uk-UA" kern="1200" dirty="0">
              <a:solidFill>
                <a:schemeClr val="dk1"/>
              </a:solidFill>
            </a:endParaRPr>
          </a:p>
        </p:txBody>
      </p:sp>
      <p:pic>
        <p:nvPicPr>
          <p:cNvPr id="5" name="Picture 6" descr="O:\Serviss\gatis\iecava\virzas_26\DSCF5830.JPG"/>
          <p:cNvPicPr>
            <a:picLocks noChangeAspect="1" noChangeArrowheads="1"/>
          </p:cNvPicPr>
          <p:nvPr/>
        </p:nvPicPr>
        <p:blipFill rotWithShape="1">
          <a:blip r:embed="rId3" cstate="print"/>
          <a:srcRect l="6184" r="24241"/>
          <a:stretch/>
        </p:blipFill>
        <p:spPr bwMode="auto">
          <a:xfrm>
            <a:off x="4853390" y="1582832"/>
            <a:ext cx="3456384" cy="4657543"/>
          </a:xfrm>
          <a:prstGeom prst="rect">
            <a:avLst/>
          </a:prstGeom>
          <a:noFill/>
          <a:ln w="9525">
            <a:solidFill>
              <a:schemeClr val="accent1"/>
            </a:solidFill>
            <a:miter lim="800000"/>
            <a:headEnd/>
            <a:tailEnd/>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55593"/>
          <a:stretch/>
        </p:blipFill>
        <p:spPr>
          <a:xfrm>
            <a:off x="8626491" y="1582832"/>
            <a:ext cx="3103520" cy="4653136"/>
          </a:xfrm>
          <a:prstGeom prst="rect">
            <a:avLst/>
          </a:prstGeom>
          <a:ln>
            <a:solidFill>
              <a:schemeClr val="accent1"/>
            </a:solidFill>
          </a:ln>
        </p:spPr>
      </p:pic>
    </p:spTree>
    <p:extLst>
      <p:ext uri="{BB962C8B-B14F-4D97-AF65-F5344CB8AC3E}">
        <p14:creationId xmlns:p14="http://schemas.microsoft.com/office/powerpoint/2010/main" val="22358104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uk-UA" dirty="0"/>
              <a:t>4.1. Тонке налаштування систем опалення</a:t>
            </a:r>
          </a:p>
        </p:txBody>
      </p:sp>
      <p:sp>
        <p:nvSpPr>
          <p:cNvPr id="49155" name="Content Placeholder 2"/>
          <p:cNvSpPr>
            <a:spLocks noGrp="1"/>
          </p:cNvSpPr>
          <p:nvPr>
            <p:ph idx="1"/>
          </p:nvPr>
        </p:nvSpPr>
        <p:spPr>
          <a:xfrm>
            <a:off x="609600" y="1268760"/>
            <a:ext cx="4550296" cy="4176465"/>
          </a:xfrm>
        </p:spPr>
        <p:style>
          <a:lnRef idx="2">
            <a:schemeClr val="accent4">
              <a:shade val="50000"/>
            </a:schemeClr>
          </a:lnRef>
          <a:fillRef idx="1">
            <a:schemeClr val="accent4"/>
          </a:fillRef>
          <a:effectRef idx="0">
            <a:schemeClr val="accent4"/>
          </a:effectRef>
          <a:fontRef idx="minor">
            <a:schemeClr val="lt1"/>
          </a:fontRef>
        </p:style>
        <p:txBody>
          <a:bodyPr/>
          <a:lstStyle/>
          <a:p>
            <a:r>
              <a:rPr lang="uk-UA" altLang="lv-LV" dirty="0"/>
              <a:t>Кількісне регулювання</a:t>
            </a:r>
            <a:r>
              <a:rPr lang="uk-UA" dirty="0"/>
              <a:t> </a:t>
            </a:r>
          </a:p>
          <a:p>
            <a:pPr lvl="1">
              <a:buFont typeface="Wingdings" panose="05000000000000000000" pitchFamily="2" charset="2"/>
              <a:buChar char="Ø"/>
            </a:pPr>
            <a:r>
              <a:rPr lang="uk-UA" altLang="lv-LV" dirty="0"/>
              <a:t>Кількість тепла, що подають до будинку, регулюють зміною витрати теплоносія</a:t>
            </a:r>
            <a:endParaRPr lang="uk-UA" dirty="0"/>
          </a:p>
          <a:p>
            <a:r>
              <a:rPr lang="uk-UA" altLang="lv-LV" dirty="0"/>
              <a:t>Якісне регулювання</a:t>
            </a:r>
            <a:endParaRPr lang="uk-UA" dirty="0"/>
          </a:p>
          <a:p>
            <a:pPr lvl="1">
              <a:buFont typeface="Wingdings" panose="05000000000000000000" pitchFamily="2" charset="2"/>
              <a:buChar char="Ø"/>
            </a:pPr>
            <a:r>
              <a:rPr lang="uk-UA" altLang="lv-LV" dirty="0"/>
              <a:t>Кількість тепла, що подають до будинку, регулюють зміною температури теплоносія</a:t>
            </a:r>
            <a:endParaRPr lang="uk-UA" dirty="0"/>
          </a:p>
          <a:p>
            <a:r>
              <a:rPr lang="uk-UA" altLang="lv-LV" dirty="0"/>
              <a:t>Змішане регулювання</a:t>
            </a:r>
            <a:endParaRPr lang="uk-UA" dirty="0"/>
          </a:p>
          <a:p>
            <a:pPr lvl="1">
              <a:buFont typeface="Wingdings" panose="05000000000000000000" pitchFamily="2" charset="2"/>
              <a:buChar char="Ø"/>
            </a:pPr>
            <a:r>
              <a:rPr lang="uk-UA" altLang="lv-LV" dirty="0"/>
              <a:t>Кількість тепла, що подають до будинку, регулюють завдяки змінам як витрат теплоносія, так і температури</a:t>
            </a:r>
            <a:endParaRPr lang="uk-UA" dirty="0"/>
          </a:p>
        </p:txBody>
      </p:sp>
      <p:sp>
        <p:nvSpPr>
          <p:cNvPr id="5" name="Content Placeholder 3"/>
          <p:cNvSpPr txBox="1">
            <a:spLocks/>
          </p:cNvSpPr>
          <p:nvPr/>
        </p:nvSpPr>
        <p:spPr>
          <a:xfrm>
            <a:off x="609600" y="5589240"/>
            <a:ext cx="4550296" cy="719584"/>
          </a:xfrm>
          <a:prstGeom prst="rect">
            <a:avLst/>
          </a:prstGeom>
        </p:spPr>
        <p:style>
          <a:lnRef idx="2">
            <a:schemeClr val="accent4"/>
          </a:lnRef>
          <a:fillRef idx="1">
            <a:schemeClr val="lt1"/>
          </a:fillRef>
          <a:effectRef idx="0">
            <a:schemeClr val="accent4"/>
          </a:effectRef>
          <a:fontRef idx="minor">
            <a:schemeClr val="dk1"/>
          </a:fontRef>
        </p:style>
        <p:txBody>
          <a:bodyPr/>
          <a:lstStyle/>
          <a:p>
            <a:pPr marL="342900" indent="-342900" algn="ctr">
              <a:spcBef>
                <a:spcPct val="20000"/>
              </a:spcBef>
              <a:buClr>
                <a:schemeClr val="bg2"/>
              </a:buClr>
              <a:buSzPct val="75000"/>
              <a:defRPr/>
            </a:pPr>
            <a:r>
              <a:rPr lang="uk-UA" sz="4400" kern="0" dirty="0"/>
              <a:t>Q = m </a:t>
            </a:r>
            <a:r>
              <a:rPr lang="uk-UA" sz="4400" kern="0" dirty="0">
                <a:sym typeface="Symbol" pitchFamily="18" charset="2"/>
              </a:rPr>
              <a:t> </a:t>
            </a:r>
            <a:r>
              <a:rPr lang="uk-UA" sz="4400" kern="0" dirty="0"/>
              <a:t>c</a:t>
            </a:r>
            <a:r>
              <a:rPr lang="uk-UA" sz="4400" kern="0" dirty="0">
                <a:sym typeface="Symbol" pitchFamily="18" charset="2"/>
              </a:rPr>
              <a:t> </a:t>
            </a:r>
            <a:r>
              <a:rPr lang="uk-UA" sz="4400" kern="0" dirty="0"/>
              <a:t> </a:t>
            </a:r>
            <a:r>
              <a:rPr lang="uk-UA" sz="4400" kern="0" dirty="0">
                <a:latin typeface="Symbol" pitchFamily="18" charset="2"/>
              </a:rPr>
              <a:t>D</a:t>
            </a:r>
            <a:r>
              <a:rPr lang="uk-UA" sz="4400" kern="0" dirty="0"/>
              <a:t>t</a:t>
            </a:r>
          </a:p>
        </p:txBody>
      </p:sp>
      <p:pic>
        <p:nvPicPr>
          <p:cNvPr id="3" name="Picture 2"/>
          <p:cNvPicPr>
            <a:picLocks noChangeAspect="1"/>
          </p:cNvPicPr>
          <p:nvPr/>
        </p:nvPicPr>
        <p:blipFill rotWithShape="1">
          <a:blip r:embed="rId3"/>
          <a:srcRect t="-5186" b="-12348"/>
          <a:stretch/>
        </p:blipFill>
        <p:spPr>
          <a:xfrm>
            <a:off x="5375920" y="1268760"/>
            <a:ext cx="6673794" cy="5040064"/>
          </a:xfrm>
          <a:prstGeom prst="rect">
            <a:avLst/>
          </a:prstGeom>
          <a:ln w="38100">
            <a:solidFill>
              <a:schemeClr val="accent6"/>
            </a:solidFill>
          </a:ln>
        </p:spPr>
      </p:pic>
      <p:sp>
        <p:nvSpPr>
          <p:cNvPr id="4" name="TextBox 3"/>
          <p:cNvSpPr txBox="1"/>
          <p:nvPr/>
        </p:nvSpPr>
        <p:spPr>
          <a:xfrm>
            <a:off x="6240016" y="2420888"/>
            <a:ext cx="585417" cy="307777"/>
          </a:xfrm>
          <a:prstGeom prst="rect">
            <a:avLst/>
          </a:prstGeom>
          <a:noFill/>
        </p:spPr>
        <p:txBody>
          <a:bodyPr wrap="none" rtlCol="0">
            <a:spAutoFit/>
          </a:bodyPr>
          <a:lstStyle/>
          <a:p>
            <a:r>
              <a:rPr lang="uk-UA" sz="1400" b="1" dirty="0"/>
              <a:t>24°C</a:t>
            </a:r>
            <a:endParaRPr lang="uk-UA" b="1" dirty="0"/>
          </a:p>
        </p:txBody>
      </p:sp>
      <p:sp>
        <p:nvSpPr>
          <p:cNvPr id="8" name="TextBox 7"/>
          <p:cNvSpPr txBox="1"/>
          <p:nvPr/>
        </p:nvSpPr>
        <p:spPr>
          <a:xfrm>
            <a:off x="9912424" y="3068960"/>
            <a:ext cx="585417" cy="307777"/>
          </a:xfrm>
          <a:prstGeom prst="rect">
            <a:avLst/>
          </a:prstGeom>
          <a:noFill/>
        </p:spPr>
        <p:txBody>
          <a:bodyPr wrap="none" rtlCol="0">
            <a:spAutoFit/>
          </a:bodyPr>
          <a:lstStyle/>
          <a:p>
            <a:r>
              <a:rPr lang="uk-UA" sz="1400" b="1" dirty="0"/>
              <a:t>19°C</a:t>
            </a:r>
            <a:endParaRPr lang="uk-UA" b="1" dirty="0"/>
          </a:p>
        </p:txBody>
      </p:sp>
      <p:sp>
        <p:nvSpPr>
          <p:cNvPr id="9" name="TextBox 8"/>
          <p:cNvSpPr txBox="1"/>
          <p:nvPr/>
        </p:nvSpPr>
        <p:spPr>
          <a:xfrm>
            <a:off x="9912424" y="4365104"/>
            <a:ext cx="585417" cy="307777"/>
          </a:xfrm>
          <a:prstGeom prst="rect">
            <a:avLst/>
          </a:prstGeom>
          <a:noFill/>
        </p:spPr>
        <p:txBody>
          <a:bodyPr wrap="none" rtlCol="0">
            <a:spAutoFit/>
          </a:bodyPr>
          <a:lstStyle/>
          <a:p>
            <a:r>
              <a:rPr lang="uk-UA" sz="1400" b="1" dirty="0"/>
              <a:t>16°C</a:t>
            </a:r>
            <a:endParaRPr lang="uk-UA" b="1" dirty="0"/>
          </a:p>
        </p:txBody>
      </p:sp>
      <p:sp>
        <p:nvSpPr>
          <p:cNvPr id="10" name="TextBox 9"/>
          <p:cNvSpPr txBox="1"/>
          <p:nvPr/>
        </p:nvSpPr>
        <p:spPr>
          <a:xfrm>
            <a:off x="9912424" y="3752201"/>
            <a:ext cx="585417" cy="307777"/>
          </a:xfrm>
          <a:prstGeom prst="rect">
            <a:avLst/>
          </a:prstGeom>
          <a:noFill/>
        </p:spPr>
        <p:txBody>
          <a:bodyPr wrap="none" rtlCol="0">
            <a:spAutoFit/>
          </a:bodyPr>
          <a:lstStyle/>
          <a:p>
            <a:r>
              <a:rPr lang="uk-UA" sz="1400" b="1" dirty="0"/>
              <a:t>17°C</a:t>
            </a:r>
            <a:endParaRPr lang="uk-UA" b="1" dirty="0"/>
          </a:p>
        </p:txBody>
      </p:sp>
      <p:sp>
        <p:nvSpPr>
          <p:cNvPr id="11" name="TextBox 10"/>
          <p:cNvSpPr txBox="1"/>
          <p:nvPr/>
        </p:nvSpPr>
        <p:spPr>
          <a:xfrm>
            <a:off x="9912424" y="2404810"/>
            <a:ext cx="585417" cy="307777"/>
          </a:xfrm>
          <a:prstGeom prst="rect">
            <a:avLst/>
          </a:prstGeom>
          <a:noFill/>
        </p:spPr>
        <p:txBody>
          <a:bodyPr wrap="none" rtlCol="0">
            <a:spAutoFit/>
          </a:bodyPr>
          <a:lstStyle/>
          <a:p>
            <a:r>
              <a:rPr lang="uk-UA" sz="1400" b="1" dirty="0"/>
              <a:t>18°C</a:t>
            </a:r>
            <a:endParaRPr lang="uk-UA" b="1" dirty="0"/>
          </a:p>
        </p:txBody>
      </p:sp>
      <p:sp>
        <p:nvSpPr>
          <p:cNvPr id="12" name="TextBox 11"/>
          <p:cNvSpPr txBox="1"/>
          <p:nvPr/>
        </p:nvSpPr>
        <p:spPr>
          <a:xfrm>
            <a:off x="6230663" y="4394448"/>
            <a:ext cx="585417" cy="307777"/>
          </a:xfrm>
          <a:prstGeom prst="rect">
            <a:avLst/>
          </a:prstGeom>
          <a:noFill/>
        </p:spPr>
        <p:txBody>
          <a:bodyPr wrap="none" rtlCol="0">
            <a:spAutoFit/>
          </a:bodyPr>
          <a:lstStyle/>
          <a:p>
            <a:r>
              <a:rPr lang="uk-UA" sz="1400" b="1" dirty="0"/>
              <a:t>18°C</a:t>
            </a:r>
            <a:endParaRPr lang="uk-UA" b="1" dirty="0"/>
          </a:p>
        </p:txBody>
      </p:sp>
      <p:sp>
        <p:nvSpPr>
          <p:cNvPr id="13" name="TextBox 12"/>
          <p:cNvSpPr txBox="1"/>
          <p:nvPr/>
        </p:nvSpPr>
        <p:spPr>
          <a:xfrm>
            <a:off x="6230662" y="3752200"/>
            <a:ext cx="585417" cy="307777"/>
          </a:xfrm>
          <a:prstGeom prst="rect">
            <a:avLst/>
          </a:prstGeom>
          <a:noFill/>
        </p:spPr>
        <p:txBody>
          <a:bodyPr wrap="none" rtlCol="0">
            <a:spAutoFit/>
          </a:bodyPr>
          <a:lstStyle/>
          <a:p>
            <a:r>
              <a:rPr lang="uk-UA" sz="1400" b="1" dirty="0"/>
              <a:t>19°C</a:t>
            </a:r>
            <a:endParaRPr lang="uk-UA" b="1" dirty="0"/>
          </a:p>
        </p:txBody>
      </p:sp>
      <p:sp>
        <p:nvSpPr>
          <p:cNvPr id="14" name="TextBox 13"/>
          <p:cNvSpPr txBox="1"/>
          <p:nvPr/>
        </p:nvSpPr>
        <p:spPr>
          <a:xfrm>
            <a:off x="6230662" y="3098683"/>
            <a:ext cx="585417" cy="307777"/>
          </a:xfrm>
          <a:prstGeom prst="rect">
            <a:avLst/>
          </a:prstGeom>
          <a:noFill/>
        </p:spPr>
        <p:txBody>
          <a:bodyPr wrap="none" rtlCol="0">
            <a:spAutoFit/>
          </a:bodyPr>
          <a:lstStyle/>
          <a:p>
            <a:r>
              <a:rPr lang="uk-UA" sz="1400" b="1" dirty="0"/>
              <a:t>20°C</a:t>
            </a:r>
            <a:endParaRPr lang="uk-UA" b="1" dirty="0"/>
          </a:p>
        </p:txBody>
      </p:sp>
    </p:spTree>
    <p:extLst>
      <p:ext uri="{BB962C8B-B14F-4D97-AF65-F5344CB8AC3E}">
        <p14:creationId xmlns:p14="http://schemas.microsoft.com/office/powerpoint/2010/main" val="878979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uk-UA" dirty="0"/>
              <a:t>4.2. Балансування систем опалення</a:t>
            </a:r>
          </a:p>
        </p:txBody>
      </p:sp>
      <p:pic>
        <p:nvPicPr>
          <p:cNvPr id="4" name="Picture 3"/>
          <p:cNvPicPr>
            <a:picLocks noChangeAspect="1"/>
          </p:cNvPicPr>
          <p:nvPr/>
        </p:nvPicPr>
        <p:blipFill>
          <a:blip r:embed="rId3"/>
          <a:stretch>
            <a:fillRect/>
          </a:stretch>
        </p:blipFill>
        <p:spPr>
          <a:xfrm>
            <a:off x="1578294" y="2984776"/>
            <a:ext cx="3162880" cy="2688083"/>
          </a:xfrm>
          <a:prstGeom prst="rect">
            <a:avLst/>
          </a:prstGeom>
          <a:ln>
            <a:noFill/>
          </a:ln>
        </p:spPr>
      </p:pic>
      <p:sp>
        <p:nvSpPr>
          <p:cNvPr id="6" name="TextBox 5"/>
          <p:cNvSpPr txBox="1"/>
          <p:nvPr/>
        </p:nvSpPr>
        <p:spPr>
          <a:xfrm>
            <a:off x="2311285" y="2145037"/>
            <a:ext cx="2894127" cy="338554"/>
          </a:xfrm>
          <a:prstGeom prst="rect">
            <a:avLst/>
          </a:prstGeom>
          <a:noFill/>
        </p:spPr>
        <p:txBody>
          <a:bodyPr wrap="none" rtlCol="0">
            <a:spAutoFit/>
          </a:bodyPr>
          <a:lstStyle/>
          <a:p>
            <a:pPr algn="ctr"/>
            <a:r>
              <a:rPr lang="uk-UA" sz="1600" dirty="0"/>
              <a:t>Рукоятка для налаштування</a:t>
            </a:r>
          </a:p>
        </p:txBody>
      </p:sp>
      <p:cxnSp>
        <p:nvCxnSpPr>
          <p:cNvPr id="8" name="Straight Arrow Connector 7"/>
          <p:cNvCxnSpPr>
            <a:stCxn id="6" idx="2"/>
          </p:cNvCxnSpPr>
          <p:nvPr/>
        </p:nvCxnSpPr>
        <p:spPr>
          <a:xfrm>
            <a:off x="3758349" y="2483591"/>
            <a:ext cx="442726" cy="1012543"/>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50889" y="5712248"/>
            <a:ext cx="1682192" cy="338554"/>
          </a:xfrm>
          <a:prstGeom prst="rect">
            <a:avLst/>
          </a:prstGeom>
        </p:spPr>
        <p:txBody>
          <a:bodyPr wrap="none">
            <a:spAutoFit/>
          </a:bodyPr>
          <a:lstStyle/>
          <a:p>
            <a:pPr algn="ctr"/>
            <a:r>
              <a:rPr lang="uk-UA" sz="1600" dirty="0"/>
              <a:t>Затвор клапана</a:t>
            </a:r>
          </a:p>
        </p:txBody>
      </p:sp>
      <p:cxnSp>
        <p:nvCxnSpPr>
          <p:cNvPr id="12" name="Straight Arrow Connector 11"/>
          <p:cNvCxnSpPr/>
          <p:nvPr/>
        </p:nvCxnSpPr>
        <p:spPr>
          <a:xfrm flipV="1">
            <a:off x="1591983" y="4839815"/>
            <a:ext cx="1278323" cy="878486"/>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6" name="Right Arrow 15"/>
          <p:cNvSpPr/>
          <p:nvPr/>
        </p:nvSpPr>
        <p:spPr>
          <a:xfrm>
            <a:off x="1166345" y="4687210"/>
            <a:ext cx="43204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9" name="Right Arrow 18"/>
          <p:cNvSpPr/>
          <p:nvPr/>
        </p:nvSpPr>
        <p:spPr>
          <a:xfrm>
            <a:off x="4404981" y="4705738"/>
            <a:ext cx="43204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cxnSp>
        <p:nvCxnSpPr>
          <p:cNvPr id="20" name="Straight Arrow Connector 19"/>
          <p:cNvCxnSpPr/>
          <p:nvPr/>
        </p:nvCxnSpPr>
        <p:spPr>
          <a:xfrm>
            <a:off x="2032737" y="3450358"/>
            <a:ext cx="1207005" cy="898913"/>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065816" y="2641525"/>
            <a:ext cx="2173926" cy="830997"/>
          </a:xfrm>
          <a:prstGeom prst="rect">
            <a:avLst/>
          </a:prstGeom>
        </p:spPr>
        <p:txBody>
          <a:bodyPr wrap="square">
            <a:spAutoFit/>
          </a:bodyPr>
          <a:lstStyle/>
          <a:p>
            <a:pPr algn="ctr"/>
            <a:r>
              <a:rPr lang="uk-UA" sz="1600" dirty="0"/>
              <a:t>Шток мікроналаштування затвору клапана</a:t>
            </a:r>
          </a:p>
        </p:txBody>
      </p:sp>
      <p:sp>
        <p:nvSpPr>
          <p:cNvPr id="25" name="Rectangle 24"/>
          <p:cNvSpPr/>
          <p:nvPr/>
        </p:nvSpPr>
        <p:spPr>
          <a:xfrm>
            <a:off x="936106" y="1259468"/>
            <a:ext cx="4079774" cy="646331"/>
          </a:xfrm>
          <a:prstGeom prst="rect">
            <a:avLst/>
          </a:prstGeom>
        </p:spPr>
        <p:txBody>
          <a:bodyPr wrap="square">
            <a:spAutoFit/>
          </a:bodyPr>
          <a:lstStyle/>
          <a:p>
            <a:pPr algn="ctr"/>
            <a:r>
              <a:rPr lang="uk-UA" b="1" dirty="0"/>
              <a:t>Статичні (ручні) балансувальні клапани</a:t>
            </a:r>
          </a:p>
        </p:txBody>
      </p:sp>
      <p:cxnSp>
        <p:nvCxnSpPr>
          <p:cNvPr id="27" name="Straight Connector 26"/>
          <p:cNvCxnSpPr/>
          <p:nvPr/>
        </p:nvCxnSpPr>
        <p:spPr>
          <a:xfrm>
            <a:off x="5951984" y="1220679"/>
            <a:ext cx="0" cy="5040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071665" y="5958469"/>
            <a:ext cx="2558329" cy="338554"/>
          </a:xfrm>
          <a:prstGeom prst="rect">
            <a:avLst/>
          </a:prstGeom>
        </p:spPr>
        <p:txBody>
          <a:bodyPr wrap="none">
            <a:spAutoFit/>
          </a:bodyPr>
          <a:lstStyle/>
          <a:p>
            <a:r>
              <a:rPr lang="uk-UA" sz="1600" dirty="0"/>
              <a:t>Точки вимірювання тиску</a:t>
            </a:r>
          </a:p>
        </p:txBody>
      </p:sp>
      <p:cxnSp>
        <p:nvCxnSpPr>
          <p:cNvPr id="31" name="Straight Arrow Connector 30"/>
          <p:cNvCxnSpPr>
            <a:stCxn id="28" idx="0"/>
          </p:cNvCxnSpPr>
          <p:nvPr/>
        </p:nvCxnSpPr>
        <p:spPr>
          <a:xfrm flipH="1" flipV="1">
            <a:off x="3590913" y="5494333"/>
            <a:ext cx="759917" cy="464136"/>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2639617" y="5547191"/>
            <a:ext cx="432048" cy="46891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46098" name="Picture 46097"/>
          <p:cNvPicPr>
            <a:picLocks noChangeAspect="1"/>
          </p:cNvPicPr>
          <p:nvPr/>
        </p:nvPicPr>
        <p:blipFill>
          <a:blip r:embed="rId4"/>
          <a:stretch>
            <a:fillRect/>
          </a:stretch>
        </p:blipFill>
        <p:spPr>
          <a:xfrm>
            <a:off x="7644211" y="3443689"/>
            <a:ext cx="2980823" cy="1655329"/>
          </a:xfrm>
          <a:prstGeom prst="rect">
            <a:avLst/>
          </a:prstGeom>
        </p:spPr>
      </p:pic>
      <p:sp>
        <p:nvSpPr>
          <p:cNvPr id="57" name="Right Arrow 56"/>
          <p:cNvSpPr/>
          <p:nvPr/>
        </p:nvSpPr>
        <p:spPr>
          <a:xfrm>
            <a:off x="7223159" y="4167956"/>
            <a:ext cx="43204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58" name="Right Arrow 57"/>
          <p:cNvSpPr/>
          <p:nvPr/>
        </p:nvSpPr>
        <p:spPr>
          <a:xfrm>
            <a:off x="10610748" y="4091333"/>
            <a:ext cx="432048"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59" name="Rectangle 58"/>
          <p:cNvSpPr/>
          <p:nvPr/>
        </p:nvSpPr>
        <p:spPr>
          <a:xfrm>
            <a:off x="9043733" y="2686730"/>
            <a:ext cx="1675065" cy="584775"/>
          </a:xfrm>
          <a:prstGeom prst="rect">
            <a:avLst/>
          </a:prstGeom>
        </p:spPr>
        <p:txBody>
          <a:bodyPr wrap="square">
            <a:spAutoFit/>
          </a:bodyPr>
          <a:lstStyle/>
          <a:p>
            <a:pPr algn="ctr"/>
            <a:r>
              <a:rPr lang="uk-UA" sz="1600" dirty="0" err="1"/>
              <a:t>Підпружинений</a:t>
            </a:r>
            <a:r>
              <a:rPr lang="uk-UA" sz="1600" dirty="0"/>
              <a:t> поршень</a:t>
            </a:r>
            <a:endParaRPr lang="uk-UA" sz="1600" b="1" dirty="0"/>
          </a:p>
        </p:txBody>
      </p:sp>
      <p:cxnSp>
        <p:nvCxnSpPr>
          <p:cNvPr id="60" name="Straight Arrow Connector 59"/>
          <p:cNvCxnSpPr>
            <a:stCxn id="59" idx="2"/>
          </p:cNvCxnSpPr>
          <p:nvPr/>
        </p:nvCxnSpPr>
        <p:spPr>
          <a:xfrm flipH="1">
            <a:off x="8728784" y="3271505"/>
            <a:ext cx="1152482" cy="680975"/>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6100" name="Rectangle 46099"/>
          <p:cNvSpPr/>
          <p:nvPr/>
        </p:nvSpPr>
        <p:spPr>
          <a:xfrm>
            <a:off x="9043733" y="5423888"/>
            <a:ext cx="1937886" cy="830997"/>
          </a:xfrm>
          <a:prstGeom prst="rect">
            <a:avLst/>
          </a:prstGeom>
        </p:spPr>
        <p:txBody>
          <a:bodyPr wrap="square">
            <a:spAutoFit/>
          </a:bodyPr>
          <a:lstStyle/>
          <a:p>
            <a:pPr algn="ctr"/>
            <a:r>
              <a:rPr lang="uk-UA" sz="1600" dirty="0"/>
              <a:t>Відкалібрована пружина налаштування</a:t>
            </a:r>
          </a:p>
        </p:txBody>
      </p:sp>
      <p:cxnSp>
        <p:nvCxnSpPr>
          <p:cNvPr id="63" name="Straight Arrow Connector 62"/>
          <p:cNvCxnSpPr/>
          <p:nvPr/>
        </p:nvCxnSpPr>
        <p:spPr>
          <a:xfrm flipH="1" flipV="1">
            <a:off x="9488117" y="4416204"/>
            <a:ext cx="524559" cy="106211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7010386" y="1290573"/>
            <a:ext cx="4248471" cy="646331"/>
          </a:xfrm>
          <a:prstGeom prst="rect">
            <a:avLst/>
          </a:prstGeom>
        </p:spPr>
        <p:txBody>
          <a:bodyPr wrap="square">
            <a:spAutoFit/>
          </a:bodyPr>
          <a:lstStyle/>
          <a:p>
            <a:pPr algn="ctr"/>
            <a:r>
              <a:rPr lang="uk-UA" b="1" dirty="0"/>
              <a:t>Динамічні балансувальні клапани</a:t>
            </a:r>
          </a:p>
          <a:p>
            <a:pPr algn="ctr"/>
            <a:r>
              <a:rPr lang="uk-UA" b="1" dirty="0"/>
              <a:t>(автоматичний вставний клапан)</a:t>
            </a:r>
          </a:p>
        </p:txBody>
      </p:sp>
      <p:sp>
        <p:nvSpPr>
          <p:cNvPr id="46105" name="Rectangle 46104"/>
          <p:cNvSpPr/>
          <p:nvPr/>
        </p:nvSpPr>
        <p:spPr>
          <a:xfrm>
            <a:off x="7456348" y="5478323"/>
            <a:ext cx="1587385" cy="830997"/>
          </a:xfrm>
          <a:prstGeom prst="rect">
            <a:avLst/>
          </a:prstGeom>
        </p:spPr>
        <p:txBody>
          <a:bodyPr wrap="square">
            <a:spAutoFit/>
          </a:bodyPr>
          <a:lstStyle/>
          <a:p>
            <a:pPr algn="ctr"/>
            <a:r>
              <a:rPr lang="uk-UA" sz="1600" dirty="0"/>
              <a:t>Змінні геометричні отвори</a:t>
            </a:r>
          </a:p>
        </p:txBody>
      </p:sp>
      <p:cxnSp>
        <p:nvCxnSpPr>
          <p:cNvPr id="70" name="Straight Arrow Connector 69"/>
          <p:cNvCxnSpPr>
            <a:stCxn id="46105" idx="0"/>
          </p:cNvCxnSpPr>
          <p:nvPr/>
        </p:nvCxnSpPr>
        <p:spPr>
          <a:xfrm flipV="1">
            <a:off x="8250041" y="4368431"/>
            <a:ext cx="441457" cy="110989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46108" name="Rectangle 46107"/>
          <p:cNvSpPr/>
          <p:nvPr/>
        </p:nvSpPr>
        <p:spPr>
          <a:xfrm>
            <a:off x="7223159" y="2692661"/>
            <a:ext cx="1247610" cy="584775"/>
          </a:xfrm>
          <a:prstGeom prst="rect">
            <a:avLst/>
          </a:prstGeom>
        </p:spPr>
        <p:txBody>
          <a:bodyPr wrap="square" lIns="36000" rIns="36000">
            <a:spAutoFit/>
          </a:bodyPr>
          <a:lstStyle/>
          <a:p>
            <a:pPr algn="ctr"/>
            <a:r>
              <a:rPr lang="uk-UA" sz="1600" dirty="0"/>
              <a:t>Фіксований отвір</a:t>
            </a:r>
          </a:p>
        </p:txBody>
      </p:sp>
      <p:cxnSp>
        <p:nvCxnSpPr>
          <p:cNvPr id="78" name="Straight Arrow Connector 77"/>
          <p:cNvCxnSpPr>
            <a:stCxn id="46108" idx="2"/>
          </p:cNvCxnSpPr>
          <p:nvPr/>
        </p:nvCxnSpPr>
        <p:spPr>
          <a:xfrm>
            <a:off x="7846964" y="3277436"/>
            <a:ext cx="452259" cy="1054349"/>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1" name="Rectangle 80"/>
          <p:cNvSpPr/>
          <p:nvPr/>
        </p:nvSpPr>
        <p:spPr>
          <a:xfrm>
            <a:off x="550897" y="3717032"/>
            <a:ext cx="1933842" cy="338554"/>
          </a:xfrm>
          <a:prstGeom prst="rect">
            <a:avLst/>
          </a:prstGeom>
        </p:spPr>
        <p:txBody>
          <a:bodyPr wrap="square">
            <a:spAutoFit/>
          </a:bodyPr>
          <a:lstStyle/>
          <a:p>
            <a:pPr algn="ctr"/>
            <a:r>
              <a:rPr lang="uk-UA" sz="1600" dirty="0"/>
              <a:t>Корпус клапана</a:t>
            </a:r>
          </a:p>
        </p:txBody>
      </p:sp>
      <p:cxnSp>
        <p:nvCxnSpPr>
          <p:cNvPr id="82" name="Straight Arrow Connector 81"/>
          <p:cNvCxnSpPr/>
          <p:nvPr/>
        </p:nvCxnSpPr>
        <p:spPr>
          <a:xfrm>
            <a:off x="1710183" y="4005304"/>
            <a:ext cx="238115" cy="4269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574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uk-UA" dirty="0"/>
              <a:t>Приклади балансувальних клапанів</a:t>
            </a:r>
            <a:endParaRPr lang="lv-LV" dirty="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720428" y="1916832"/>
            <a:ext cx="5790680" cy="4481505"/>
          </a:xfrm>
        </p:spPr>
      </p:pic>
      <p:sp>
        <p:nvSpPr>
          <p:cNvPr id="4" name="Rectangle 3"/>
          <p:cNvSpPr/>
          <p:nvPr/>
        </p:nvSpPr>
        <p:spPr>
          <a:xfrm>
            <a:off x="5720428" y="1235002"/>
            <a:ext cx="5816975" cy="502843"/>
          </a:xfrm>
          <a:prstGeom prst="rect">
            <a:avLst/>
          </a:prstGeom>
        </p:spPr>
        <p:style>
          <a:lnRef idx="2">
            <a:schemeClr val="accent6"/>
          </a:lnRef>
          <a:fillRef idx="1">
            <a:schemeClr val="lt1"/>
          </a:fillRef>
          <a:effectRef idx="0">
            <a:schemeClr val="accent6"/>
          </a:effectRef>
          <a:fontRef idx="minor">
            <a:schemeClr val="dk1"/>
          </a:fontRef>
        </p:style>
        <p:txBody>
          <a:bodyPr wrap="square" anchor="ctr" anchorCtr="0">
            <a:noAutofit/>
          </a:bodyPr>
          <a:lstStyle/>
          <a:p>
            <a:pPr algn="ctr"/>
            <a:r>
              <a:rPr lang="uk-UA" b="1" dirty="0"/>
              <a:t>Динамічні балансувальні клапани</a:t>
            </a:r>
            <a:endParaRPr lang="lv-LV" b="1" dirty="0"/>
          </a:p>
        </p:txBody>
      </p:sp>
      <p:sp>
        <p:nvSpPr>
          <p:cNvPr id="8" name="Rectangle 7"/>
          <p:cNvSpPr/>
          <p:nvPr/>
        </p:nvSpPr>
        <p:spPr>
          <a:xfrm>
            <a:off x="9388380" y="3047895"/>
            <a:ext cx="1273297" cy="369332"/>
          </a:xfrm>
          <a:prstGeom prst="rect">
            <a:avLst/>
          </a:prstGeom>
        </p:spPr>
        <p:txBody>
          <a:bodyPr wrap="none">
            <a:spAutoFit/>
          </a:bodyPr>
          <a:lstStyle/>
          <a:p>
            <a:r>
              <a:rPr lang="uk-UA" b="1" dirty="0">
                <a:solidFill>
                  <a:schemeClr val="bg1"/>
                </a:solidFill>
              </a:rPr>
              <a:t>картридж</a:t>
            </a:r>
            <a:endParaRPr lang="en-GB" dirty="0">
              <a:solidFill>
                <a:schemeClr val="bg1"/>
              </a:solidFill>
            </a:endParaRPr>
          </a:p>
        </p:txBody>
      </p:sp>
      <p:cxnSp>
        <p:nvCxnSpPr>
          <p:cNvPr id="10" name="Straight Arrow Connector 9"/>
          <p:cNvCxnSpPr/>
          <p:nvPr/>
        </p:nvCxnSpPr>
        <p:spPr>
          <a:xfrm flipH="1">
            <a:off x="8904312" y="3506720"/>
            <a:ext cx="958702" cy="60036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34600" t="30050" r="22000" b="32150"/>
          <a:stretch/>
        </p:blipFill>
        <p:spPr>
          <a:xfrm>
            <a:off x="641431" y="3806903"/>
            <a:ext cx="4464496" cy="2592288"/>
          </a:xfrm>
          <a:prstGeom prst="rect">
            <a:avLst/>
          </a:prstGeom>
        </p:spPr>
      </p:pic>
      <p:sp>
        <p:nvSpPr>
          <p:cNvPr id="12" name="Rectangle 11"/>
          <p:cNvSpPr/>
          <p:nvPr/>
        </p:nvSpPr>
        <p:spPr>
          <a:xfrm>
            <a:off x="641431" y="3765991"/>
            <a:ext cx="3157211" cy="646331"/>
          </a:xfrm>
          <a:prstGeom prst="rect">
            <a:avLst/>
          </a:prstGeom>
        </p:spPr>
        <p:txBody>
          <a:bodyPr wrap="none">
            <a:spAutoFit/>
          </a:bodyPr>
          <a:lstStyle/>
          <a:p>
            <a:pPr algn="ctr"/>
            <a:r>
              <a:rPr lang="uk-UA" b="1" dirty="0">
                <a:solidFill>
                  <a:schemeClr val="bg1"/>
                </a:solidFill>
              </a:rPr>
              <a:t>Клапани управління </a:t>
            </a:r>
          </a:p>
          <a:p>
            <a:pPr algn="ctr"/>
            <a:r>
              <a:rPr lang="uk-UA" b="1" dirty="0">
                <a:solidFill>
                  <a:schemeClr val="bg1"/>
                </a:solidFill>
              </a:rPr>
              <a:t>диференціальним тиском</a:t>
            </a:r>
            <a:endParaRPr lang="en-GB" b="1" dirty="0">
              <a:solidFill>
                <a:schemeClr val="bg1"/>
              </a:solidFill>
            </a:endParaRPr>
          </a:p>
        </p:txBody>
      </p:sp>
      <p:sp>
        <p:nvSpPr>
          <p:cNvPr id="13" name="Rectangle 12"/>
          <p:cNvSpPr/>
          <p:nvPr/>
        </p:nvSpPr>
        <p:spPr>
          <a:xfrm>
            <a:off x="742274" y="5131764"/>
            <a:ext cx="2761782" cy="369332"/>
          </a:xfrm>
          <a:prstGeom prst="rect">
            <a:avLst/>
          </a:prstGeom>
        </p:spPr>
        <p:txBody>
          <a:bodyPr wrap="none">
            <a:spAutoFit/>
          </a:bodyPr>
          <a:lstStyle/>
          <a:p>
            <a:r>
              <a:rPr lang="uk-UA" dirty="0">
                <a:solidFill>
                  <a:schemeClr val="bg1"/>
                </a:solidFill>
              </a:rPr>
              <a:t>балансувальний клапан</a:t>
            </a:r>
            <a:endParaRPr lang="en-GB" dirty="0">
              <a:solidFill>
                <a:schemeClr val="bg1"/>
              </a:solidFill>
            </a:endParaRPr>
          </a:p>
        </p:txBody>
      </p:sp>
      <p:sp>
        <p:nvSpPr>
          <p:cNvPr id="14" name="Rectangle 13"/>
          <p:cNvSpPr/>
          <p:nvPr/>
        </p:nvSpPr>
        <p:spPr>
          <a:xfrm>
            <a:off x="1213578" y="5781869"/>
            <a:ext cx="2170231" cy="646331"/>
          </a:xfrm>
          <a:prstGeom prst="rect">
            <a:avLst/>
          </a:prstGeom>
        </p:spPr>
        <p:txBody>
          <a:bodyPr wrap="square">
            <a:spAutoFit/>
          </a:bodyPr>
          <a:lstStyle/>
          <a:p>
            <a:pPr algn="ctr"/>
            <a:r>
              <a:rPr lang="uk-UA" dirty="0">
                <a:solidFill>
                  <a:schemeClr val="bg1"/>
                </a:solidFill>
              </a:rPr>
              <a:t>регулятор перепаду тиску</a:t>
            </a:r>
            <a:endParaRPr lang="en-GB" dirty="0"/>
          </a:p>
        </p:txBody>
      </p:sp>
      <p:cxnSp>
        <p:nvCxnSpPr>
          <p:cNvPr id="17" name="Straight Arrow Connector 16"/>
          <p:cNvCxnSpPr/>
          <p:nvPr/>
        </p:nvCxnSpPr>
        <p:spPr>
          <a:xfrm flipV="1">
            <a:off x="1919536" y="4804599"/>
            <a:ext cx="1464273" cy="32716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978049" y="5429219"/>
            <a:ext cx="1169811" cy="53755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3" name="Content Placeholder 5" descr="DSCF2496.JPG"/>
          <p:cNvPicPr>
            <a:picLocks noChangeAspect="1"/>
          </p:cNvPicPr>
          <p:nvPr/>
        </p:nvPicPr>
        <p:blipFill rotWithShape="1">
          <a:blip r:embed="rId5" cstate="print"/>
          <a:srcRect l="19618" t="22867" r="9582" b="25108"/>
          <a:stretch/>
        </p:blipFill>
        <p:spPr bwMode="auto">
          <a:xfrm>
            <a:off x="669840" y="1227564"/>
            <a:ext cx="4436087" cy="241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p:cNvSpPr/>
          <p:nvPr/>
        </p:nvSpPr>
        <p:spPr>
          <a:xfrm>
            <a:off x="3156162" y="1374763"/>
            <a:ext cx="1949765" cy="923330"/>
          </a:xfrm>
          <a:prstGeom prst="rect">
            <a:avLst/>
          </a:prstGeom>
        </p:spPr>
        <p:txBody>
          <a:bodyPr wrap="none">
            <a:spAutoFit/>
          </a:bodyPr>
          <a:lstStyle/>
          <a:p>
            <a:pPr algn="r"/>
            <a:r>
              <a:rPr lang="uk-UA" b="1" dirty="0"/>
              <a:t>Статичні </a:t>
            </a:r>
            <a:br>
              <a:rPr lang="uk-UA" b="1" dirty="0"/>
            </a:br>
            <a:r>
              <a:rPr lang="uk-UA" b="1" dirty="0"/>
              <a:t>балансувальні </a:t>
            </a:r>
            <a:br>
              <a:rPr lang="uk-UA" b="1" dirty="0"/>
            </a:br>
            <a:r>
              <a:rPr lang="uk-UA" b="1" dirty="0"/>
              <a:t>клапани</a:t>
            </a:r>
            <a:endParaRPr lang="en-GB" b="1" dirty="0"/>
          </a:p>
        </p:txBody>
      </p:sp>
    </p:spTree>
    <p:extLst>
      <p:ext uri="{BB962C8B-B14F-4D97-AF65-F5344CB8AC3E}">
        <p14:creationId xmlns:p14="http://schemas.microsoft.com/office/powerpoint/2010/main" val="1076381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119234"/>
            <a:ext cx="10033115" cy="737494"/>
          </a:xfrm>
        </p:spPr>
        <p:txBody>
          <a:bodyPr/>
          <a:lstStyle/>
          <a:p>
            <a:r>
              <a:rPr lang="uk-UA" dirty="0"/>
              <a:t>Приклад для однотрубної системи</a:t>
            </a:r>
            <a:endParaRPr lang="en-GB" dirty="0"/>
          </a:p>
        </p:txBody>
      </p:sp>
      <p:pic>
        <p:nvPicPr>
          <p:cNvPr id="5" name="Picture 4"/>
          <p:cNvPicPr>
            <a:picLocks noChangeAspect="1"/>
          </p:cNvPicPr>
          <p:nvPr/>
        </p:nvPicPr>
        <p:blipFill>
          <a:blip r:embed="rId3"/>
          <a:stretch>
            <a:fillRect/>
          </a:stretch>
        </p:blipFill>
        <p:spPr>
          <a:xfrm>
            <a:off x="1025512" y="836712"/>
            <a:ext cx="9036852" cy="5573825"/>
          </a:xfrm>
          <a:prstGeom prst="rect">
            <a:avLst/>
          </a:prstGeom>
        </p:spPr>
      </p:pic>
      <p:sp>
        <p:nvSpPr>
          <p:cNvPr id="6" name="TextBox 5"/>
          <p:cNvSpPr txBox="1"/>
          <p:nvPr/>
        </p:nvSpPr>
        <p:spPr>
          <a:xfrm>
            <a:off x="9844102" y="3097030"/>
            <a:ext cx="2464584" cy="584775"/>
          </a:xfrm>
          <a:prstGeom prst="rect">
            <a:avLst/>
          </a:prstGeom>
          <a:noFill/>
        </p:spPr>
        <p:txBody>
          <a:bodyPr wrap="none" rtlCol="0">
            <a:spAutoFit/>
          </a:bodyPr>
          <a:lstStyle/>
          <a:p>
            <a:pPr algn="ctr"/>
            <a:r>
              <a:rPr lang="uk-UA" sz="1600" b="1" dirty="0"/>
              <a:t>терморегулювальний </a:t>
            </a:r>
            <a:br>
              <a:rPr lang="uk-UA" sz="1600" b="1" dirty="0"/>
            </a:br>
            <a:r>
              <a:rPr lang="uk-UA" sz="1600" b="1" dirty="0"/>
              <a:t>клапан (</a:t>
            </a:r>
            <a:r>
              <a:rPr lang="lv-LV" sz="1600" b="1" dirty="0"/>
              <a:t>TRV</a:t>
            </a:r>
            <a:r>
              <a:rPr lang="uk-UA" sz="1600" b="1" dirty="0"/>
              <a:t>)</a:t>
            </a:r>
            <a:endParaRPr lang="en-GB" sz="1600" b="1" dirty="0"/>
          </a:p>
        </p:txBody>
      </p:sp>
      <p:cxnSp>
        <p:nvCxnSpPr>
          <p:cNvPr id="8" name="Straight Arrow Connector 7"/>
          <p:cNvCxnSpPr/>
          <p:nvPr/>
        </p:nvCxnSpPr>
        <p:spPr>
          <a:xfrm flipH="1">
            <a:off x="8184232" y="2455648"/>
            <a:ext cx="2104580" cy="498554"/>
          </a:xfrm>
          <a:prstGeom prst="straightConnector1">
            <a:avLst/>
          </a:prstGeom>
          <a:ln w="38100">
            <a:solidFill>
              <a:schemeClr val="accent1"/>
            </a:solidFill>
            <a:tailEnd type="triangle"/>
          </a:ln>
        </p:spPr>
        <p:style>
          <a:lnRef idx="1">
            <a:schemeClr val="dk1"/>
          </a:lnRef>
          <a:fillRef idx="0">
            <a:schemeClr val="dk1"/>
          </a:fillRef>
          <a:effectRef idx="0">
            <a:schemeClr val="dk1"/>
          </a:effectRef>
          <a:fontRef idx="minor">
            <a:schemeClr val="tx1"/>
          </a:fontRef>
        </p:style>
      </p:cxnSp>
      <p:pic>
        <p:nvPicPr>
          <p:cNvPr id="9" name="Picture 3" descr="P:\RTU\darbs_rtu\lekcijas\inzenierkomunikacijas\atteli\DSCF4018.JPG"/>
          <p:cNvPicPr>
            <a:picLocks noChangeAspect="1" noChangeArrowheads="1"/>
          </p:cNvPicPr>
          <p:nvPr/>
        </p:nvPicPr>
        <p:blipFill rotWithShape="1">
          <a:blip r:embed="rId4" cstate="print"/>
          <a:srcRect l="38587" t="31500" r="35426" b="31750"/>
          <a:stretch/>
        </p:blipFill>
        <p:spPr bwMode="auto">
          <a:xfrm>
            <a:off x="10248440" y="1340768"/>
            <a:ext cx="1655904" cy="1756262"/>
          </a:xfrm>
          <a:prstGeom prst="ellipse">
            <a:avLst/>
          </a:prstGeom>
          <a:noFill/>
          <a:ln w="38100">
            <a:solidFill>
              <a:schemeClr val="accent1"/>
            </a:solidFill>
            <a:miter lim="800000"/>
            <a:headEnd/>
            <a:tailEnd/>
          </a:ln>
        </p:spPr>
      </p:pic>
      <p:pic>
        <p:nvPicPr>
          <p:cNvPr id="11" name="Content Placeholder 2"/>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18921" t="27315" r="28851" b="6807"/>
          <a:stretch/>
        </p:blipFill>
        <p:spPr>
          <a:xfrm>
            <a:off x="191344" y="2954202"/>
            <a:ext cx="1809918" cy="1766825"/>
          </a:xfrm>
          <a:prstGeom prst="ellipse">
            <a:avLst/>
          </a:prstGeom>
          <a:ln w="38100">
            <a:solidFill>
              <a:schemeClr val="accent3"/>
            </a:solidFill>
          </a:ln>
        </p:spPr>
      </p:pic>
      <p:sp>
        <p:nvSpPr>
          <p:cNvPr id="12" name="Rectangle 11"/>
          <p:cNvSpPr/>
          <p:nvPr/>
        </p:nvSpPr>
        <p:spPr>
          <a:xfrm>
            <a:off x="191344" y="1995322"/>
            <a:ext cx="1809918" cy="923330"/>
          </a:xfrm>
          <a:prstGeom prst="rect">
            <a:avLst/>
          </a:prstGeom>
        </p:spPr>
        <p:txBody>
          <a:bodyPr wrap="square" lIns="27432" rIns="27432">
            <a:spAutoFit/>
          </a:bodyPr>
          <a:lstStyle/>
          <a:p>
            <a:pPr algn="ctr"/>
            <a:r>
              <a:rPr lang="uk-UA" dirty="0"/>
              <a:t>динамічний балансувальний клапан</a:t>
            </a:r>
            <a:r>
              <a:rPr lang="lv-LV" dirty="0"/>
              <a:t> </a:t>
            </a:r>
            <a:endParaRPr lang="en-GB" dirty="0"/>
          </a:p>
        </p:txBody>
      </p:sp>
      <p:cxnSp>
        <p:nvCxnSpPr>
          <p:cNvPr id="13" name="Straight Arrow Connector 12"/>
          <p:cNvCxnSpPr>
            <a:stCxn id="11" idx="5"/>
          </p:cNvCxnSpPr>
          <p:nvPr/>
        </p:nvCxnSpPr>
        <p:spPr>
          <a:xfrm>
            <a:off x="1736206" y="4462281"/>
            <a:ext cx="1623490" cy="1054951"/>
          </a:xfrm>
          <a:prstGeom prst="straightConnector1">
            <a:avLst/>
          </a:prstGeom>
          <a:ln w="38100">
            <a:solidFill>
              <a:schemeClr val="accent3"/>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72321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74096" y="941593"/>
            <a:ext cx="8874344" cy="5514363"/>
          </a:xfrm>
          <a:prstGeom prst="rect">
            <a:avLst/>
          </a:prstGeom>
        </p:spPr>
      </p:pic>
      <p:sp>
        <p:nvSpPr>
          <p:cNvPr id="2" name="Title 1"/>
          <p:cNvSpPr>
            <a:spLocks noGrp="1"/>
          </p:cNvSpPr>
          <p:nvPr>
            <p:ph type="title"/>
          </p:nvPr>
        </p:nvSpPr>
        <p:spPr>
          <a:xfrm>
            <a:off x="335360" y="119234"/>
            <a:ext cx="10033115" cy="737494"/>
          </a:xfrm>
        </p:spPr>
        <p:txBody>
          <a:bodyPr/>
          <a:lstStyle/>
          <a:p>
            <a:r>
              <a:rPr lang="uk-UA" dirty="0"/>
              <a:t>Приклад для двотрубної системи</a:t>
            </a:r>
          </a:p>
        </p:txBody>
      </p:sp>
      <p:sp>
        <p:nvSpPr>
          <p:cNvPr id="6" name="TextBox 5"/>
          <p:cNvSpPr txBox="1"/>
          <p:nvPr/>
        </p:nvSpPr>
        <p:spPr>
          <a:xfrm>
            <a:off x="9844102" y="3097030"/>
            <a:ext cx="2464584" cy="584775"/>
          </a:xfrm>
          <a:prstGeom prst="rect">
            <a:avLst/>
          </a:prstGeom>
          <a:noFill/>
        </p:spPr>
        <p:txBody>
          <a:bodyPr wrap="none" rtlCol="0">
            <a:spAutoFit/>
          </a:bodyPr>
          <a:lstStyle/>
          <a:p>
            <a:pPr algn="ctr"/>
            <a:r>
              <a:rPr lang="uk-UA" sz="1600" b="1" dirty="0"/>
              <a:t>терморегулювальний </a:t>
            </a:r>
            <a:br>
              <a:rPr lang="uk-UA" sz="1600" b="1" dirty="0"/>
            </a:br>
            <a:r>
              <a:rPr lang="uk-UA" sz="1600" b="1" dirty="0"/>
              <a:t>клапан (TRV)</a:t>
            </a:r>
          </a:p>
        </p:txBody>
      </p:sp>
      <p:cxnSp>
        <p:nvCxnSpPr>
          <p:cNvPr id="8" name="Straight Arrow Connector 7"/>
          <p:cNvCxnSpPr/>
          <p:nvPr/>
        </p:nvCxnSpPr>
        <p:spPr>
          <a:xfrm flipH="1">
            <a:off x="8616280" y="2455648"/>
            <a:ext cx="1672532" cy="463004"/>
          </a:xfrm>
          <a:prstGeom prst="straightConnector1">
            <a:avLst/>
          </a:prstGeom>
          <a:ln w="38100">
            <a:solidFill>
              <a:schemeClr val="accent1"/>
            </a:solidFill>
            <a:tailEnd type="triangle"/>
          </a:ln>
        </p:spPr>
        <p:style>
          <a:lnRef idx="1">
            <a:schemeClr val="dk1"/>
          </a:lnRef>
          <a:fillRef idx="0">
            <a:schemeClr val="dk1"/>
          </a:fillRef>
          <a:effectRef idx="0">
            <a:schemeClr val="dk1"/>
          </a:effectRef>
          <a:fontRef idx="minor">
            <a:schemeClr val="tx1"/>
          </a:fontRef>
        </p:style>
      </p:cxnSp>
      <p:pic>
        <p:nvPicPr>
          <p:cNvPr id="9" name="Picture 3" descr="P:\RTU\darbs_rtu\lekcijas\inzenierkomunikacijas\atteli\DSCF4018.JPG"/>
          <p:cNvPicPr>
            <a:picLocks noChangeAspect="1" noChangeArrowheads="1"/>
          </p:cNvPicPr>
          <p:nvPr/>
        </p:nvPicPr>
        <p:blipFill rotWithShape="1">
          <a:blip r:embed="rId4" cstate="print"/>
          <a:srcRect l="38587" t="31500" r="35426" b="31750"/>
          <a:stretch/>
        </p:blipFill>
        <p:spPr bwMode="auto">
          <a:xfrm>
            <a:off x="10248440" y="1340768"/>
            <a:ext cx="1655904" cy="1756262"/>
          </a:xfrm>
          <a:prstGeom prst="ellipse">
            <a:avLst/>
          </a:prstGeom>
          <a:noFill/>
          <a:ln w="38100">
            <a:solidFill>
              <a:schemeClr val="accent1"/>
            </a:solidFill>
            <a:miter lim="800000"/>
            <a:headEnd/>
            <a:tailEnd/>
          </a:ln>
        </p:spPr>
      </p:pic>
      <p:sp>
        <p:nvSpPr>
          <p:cNvPr id="12" name="Rectangle 11"/>
          <p:cNvSpPr/>
          <p:nvPr/>
        </p:nvSpPr>
        <p:spPr>
          <a:xfrm>
            <a:off x="89141" y="1922052"/>
            <a:ext cx="2207568" cy="923330"/>
          </a:xfrm>
          <a:prstGeom prst="rect">
            <a:avLst/>
          </a:prstGeom>
        </p:spPr>
        <p:txBody>
          <a:bodyPr wrap="square">
            <a:spAutoFit/>
          </a:bodyPr>
          <a:lstStyle/>
          <a:p>
            <a:pPr algn="ctr"/>
            <a:r>
              <a:rPr lang="uk-UA" dirty="0"/>
              <a:t>Регулятори диференціального тиску </a:t>
            </a:r>
          </a:p>
        </p:txBody>
      </p:sp>
      <p:cxnSp>
        <p:nvCxnSpPr>
          <p:cNvPr id="13" name="Straight Arrow Connector 12"/>
          <p:cNvCxnSpPr/>
          <p:nvPr/>
        </p:nvCxnSpPr>
        <p:spPr>
          <a:xfrm>
            <a:off x="1736206" y="4462281"/>
            <a:ext cx="1413350" cy="910935"/>
          </a:xfrm>
          <a:prstGeom prst="straightConnector1">
            <a:avLst/>
          </a:prstGeom>
          <a:ln w="38100">
            <a:solidFill>
              <a:schemeClr val="accent3"/>
            </a:solidFill>
            <a:tailEnd type="triangle"/>
          </a:ln>
        </p:spPr>
        <p:style>
          <a:lnRef idx="1">
            <a:schemeClr val="dk1"/>
          </a:lnRef>
          <a:fillRef idx="0">
            <a:schemeClr val="dk1"/>
          </a:fillRef>
          <a:effectRef idx="0">
            <a:schemeClr val="dk1"/>
          </a:effectRef>
          <a:fontRef idx="minor">
            <a:schemeClr val="tx1"/>
          </a:fontRef>
        </p:style>
      </p:cxnSp>
      <p:pic>
        <p:nvPicPr>
          <p:cNvPr id="14" name="Picture 13"/>
          <p:cNvPicPr/>
          <p:nvPr/>
        </p:nvPicPr>
        <p:blipFill rotWithShape="1">
          <a:blip r:embed="rId5" cstate="email">
            <a:extLst>
              <a:ext uri="{28A0092B-C50C-407E-A947-70E740481C1C}">
                <a14:useLocalDpi xmlns:a14="http://schemas.microsoft.com/office/drawing/2010/main"/>
              </a:ext>
            </a:extLst>
          </a:blip>
          <a:srcRect/>
          <a:stretch/>
        </p:blipFill>
        <p:spPr bwMode="auto">
          <a:xfrm>
            <a:off x="269852" y="2930247"/>
            <a:ext cx="1775460" cy="1766825"/>
          </a:xfrm>
          <a:prstGeom prst="ellipse">
            <a:avLst/>
          </a:prstGeom>
          <a:ln w="38100">
            <a:solidFill>
              <a:schemeClr val="accent3"/>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214341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fontAlgn="auto">
              <a:spcAft>
                <a:spcPts val="0"/>
              </a:spcAft>
              <a:defRPr/>
            </a:pPr>
            <a:r>
              <a:rPr lang="uk-UA" dirty="0"/>
              <a:t>4.3. Ізоляція труб для опалення</a:t>
            </a:r>
          </a:p>
        </p:txBody>
      </p:sp>
      <p:pic>
        <p:nvPicPr>
          <p:cNvPr id="5" name="Picture 13" descr="O:\Serviss\gatis\roja\kosmonautu_13\DSCF4152.JPG"/>
          <p:cNvPicPr>
            <a:picLocks noChangeAspect="1" noChangeArrowheads="1"/>
          </p:cNvPicPr>
          <p:nvPr/>
        </p:nvPicPr>
        <p:blipFill>
          <a:blip r:embed="rId3" cstate="print"/>
          <a:srcRect/>
          <a:stretch>
            <a:fillRect/>
          </a:stretch>
        </p:blipFill>
        <p:spPr bwMode="auto">
          <a:xfrm>
            <a:off x="5735960" y="1484784"/>
            <a:ext cx="6048672" cy="4536504"/>
          </a:xfrm>
          <a:prstGeom prst="rect">
            <a:avLst/>
          </a:prstGeom>
          <a:noFill/>
          <a:ln w="9525">
            <a:noFill/>
            <a:miter lim="800000"/>
            <a:headEnd/>
            <a:tailEnd/>
          </a:ln>
        </p:spPr>
      </p:pic>
      <p:pic>
        <p:nvPicPr>
          <p:cNvPr id="7" name="Picture 7" descr="O:\Serviss\gatis\ventspils\ozolu_4\DSCF8214.JPG"/>
          <p:cNvPicPr>
            <a:picLocks noChangeAspect="1" noChangeArrowheads="1"/>
          </p:cNvPicPr>
          <p:nvPr/>
        </p:nvPicPr>
        <p:blipFill rotWithShape="1">
          <a:blip r:embed="rId4" cstate="print"/>
          <a:srcRect t="17406" b="18354"/>
          <a:stretch/>
        </p:blipFill>
        <p:spPr bwMode="auto">
          <a:xfrm>
            <a:off x="506566" y="3645024"/>
            <a:ext cx="4932068" cy="2376264"/>
          </a:xfrm>
          <a:prstGeom prst="rect">
            <a:avLst/>
          </a:prstGeom>
          <a:noFill/>
          <a:ln w="9525">
            <a:noFill/>
            <a:miter lim="800000"/>
            <a:headEnd/>
            <a:tailEnd/>
          </a:ln>
        </p:spPr>
      </p:pic>
      <p:pic>
        <p:nvPicPr>
          <p:cNvPr id="8" name="Picture 6" descr="O:\Serviss\gatis\iecava\virzas_26\DSCF5830.JPG"/>
          <p:cNvPicPr>
            <a:picLocks noChangeAspect="1" noChangeArrowheads="1"/>
          </p:cNvPicPr>
          <p:nvPr/>
        </p:nvPicPr>
        <p:blipFill rotWithShape="1">
          <a:blip r:embed="rId5" cstate="print"/>
          <a:srcRect t="43388"/>
          <a:stretch/>
        </p:blipFill>
        <p:spPr bwMode="auto">
          <a:xfrm>
            <a:off x="570381" y="1463806"/>
            <a:ext cx="4868253" cy="2067014"/>
          </a:xfrm>
          <a:prstGeom prst="rect">
            <a:avLst/>
          </a:prstGeom>
          <a:noFill/>
          <a:ln w="9525">
            <a:noFill/>
            <a:miter lim="800000"/>
            <a:headEnd/>
            <a:tailEnd/>
          </a:ln>
        </p:spPr>
      </p:pic>
    </p:spTree>
    <p:extLst>
      <p:ext uri="{BB962C8B-B14F-4D97-AF65-F5344CB8AC3E}">
        <p14:creationId xmlns:p14="http://schemas.microsoft.com/office/powerpoint/2010/main" val="377327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dirty="0"/>
              <a:t>Варіанти ізоляції труб для  опалення</a:t>
            </a:r>
          </a:p>
        </p:txBody>
      </p:sp>
      <p:graphicFrame>
        <p:nvGraphicFramePr>
          <p:cNvPr id="5" name="Table 4"/>
          <p:cNvGraphicFramePr>
            <a:graphicFrameLocks noGrp="1"/>
          </p:cNvGraphicFramePr>
          <p:nvPr>
            <p:extLst>
              <p:ext uri="{D42A27DB-BD31-4B8C-83A1-F6EECF244321}">
                <p14:modId xmlns:p14="http://schemas.microsoft.com/office/powerpoint/2010/main" val="3739779249"/>
              </p:ext>
            </p:extLst>
          </p:nvPr>
        </p:nvGraphicFramePr>
        <p:xfrm>
          <a:off x="335361" y="1340769"/>
          <a:ext cx="11665296" cy="4688406"/>
        </p:xfrm>
        <a:graphic>
          <a:graphicData uri="http://schemas.openxmlformats.org/drawingml/2006/table">
            <a:tbl>
              <a:tblPr firstRow="1" bandRow="1">
                <a:tableStyleId>{5C22544A-7EE6-4342-B048-85BDC9FD1C3A}</a:tableStyleId>
              </a:tblPr>
              <a:tblGrid>
                <a:gridCol w="3888432">
                  <a:extLst>
                    <a:ext uri="{9D8B030D-6E8A-4147-A177-3AD203B41FA5}">
                      <a16:colId xmlns:a16="http://schemas.microsoft.com/office/drawing/2014/main" val="20000"/>
                    </a:ext>
                  </a:extLst>
                </a:gridCol>
                <a:gridCol w="3888432">
                  <a:extLst>
                    <a:ext uri="{9D8B030D-6E8A-4147-A177-3AD203B41FA5}">
                      <a16:colId xmlns:a16="http://schemas.microsoft.com/office/drawing/2014/main" val="20001"/>
                    </a:ext>
                  </a:extLst>
                </a:gridCol>
                <a:gridCol w="3888432">
                  <a:extLst>
                    <a:ext uri="{9D8B030D-6E8A-4147-A177-3AD203B41FA5}">
                      <a16:colId xmlns:a16="http://schemas.microsoft.com/office/drawing/2014/main" val="20002"/>
                    </a:ext>
                  </a:extLst>
                </a:gridCol>
              </a:tblGrid>
              <a:tr h="3258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noProof="0" dirty="0"/>
                        <a:t>З мінеральної вати чи скловати</a:t>
                      </a:r>
                    </a:p>
                  </a:txBody>
                  <a:tcPr/>
                </a:tc>
                <a:tc>
                  <a:txBody>
                    <a:bodyPr/>
                    <a:lstStyle/>
                    <a:p>
                      <a:pPr algn="ctr"/>
                      <a:r>
                        <a:rPr lang="ru-RU" sz="1800" b="1" i="0" kern="1200" dirty="0">
                          <a:solidFill>
                            <a:schemeClr val="lt1"/>
                          </a:solidFill>
                          <a:effectLst/>
                          <a:latin typeface="+mn-lt"/>
                          <a:ea typeface="+mn-ea"/>
                          <a:cs typeface="+mn-cs"/>
                        </a:rPr>
                        <a:t>З</a:t>
                      </a:r>
                      <a:r>
                        <a:rPr lang="ru-RU" sz="1800" b="1" i="0" kern="1200" baseline="0" dirty="0">
                          <a:solidFill>
                            <a:schemeClr val="lt1"/>
                          </a:solidFill>
                          <a:effectLst/>
                          <a:latin typeface="+mn-lt"/>
                          <a:ea typeface="+mn-ea"/>
                          <a:cs typeface="+mn-cs"/>
                        </a:rPr>
                        <a:t> </a:t>
                      </a:r>
                      <a:r>
                        <a:rPr lang="uk-UA" sz="1800" b="1" i="0" kern="1200" baseline="0" noProof="0" dirty="0">
                          <a:solidFill>
                            <a:schemeClr val="lt1"/>
                          </a:solidFill>
                          <a:effectLst/>
                          <a:latin typeface="+mn-lt"/>
                          <a:ea typeface="+mn-ea"/>
                          <a:cs typeface="+mn-cs"/>
                        </a:rPr>
                        <a:t>п</a:t>
                      </a:r>
                      <a:r>
                        <a:rPr lang="uk-UA" sz="1800" b="1" i="0" kern="1200" noProof="0" dirty="0">
                          <a:solidFill>
                            <a:schemeClr val="lt1"/>
                          </a:solidFill>
                          <a:effectLst/>
                          <a:latin typeface="+mn-lt"/>
                          <a:ea typeface="+mn-ea"/>
                          <a:cs typeface="+mn-cs"/>
                        </a:rPr>
                        <a:t>інополіуретану</a:t>
                      </a:r>
                      <a:endParaRPr lang="uk-UA" noProof="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noProof="0" dirty="0"/>
                        <a:t>Зі спіненого каучуку</a:t>
                      </a:r>
                      <a:r>
                        <a:rPr lang="uk-UA" sz="1800" b="1" i="0" kern="1200" noProof="0" dirty="0">
                          <a:solidFill>
                            <a:schemeClr val="lt1"/>
                          </a:solidFill>
                          <a:effectLst/>
                          <a:latin typeface="+mn-lt"/>
                          <a:ea typeface="+mn-ea"/>
                          <a:cs typeface="+mn-cs"/>
                        </a:rPr>
                        <a:t> </a:t>
                      </a:r>
                      <a:endParaRPr lang="uk-UA" noProof="0" dirty="0"/>
                    </a:p>
                  </a:txBody>
                  <a:tcPr/>
                </a:tc>
                <a:extLst>
                  <a:ext uri="{0D108BD9-81ED-4DB2-BD59-A6C34878D82A}">
                    <a16:rowId xmlns:a16="http://schemas.microsoft.com/office/drawing/2014/main" val="10000"/>
                  </a:ext>
                </a:extLst>
              </a:tr>
              <a:tr h="32581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noProof="0" dirty="0"/>
                        <a:t>0,03-0,04 Вт/(м </a:t>
                      </a:r>
                      <a:r>
                        <a:rPr lang="uk-UA" sz="1800" kern="1200" noProof="0" dirty="0">
                          <a:solidFill>
                            <a:schemeClr val="dk1"/>
                          </a:solidFill>
                          <a:effectLst/>
                          <a:latin typeface="+mn-lt"/>
                          <a:ea typeface="+mn-ea"/>
                          <a:cs typeface="+mn-cs"/>
                        </a:rPr>
                        <a:t>∙ </a:t>
                      </a:r>
                      <a:r>
                        <a:rPr lang="uk-UA" noProof="0" dirty="0"/>
                        <a:t>К)</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noProof="0" dirty="0"/>
                        <a:t>0,025-0,032 Вт/(м </a:t>
                      </a:r>
                      <a:r>
                        <a:rPr lang="uk-UA" sz="1800" kern="1200" noProof="0" dirty="0">
                          <a:solidFill>
                            <a:schemeClr val="dk1"/>
                          </a:solidFill>
                          <a:effectLst/>
                          <a:latin typeface="+mn-lt"/>
                          <a:ea typeface="+mn-ea"/>
                          <a:cs typeface="+mn-cs"/>
                        </a:rPr>
                        <a:t>∙ </a:t>
                      </a:r>
                      <a:r>
                        <a:rPr lang="uk-UA" noProof="0" dirty="0"/>
                        <a:t>К)</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noProof="0" dirty="0"/>
                        <a:t>0,035-0,042 Вт/(м </a:t>
                      </a:r>
                      <a:r>
                        <a:rPr lang="uk-UA" sz="1800" kern="1200" noProof="0" dirty="0">
                          <a:solidFill>
                            <a:schemeClr val="dk1"/>
                          </a:solidFill>
                          <a:effectLst/>
                          <a:latin typeface="+mn-lt"/>
                          <a:ea typeface="+mn-ea"/>
                          <a:cs typeface="+mn-cs"/>
                        </a:rPr>
                        <a:t>∙ </a:t>
                      </a:r>
                      <a:r>
                        <a:rPr lang="uk-UA" noProof="0" dirty="0"/>
                        <a:t>К)</a:t>
                      </a:r>
                    </a:p>
                  </a:txBody>
                  <a:tcPr/>
                </a:tc>
                <a:extLst>
                  <a:ext uri="{0D108BD9-81ED-4DB2-BD59-A6C34878D82A}">
                    <a16:rowId xmlns:a16="http://schemas.microsoft.com/office/drawing/2014/main" val="10001"/>
                  </a:ext>
                </a:extLst>
              </a:tr>
              <a:tr h="31969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uk-UA" noProof="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uk-UA" noProof="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uk-UA" noProof="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uk-UA" noProof="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uk-UA" noProof="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uk-UA" noProof="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uk-UA" noProof="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uk-UA" noProof="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uk-UA" noProof="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uk-UA" noProof="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uk-UA" noProof="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uk-UA" noProof="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uk-UA" noProof="0" dirty="0"/>
                    </a:p>
                  </a:txBody>
                  <a:tcPr/>
                </a:tc>
                <a:extLst>
                  <a:ext uri="{0D108BD9-81ED-4DB2-BD59-A6C34878D82A}">
                    <a16:rowId xmlns:a16="http://schemas.microsoft.com/office/drawing/2014/main" val="10002"/>
                  </a:ext>
                </a:extLst>
              </a:tr>
              <a:tr h="7599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noProof="0" dirty="0"/>
                        <a:t>Для систем опалення та охолодження</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noProof="0" dirty="0"/>
                        <a:t>Для систем опалення та охолодження</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1800" kern="1200" dirty="0">
                          <a:solidFill>
                            <a:schemeClr val="dk1"/>
                          </a:solidFill>
                          <a:effectLst/>
                          <a:latin typeface="+mn-lt"/>
                          <a:ea typeface="+mn-ea"/>
                          <a:cs typeface="+mn-cs"/>
                        </a:rPr>
                        <a:t>Для систем охолодження</a:t>
                      </a:r>
                      <a:endParaRPr lang="uk-UA" noProof="0" dirty="0"/>
                    </a:p>
                  </a:txBody>
                  <a:tcPr anchor="ctr"/>
                </a:tc>
                <a:extLst>
                  <a:ext uri="{0D108BD9-81ED-4DB2-BD59-A6C34878D82A}">
                    <a16:rowId xmlns:a16="http://schemas.microsoft.com/office/drawing/2014/main" val="10003"/>
                  </a:ext>
                </a:extLst>
              </a:tr>
            </a:tbl>
          </a:graphicData>
        </a:graphic>
      </p:graphicFrame>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flipH="1">
            <a:off x="407367" y="2170494"/>
            <a:ext cx="3688049" cy="2770673"/>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flipH="1">
            <a:off x="8464776" y="2350080"/>
            <a:ext cx="3106533" cy="2411500"/>
          </a:xfrm>
          <a:prstGeom prst="rect">
            <a:avLst/>
          </a:prstGeom>
        </p:spPr>
      </p:pic>
      <p:pic>
        <p:nvPicPr>
          <p:cNvPr id="11" name="Picture 10"/>
          <p:cNvPicPr>
            <a:picLocks noChangeAspect="1"/>
          </p:cNvPicPr>
          <p:nvPr/>
        </p:nvPicPr>
        <p:blipFill>
          <a:blip r:embed="rId5">
            <a:clrChange>
              <a:clrFrom>
                <a:srgbClr val="FFFFFF"/>
              </a:clrFrom>
              <a:clrTo>
                <a:srgbClr val="FFFFFF">
                  <a:alpha val="0"/>
                </a:srgbClr>
              </a:clrTo>
            </a:clrChange>
          </a:blip>
          <a:stretch>
            <a:fillRect/>
          </a:stretch>
        </p:blipFill>
        <p:spPr>
          <a:xfrm>
            <a:off x="5091964" y="2308951"/>
            <a:ext cx="2376264" cy="2297318"/>
          </a:xfrm>
          <a:prstGeom prst="rect">
            <a:avLst/>
          </a:prstGeom>
        </p:spPr>
      </p:pic>
    </p:spTree>
    <p:extLst>
      <p:ext uri="{BB962C8B-B14F-4D97-AF65-F5344CB8AC3E}">
        <p14:creationId xmlns:p14="http://schemas.microsoft.com/office/powerpoint/2010/main" val="30926538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357" y="358698"/>
            <a:ext cx="9079020" cy="741523"/>
          </a:xfrm>
        </p:spPr>
        <p:txBody>
          <a:bodyPr/>
          <a:lstStyle/>
          <a:p>
            <a:r>
              <a:rPr lang="uk-UA" altLang="lv-LV" dirty="0"/>
              <a:t>Лінійний коефіцієнт тепловіддачі для труб</a:t>
            </a:r>
            <a:r>
              <a:rPr lang="uk-UA" dirty="0"/>
              <a:t> </a:t>
            </a:r>
            <a:br>
              <a:rPr lang="uk-UA" dirty="0"/>
            </a:br>
            <a:r>
              <a:rPr lang="uk-UA" dirty="0"/>
              <a:t>із накладеною на них ізоляцією</a:t>
            </a:r>
            <a:r>
              <a:rPr lang="uk-UA" dirty="0">
                <a:latin typeface="Arial" panose="020B0604020202020204" pitchFamily="34" charset="0"/>
                <a:ea typeface="Cambria Math" panose="02040503050406030204" pitchFamily="18" charset="0"/>
                <a:cs typeface="Arial" panose="020B0604020202020204" pitchFamily="34" charset="0"/>
              </a:rPr>
              <a:t> </a:t>
            </a:r>
            <a:endParaRPr lang="uk-UA" dirty="0"/>
          </a:p>
        </p:txBody>
      </p:sp>
      <p:grpSp>
        <p:nvGrpSpPr>
          <p:cNvPr id="36" name="Group 35"/>
          <p:cNvGrpSpPr/>
          <p:nvPr/>
        </p:nvGrpSpPr>
        <p:grpSpPr>
          <a:xfrm>
            <a:off x="4867365" y="1322373"/>
            <a:ext cx="6824144" cy="4718440"/>
            <a:chOff x="4867365" y="1322373"/>
            <a:chExt cx="6824144" cy="4718440"/>
          </a:xfrm>
        </p:grpSpPr>
        <p:cxnSp>
          <p:nvCxnSpPr>
            <p:cNvPr id="27" name="Straight Arrow Connector 26"/>
            <p:cNvCxnSpPr/>
            <p:nvPr/>
          </p:nvCxnSpPr>
          <p:spPr>
            <a:xfrm>
              <a:off x="11480554" y="1322373"/>
              <a:ext cx="0" cy="468000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0810412" y="2246429"/>
              <a:ext cx="0" cy="288000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5303912" y="1340768"/>
              <a:ext cx="4680520" cy="4680000"/>
            </a:xfrm>
            <a:prstGeom prst="ellipse">
              <a:avLst/>
            </a:prstGeom>
            <a:pattFill prst="pct20">
              <a:fgClr>
                <a:schemeClr val="accent5"/>
              </a:fgClr>
              <a:bgClr>
                <a:schemeClr val="bg1"/>
              </a:bgClr>
            </a:patt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5" name="Oval 4"/>
            <p:cNvSpPr/>
            <p:nvPr/>
          </p:nvSpPr>
          <p:spPr>
            <a:xfrm>
              <a:off x="6204172" y="2240768"/>
              <a:ext cx="2880000" cy="2880000"/>
            </a:xfrm>
            <a:prstGeom prst="ellipse">
              <a:avLst/>
            </a:prstGeom>
            <a:pattFill prst="wdUpDiag">
              <a:fgClr>
                <a:schemeClr val="bg1">
                  <a:lumMod val="6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6" name="Oval 5"/>
            <p:cNvSpPr/>
            <p:nvPr/>
          </p:nvSpPr>
          <p:spPr>
            <a:xfrm>
              <a:off x="6564172" y="2600768"/>
              <a:ext cx="2160000" cy="216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cxnSp>
          <p:nvCxnSpPr>
            <p:cNvPr id="9" name="Straight Connector 8"/>
            <p:cNvCxnSpPr/>
            <p:nvPr/>
          </p:nvCxnSpPr>
          <p:spPr>
            <a:xfrm>
              <a:off x="7464192" y="3680768"/>
              <a:ext cx="36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7644172" y="3501048"/>
              <a:ext cx="0" cy="36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824512" y="1322373"/>
              <a:ext cx="381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752504" y="6040813"/>
              <a:ext cx="385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696400" y="2233105"/>
              <a:ext cx="122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660512" y="5123291"/>
              <a:ext cx="122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984472" y="4760768"/>
              <a:ext cx="36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020512" y="2567863"/>
              <a:ext cx="36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0200512" y="2581718"/>
              <a:ext cx="0" cy="216000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0025795" y="3415333"/>
              <a:ext cx="365806" cy="400110"/>
            </a:xfrm>
            <a:prstGeom prst="rect">
              <a:avLst/>
            </a:prstGeom>
            <a:solidFill>
              <a:schemeClr val="bg1"/>
            </a:solidFill>
          </p:spPr>
          <p:txBody>
            <a:bodyPr wrap="none" rtlCol="0">
              <a:spAutoFit/>
            </a:bodyPr>
            <a:lstStyle/>
            <a:p>
              <a:r>
                <a:rPr lang="uk-UA" sz="2000" dirty="0"/>
                <a:t>d</a:t>
              </a:r>
              <a:r>
                <a:rPr lang="uk-UA" sz="2000" baseline="-25000" dirty="0"/>
                <a:t>i</a:t>
              </a:r>
            </a:p>
          </p:txBody>
        </p:sp>
        <p:sp>
          <p:nvSpPr>
            <p:cNvPr id="24" name="TextBox 23"/>
            <p:cNvSpPr txBox="1"/>
            <p:nvPr/>
          </p:nvSpPr>
          <p:spPr>
            <a:xfrm>
              <a:off x="10609745" y="3414685"/>
              <a:ext cx="421910" cy="400110"/>
            </a:xfrm>
            <a:prstGeom prst="rect">
              <a:avLst/>
            </a:prstGeom>
            <a:solidFill>
              <a:schemeClr val="bg1"/>
            </a:solidFill>
          </p:spPr>
          <p:txBody>
            <a:bodyPr wrap="none" rtlCol="0">
              <a:spAutoFit/>
            </a:bodyPr>
            <a:lstStyle/>
            <a:p>
              <a:r>
                <a:rPr lang="uk-UA" sz="2000" dirty="0"/>
                <a:t>d</a:t>
              </a:r>
              <a:r>
                <a:rPr lang="uk-UA" sz="2000" baseline="-25000" dirty="0"/>
                <a:t>2</a:t>
              </a:r>
            </a:p>
          </p:txBody>
        </p:sp>
        <p:sp>
          <p:nvSpPr>
            <p:cNvPr id="25" name="TextBox 24"/>
            <p:cNvSpPr txBox="1"/>
            <p:nvPr/>
          </p:nvSpPr>
          <p:spPr>
            <a:xfrm>
              <a:off x="11269599" y="3434857"/>
              <a:ext cx="421910" cy="400110"/>
            </a:xfrm>
            <a:prstGeom prst="rect">
              <a:avLst/>
            </a:prstGeom>
            <a:solidFill>
              <a:schemeClr val="bg1"/>
            </a:solidFill>
          </p:spPr>
          <p:txBody>
            <a:bodyPr wrap="none" rtlCol="0">
              <a:spAutoFit/>
            </a:bodyPr>
            <a:lstStyle/>
            <a:p>
              <a:r>
                <a:rPr lang="uk-UA" sz="2000" dirty="0"/>
                <a:t>d</a:t>
              </a:r>
              <a:r>
                <a:rPr lang="uk-UA" sz="2000" baseline="-25000" dirty="0"/>
                <a:t>a</a:t>
              </a:r>
            </a:p>
          </p:txBody>
        </p:sp>
        <p:sp>
          <p:nvSpPr>
            <p:cNvPr id="28" name="Rectangle 27"/>
            <p:cNvSpPr/>
            <p:nvPr/>
          </p:nvSpPr>
          <p:spPr>
            <a:xfrm>
              <a:off x="7088116" y="2996952"/>
              <a:ext cx="538930" cy="461665"/>
            </a:xfrm>
            <a:prstGeom prst="rect">
              <a:avLst/>
            </a:prstGeom>
          </p:spPr>
          <p:txBody>
            <a:bodyPr wrap="none">
              <a:spAutoFit/>
            </a:bodyPr>
            <a:lstStyle/>
            <a:p>
              <a:r>
                <a:rPr lang="uk-UA" altLang="ru-RU" sz="2400" b="1" i="1" dirty="0">
                  <a:solidFill>
                    <a:srgbClr val="C00000"/>
                  </a:solidFill>
                  <a:latin typeface="+mj-lt"/>
                  <a:cs typeface="Arial" panose="020B0604020202020204" pitchFamily="34" charset="0"/>
                </a:rPr>
                <a:t>θ</a:t>
              </a:r>
              <a:r>
                <a:rPr lang="uk-UA" altLang="ru-RU" sz="2400" b="1" i="1" baseline="-25000" dirty="0">
                  <a:solidFill>
                    <a:srgbClr val="C00000"/>
                  </a:solidFill>
                  <a:latin typeface="+mj-lt"/>
                  <a:cs typeface="Arial" panose="020B0604020202020204" pitchFamily="34" charset="0"/>
                </a:rPr>
                <a:t>m</a:t>
              </a:r>
              <a:endParaRPr lang="uk-UA" sz="2400" b="1" dirty="0">
                <a:solidFill>
                  <a:srgbClr val="C00000"/>
                </a:solidFill>
                <a:latin typeface="+mj-lt"/>
              </a:endParaRPr>
            </a:p>
          </p:txBody>
        </p:sp>
        <p:sp>
          <p:nvSpPr>
            <p:cNvPr id="29" name="Rectangle 28"/>
            <p:cNvSpPr/>
            <p:nvPr/>
          </p:nvSpPr>
          <p:spPr>
            <a:xfrm>
              <a:off x="5118737" y="5120768"/>
              <a:ext cx="413896" cy="461665"/>
            </a:xfrm>
            <a:prstGeom prst="rect">
              <a:avLst/>
            </a:prstGeom>
          </p:spPr>
          <p:txBody>
            <a:bodyPr wrap="none">
              <a:spAutoFit/>
            </a:bodyPr>
            <a:lstStyle/>
            <a:p>
              <a:r>
                <a:rPr lang="uk-UA" altLang="ru-RU" sz="2400" b="1" i="1" dirty="0">
                  <a:solidFill>
                    <a:schemeClr val="accent2">
                      <a:lumMod val="75000"/>
                    </a:schemeClr>
                  </a:solidFill>
                  <a:latin typeface="+mj-lt"/>
                  <a:cs typeface="Arial" panose="020B0604020202020204" pitchFamily="34" charset="0"/>
                </a:rPr>
                <a:t>θ</a:t>
              </a:r>
              <a:r>
                <a:rPr lang="uk-UA" altLang="ru-RU" sz="2400" b="1" i="1" baseline="-25000" dirty="0">
                  <a:solidFill>
                    <a:schemeClr val="accent2">
                      <a:lumMod val="75000"/>
                    </a:schemeClr>
                  </a:solidFill>
                  <a:latin typeface="+mj-lt"/>
                  <a:cs typeface="Arial" panose="020B0604020202020204" pitchFamily="34" charset="0"/>
                </a:rPr>
                <a:t>i</a:t>
              </a:r>
              <a:endParaRPr lang="uk-UA" sz="2400" b="1" dirty="0">
                <a:solidFill>
                  <a:schemeClr val="accent2">
                    <a:lumMod val="75000"/>
                  </a:schemeClr>
                </a:solidFill>
                <a:latin typeface="+mj-lt"/>
              </a:endParaRPr>
            </a:p>
          </p:txBody>
        </p:sp>
        <p:sp>
          <p:nvSpPr>
            <p:cNvPr id="30" name="Rectangle 29"/>
            <p:cNvSpPr/>
            <p:nvPr/>
          </p:nvSpPr>
          <p:spPr>
            <a:xfrm>
              <a:off x="5609970" y="3065525"/>
              <a:ext cx="503664" cy="461665"/>
            </a:xfrm>
            <a:prstGeom prst="rect">
              <a:avLst/>
            </a:prstGeom>
          </p:spPr>
          <p:txBody>
            <a:bodyPr wrap="none">
              <a:spAutoFit/>
            </a:bodyPr>
            <a:lstStyle/>
            <a:p>
              <a:r>
                <a:rPr lang="uk-UA" altLang="ru-RU" sz="2400" b="1" dirty="0">
                  <a:latin typeface="+mj-lt"/>
                  <a:cs typeface="Arial" panose="020B0604020202020204" pitchFamily="34" charset="0"/>
                </a:rPr>
                <a:t>λ</a:t>
              </a:r>
              <a:r>
                <a:rPr lang="uk-UA" altLang="ru-RU" sz="2400" b="1" i="1" baseline="-25000" dirty="0">
                  <a:latin typeface="+mj-lt"/>
                  <a:cs typeface="Arial" panose="020B0604020202020204" pitchFamily="34" charset="0"/>
                </a:rPr>
                <a:t>D</a:t>
              </a:r>
              <a:endParaRPr lang="uk-UA" sz="2400" b="1" dirty="0">
                <a:latin typeface="+mj-lt"/>
              </a:endParaRPr>
            </a:p>
          </p:txBody>
        </p:sp>
        <p:pic>
          <p:nvPicPr>
            <p:cNvPr id="32" name="Picture 31"/>
            <p:cNvPicPr>
              <a:picLocks noChangeAspect="1"/>
            </p:cNvPicPr>
            <p:nvPr/>
          </p:nvPicPr>
          <p:blipFill rotWithShape="1">
            <a:blip r:embed="rId3">
              <a:clrChange>
                <a:clrFrom>
                  <a:srgbClr val="FFFEFE"/>
                </a:clrFrom>
                <a:clrTo>
                  <a:srgbClr val="FFFEFE">
                    <a:alpha val="0"/>
                  </a:srgbClr>
                </a:clrTo>
              </a:clrChange>
            </a:blip>
            <a:srcRect b="27971"/>
            <a:stretch/>
          </p:blipFill>
          <p:spPr>
            <a:xfrm rot="18083419">
              <a:off x="4996982" y="2064152"/>
              <a:ext cx="841865" cy="457527"/>
            </a:xfrm>
            <a:prstGeom prst="rect">
              <a:avLst/>
            </a:prstGeom>
          </p:spPr>
        </p:pic>
        <p:sp>
          <p:nvSpPr>
            <p:cNvPr id="31" name="Rectangle 30"/>
            <p:cNvSpPr/>
            <p:nvPr/>
          </p:nvSpPr>
          <p:spPr>
            <a:xfrm>
              <a:off x="4867365" y="1830281"/>
              <a:ext cx="486030" cy="461665"/>
            </a:xfrm>
            <a:prstGeom prst="rect">
              <a:avLst/>
            </a:prstGeom>
          </p:spPr>
          <p:txBody>
            <a:bodyPr wrap="none">
              <a:spAutoFit/>
            </a:bodyPr>
            <a:lstStyle/>
            <a:p>
              <a:r>
                <a:rPr lang="uk-UA" altLang="ru-RU" sz="2400" b="1" dirty="0">
                  <a:solidFill>
                    <a:schemeClr val="accent6"/>
                  </a:solidFill>
                  <a:latin typeface="+mj-lt"/>
                  <a:cs typeface="Arial" panose="020B0604020202020204" pitchFamily="34" charset="0"/>
                </a:rPr>
                <a:t>h</a:t>
              </a:r>
              <a:r>
                <a:rPr lang="uk-UA" altLang="ru-RU" sz="2400" b="1" baseline="-25000" dirty="0">
                  <a:solidFill>
                    <a:schemeClr val="accent6"/>
                  </a:solidFill>
                  <a:latin typeface="+mj-lt"/>
                  <a:cs typeface="Arial" panose="020B0604020202020204" pitchFamily="34" charset="0"/>
                </a:rPr>
                <a:t>a</a:t>
              </a:r>
              <a:endParaRPr lang="uk-UA" sz="2400" b="1" dirty="0">
                <a:solidFill>
                  <a:schemeClr val="accent6"/>
                </a:solidFill>
                <a:latin typeface="+mj-lt"/>
              </a:endParaRPr>
            </a:p>
          </p:txBody>
        </p:sp>
      </p:grpSp>
      <mc:AlternateContent xmlns:mc="http://schemas.openxmlformats.org/markup-compatibility/2006" xmlns:a14="http://schemas.microsoft.com/office/drawing/2010/main">
        <mc:Choice Requires="a14">
          <p:sp>
            <p:nvSpPr>
              <p:cNvPr id="34" name="TextBox 33"/>
              <p:cNvSpPr txBox="1"/>
              <p:nvPr/>
            </p:nvSpPr>
            <p:spPr>
              <a:xfrm>
                <a:off x="538904" y="2996952"/>
                <a:ext cx="4072269" cy="11696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uk-UA" sz="2800" i="1" smtClean="0">
                              <a:latin typeface="Cambria Math" panose="02040503050406030204" pitchFamily="18" charset="0"/>
                              <a:ea typeface="Cambria Math" panose="02040503050406030204" pitchFamily="18" charset="0"/>
                            </a:rPr>
                          </m:ctrlPr>
                        </m:sSubPr>
                        <m:e>
                          <m:r>
                            <m:rPr>
                              <m:sty m:val="p"/>
                            </m:rPr>
                            <a:rPr lang="uk-UA" sz="2800" i="0">
                              <a:latin typeface="Cambria Math" panose="02040503050406030204" pitchFamily="18" charset="0"/>
                              <a:ea typeface="Cambria Math" panose="02040503050406030204" pitchFamily="18" charset="0"/>
                            </a:rPr>
                            <m:t>ψ</m:t>
                          </m:r>
                        </m:e>
                        <m:sub>
                          <m:r>
                            <m:rPr>
                              <m:sty m:val="p"/>
                            </m:rPr>
                            <a:rPr lang="uk-UA" sz="2800" b="0" i="0" smtClean="0">
                              <a:latin typeface="Cambria Math" panose="02040503050406030204" pitchFamily="18" charset="0"/>
                              <a:ea typeface="Cambria Math" panose="02040503050406030204" pitchFamily="18" charset="0"/>
                            </a:rPr>
                            <m:t>ins</m:t>
                          </m:r>
                        </m:sub>
                      </m:sSub>
                      <m:r>
                        <a:rPr lang="uk-UA" sz="2800" i="0" smtClean="0">
                          <a:latin typeface="Cambria Math" panose="02040503050406030204" pitchFamily="18" charset="0"/>
                        </a:rPr>
                        <m:t>=</m:t>
                      </m:r>
                      <m:f>
                        <m:fPr>
                          <m:ctrlPr>
                            <a:rPr lang="uk-UA" sz="2800" i="1" smtClean="0">
                              <a:latin typeface="Cambria Math" panose="02040503050406030204" pitchFamily="18" charset="0"/>
                            </a:rPr>
                          </m:ctrlPr>
                        </m:fPr>
                        <m:num>
                          <m:r>
                            <m:rPr>
                              <m:sty m:val="p"/>
                            </m:rPr>
                            <a:rPr lang="uk-UA" sz="2800" i="0">
                              <a:latin typeface="Cambria Math" panose="02040503050406030204" pitchFamily="18" charset="0"/>
                            </a:rPr>
                            <m:t>π</m:t>
                          </m:r>
                        </m:num>
                        <m:den>
                          <m:d>
                            <m:dPr>
                              <m:ctrlPr>
                                <a:rPr lang="uk-UA" sz="2800" i="1" smtClean="0">
                                  <a:latin typeface="Cambria Math" panose="02040503050406030204" pitchFamily="18" charset="0"/>
                                </a:rPr>
                              </m:ctrlPr>
                            </m:dPr>
                            <m:e>
                              <m:f>
                                <m:fPr>
                                  <m:ctrlPr>
                                    <a:rPr lang="uk-UA" sz="2800" i="1" smtClean="0">
                                      <a:latin typeface="Cambria Math" panose="02040503050406030204" pitchFamily="18" charset="0"/>
                                    </a:rPr>
                                  </m:ctrlPr>
                                </m:fPr>
                                <m:num>
                                  <m:r>
                                    <a:rPr lang="uk-UA" sz="2800" b="0" i="0" smtClean="0">
                                      <a:latin typeface="Cambria Math" panose="02040503050406030204" pitchFamily="18" charset="0"/>
                                    </a:rPr>
                                    <m:t>1</m:t>
                                  </m:r>
                                </m:num>
                                <m:den>
                                  <m:r>
                                    <a:rPr lang="uk-UA" sz="2800" b="0" i="0" smtClean="0">
                                      <a:latin typeface="Cambria Math" panose="02040503050406030204" pitchFamily="18" charset="0"/>
                                    </a:rPr>
                                    <m:t>2</m:t>
                                  </m:r>
                                  <m:sSub>
                                    <m:sSubPr>
                                      <m:ctrlPr>
                                        <a:rPr lang="uk-UA" sz="2800" b="0" i="1" smtClean="0">
                                          <a:latin typeface="Cambria Math" panose="02040503050406030204" pitchFamily="18" charset="0"/>
                                        </a:rPr>
                                      </m:ctrlPr>
                                    </m:sSubPr>
                                    <m:e>
                                      <m:r>
                                        <m:rPr>
                                          <m:sty m:val="p"/>
                                        </m:rPr>
                                        <a:rPr lang="uk-UA" sz="2800" b="0" i="0" smtClean="0">
                                          <a:latin typeface="Cambria Math" panose="02040503050406030204" pitchFamily="18" charset="0"/>
                                          <a:ea typeface="Cambria Math" panose="02040503050406030204" pitchFamily="18" charset="0"/>
                                        </a:rPr>
                                        <m:t>λ</m:t>
                                      </m:r>
                                    </m:e>
                                    <m:sub>
                                      <m:r>
                                        <m:rPr>
                                          <m:sty m:val="p"/>
                                        </m:rPr>
                                        <a:rPr lang="uk-UA" sz="2800" b="0" i="0" smtClean="0">
                                          <a:latin typeface="Cambria Math" panose="02040503050406030204" pitchFamily="18" charset="0"/>
                                        </a:rPr>
                                        <m:t>D</m:t>
                                      </m:r>
                                    </m:sub>
                                  </m:sSub>
                                </m:den>
                              </m:f>
                              <m:r>
                                <m:rPr>
                                  <m:sty m:val="p"/>
                                </m:rPr>
                                <a:rPr lang="uk-UA" sz="2800" b="0" i="0" smtClean="0">
                                  <a:latin typeface="Cambria Math" panose="02040503050406030204" pitchFamily="18" charset="0"/>
                                </a:rPr>
                                <m:t>ln</m:t>
                              </m:r>
                              <m:f>
                                <m:fPr>
                                  <m:ctrlPr>
                                    <a:rPr lang="uk-UA" sz="2800" b="0" i="1" smtClean="0">
                                      <a:latin typeface="Cambria Math" panose="02040503050406030204" pitchFamily="18" charset="0"/>
                                    </a:rPr>
                                  </m:ctrlPr>
                                </m:fPr>
                                <m:num>
                                  <m:sSub>
                                    <m:sSubPr>
                                      <m:ctrlPr>
                                        <a:rPr lang="uk-UA" sz="2800" b="0" i="1" smtClean="0">
                                          <a:latin typeface="Cambria Math" panose="02040503050406030204" pitchFamily="18" charset="0"/>
                                        </a:rPr>
                                      </m:ctrlPr>
                                    </m:sSubPr>
                                    <m:e>
                                      <m:r>
                                        <m:rPr>
                                          <m:sty m:val="p"/>
                                        </m:rPr>
                                        <a:rPr lang="uk-UA" sz="2800" b="0" i="0" smtClean="0">
                                          <a:latin typeface="Cambria Math" panose="02040503050406030204" pitchFamily="18" charset="0"/>
                                        </a:rPr>
                                        <m:t>d</m:t>
                                      </m:r>
                                    </m:e>
                                    <m:sub>
                                      <m:r>
                                        <m:rPr>
                                          <m:sty m:val="p"/>
                                        </m:rPr>
                                        <a:rPr lang="uk-UA" sz="2800" b="0" i="0" smtClean="0">
                                          <a:latin typeface="Cambria Math" panose="02040503050406030204" pitchFamily="18" charset="0"/>
                                        </a:rPr>
                                        <m:t>a</m:t>
                                      </m:r>
                                    </m:sub>
                                  </m:sSub>
                                </m:num>
                                <m:den>
                                  <m:sSub>
                                    <m:sSubPr>
                                      <m:ctrlPr>
                                        <a:rPr lang="uk-UA" sz="2800" b="0" i="1" smtClean="0">
                                          <a:latin typeface="Cambria Math" panose="02040503050406030204" pitchFamily="18" charset="0"/>
                                        </a:rPr>
                                      </m:ctrlPr>
                                    </m:sSubPr>
                                    <m:e>
                                      <m:r>
                                        <m:rPr>
                                          <m:sty m:val="p"/>
                                        </m:rPr>
                                        <a:rPr lang="uk-UA" sz="2800" b="0" i="0" smtClean="0">
                                          <a:latin typeface="Cambria Math" panose="02040503050406030204" pitchFamily="18" charset="0"/>
                                        </a:rPr>
                                        <m:t>d</m:t>
                                      </m:r>
                                    </m:e>
                                    <m:sub>
                                      <m:r>
                                        <m:rPr>
                                          <m:sty m:val="p"/>
                                        </m:rPr>
                                        <a:rPr lang="uk-UA" sz="2800" b="0" i="0" smtClean="0">
                                          <a:latin typeface="Cambria Math" panose="02040503050406030204" pitchFamily="18" charset="0"/>
                                        </a:rPr>
                                        <m:t>i</m:t>
                                      </m:r>
                                    </m:sub>
                                  </m:sSub>
                                </m:den>
                              </m:f>
                              <m:r>
                                <a:rPr lang="uk-UA" sz="2800" b="0" i="0" smtClean="0">
                                  <a:latin typeface="Cambria Math" panose="02040503050406030204" pitchFamily="18" charset="0"/>
                                </a:rPr>
                                <m:t>+</m:t>
                              </m:r>
                              <m:f>
                                <m:fPr>
                                  <m:ctrlPr>
                                    <a:rPr lang="uk-UA" sz="2800" b="0" i="1" smtClean="0">
                                      <a:latin typeface="Cambria Math" panose="02040503050406030204" pitchFamily="18" charset="0"/>
                                    </a:rPr>
                                  </m:ctrlPr>
                                </m:fPr>
                                <m:num>
                                  <m:r>
                                    <a:rPr lang="uk-UA" sz="2800" b="0" i="0" smtClean="0">
                                      <a:latin typeface="Cambria Math" panose="02040503050406030204" pitchFamily="18" charset="0"/>
                                    </a:rPr>
                                    <m:t>1</m:t>
                                  </m:r>
                                </m:num>
                                <m:den>
                                  <m:sSub>
                                    <m:sSubPr>
                                      <m:ctrlPr>
                                        <a:rPr lang="uk-UA" sz="2800" b="0" i="1" smtClean="0">
                                          <a:latin typeface="Cambria Math" panose="02040503050406030204" pitchFamily="18" charset="0"/>
                                        </a:rPr>
                                      </m:ctrlPr>
                                    </m:sSubPr>
                                    <m:e>
                                      <m:r>
                                        <m:rPr>
                                          <m:sty m:val="p"/>
                                        </m:rPr>
                                        <a:rPr lang="uk-UA" sz="2800" b="0" i="0" smtClean="0">
                                          <a:latin typeface="Cambria Math" panose="02040503050406030204" pitchFamily="18" charset="0"/>
                                        </a:rPr>
                                        <m:t>h</m:t>
                                      </m:r>
                                    </m:e>
                                    <m:sub>
                                      <m:r>
                                        <m:rPr>
                                          <m:sty m:val="p"/>
                                        </m:rPr>
                                        <a:rPr lang="uk-UA" sz="2800" b="0" i="0" smtClean="0">
                                          <a:latin typeface="Cambria Math" panose="02040503050406030204" pitchFamily="18" charset="0"/>
                                        </a:rPr>
                                        <m:t>a</m:t>
                                      </m:r>
                                    </m:sub>
                                  </m:sSub>
                                  <m:sSub>
                                    <m:sSubPr>
                                      <m:ctrlPr>
                                        <a:rPr lang="uk-UA" sz="2800" b="0" i="1" smtClean="0">
                                          <a:latin typeface="Cambria Math" panose="02040503050406030204" pitchFamily="18" charset="0"/>
                                        </a:rPr>
                                      </m:ctrlPr>
                                    </m:sSubPr>
                                    <m:e>
                                      <m:r>
                                        <m:rPr>
                                          <m:sty m:val="p"/>
                                        </m:rPr>
                                        <a:rPr lang="uk-UA" sz="2800" b="0" i="0" smtClean="0">
                                          <a:latin typeface="Cambria Math" panose="02040503050406030204" pitchFamily="18" charset="0"/>
                                        </a:rPr>
                                        <m:t>d</m:t>
                                      </m:r>
                                    </m:e>
                                    <m:sub>
                                      <m:r>
                                        <m:rPr>
                                          <m:sty m:val="p"/>
                                        </m:rPr>
                                        <a:rPr lang="uk-UA" sz="2800" b="0" i="0" smtClean="0">
                                          <a:latin typeface="Cambria Math" panose="02040503050406030204" pitchFamily="18" charset="0"/>
                                        </a:rPr>
                                        <m:t>a</m:t>
                                      </m:r>
                                    </m:sub>
                                  </m:sSub>
                                </m:den>
                              </m:f>
                            </m:e>
                          </m:d>
                        </m:den>
                      </m:f>
                    </m:oMath>
                  </m:oMathPara>
                </a14:m>
                <a:endParaRPr lang="uk-UA" dirty="0">
                  <a:latin typeface="+mj-lt"/>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538904" y="2996952"/>
                <a:ext cx="4072269" cy="1169616"/>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78952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ltLang="lv-LV" dirty="0"/>
              <a:t>Розрахунок теплових втрат</a:t>
            </a:r>
            <a:r>
              <a:rPr lang="uk-UA" dirty="0"/>
              <a:t> через труби</a:t>
            </a:r>
          </a:p>
        </p:txBody>
      </p:sp>
      <p:pic>
        <p:nvPicPr>
          <p:cNvPr id="3" name="Picture 2"/>
          <p:cNvPicPr>
            <a:picLocks noChangeAspect="1"/>
          </p:cNvPicPr>
          <p:nvPr/>
        </p:nvPicPr>
        <p:blipFill>
          <a:blip r:embed="rId3"/>
          <a:stretch>
            <a:fillRect/>
          </a:stretch>
        </p:blipFill>
        <p:spPr>
          <a:xfrm>
            <a:off x="6600056" y="1412776"/>
            <a:ext cx="5400600" cy="5016456"/>
          </a:xfrm>
          <a:prstGeom prst="rect">
            <a:avLst/>
          </a:prstGeom>
        </p:spPr>
      </p:pic>
      <p:sp>
        <p:nvSpPr>
          <p:cNvPr id="33" name="Прямоугольник 2">
            <a:extLst>
              <a:ext uri="{FF2B5EF4-FFF2-40B4-BE49-F238E27FC236}">
                <a16:creationId xmlns:a16="http://schemas.microsoft.com/office/drawing/2014/main" id="{B9BB6451-EEB5-4DCB-90A6-77F795BC2DEC}"/>
              </a:ext>
            </a:extLst>
          </p:cNvPr>
          <p:cNvSpPr>
            <a:spLocks noChangeArrowheads="1"/>
          </p:cNvSpPr>
          <p:nvPr/>
        </p:nvSpPr>
        <p:spPr bwMode="auto">
          <a:xfrm>
            <a:off x="407368" y="2348880"/>
            <a:ext cx="59171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uk-UA" altLang="ru-RU" sz="2800" dirty="0">
                <a:latin typeface="+mj-lt"/>
                <a:cs typeface="Arial" panose="020B0604020202020204" pitchFamily="34" charset="0"/>
              </a:rPr>
              <a:t>Q</a:t>
            </a:r>
            <a:r>
              <a:rPr lang="uk-UA" altLang="ru-RU" sz="2800" baseline="-25000" dirty="0">
                <a:latin typeface="+mj-lt"/>
                <a:cs typeface="Arial" panose="020B0604020202020204" pitchFamily="34" charset="0"/>
              </a:rPr>
              <a:t>H,dis,ls,i </a:t>
            </a:r>
            <a:r>
              <a:rPr lang="uk-UA" altLang="ru-RU" sz="2800" dirty="0">
                <a:latin typeface="+mj-lt"/>
                <a:cs typeface="Arial" panose="020B0604020202020204" pitchFamily="34" charset="0"/>
              </a:rPr>
              <a:t>= ∑ </a:t>
            </a:r>
            <a:r>
              <a:rPr lang="uk-UA" altLang="ru-RU" sz="2800" dirty="0">
                <a:latin typeface="+mj-lt"/>
                <a:cs typeface="Arial" panose="020B0604020202020204" pitchFamily="34" charset="0"/>
                <a:sym typeface="Symbol" panose="05050102010706020507" pitchFamily="18" charset="2"/>
              </a:rPr>
              <a:t></a:t>
            </a:r>
            <a:r>
              <a:rPr lang="uk-UA" altLang="ru-RU" sz="2800" baseline="-25000" dirty="0">
                <a:latin typeface="+mj-lt"/>
                <a:cs typeface="Arial" panose="020B0604020202020204" pitchFamily="34" charset="0"/>
              </a:rPr>
              <a:t>L,j </a:t>
            </a:r>
            <a:r>
              <a:rPr lang="uk-UA" altLang="ru-RU" sz="2800" dirty="0">
                <a:latin typeface="+mj-lt"/>
                <a:cs typeface="Arial" panose="020B0604020202020204" pitchFamily="34" charset="0"/>
              </a:rPr>
              <a:t>. (θ</a:t>
            </a:r>
            <a:r>
              <a:rPr lang="uk-UA" altLang="ru-RU" sz="2800" baseline="-25000" dirty="0">
                <a:latin typeface="+mj-lt"/>
                <a:cs typeface="Arial" panose="020B0604020202020204" pitchFamily="34" charset="0"/>
              </a:rPr>
              <a:t>m</a:t>
            </a:r>
            <a:r>
              <a:rPr lang="uk-UA" altLang="ru-RU" sz="2800" dirty="0">
                <a:latin typeface="+mj-lt"/>
                <a:cs typeface="Arial" panose="020B0604020202020204" pitchFamily="34" charset="0"/>
              </a:rPr>
              <a:t> – θ</a:t>
            </a:r>
            <a:r>
              <a:rPr lang="uk-UA" altLang="ru-RU" sz="2800" baseline="-25000" dirty="0">
                <a:latin typeface="+mj-lt"/>
                <a:cs typeface="Arial" panose="020B0604020202020204" pitchFamily="34" charset="0"/>
              </a:rPr>
              <a:t>i,j</a:t>
            </a:r>
            <a:r>
              <a:rPr lang="uk-UA" altLang="ru-RU" sz="2800" dirty="0">
                <a:latin typeface="+mj-lt"/>
                <a:cs typeface="Arial" panose="020B0604020202020204" pitchFamily="34" charset="0"/>
              </a:rPr>
              <a:t>). L</a:t>
            </a:r>
            <a:r>
              <a:rPr lang="uk-UA" altLang="ru-RU" sz="2800" baseline="-25000" dirty="0">
                <a:latin typeface="+mj-lt"/>
                <a:cs typeface="Arial" panose="020B0604020202020204" pitchFamily="34" charset="0"/>
              </a:rPr>
              <a:t>j</a:t>
            </a:r>
            <a:r>
              <a:rPr lang="uk-UA" altLang="ru-RU" sz="2800" dirty="0">
                <a:latin typeface="+mj-lt"/>
                <a:cs typeface="Arial" panose="020B0604020202020204" pitchFamily="34" charset="0"/>
              </a:rPr>
              <a:t> . t</a:t>
            </a:r>
            <a:r>
              <a:rPr lang="uk-UA" altLang="ru-RU" sz="2800" baseline="-25000" dirty="0">
                <a:latin typeface="+mj-lt"/>
                <a:cs typeface="Arial" panose="020B0604020202020204" pitchFamily="34" charset="0"/>
              </a:rPr>
              <a:t>op,an,i</a:t>
            </a:r>
            <a:endParaRPr lang="uk-UA" altLang="ru-RU" sz="2800" dirty="0">
              <a:latin typeface="+mj-lt"/>
              <a:cs typeface="Arial" panose="020B0604020202020204" pitchFamily="34" charset="0"/>
            </a:endParaRPr>
          </a:p>
        </p:txBody>
      </p:sp>
      <p:sp>
        <p:nvSpPr>
          <p:cNvPr id="7" name="Rectangle 6"/>
          <p:cNvSpPr/>
          <p:nvPr/>
        </p:nvSpPr>
        <p:spPr>
          <a:xfrm>
            <a:off x="11208568" y="5517232"/>
            <a:ext cx="485646" cy="461665"/>
          </a:xfrm>
          <a:prstGeom prst="rect">
            <a:avLst/>
          </a:prstGeom>
        </p:spPr>
        <p:txBody>
          <a:bodyPr wrap="none">
            <a:spAutoFit/>
          </a:bodyPr>
          <a:lstStyle/>
          <a:p>
            <a:r>
              <a:rPr lang="uk-UA" altLang="ru-RU" sz="2400" b="1" dirty="0">
                <a:cs typeface="Arial" panose="020B0604020202020204" pitchFamily="34" charset="0"/>
              </a:rPr>
              <a:t>L</a:t>
            </a:r>
            <a:r>
              <a:rPr lang="uk-UA" altLang="ru-RU" sz="2400" b="1" baseline="-25000" dirty="0">
                <a:cs typeface="Arial" panose="020B0604020202020204" pitchFamily="34" charset="0"/>
              </a:rPr>
              <a:t>V</a:t>
            </a:r>
            <a:endParaRPr lang="uk-UA" sz="2400" b="1" dirty="0"/>
          </a:p>
        </p:txBody>
      </p:sp>
      <p:cxnSp>
        <p:nvCxnSpPr>
          <p:cNvPr id="11" name="Straight Arrow Connector 10"/>
          <p:cNvCxnSpPr/>
          <p:nvPr/>
        </p:nvCxnSpPr>
        <p:spPr>
          <a:xfrm flipH="1" flipV="1">
            <a:off x="10560496" y="5013176"/>
            <a:ext cx="648072" cy="7200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5878986" y="3345029"/>
            <a:ext cx="508473" cy="461665"/>
          </a:xfrm>
          <a:prstGeom prst="rect">
            <a:avLst/>
          </a:prstGeom>
        </p:spPr>
        <p:txBody>
          <a:bodyPr wrap="none">
            <a:spAutoFit/>
          </a:bodyPr>
          <a:lstStyle/>
          <a:p>
            <a:r>
              <a:rPr lang="uk-UA" altLang="ru-RU" sz="2400" b="1" dirty="0">
                <a:cs typeface="Arial" panose="020B0604020202020204" pitchFamily="34" charset="0"/>
              </a:rPr>
              <a:t>L</a:t>
            </a:r>
            <a:r>
              <a:rPr lang="uk-UA" altLang="ru-RU" sz="2400" b="1" baseline="-25000" dirty="0">
                <a:cs typeface="Arial" panose="020B0604020202020204" pitchFamily="34" charset="0"/>
              </a:rPr>
              <a:t>S</a:t>
            </a:r>
            <a:endParaRPr lang="uk-UA" sz="2400" b="1" dirty="0"/>
          </a:p>
        </p:txBody>
      </p:sp>
      <p:cxnSp>
        <p:nvCxnSpPr>
          <p:cNvPr id="37" name="Straight Arrow Connector 36"/>
          <p:cNvCxnSpPr/>
          <p:nvPr/>
        </p:nvCxnSpPr>
        <p:spPr>
          <a:xfrm>
            <a:off x="6324504" y="3590749"/>
            <a:ext cx="1715712" cy="5345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10363412" y="2030288"/>
            <a:ext cx="519694" cy="461665"/>
          </a:xfrm>
          <a:prstGeom prst="rect">
            <a:avLst/>
          </a:prstGeom>
        </p:spPr>
        <p:txBody>
          <a:bodyPr wrap="none">
            <a:spAutoFit/>
          </a:bodyPr>
          <a:lstStyle/>
          <a:p>
            <a:r>
              <a:rPr lang="uk-UA" altLang="ru-RU" sz="2400" b="1" dirty="0">
                <a:cs typeface="Arial" panose="020B0604020202020204" pitchFamily="34" charset="0"/>
              </a:rPr>
              <a:t>L</a:t>
            </a:r>
            <a:r>
              <a:rPr lang="uk-UA" altLang="ru-RU" sz="2400" b="1" baseline="-25000" dirty="0">
                <a:cs typeface="Arial" panose="020B0604020202020204" pitchFamily="34" charset="0"/>
              </a:rPr>
              <a:t>A</a:t>
            </a:r>
            <a:endParaRPr lang="uk-UA" sz="2400" b="1" dirty="0"/>
          </a:p>
        </p:txBody>
      </p:sp>
      <p:cxnSp>
        <p:nvCxnSpPr>
          <p:cNvPr id="40" name="Straight Arrow Connector 39"/>
          <p:cNvCxnSpPr/>
          <p:nvPr/>
        </p:nvCxnSpPr>
        <p:spPr>
          <a:xfrm flipH="1">
            <a:off x="9967844" y="2348880"/>
            <a:ext cx="450988" cy="5232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828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121756"/>
            <a:ext cx="10033115" cy="737494"/>
          </a:xfrm>
        </p:spPr>
        <p:txBody>
          <a:bodyPr/>
          <a:lstStyle/>
          <a:p>
            <a:r>
              <a:rPr lang="uk-UA" dirty="0"/>
              <a:t>Приклад розрахунку</a:t>
            </a:r>
          </a:p>
        </p:txBody>
      </p:sp>
      <p:graphicFrame>
        <p:nvGraphicFramePr>
          <p:cNvPr id="5" name="Table 4"/>
          <p:cNvGraphicFramePr>
            <a:graphicFrameLocks noGrp="1"/>
          </p:cNvGraphicFramePr>
          <p:nvPr>
            <p:extLst>
              <p:ext uri="{D42A27DB-BD31-4B8C-83A1-F6EECF244321}">
                <p14:modId xmlns:p14="http://schemas.microsoft.com/office/powerpoint/2010/main" val="1117042807"/>
              </p:ext>
            </p:extLst>
          </p:nvPr>
        </p:nvGraphicFramePr>
        <p:xfrm>
          <a:off x="527381" y="859251"/>
          <a:ext cx="10969218" cy="5707107"/>
        </p:xfrm>
        <a:graphic>
          <a:graphicData uri="http://schemas.openxmlformats.org/drawingml/2006/table">
            <a:tbl>
              <a:tblPr firstRow="1" bandRow="1">
                <a:tableStyleId>{93296810-A885-4BE3-A3E7-6D5BEEA58F35}</a:tableStyleId>
              </a:tblPr>
              <a:tblGrid>
                <a:gridCol w="3656406">
                  <a:extLst>
                    <a:ext uri="{9D8B030D-6E8A-4147-A177-3AD203B41FA5}">
                      <a16:colId xmlns:a16="http://schemas.microsoft.com/office/drawing/2014/main" val="20000"/>
                    </a:ext>
                  </a:extLst>
                </a:gridCol>
                <a:gridCol w="3656406">
                  <a:extLst>
                    <a:ext uri="{9D8B030D-6E8A-4147-A177-3AD203B41FA5}">
                      <a16:colId xmlns:a16="http://schemas.microsoft.com/office/drawing/2014/main" val="20001"/>
                    </a:ext>
                  </a:extLst>
                </a:gridCol>
                <a:gridCol w="3656406">
                  <a:extLst>
                    <a:ext uri="{9D8B030D-6E8A-4147-A177-3AD203B41FA5}">
                      <a16:colId xmlns:a16="http://schemas.microsoft.com/office/drawing/2014/main" val="20002"/>
                    </a:ext>
                  </a:extLst>
                </a:gridCol>
              </a:tblGrid>
              <a:tr h="666054">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2400" noProof="0" dirty="0"/>
                        <a:t>Визначення теплових втрат для сталевої труби системи теплопостачання</a:t>
                      </a:r>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0"/>
                  </a:ext>
                </a:extLst>
              </a:tr>
              <a:tr h="937087">
                <a:tc>
                  <a:txBody>
                    <a:bodyPr/>
                    <a:lstStyle/>
                    <a:p>
                      <a:pPr algn="ctr"/>
                      <a:r>
                        <a:rPr lang="uk-UA" b="1" noProof="0" dirty="0"/>
                        <a:t>Труба без ізоляції</a:t>
                      </a:r>
                    </a:p>
                  </a:txBody>
                  <a:tcPr/>
                </a:tc>
                <a:tc>
                  <a:txBody>
                    <a:bodyPr/>
                    <a:lstStyle/>
                    <a:p>
                      <a:pPr algn="ctr"/>
                      <a:r>
                        <a:rPr lang="uk-UA" b="1" noProof="0" dirty="0"/>
                        <a:t>Ізоляційний шар із мінеральної вати товщиною 30 мм</a:t>
                      </a:r>
                    </a:p>
                  </a:txBody>
                  <a:tcPr/>
                </a:tc>
                <a:tc>
                  <a:txBody>
                    <a:bodyPr/>
                    <a:lstStyle/>
                    <a:p>
                      <a:pPr algn="ctr"/>
                      <a:r>
                        <a:rPr lang="uk-UA" b="1" noProof="0" dirty="0"/>
                        <a:t>Ізоляційний шар із мінеральної вати товщиною 60 мм</a:t>
                      </a:r>
                    </a:p>
                  </a:txBody>
                  <a:tcPr/>
                </a:tc>
                <a:extLst>
                  <a:ext uri="{0D108BD9-81ED-4DB2-BD59-A6C34878D82A}">
                    <a16:rowId xmlns:a16="http://schemas.microsoft.com/office/drawing/2014/main" val="10001"/>
                  </a:ext>
                </a:extLst>
              </a:tr>
              <a:tr h="2122536">
                <a:tc>
                  <a:txBody>
                    <a:bodyPr/>
                    <a:lstStyle/>
                    <a:p>
                      <a:endParaRPr lang="uk-UA" noProof="0" dirty="0"/>
                    </a:p>
                    <a:p>
                      <a:endParaRPr lang="uk-UA" noProof="0" dirty="0"/>
                    </a:p>
                    <a:p>
                      <a:endParaRPr lang="uk-UA" noProof="0" dirty="0"/>
                    </a:p>
                    <a:p>
                      <a:endParaRPr lang="uk-UA" noProof="0" dirty="0"/>
                    </a:p>
                    <a:p>
                      <a:endParaRPr lang="uk-UA" noProof="0" dirty="0"/>
                    </a:p>
                    <a:p>
                      <a:endParaRPr lang="uk-UA" noProof="0" dirty="0"/>
                    </a:p>
                    <a:p>
                      <a:endParaRPr lang="uk-UA" noProof="0" dirty="0"/>
                    </a:p>
                    <a:p>
                      <a:endParaRPr lang="uk-UA" noProof="0" dirty="0"/>
                    </a:p>
                  </a:txBody>
                  <a:tcPr/>
                </a:tc>
                <a:tc>
                  <a:txBody>
                    <a:bodyPr/>
                    <a:lstStyle/>
                    <a:p>
                      <a:endParaRPr lang="uk-UA" noProof="0" dirty="0"/>
                    </a:p>
                  </a:txBody>
                  <a:tcPr/>
                </a:tc>
                <a:tc>
                  <a:txBody>
                    <a:bodyPr/>
                    <a:lstStyle/>
                    <a:p>
                      <a:endParaRPr lang="uk-UA" noProof="0" dirty="0"/>
                    </a:p>
                  </a:txBody>
                  <a:tcPr/>
                </a:tc>
                <a:extLst>
                  <a:ext uri="{0D108BD9-81ED-4DB2-BD59-A6C34878D82A}">
                    <a16:rowId xmlns:a16="http://schemas.microsoft.com/office/drawing/2014/main" val="10002"/>
                  </a:ext>
                </a:extLst>
              </a:tr>
              <a:tr h="683966">
                <a:tc>
                  <a:txBody>
                    <a:bodyPr/>
                    <a:lstStyle/>
                    <a:p>
                      <a:r>
                        <a:rPr lang="uk-UA" altLang="ru-RU" sz="1800" b="0" i="0" kern="1200" noProof="0" dirty="0">
                          <a:solidFill>
                            <a:schemeClr val="tx1"/>
                          </a:solidFill>
                          <a:latin typeface="Arial" panose="020B0604020202020204" pitchFamily="34" charset="0"/>
                          <a:ea typeface="+mn-ea"/>
                          <a:cs typeface="Arial" panose="020B0604020202020204" pitchFamily="34" charset="0"/>
                        </a:rPr>
                        <a:t>λ</a:t>
                      </a:r>
                      <a:r>
                        <a:rPr lang="uk-UA" altLang="ru-RU" sz="1800" b="0" i="0" kern="1200" baseline="-25000" noProof="0" dirty="0">
                          <a:solidFill>
                            <a:schemeClr val="tx1"/>
                          </a:solidFill>
                          <a:latin typeface="Arial" panose="020B0604020202020204" pitchFamily="34" charset="0"/>
                          <a:ea typeface="+mn-ea"/>
                          <a:cs typeface="Arial" panose="020B0604020202020204" pitchFamily="34" charset="0"/>
                        </a:rPr>
                        <a:t>сталь</a:t>
                      </a:r>
                      <a:r>
                        <a:rPr lang="uk-UA" altLang="ru-RU" sz="1800" b="0" i="0" kern="1200" baseline="0" noProof="0" dirty="0">
                          <a:solidFill>
                            <a:schemeClr val="tx1"/>
                          </a:solidFill>
                          <a:latin typeface="Arial" panose="020B0604020202020204" pitchFamily="34" charset="0"/>
                          <a:ea typeface="+mn-ea"/>
                          <a:cs typeface="Arial" panose="020B0604020202020204" pitchFamily="34" charset="0"/>
                        </a:rPr>
                        <a:t>=48 </a:t>
                      </a:r>
                      <a:r>
                        <a:rPr lang="uk-UA" sz="1800" kern="1200" noProof="0" dirty="0">
                          <a:solidFill>
                            <a:schemeClr val="dk1"/>
                          </a:solidFill>
                          <a:effectLst/>
                          <a:latin typeface="+mn-lt"/>
                          <a:ea typeface="+mn-ea"/>
                          <a:cs typeface="+mn-cs"/>
                        </a:rPr>
                        <a:t>Вт/(</a:t>
                      </a:r>
                      <a:r>
                        <a:rPr lang="uk-UA" sz="1800" kern="1200" noProof="0" dirty="0" err="1">
                          <a:solidFill>
                            <a:schemeClr val="dk1"/>
                          </a:solidFill>
                          <a:effectLst/>
                          <a:latin typeface="+mn-lt"/>
                          <a:ea typeface="+mn-ea"/>
                          <a:cs typeface="+mn-cs"/>
                        </a:rPr>
                        <a:t>мК</a:t>
                      </a:r>
                      <a:r>
                        <a:rPr lang="uk-UA" sz="1800" kern="1200" noProof="0" dirty="0">
                          <a:solidFill>
                            <a:schemeClr val="dk1"/>
                          </a:solidFill>
                          <a:effectLst/>
                          <a:latin typeface="+mn-lt"/>
                          <a:ea typeface="+mn-ea"/>
                          <a:cs typeface="+mn-cs"/>
                        </a:rPr>
                        <a:t>)</a:t>
                      </a:r>
                      <a:endParaRPr lang="uk-UA" altLang="ru-RU" sz="1800" b="0" i="0" kern="1200" baseline="0" noProof="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uk-UA" altLang="ru-RU" sz="1800" b="0" i="0" kern="1200" noProof="0" dirty="0">
                          <a:solidFill>
                            <a:schemeClr val="tx1"/>
                          </a:solidFill>
                          <a:latin typeface="Arial" panose="020B0604020202020204" pitchFamily="34" charset="0"/>
                          <a:ea typeface="+mn-ea"/>
                          <a:cs typeface="Arial" panose="020B0604020202020204" pitchFamily="34" charset="0"/>
                        </a:rPr>
                        <a:t>h</a:t>
                      </a:r>
                      <a:r>
                        <a:rPr lang="uk-UA" altLang="ru-RU" sz="1800" b="0" i="0" kern="1200" baseline="-25000" noProof="0" dirty="0">
                          <a:solidFill>
                            <a:schemeClr val="tx1"/>
                          </a:solidFill>
                          <a:latin typeface="Arial" panose="020B0604020202020204" pitchFamily="34" charset="0"/>
                          <a:ea typeface="+mn-ea"/>
                          <a:cs typeface="Arial" panose="020B0604020202020204" pitchFamily="34" charset="0"/>
                        </a:rPr>
                        <a:t>a</a:t>
                      </a:r>
                      <a:r>
                        <a:rPr lang="uk-UA" altLang="ru-RU" sz="1800" b="0" i="0" kern="1200" baseline="0" noProof="0" dirty="0">
                          <a:solidFill>
                            <a:schemeClr val="tx1"/>
                          </a:solidFill>
                          <a:latin typeface="Arial" panose="020B0604020202020204" pitchFamily="34" charset="0"/>
                          <a:ea typeface="+mn-ea"/>
                          <a:cs typeface="Arial" panose="020B0604020202020204" pitchFamily="34" charset="0"/>
                        </a:rPr>
                        <a:t>=14 </a:t>
                      </a:r>
                      <a:r>
                        <a:rPr lang="uk-UA" sz="1800" kern="1200" noProof="0" dirty="0">
                          <a:solidFill>
                            <a:schemeClr val="dk1"/>
                          </a:solidFill>
                          <a:effectLst/>
                          <a:latin typeface="+mn-lt"/>
                          <a:ea typeface="+mn-ea"/>
                          <a:cs typeface="+mn-cs"/>
                        </a:rPr>
                        <a:t>Вт/(м²∙ К)</a:t>
                      </a:r>
                      <a:endParaRPr lang="uk-UA" altLang="ru-RU" sz="1800" b="0" i="0" kern="1200" noProof="0" dirty="0">
                        <a:solidFill>
                          <a:schemeClr val="tx1"/>
                        </a:solidFill>
                        <a:latin typeface="Arial" panose="020B0604020202020204" pitchFamily="34" charset="0"/>
                        <a:ea typeface="+mn-ea"/>
                        <a:cs typeface="Arial" panose="020B0604020202020204" pitchFamily="34" charset="0"/>
                      </a:endParaRPr>
                    </a:p>
                  </a:txBody>
                  <a:tcPr/>
                </a:tc>
                <a:tc>
                  <a:txBody>
                    <a:bodyPr/>
                    <a:lstStyle/>
                    <a:p>
                      <a:r>
                        <a:rPr lang="uk-UA" altLang="ru-RU" sz="1800" b="0" i="0" kern="1200" noProof="0" dirty="0">
                          <a:solidFill>
                            <a:schemeClr val="tx1"/>
                          </a:solidFill>
                          <a:latin typeface="Arial" panose="020B0604020202020204" pitchFamily="34" charset="0"/>
                          <a:ea typeface="+mn-ea"/>
                          <a:cs typeface="Arial" panose="020B0604020202020204" pitchFamily="34" charset="0"/>
                        </a:rPr>
                        <a:t>λ</a:t>
                      </a:r>
                      <a:r>
                        <a:rPr lang="uk-UA" altLang="ru-RU" sz="1800" b="0" i="0" kern="1200" baseline="-25000" noProof="0" dirty="0">
                          <a:solidFill>
                            <a:schemeClr val="tx1"/>
                          </a:solidFill>
                          <a:latin typeface="Arial" panose="020B0604020202020204" pitchFamily="34" charset="0"/>
                          <a:ea typeface="+mn-ea"/>
                          <a:cs typeface="Arial" panose="020B0604020202020204" pitchFamily="34" charset="0"/>
                        </a:rPr>
                        <a:t>D</a:t>
                      </a:r>
                      <a:r>
                        <a:rPr lang="uk-UA" altLang="ru-RU" sz="1800" b="0" i="0" kern="1200" baseline="0" noProof="0" dirty="0">
                          <a:solidFill>
                            <a:schemeClr val="tx1"/>
                          </a:solidFill>
                          <a:latin typeface="Arial" panose="020B0604020202020204" pitchFamily="34" charset="0"/>
                          <a:ea typeface="+mn-ea"/>
                          <a:cs typeface="Arial" panose="020B0604020202020204" pitchFamily="34" charset="0"/>
                        </a:rPr>
                        <a:t>= 0.042 </a:t>
                      </a:r>
                      <a:r>
                        <a:rPr lang="uk-UA" sz="1800" kern="1200" noProof="0" dirty="0">
                          <a:solidFill>
                            <a:schemeClr val="dk1"/>
                          </a:solidFill>
                          <a:effectLst/>
                          <a:latin typeface="+mn-lt"/>
                          <a:ea typeface="+mn-ea"/>
                          <a:cs typeface="+mn-cs"/>
                        </a:rPr>
                        <a:t>Вт/(м ∙ К)</a:t>
                      </a:r>
                      <a:r>
                        <a:rPr lang="uk-UA" altLang="ru-RU" sz="1800" b="0" i="0" kern="1200" baseline="0" noProof="0" dirty="0">
                          <a:solidFill>
                            <a:schemeClr val="tx1"/>
                          </a:solidFill>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uk-UA" altLang="ru-RU" sz="1800" b="0" i="0" kern="1200" noProof="0" dirty="0">
                          <a:solidFill>
                            <a:schemeClr val="tx1"/>
                          </a:solidFill>
                          <a:latin typeface="Arial" panose="020B0604020202020204" pitchFamily="34" charset="0"/>
                          <a:ea typeface="+mn-ea"/>
                          <a:cs typeface="Arial" panose="020B0604020202020204" pitchFamily="34" charset="0"/>
                        </a:rPr>
                        <a:t>h</a:t>
                      </a:r>
                      <a:r>
                        <a:rPr lang="uk-UA" altLang="ru-RU" sz="1800" b="0" i="0" kern="1200" baseline="-25000" noProof="0" dirty="0">
                          <a:solidFill>
                            <a:schemeClr val="tx1"/>
                          </a:solidFill>
                          <a:latin typeface="Arial" panose="020B0604020202020204" pitchFamily="34" charset="0"/>
                          <a:ea typeface="+mn-ea"/>
                          <a:cs typeface="Arial" panose="020B0604020202020204" pitchFamily="34" charset="0"/>
                        </a:rPr>
                        <a:t>a</a:t>
                      </a:r>
                      <a:r>
                        <a:rPr lang="uk-UA" altLang="ru-RU" sz="1800" b="0" i="0" kern="1200" baseline="0" noProof="0" dirty="0">
                          <a:solidFill>
                            <a:schemeClr val="tx1"/>
                          </a:solidFill>
                          <a:latin typeface="Arial" panose="020B0604020202020204" pitchFamily="34" charset="0"/>
                          <a:ea typeface="+mn-ea"/>
                          <a:cs typeface="Arial" panose="020B0604020202020204" pitchFamily="34" charset="0"/>
                        </a:rPr>
                        <a:t>= 8 </a:t>
                      </a:r>
                      <a:r>
                        <a:rPr lang="uk-UA" sz="1800" kern="1200" noProof="0" dirty="0">
                          <a:solidFill>
                            <a:schemeClr val="dk1"/>
                          </a:solidFill>
                          <a:effectLst/>
                          <a:latin typeface="+mn-lt"/>
                          <a:ea typeface="+mn-ea"/>
                          <a:cs typeface="+mn-cs"/>
                        </a:rPr>
                        <a:t>Вт/(м² ∙ К)</a:t>
                      </a:r>
                      <a:endParaRPr lang="uk-UA" altLang="ru-RU" sz="1800" b="0" i="0" kern="1200" noProof="0" dirty="0">
                        <a:solidFill>
                          <a:schemeClr val="tx1"/>
                        </a:solidFill>
                        <a:latin typeface="Arial" panose="020B0604020202020204" pitchFamily="34" charset="0"/>
                        <a:ea typeface="+mn-ea"/>
                        <a:cs typeface="Arial" panose="020B0604020202020204" pitchFamily="34" charset="0"/>
                      </a:endParaRPr>
                    </a:p>
                  </a:txBody>
                  <a:tcPr/>
                </a:tc>
                <a:tc>
                  <a:txBody>
                    <a:bodyPr/>
                    <a:lstStyle/>
                    <a:p>
                      <a:r>
                        <a:rPr lang="uk-UA" altLang="ru-RU" sz="1800" b="0" i="0" kern="1200" noProof="0" dirty="0">
                          <a:solidFill>
                            <a:schemeClr val="tx1"/>
                          </a:solidFill>
                          <a:latin typeface="Arial" panose="020B0604020202020204" pitchFamily="34" charset="0"/>
                          <a:ea typeface="+mn-ea"/>
                          <a:cs typeface="Arial" panose="020B0604020202020204" pitchFamily="34" charset="0"/>
                        </a:rPr>
                        <a:t>λ</a:t>
                      </a:r>
                      <a:r>
                        <a:rPr lang="uk-UA" altLang="ru-RU" sz="1800" b="0" i="0" kern="1200" baseline="-25000" noProof="0" dirty="0">
                          <a:solidFill>
                            <a:schemeClr val="tx1"/>
                          </a:solidFill>
                          <a:latin typeface="Arial" panose="020B0604020202020204" pitchFamily="34" charset="0"/>
                          <a:ea typeface="+mn-ea"/>
                          <a:cs typeface="Arial" panose="020B0604020202020204" pitchFamily="34" charset="0"/>
                        </a:rPr>
                        <a:t>D</a:t>
                      </a:r>
                      <a:r>
                        <a:rPr lang="uk-UA" altLang="ru-RU" sz="1800" b="0" i="0" kern="1200" baseline="0" noProof="0" dirty="0">
                          <a:solidFill>
                            <a:schemeClr val="tx1"/>
                          </a:solidFill>
                          <a:latin typeface="Arial" panose="020B0604020202020204" pitchFamily="34" charset="0"/>
                          <a:ea typeface="+mn-ea"/>
                          <a:cs typeface="Arial" panose="020B0604020202020204" pitchFamily="34" charset="0"/>
                        </a:rPr>
                        <a:t>= 0.037 </a:t>
                      </a:r>
                      <a:r>
                        <a:rPr lang="uk-UA" sz="1800" kern="1200" noProof="0" dirty="0">
                          <a:solidFill>
                            <a:schemeClr val="dk1"/>
                          </a:solidFill>
                          <a:effectLst/>
                          <a:latin typeface="+mn-lt"/>
                          <a:ea typeface="+mn-ea"/>
                          <a:cs typeface="+mn-cs"/>
                        </a:rPr>
                        <a:t>Вт/(м ∙ К)</a:t>
                      </a:r>
                      <a:endParaRPr lang="uk-UA" altLang="ru-RU" sz="1800" b="0" i="0" kern="1200" baseline="0" noProof="0" dirty="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uk-UA" altLang="ru-RU" sz="1800" b="0" i="0" kern="1200" noProof="0" dirty="0">
                          <a:solidFill>
                            <a:schemeClr val="tx1"/>
                          </a:solidFill>
                          <a:latin typeface="Arial" panose="020B0604020202020204" pitchFamily="34" charset="0"/>
                          <a:ea typeface="+mn-ea"/>
                          <a:cs typeface="Arial" panose="020B0604020202020204" pitchFamily="34" charset="0"/>
                        </a:rPr>
                        <a:t>h</a:t>
                      </a:r>
                      <a:r>
                        <a:rPr lang="uk-UA" altLang="ru-RU" sz="1800" b="0" i="0" kern="1200" baseline="-25000" noProof="0" dirty="0">
                          <a:solidFill>
                            <a:schemeClr val="tx1"/>
                          </a:solidFill>
                          <a:latin typeface="Arial" panose="020B0604020202020204" pitchFamily="34" charset="0"/>
                          <a:ea typeface="+mn-ea"/>
                          <a:cs typeface="Arial" panose="020B0604020202020204" pitchFamily="34" charset="0"/>
                        </a:rPr>
                        <a:t>a</a:t>
                      </a:r>
                      <a:r>
                        <a:rPr lang="uk-UA" altLang="ru-RU" sz="1800" b="0" i="0" kern="1200" baseline="0" noProof="0" dirty="0">
                          <a:solidFill>
                            <a:schemeClr val="tx1"/>
                          </a:solidFill>
                          <a:latin typeface="Arial" panose="020B0604020202020204" pitchFamily="34" charset="0"/>
                          <a:ea typeface="+mn-ea"/>
                          <a:cs typeface="Arial" panose="020B0604020202020204" pitchFamily="34" charset="0"/>
                        </a:rPr>
                        <a:t>= 8 </a:t>
                      </a:r>
                      <a:r>
                        <a:rPr lang="uk-UA" sz="1800" kern="1200" noProof="0" dirty="0">
                          <a:solidFill>
                            <a:schemeClr val="dk1"/>
                          </a:solidFill>
                          <a:effectLst/>
                          <a:latin typeface="+mn-lt"/>
                          <a:ea typeface="+mn-ea"/>
                          <a:cs typeface="+mn-cs"/>
                        </a:rPr>
                        <a:t>Вт/(м² ∙ К)</a:t>
                      </a:r>
                      <a:endParaRPr lang="uk-UA" altLang="ru-RU" sz="1800" b="0" i="0" kern="1200" noProof="0" dirty="0">
                        <a:solidFill>
                          <a:schemeClr val="tx1"/>
                        </a:solidFill>
                        <a:latin typeface="Arial" panose="020B0604020202020204" pitchFamily="34" charset="0"/>
                        <a:ea typeface="+mn-ea"/>
                        <a:cs typeface="Arial" panose="020B0604020202020204" pitchFamily="34" charset="0"/>
                      </a:endParaRPr>
                    </a:p>
                  </a:txBody>
                  <a:tcPr/>
                </a:tc>
                <a:extLst>
                  <a:ext uri="{0D108BD9-81ED-4DB2-BD59-A6C34878D82A}">
                    <a16:rowId xmlns:a16="http://schemas.microsoft.com/office/drawing/2014/main" val="10003"/>
                  </a:ext>
                </a:extLst>
              </a:tr>
              <a:tr h="977094">
                <a:tc gridSpan="3">
                  <a:txBody>
                    <a:bodyPr/>
                    <a:lstStyle/>
                    <a:p>
                      <a:r>
                        <a:rPr lang="uk-UA" noProof="0" dirty="0"/>
                        <a:t>Температура рідини: 60°C</a:t>
                      </a:r>
                    </a:p>
                    <a:p>
                      <a:r>
                        <a:rPr lang="uk-UA" noProof="0" dirty="0"/>
                        <a:t>Температура</a:t>
                      </a:r>
                      <a:r>
                        <a:rPr lang="uk-UA" baseline="0" noProof="0" dirty="0"/>
                        <a:t> повітря</a:t>
                      </a:r>
                      <a:r>
                        <a:rPr lang="uk-UA" noProof="0" dirty="0"/>
                        <a:t>:  15°C</a:t>
                      </a:r>
                    </a:p>
                    <a:p>
                      <a:r>
                        <a:rPr lang="uk-UA" noProof="0" dirty="0"/>
                        <a:t>Внутрішній діаметр: 104.9 мм</a:t>
                      </a:r>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4"/>
                  </a:ext>
                </a:extLst>
              </a:tr>
            </a:tbl>
          </a:graphicData>
        </a:graphic>
      </p:graphicFrame>
      <p:pic>
        <p:nvPicPr>
          <p:cNvPr id="6" name="Picture 5" descr="O:\A_Esosie_projekti\Energoauditi\Dzivojamas_ekas\Tervete\Labrenci\atteli\IMG_0070.JPG"/>
          <p:cNvPicPr/>
          <p:nvPr/>
        </p:nvPicPr>
        <p:blipFill rotWithShape="1">
          <a:blip r:embed="rId3" cstate="email">
            <a:extLst>
              <a:ext uri="{28A0092B-C50C-407E-A947-70E740481C1C}">
                <a14:useLocalDpi xmlns:a14="http://schemas.microsoft.com/office/drawing/2010/main"/>
              </a:ext>
            </a:extLst>
          </a:blip>
          <a:srcRect/>
          <a:stretch/>
        </p:blipFill>
        <p:spPr bwMode="auto">
          <a:xfrm>
            <a:off x="671396" y="2740696"/>
            <a:ext cx="3384376" cy="1944216"/>
          </a:xfrm>
          <a:prstGeom prst="rect">
            <a:avLst/>
          </a:prstGeom>
          <a:noFill/>
          <a:ln>
            <a:noFill/>
          </a:ln>
          <a:extLst>
            <a:ext uri="{53640926-AAD7-44D8-BBD7-CCE9431645EC}">
              <a14:shadowObscured xmlns:a14="http://schemas.microsoft.com/office/drawing/2010/main"/>
            </a:ext>
          </a:extLst>
        </p:spPr>
      </p:pic>
      <p:pic>
        <p:nvPicPr>
          <p:cNvPr id="8" name="Picture 7" descr="O:\A_Esosie_projekti\Energoauditi\Dzivojamas_ekas\Valka\Ausekla 28\bildes\08_06_11 127.jpg"/>
          <p:cNvPicPr/>
          <p:nvPr/>
        </p:nvPicPr>
        <p:blipFill rotWithShape="1">
          <a:blip r:embed="rId4" cstate="email">
            <a:extLst>
              <a:ext uri="{28A0092B-C50C-407E-A947-70E740481C1C}">
                <a14:useLocalDpi xmlns:a14="http://schemas.microsoft.com/office/drawing/2010/main"/>
              </a:ext>
            </a:extLst>
          </a:blip>
          <a:srcRect r="15163" b="22222"/>
          <a:stretch/>
        </p:blipFill>
        <p:spPr bwMode="auto">
          <a:xfrm>
            <a:off x="4349875" y="2740696"/>
            <a:ext cx="3324230" cy="1944216"/>
          </a:xfrm>
          <a:prstGeom prst="rect">
            <a:avLst/>
          </a:prstGeom>
          <a:noFill/>
          <a:ln>
            <a:noFill/>
          </a:ln>
          <a:extLst>
            <a:ext uri="{53640926-AAD7-44D8-BBD7-CCE9431645EC}">
              <a14:shadowObscured xmlns:a14="http://schemas.microsoft.com/office/drawing/2010/main"/>
            </a:ext>
          </a:extLst>
        </p:spPr>
      </p:pic>
      <p:pic>
        <p:nvPicPr>
          <p:cNvPr id="9" name="Picture 8" descr="C:\Users\Claudio\Downloads\IMG_6035.JPG"/>
          <p:cNvPicPr/>
          <p:nvPr/>
        </p:nvPicPr>
        <p:blipFill rotWithShape="1">
          <a:blip r:embed="rId5" cstate="email">
            <a:extLst>
              <a:ext uri="{28A0092B-C50C-407E-A947-70E740481C1C}">
                <a14:useLocalDpi xmlns:a14="http://schemas.microsoft.com/office/drawing/2010/main"/>
              </a:ext>
            </a:extLst>
          </a:blip>
          <a:srcRect l="8880" b="22363"/>
          <a:stretch/>
        </p:blipFill>
        <p:spPr bwMode="auto">
          <a:xfrm>
            <a:off x="7968208" y="2730394"/>
            <a:ext cx="3384376" cy="1964820"/>
          </a:xfrm>
          <a:prstGeom prst="rect">
            <a:avLst/>
          </a:prstGeom>
          <a:noFill/>
          <a:ln>
            <a:noFill/>
          </a:ln>
          <a:extLst>
            <a:ext uri="{53640926-AAD7-44D8-BBD7-CCE9431645EC}">
              <a14:shadowObscured xmlns:a14="http://schemas.microsoft.com/office/drawing/2010/main"/>
            </a:ext>
          </a:extLst>
        </p:spPr>
      </p:pic>
      <p:sp>
        <p:nvSpPr>
          <p:cNvPr id="10" name="TextBox 9"/>
          <p:cNvSpPr txBox="1"/>
          <p:nvPr/>
        </p:nvSpPr>
        <p:spPr>
          <a:xfrm>
            <a:off x="6282971" y="5964035"/>
            <a:ext cx="3558667" cy="369332"/>
          </a:xfrm>
          <a:prstGeom prst="rect">
            <a:avLst/>
          </a:prstGeom>
          <a:noFill/>
        </p:spPr>
        <p:txBody>
          <a:bodyPr wrap="none" rtlCol="0">
            <a:spAutoFit/>
          </a:bodyPr>
          <a:lstStyle/>
          <a:p>
            <a:r>
              <a:rPr lang="uk-UA" b="1" dirty="0"/>
              <a:t>Розрахунок для L = 1 м труби</a:t>
            </a:r>
          </a:p>
        </p:txBody>
      </p:sp>
    </p:spTree>
    <p:extLst>
      <p:ext uri="{BB962C8B-B14F-4D97-AF65-F5344CB8AC3E}">
        <p14:creationId xmlns:p14="http://schemas.microsoft.com/office/powerpoint/2010/main" val="2747031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1" y="180843"/>
            <a:ext cx="10033115" cy="737494"/>
          </a:xfrm>
        </p:spPr>
        <p:txBody>
          <a:bodyPr/>
          <a:lstStyle/>
          <a:p>
            <a:r>
              <a:rPr lang="lv-LV" dirty="0">
                <a:solidFill>
                  <a:schemeClr val="tx1"/>
                </a:solidFill>
              </a:rPr>
              <a:t>1. </a:t>
            </a:r>
            <a:r>
              <a:rPr lang="en-US" altLang="lv-LV" dirty="0"/>
              <a:t>Основи </a:t>
            </a:r>
            <a:r>
              <a:rPr lang="en-US" altLang="lv-LV" dirty="0" err="1"/>
              <a:t>систем</a:t>
            </a:r>
            <a:r>
              <a:rPr lang="en-US" altLang="lv-LV" dirty="0"/>
              <a:t> </a:t>
            </a:r>
            <a:r>
              <a:rPr lang="uk-UA" altLang="lv-LV" dirty="0"/>
              <a:t>теплопостачання</a:t>
            </a:r>
            <a:r>
              <a:rPr lang="en-US" altLang="lv-LV" dirty="0"/>
              <a:t> </a:t>
            </a:r>
            <a:br>
              <a:rPr lang="uk-UA" altLang="lv-LV" dirty="0"/>
            </a:br>
            <a:r>
              <a:rPr lang="uk-UA" altLang="lv-LV" dirty="0"/>
              <a:t>    </a:t>
            </a:r>
            <a:r>
              <a:rPr lang="en-US" altLang="lv-LV" dirty="0" err="1"/>
              <a:t>будинк</a:t>
            </a:r>
            <a:r>
              <a:rPr lang="uk-UA" altLang="lv-LV" dirty="0" err="1"/>
              <a:t>ів</a:t>
            </a:r>
            <a:r>
              <a:rPr lang="en-US" altLang="lv-LV" dirty="0"/>
              <a:t> </a:t>
            </a:r>
            <a:r>
              <a:rPr lang="en-US" altLang="lv-LV" dirty="0" err="1"/>
              <a:t>та</a:t>
            </a:r>
            <a:r>
              <a:rPr lang="en-US" altLang="lv-LV" dirty="0"/>
              <a:t> </a:t>
            </a:r>
            <a:r>
              <a:rPr lang="en-US" altLang="lv-LV" dirty="0" err="1"/>
              <a:t>споруд</a:t>
            </a:r>
            <a:endParaRPr lang="en-GB" dirty="0"/>
          </a:p>
        </p:txBody>
      </p:sp>
      <p:pic>
        <p:nvPicPr>
          <p:cNvPr id="5" name="Picture 4"/>
          <p:cNvPicPr>
            <a:picLocks noChangeAspect="1"/>
          </p:cNvPicPr>
          <p:nvPr/>
        </p:nvPicPr>
        <p:blipFill>
          <a:blip r:embed="rId3"/>
          <a:stretch>
            <a:fillRect/>
          </a:stretch>
        </p:blipFill>
        <p:spPr>
          <a:xfrm>
            <a:off x="1944216" y="986577"/>
            <a:ext cx="8295853" cy="5123909"/>
          </a:xfrm>
          <a:prstGeom prst="rect">
            <a:avLst/>
          </a:prstGeom>
        </p:spPr>
      </p:pic>
      <p:sp>
        <p:nvSpPr>
          <p:cNvPr id="6" name="TextBox 5"/>
          <p:cNvSpPr txBox="1"/>
          <p:nvPr/>
        </p:nvSpPr>
        <p:spPr>
          <a:xfrm>
            <a:off x="0" y="4437112"/>
            <a:ext cx="1944216" cy="1077218"/>
          </a:xfrm>
          <a:prstGeom prst="rect">
            <a:avLst/>
          </a:prstGeom>
          <a:noFill/>
        </p:spPr>
        <p:txBody>
          <a:bodyPr wrap="square" rtlCol="0">
            <a:spAutoFit/>
          </a:bodyPr>
          <a:lstStyle/>
          <a:p>
            <a:pPr algn="ctr"/>
            <a:r>
              <a:rPr lang="uk-UA" sz="1600" b="1" dirty="0"/>
              <a:t>Централізована система теплопостачання міста</a:t>
            </a:r>
            <a:endParaRPr lang="en-GB" sz="1600" b="1" dirty="0"/>
          </a:p>
        </p:txBody>
      </p:sp>
      <p:cxnSp>
        <p:nvCxnSpPr>
          <p:cNvPr id="8" name="Straight Arrow Connector 7"/>
          <p:cNvCxnSpPr>
            <a:stCxn id="6" idx="2"/>
          </p:cNvCxnSpPr>
          <p:nvPr/>
        </p:nvCxnSpPr>
        <p:spPr>
          <a:xfrm>
            <a:off x="972108" y="5514330"/>
            <a:ext cx="1163452" cy="290934"/>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0" y="3155372"/>
            <a:ext cx="1944216" cy="338554"/>
          </a:xfrm>
          <a:prstGeom prst="rect">
            <a:avLst/>
          </a:prstGeom>
          <a:noFill/>
        </p:spPr>
        <p:txBody>
          <a:bodyPr wrap="square" rtlCol="0">
            <a:spAutoFit/>
          </a:bodyPr>
          <a:lstStyle/>
          <a:p>
            <a:pPr algn="ctr"/>
            <a:r>
              <a:rPr lang="uk-UA" sz="1600" b="1" dirty="0"/>
              <a:t>Тепловий пункт</a:t>
            </a:r>
            <a:endParaRPr lang="en-GB" sz="1600" b="1" dirty="0"/>
          </a:p>
        </p:txBody>
      </p:sp>
      <p:cxnSp>
        <p:nvCxnSpPr>
          <p:cNvPr id="10" name="Straight Arrow Connector 9"/>
          <p:cNvCxnSpPr>
            <a:stCxn id="9" idx="2"/>
          </p:cNvCxnSpPr>
          <p:nvPr/>
        </p:nvCxnSpPr>
        <p:spPr>
          <a:xfrm>
            <a:off x="972108" y="3493926"/>
            <a:ext cx="2315580" cy="1735274"/>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5429" y="1361079"/>
            <a:ext cx="1944216" cy="584775"/>
          </a:xfrm>
          <a:prstGeom prst="rect">
            <a:avLst/>
          </a:prstGeom>
          <a:noFill/>
        </p:spPr>
        <p:txBody>
          <a:bodyPr wrap="square" rtlCol="0">
            <a:spAutoFit/>
          </a:bodyPr>
          <a:lstStyle/>
          <a:p>
            <a:pPr algn="ctr"/>
            <a:r>
              <a:rPr lang="uk-UA" sz="1600" b="1" dirty="0"/>
              <a:t>Розподільна мережа</a:t>
            </a:r>
            <a:endParaRPr lang="en-GB" sz="1600" b="1" dirty="0"/>
          </a:p>
        </p:txBody>
      </p:sp>
      <p:cxnSp>
        <p:nvCxnSpPr>
          <p:cNvPr id="16" name="Straight Arrow Connector 15"/>
          <p:cNvCxnSpPr>
            <a:stCxn id="15" idx="2"/>
          </p:cNvCxnSpPr>
          <p:nvPr/>
        </p:nvCxnSpPr>
        <p:spPr>
          <a:xfrm>
            <a:off x="1007537" y="1945854"/>
            <a:ext cx="2640191" cy="1974343"/>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588388" y="2844805"/>
            <a:ext cx="1944216" cy="338554"/>
          </a:xfrm>
          <a:prstGeom prst="rect">
            <a:avLst/>
          </a:prstGeom>
          <a:noFill/>
        </p:spPr>
        <p:txBody>
          <a:bodyPr wrap="square" rtlCol="0">
            <a:spAutoFit/>
          </a:bodyPr>
          <a:lstStyle/>
          <a:p>
            <a:pPr algn="ctr"/>
            <a:r>
              <a:rPr lang="uk-UA" sz="1600" b="1" dirty="0"/>
              <a:t>Радіатор</a:t>
            </a:r>
            <a:endParaRPr lang="en-GB" sz="1600" b="1" dirty="0"/>
          </a:p>
        </p:txBody>
      </p:sp>
      <p:cxnSp>
        <p:nvCxnSpPr>
          <p:cNvPr id="20" name="Straight Arrow Connector 19"/>
          <p:cNvCxnSpPr>
            <a:stCxn id="19" idx="2"/>
          </p:cNvCxnSpPr>
          <p:nvPr/>
        </p:nvCxnSpPr>
        <p:spPr>
          <a:xfrm flipH="1">
            <a:off x="9120336" y="3183359"/>
            <a:ext cx="1440160" cy="737494"/>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399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dirty="0"/>
              <a:t>Результати розрахунку</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25668832"/>
              </p:ext>
            </p:extLst>
          </p:nvPr>
        </p:nvGraphicFramePr>
        <p:xfrm>
          <a:off x="527381" y="1340768"/>
          <a:ext cx="10969220" cy="4947733"/>
        </p:xfrm>
        <a:graphic>
          <a:graphicData uri="http://schemas.openxmlformats.org/drawingml/2006/table">
            <a:tbl>
              <a:tblPr firstRow="1" bandRow="1">
                <a:tableStyleId>{93296810-A885-4BE3-A3E7-6D5BEEA58F35}</a:tableStyleId>
              </a:tblPr>
              <a:tblGrid>
                <a:gridCol w="1680187">
                  <a:extLst>
                    <a:ext uri="{9D8B030D-6E8A-4147-A177-3AD203B41FA5}">
                      <a16:colId xmlns:a16="http://schemas.microsoft.com/office/drawing/2014/main" val="20000"/>
                    </a:ext>
                  </a:extLst>
                </a:gridCol>
                <a:gridCol w="2365063">
                  <a:extLst>
                    <a:ext uri="{9D8B030D-6E8A-4147-A177-3AD203B41FA5}">
                      <a16:colId xmlns:a16="http://schemas.microsoft.com/office/drawing/2014/main" val="20001"/>
                    </a:ext>
                  </a:extLst>
                </a:gridCol>
                <a:gridCol w="2675497">
                  <a:extLst>
                    <a:ext uri="{9D8B030D-6E8A-4147-A177-3AD203B41FA5}">
                      <a16:colId xmlns:a16="http://schemas.microsoft.com/office/drawing/2014/main" val="20002"/>
                    </a:ext>
                  </a:extLst>
                </a:gridCol>
                <a:gridCol w="2664296">
                  <a:extLst>
                    <a:ext uri="{9D8B030D-6E8A-4147-A177-3AD203B41FA5}">
                      <a16:colId xmlns:a16="http://schemas.microsoft.com/office/drawing/2014/main" val="20003"/>
                    </a:ext>
                  </a:extLst>
                </a:gridCol>
                <a:gridCol w="1584177">
                  <a:extLst>
                    <a:ext uri="{9D8B030D-6E8A-4147-A177-3AD203B41FA5}">
                      <a16:colId xmlns:a16="http://schemas.microsoft.com/office/drawing/2014/main" val="20004"/>
                    </a:ext>
                  </a:extLst>
                </a:gridCol>
              </a:tblGrid>
              <a:tr h="614317">
                <a:tc>
                  <a:txBody>
                    <a:bodyPr/>
                    <a:lstStyle/>
                    <a:p>
                      <a:pPr algn="ctr"/>
                      <a:r>
                        <a:rPr lang="uk-UA" sz="1700" b="1" dirty="0"/>
                        <a:t>Дані</a:t>
                      </a:r>
                      <a:endParaRPr lang="en-GB" sz="17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700" b="1" kern="1200" dirty="0">
                          <a:solidFill>
                            <a:schemeClr val="lt1"/>
                          </a:solidFill>
                          <a:effectLst/>
                          <a:latin typeface="+mn-lt"/>
                          <a:ea typeface="+mn-ea"/>
                          <a:cs typeface="+mn-cs"/>
                        </a:rPr>
                        <a:t>Труба без ізоляції</a:t>
                      </a:r>
                      <a:endParaRPr lang="en-US" sz="1700" dirty="0">
                        <a:effectLst/>
                      </a:endParaRPr>
                    </a:p>
                  </a:txBody>
                  <a:tcPr anchor="ctr"/>
                </a:tc>
                <a:tc>
                  <a:txBody>
                    <a:bodyPr/>
                    <a:lstStyle/>
                    <a:p>
                      <a:pPr algn="ctr"/>
                      <a:r>
                        <a:rPr lang="uk-UA" sz="1700" b="1" kern="1200" dirty="0">
                          <a:solidFill>
                            <a:schemeClr val="lt1"/>
                          </a:solidFill>
                          <a:effectLst/>
                          <a:latin typeface="+mn-lt"/>
                          <a:ea typeface="+mn-ea"/>
                          <a:cs typeface="+mn-cs"/>
                        </a:rPr>
                        <a:t>Ізоляційний шар із мінеральної вати товщиною 30 мм</a:t>
                      </a:r>
                      <a:endParaRPr lang="en-GB" sz="1700" b="1" dirty="0"/>
                    </a:p>
                  </a:txBody>
                  <a:tcPr anchor="ctr"/>
                </a:tc>
                <a:tc>
                  <a:txBody>
                    <a:bodyPr/>
                    <a:lstStyle/>
                    <a:p>
                      <a:pPr algn="ctr"/>
                      <a:r>
                        <a:rPr lang="uk-UA" sz="1700" b="1" kern="1200" dirty="0">
                          <a:solidFill>
                            <a:schemeClr val="lt1"/>
                          </a:solidFill>
                          <a:effectLst/>
                          <a:latin typeface="+mn-lt"/>
                          <a:ea typeface="+mn-ea"/>
                          <a:cs typeface="+mn-cs"/>
                        </a:rPr>
                        <a:t>Ізоляційний шар із мінеральної вати товщиною 60 мм</a:t>
                      </a:r>
                      <a:endParaRPr lang="en-GB" sz="1700" b="1" dirty="0"/>
                    </a:p>
                  </a:txBody>
                  <a:tcPr anchor="ctr"/>
                </a:tc>
                <a:tc>
                  <a:txBody>
                    <a:bodyPr/>
                    <a:lstStyle/>
                    <a:p>
                      <a:pPr algn="ctr"/>
                      <a:r>
                        <a:rPr lang="uk-UA" sz="1600" b="1" dirty="0"/>
                        <a:t>Одиниці вимірювання</a:t>
                      </a:r>
                      <a:endParaRPr lang="en-GB" sz="1600" b="1" dirty="0"/>
                    </a:p>
                  </a:txBody>
                  <a:tcPr anchor="ctr"/>
                </a:tc>
                <a:extLst>
                  <a:ext uri="{0D108BD9-81ED-4DB2-BD59-A6C34878D82A}">
                    <a16:rowId xmlns:a16="http://schemas.microsoft.com/office/drawing/2014/main" val="10000"/>
                  </a:ext>
                </a:extLst>
              </a:tr>
              <a:tr h="370823">
                <a:tc>
                  <a:txBody>
                    <a:bodyPr/>
                    <a:lstStyle/>
                    <a:p>
                      <a:pPr algn="l"/>
                      <a:r>
                        <a:rPr lang="en-GB" dirty="0"/>
                        <a:t>L </a:t>
                      </a:r>
                    </a:p>
                  </a:txBody>
                  <a:tcPr anchor="ctr"/>
                </a:tc>
                <a:tc>
                  <a:txBody>
                    <a:bodyPr/>
                    <a:lstStyle/>
                    <a:p>
                      <a:pPr algn="ctr"/>
                      <a:r>
                        <a:rPr lang="en-GB" dirty="0"/>
                        <a:t>1 </a:t>
                      </a:r>
                      <a:r>
                        <a:rPr lang="uk-UA" dirty="0"/>
                        <a:t>м</a:t>
                      </a:r>
                      <a:endParaRPr lang="en-GB" dirty="0"/>
                    </a:p>
                  </a:txBody>
                  <a:tcPr anchor="ctr"/>
                </a:tc>
                <a:tc>
                  <a:txBody>
                    <a:bodyPr/>
                    <a:lstStyle/>
                    <a:p>
                      <a:pPr algn="ctr"/>
                      <a:r>
                        <a:rPr lang="en-GB" dirty="0"/>
                        <a:t>1 </a:t>
                      </a:r>
                      <a:r>
                        <a:rPr lang="uk-UA" dirty="0"/>
                        <a:t>м</a:t>
                      </a:r>
                      <a:endParaRPr lang="en-GB" dirty="0"/>
                    </a:p>
                  </a:txBody>
                  <a:tcPr anchor="ctr"/>
                </a:tc>
                <a:tc>
                  <a:txBody>
                    <a:bodyPr/>
                    <a:lstStyle/>
                    <a:p>
                      <a:pPr algn="ctr"/>
                      <a:r>
                        <a:rPr lang="en-GB" dirty="0"/>
                        <a:t>1</a:t>
                      </a:r>
                      <a:r>
                        <a:rPr lang="uk-UA" dirty="0"/>
                        <a:t> м</a:t>
                      </a:r>
                      <a:r>
                        <a:rPr lang="en-GB" dirty="0"/>
                        <a:t> </a:t>
                      </a:r>
                    </a:p>
                  </a:txBody>
                  <a:tcPr anchor="ctr"/>
                </a:tc>
                <a:tc>
                  <a:txBody>
                    <a:bodyPr/>
                    <a:lstStyle/>
                    <a:p>
                      <a:pPr algn="ctr"/>
                      <a:r>
                        <a:rPr lang="uk-UA" dirty="0"/>
                        <a:t>м</a:t>
                      </a:r>
                      <a:endParaRPr lang="en-GB" dirty="0"/>
                    </a:p>
                  </a:txBody>
                  <a:tcPr anchor="ctr"/>
                </a:tc>
                <a:extLst>
                  <a:ext uri="{0D108BD9-81ED-4DB2-BD59-A6C34878D82A}">
                    <a16:rowId xmlns:a16="http://schemas.microsoft.com/office/drawing/2014/main" val="10001"/>
                  </a:ext>
                </a:extLst>
              </a:tr>
              <a:tr h="3708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uk-UA" altLang="ru-RU" sz="1600" b="0" i="0" kern="1200" dirty="0">
                          <a:solidFill>
                            <a:schemeClr val="tx1"/>
                          </a:solidFill>
                          <a:latin typeface="Arial" panose="020B0604020202020204" pitchFamily="34" charset="0"/>
                          <a:ea typeface="+mn-ea"/>
                          <a:cs typeface="Arial" panose="020B0604020202020204" pitchFamily="34" charset="0"/>
                        </a:rPr>
                        <a:t>Товщина</a:t>
                      </a:r>
                      <a:endParaRPr lang="lv-LV" altLang="ru-RU" sz="16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a:r>
                        <a:rPr lang="uk-UA" altLang="ru-RU" sz="1600" b="0" i="0" kern="1200" dirty="0">
                          <a:solidFill>
                            <a:schemeClr val="tx1"/>
                          </a:solidFill>
                          <a:latin typeface="Arial" panose="020B0604020202020204" pitchFamily="34" charset="0"/>
                          <a:ea typeface="+mn-ea"/>
                          <a:cs typeface="Arial" panose="020B0604020202020204" pitchFamily="34" charset="0"/>
                        </a:rPr>
                        <a:t>сталева труба, </a:t>
                      </a:r>
                      <a:r>
                        <a:rPr lang="en-GB" altLang="ru-RU" sz="1600" b="0" i="0" kern="1200" dirty="0">
                          <a:solidFill>
                            <a:schemeClr val="tx1"/>
                          </a:solidFill>
                          <a:latin typeface="Arial" panose="020B0604020202020204" pitchFamily="34" charset="0"/>
                          <a:ea typeface="+mn-ea"/>
                          <a:cs typeface="Arial" panose="020B0604020202020204" pitchFamily="34" charset="0"/>
                        </a:rPr>
                        <a:t>3</a:t>
                      </a:r>
                      <a:r>
                        <a:rPr lang="uk-UA" altLang="ru-RU" sz="1600" b="0" i="0" kern="1200" dirty="0">
                          <a:solidFill>
                            <a:schemeClr val="tx1"/>
                          </a:solidFill>
                          <a:latin typeface="Arial" panose="020B0604020202020204" pitchFamily="34" charset="0"/>
                          <a:ea typeface="+mn-ea"/>
                          <a:cs typeface="Arial" panose="020B0604020202020204" pitchFamily="34" charset="0"/>
                        </a:rPr>
                        <a:t> мм</a:t>
                      </a:r>
                      <a:endParaRPr lang="lv-LV" altLang="ru-RU" sz="16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a:r>
                        <a:rPr lang="uk-UA" altLang="ru-RU" sz="1600" b="0" i="0" kern="1200" dirty="0">
                          <a:solidFill>
                            <a:schemeClr val="tx1"/>
                          </a:solidFill>
                          <a:latin typeface="Arial" panose="020B0604020202020204" pitchFamily="34" charset="0"/>
                          <a:ea typeface="+mn-ea"/>
                          <a:cs typeface="Arial" panose="020B0604020202020204" pitchFamily="34" charset="0"/>
                        </a:rPr>
                        <a:t>мінеральна вата, </a:t>
                      </a:r>
                      <a:r>
                        <a:rPr lang="en-GB" altLang="ru-RU" sz="1600" b="0" i="0" kern="1200" dirty="0">
                          <a:solidFill>
                            <a:schemeClr val="tx1"/>
                          </a:solidFill>
                          <a:latin typeface="Arial" panose="020B0604020202020204" pitchFamily="34" charset="0"/>
                          <a:ea typeface="+mn-ea"/>
                          <a:cs typeface="Arial" panose="020B0604020202020204" pitchFamily="34" charset="0"/>
                        </a:rPr>
                        <a:t>30</a:t>
                      </a:r>
                      <a:r>
                        <a:rPr lang="uk-UA" altLang="ru-RU" sz="1600" b="0" i="0" kern="1200" dirty="0">
                          <a:solidFill>
                            <a:schemeClr val="tx1"/>
                          </a:solidFill>
                          <a:latin typeface="Arial" panose="020B0604020202020204" pitchFamily="34" charset="0"/>
                          <a:ea typeface="+mn-ea"/>
                          <a:cs typeface="Arial" panose="020B0604020202020204" pitchFamily="34" charset="0"/>
                        </a:rPr>
                        <a:t> мм</a:t>
                      </a:r>
                      <a:endParaRPr lang="lv-LV" altLang="ru-RU" sz="16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altLang="ru-RU" sz="1600" b="0" i="0" kern="1200" dirty="0">
                          <a:solidFill>
                            <a:schemeClr val="tx1"/>
                          </a:solidFill>
                          <a:latin typeface="Arial" panose="020B0604020202020204" pitchFamily="34" charset="0"/>
                          <a:ea typeface="+mn-ea"/>
                          <a:cs typeface="Arial" panose="020B0604020202020204" pitchFamily="34" charset="0"/>
                        </a:rPr>
                        <a:t>мінеральна вата, 6</a:t>
                      </a:r>
                      <a:r>
                        <a:rPr lang="en-GB" altLang="ru-RU" sz="1600" b="0" i="0" kern="1200" dirty="0">
                          <a:solidFill>
                            <a:schemeClr val="tx1"/>
                          </a:solidFill>
                          <a:latin typeface="Arial" panose="020B0604020202020204" pitchFamily="34" charset="0"/>
                          <a:ea typeface="+mn-ea"/>
                          <a:cs typeface="Arial" panose="020B0604020202020204" pitchFamily="34" charset="0"/>
                        </a:rPr>
                        <a:t>0</a:t>
                      </a:r>
                      <a:r>
                        <a:rPr lang="uk-UA" altLang="ru-RU" sz="1600" b="0" i="0" kern="1200" dirty="0">
                          <a:solidFill>
                            <a:schemeClr val="tx1"/>
                          </a:solidFill>
                          <a:latin typeface="Arial" panose="020B0604020202020204" pitchFamily="34" charset="0"/>
                          <a:ea typeface="+mn-ea"/>
                          <a:cs typeface="Arial" panose="020B0604020202020204" pitchFamily="34" charset="0"/>
                        </a:rPr>
                        <a:t> мм</a:t>
                      </a:r>
                      <a:endParaRPr lang="lv-LV" altLang="ru-RU" sz="16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altLang="ru-RU" sz="1600" b="0" i="0" kern="1200" dirty="0">
                          <a:solidFill>
                            <a:schemeClr val="tx1"/>
                          </a:solidFill>
                          <a:latin typeface="Arial" panose="020B0604020202020204" pitchFamily="34" charset="0"/>
                          <a:ea typeface="+mn-ea"/>
                          <a:cs typeface="Arial" panose="020B0604020202020204" pitchFamily="34" charset="0"/>
                        </a:rPr>
                        <a:t>мм</a:t>
                      </a:r>
                      <a:endParaRPr lang="lv-LV" altLang="ru-RU" sz="1600" b="0" i="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2"/>
                  </a:ext>
                </a:extLst>
              </a:tr>
              <a:tr h="370823">
                <a:tc>
                  <a:txBody>
                    <a:bodyPr/>
                    <a:lstStyle/>
                    <a:p>
                      <a:pPr algn="l" rtl="0" fontAlgn="ctr"/>
                      <a:r>
                        <a:rPr lang="el-GR" sz="2000" b="0" i="0" u="none" strike="noStrike" dirty="0">
                          <a:solidFill>
                            <a:srgbClr val="000000"/>
                          </a:solidFill>
                          <a:effectLst/>
                          <a:latin typeface="Arial" panose="020B0604020202020204" pitchFamily="34" charset="0"/>
                        </a:rPr>
                        <a:t>λ</a:t>
                      </a:r>
                      <a:r>
                        <a:rPr lang="uk-UA" sz="2000" b="0" i="0" u="none" strike="noStrike" baseline="-25000" dirty="0">
                          <a:solidFill>
                            <a:srgbClr val="000000"/>
                          </a:solidFill>
                          <a:effectLst/>
                          <a:latin typeface="Arial" panose="020B0604020202020204" pitchFamily="34" charset="0"/>
                        </a:rPr>
                        <a:t>сталь</a:t>
                      </a:r>
                      <a:endParaRPr lang="en-GB" sz="2000" b="0" i="0" u="none" strike="noStrike" dirty="0">
                        <a:solidFill>
                          <a:srgbClr val="000000"/>
                        </a:solidFill>
                        <a:effectLst/>
                        <a:latin typeface="Arial" panose="020B0604020202020204" pitchFamily="34" charset="0"/>
                      </a:endParaRPr>
                    </a:p>
                  </a:txBody>
                  <a:tcPr marL="171450" marR="9525" marT="9525" marB="0" anchor="ctr"/>
                </a:tc>
                <a:tc>
                  <a:txBody>
                    <a:bodyPr/>
                    <a:lstStyle/>
                    <a:p>
                      <a:pPr algn="ctr"/>
                      <a:r>
                        <a:rPr lang="en-GB" altLang="ru-RU" sz="1800" b="0" i="0" kern="1200" dirty="0">
                          <a:solidFill>
                            <a:schemeClr val="tx1"/>
                          </a:solidFill>
                          <a:latin typeface="Arial" panose="020B0604020202020204" pitchFamily="34" charset="0"/>
                          <a:ea typeface="+mn-ea"/>
                          <a:cs typeface="Arial" panose="020B0604020202020204" pitchFamily="34" charset="0"/>
                        </a:rPr>
                        <a:t>48</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a:r>
                        <a:rPr lang="en-GB" altLang="ru-RU" sz="1800" b="0" i="0" kern="1200" dirty="0">
                          <a:solidFill>
                            <a:schemeClr val="tx1"/>
                          </a:solidFill>
                          <a:latin typeface="Arial" panose="020B0604020202020204" pitchFamily="34" charset="0"/>
                          <a:ea typeface="+mn-ea"/>
                          <a:cs typeface="Arial" panose="020B0604020202020204" pitchFamily="34" charset="0"/>
                        </a:rPr>
                        <a:t>-</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a:r>
                        <a:rPr lang="en-GB" altLang="ru-RU" sz="1800" b="0" i="0" kern="1200" dirty="0">
                          <a:solidFill>
                            <a:schemeClr val="tx1"/>
                          </a:solidFill>
                          <a:latin typeface="Arial" panose="020B0604020202020204" pitchFamily="34" charset="0"/>
                          <a:ea typeface="+mn-ea"/>
                          <a:cs typeface="Arial" panose="020B0604020202020204" pitchFamily="34" charset="0"/>
                        </a:rPr>
                        <a:t>-</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3"/>
                  </a:ext>
                </a:extLst>
              </a:tr>
              <a:tr h="370823">
                <a:tc>
                  <a:txBody>
                    <a:bodyPr/>
                    <a:lstStyle/>
                    <a:p>
                      <a:pPr algn="l" rtl="0" fontAlgn="ctr">
                        <a:buClr>
                          <a:srgbClr val="000000"/>
                        </a:buClr>
                        <a:buSzPts val="1000"/>
                        <a:buFont typeface="Arial" panose="020B0604020202020204" pitchFamily="34" charset="0"/>
                        <a:buNone/>
                      </a:pPr>
                      <a:r>
                        <a:rPr lang="el-GR" sz="2000" b="0" i="0" u="none" strike="noStrike" dirty="0">
                          <a:solidFill>
                            <a:srgbClr val="000000"/>
                          </a:solidFill>
                          <a:effectLst/>
                          <a:latin typeface="Arial" panose="020B0604020202020204" pitchFamily="34" charset="0"/>
                        </a:rPr>
                        <a:t>λ</a:t>
                      </a:r>
                      <a:r>
                        <a:rPr lang="en-GB" sz="2000" b="0" i="0" u="none" strike="noStrike" baseline="-25000" dirty="0">
                          <a:solidFill>
                            <a:srgbClr val="000000"/>
                          </a:solidFill>
                          <a:effectLst/>
                          <a:latin typeface="Arial" panose="020B0604020202020204" pitchFamily="34" charset="0"/>
                        </a:rPr>
                        <a:t>D </a:t>
                      </a:r>
                      <a:endParaRPr lang="en-GB" sz="2000" b="0" i="0" u="none" strike="noStrike" dirty="0">
                        <a:solidFill>
                          <a:srgbClr val="000000"/>
                        </a:solidFill>
                        <a:effectLst/>
                        <a:latin typeface="Arial" panose="020B0604020202020204" pitchFamily="34" charset="0"/>
                      </a:endParaRPr>
                    </a:p>
                  </a:txBody>
                  <a:tcPr marL="171450" marR="9525" marT="9525" marB="0" anchor="ctr"/>
                </a:tc>
                <a:tc>
                  <a:txBody>
                    <a:bodyPr/>
                    <a:lstStyle/>
                    <a:p>
                      <a:pPr algn="ctr"/>
                      <a:r>
                        <a:rPr lang="en-GB" altLang="ru-RU" sz="1800" b="0" i="0" kern="1200" dirty="0">
                          <a:solidFill>
                            <a:schemeClr val="tx1"/>
                          </a:solidFill>
                          <a:latin typeface="Arial" panose="020B0604020202020204" pitchFamily="34" charset="0"/>
                          <a:ea typeface="+mn-ea"/>
                          <a:cs typeface="Arial" panose="020B0604020202020204" pitchFamily="34" charset="0"/>
                        </a:rPr>
                        <a:t>-</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a:r>
                        <a:rPr lang="en-GB" altLang="ru-RU" sz="1800" b="0" i="0" kern="1200" dirty="0">
                          <a:solidFill>
                            <a:schemeClr val="tx1"/>
                          </a:solidFill>
                          <a:latin typeface="Arial" panose="020B0604020202020204" pitchFamily="34" charset="0"/>
                          <a:ea typeface="+mn-ea"/>
                          <a:cs typeface="Arial" panose="020B0604020202020204" pitchFamily="34" charset="0"/>
                        </a:rPr>
                        <a:t>0</a:t>
                      </a:r>
                      <a:r>
                        <a:rPr lang="uk-UA" altLang="ru-RU" sz="1800" b="0" i="0" kern="1200" dirty="0">
                          <a:solidFill>
                            <a:schemeClr val="tx1"/>
                          </a:solidFill>
                          <a:latin typeface="Arial" panose="020B0604020202020204" pitchFamily="34" charset="0"/>
                          <a:ea typeface="+mn-ea"/>
                          <a:cs typeface="Arial" panose="020B0604020202020204" pitchFamily="34" charset="0"/>
                        </a:rPr>
                        <a:t>,</a:t>
                      </a:r>
                      <a:r>
                        <a:rPr lang="en-GB" altLang="ru-RU" sz="1800" b="0" i="0" kern="1200" dirty="0">
                          <a:solidFill>
                            <a:schemeClr val="tx1"/>
                          </a:solidFill>
                          <a:latin typeface="Arial" panose="020B0604020202020204" pitchFamily="34" charset="0"/>
                          <a:ea typeface="+mn-ea"/>
                          <a:cs typeface="Arial" panose="020B0604020202020204" pitchFamily="34" charset="0"/>
                        </a:rPr>
                        <a:t>048</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a:r>
                        <a:rPr lang="en-GB" altLang="ru-RU" sz="1800" b="0" i="0" kern="1200" dirty="0">
                          <a:solidFill>
                            <a:schemeClr val="tx1"/>
                          </a:solidFill>
                          <a:latin typeface="Arial" panose="020B0604020202020204" pitchFamily="34" charset="0"/>
                          <a:ea typeface="+mn-ea"/>
                          <a:cs typeface="Arial" panose="020B0604020202020204" pitchFamily="34" charset="0"/>
                        </a:rPr>
                        <a:t>0</a:t>
                      </a:r>
                      <a:r>
                        <a:rPr lang="uk-UA" altLang="ru-RU" sz="1800" b="0" i="0" kern="1200" dirty="0">
                          <a:solidFill>
                            <a:schemeClr val="tx1"/>
                          </a:solidFill>
                          <a:latin typeface="Arial" panose="020B0604020202020204" pitchFamily="34" charset="0"/>
                          <a:ea typeface="+mn-ea"/>
                          <a:cs typeface="Arial" panose="020B0604020202020204" pitchFamily="34" charset="0"/>
                        </a:rPr>
                        <a:t>,</a:t>
                      </a:r>
                      <a:r>
                        <a:rPr lang="en-GB" altLang="ru-RU" sz="1800" b="0" i="0" kern="1200" dirty="0">
                          <a:solidFill>
                            <a:schemeClr val="tx1"/>
                          </a:solidFill>
                          <a:latin typeface="Arial" panose="020B0604020202020204" pitchFamily="34" charset="0"/>
                          <a:ea typeface="+mn-ea"/>
                          <a:cs typeface="Arial" panose="020B0604020202020204" pitchFamily="34" charset="0"/>
                        </a:rPr>
                        <a:t>037</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1800" kern="1200" dirty="0">
                          <a:solidFill>
                            <a:schemeClr val="dk1"/>
                          </a:solidFill>
                          <a:effectLst/>
                          <a:latin typeface="+mn-lt"/>
                          <a:ea typeface="+mn-ea"/>
                          <a:cs typeface="+mn-cs"/>
                        </a:rPr>
                        <a:t>Вт/(м · К)</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4"/>
                  </a:ext>
                </a:extLst>
              </a:tr>
              <a:tr h="370823">
                <a:tc>
                  <a:txBody>
                    <a:bodyPr/>
                    <a:lstStyle/>
                    <a:p>
                      <a:pPr algn="l" rtl="0" fontAlgn="ctr">
                        <a:buClr>
                          <a:srgbClr val="000000"/>
                        </a:buClr>
                        <a:buSzPts val="1000"/>
                        <a:buFont typeface="Arial" panose="020B0604020202020204" pitchFamily="34" charset="0"/>
                        <a:buNone/>
                      </a:pPr>
                      <a:r>
                        <a:rPr lang="en-GB" sz="2000" b="0" i="0" u="none" strike="noStrike" dirty="0">
                          <a:solidFill>
                            <a:srgbClr val="000000"/>
                          </a:solidFill>
                          <a:effectLst/>
                          <a:latin typeface="Arial" panose="020B0604020202020204" pitchFamily="34" charset="0"/>
                        </a:rPr>
                        <a:t>d</a:t>
                      </a:r>
                      <a:r>
                        <a:rPr lang="en-GB" sz="2000" b="0" i="0" u="none" strike="noStrike" baseline="-25000" dirty="0">
                          <a:solidFill>
                            <a:srgbClr val="000000"/>
                          </a:solidFill>
                          <a:effectLst/>
                          <a:latin typeface="Arial" panose="020B0604020202020204" pitchFamily="34" charset="0"/>
                        </a:rPr>
                        <a:t>a</a:t>
                      </a:r>
                      <a:endParaRPr lang="en-GB" sz="2000" b="0" i="0" u="none" strike="noStrike" dirty="0">
                        <a:solidFill>
                          <a:srgbClr val="000000"/>
                        </a:solidFill>
                        <a:effectLst/>
                        <a:latin typeface="Arial" panose="020B0604020202020204" pitchFamily="34" charset="0"/>
                      </a:endParaRPr>
                    </a:p>
                  </a:txBody>
                  <a:tcPr marL="171450" marR="9525" marT="9525" marB="0" anchor="ctr"/>
                </a:tc>
                <a:tc>
                  <a:txBody>
                    <a:bodyPr/>
                    <a:lstStyle/>
                    <a:p>
                      <a:pPr algn="ctr"/>
                      <a:r>
                        <a:rPr lang="en-GB" altLang="ru-RU" sz="1800" b="0" i="0" kern="1200" dirty="0">
                          <a:solidFill>
                            <a:schemeClr val="tx1"/>
                          </a:solidFill>
                          <a:latin typeface="Arial" panose="020B0604020202020204" pitchFamily="34" charset="0"/>
                          <a:ea typeface="+mn-ea"/>
                          <a:cs typeface="Arial" panose="020B0604020202020204" pitchFamily="34" charset="0"/>
                        </a:rPr>
                        <a:t>0</a:t>
                      </a:r>
                      <a:r>
                        <a:rPr lang="uk-UA" altLang="ru-RU" sz="1800" b="0" i="0" kern="1200" dirty="0">
                          <a:solidFill>
                            <a:schemeClr val="tx1"/>
                          </a:solidFill>
                          <a:latin typeface="Arial" panose="020B0604020202020204" pitchFamily="34" charset="0"/>
                          <a:ea typeface="+mn-ea"/>
                          <a:cs typeface="Arial" panose="020B0604020202020204" pitchFamily="34" charset="0"/>
                        </a:rPr>
                        <a:t>,</a:t>
                      </a:r>
                      <a:r>
                        <a:rPr lang="en-GB" altLang="ru-RU" sz="1800" b="0" i="0" kern="1200" dirty="0">
                          <a:solidFill>
                            <a:schemeClr val="tx1"/>
                          </a:solidFill>
                          <a:latin typeface="Arial" panose="020B0604020202020204" pitchFamily="34" charset="0"/>
                          <a:ea typeface="+mn-ea"/>
                          <a:cs typeface="Arial" panose="020B0604020202020204" pitchFamily="34" charset="0"/>
                        </a:rPr>
                        <a:t>1109</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a:r>
                        <a:rPr lang="en-GB" altLang="ru-RU" sz="1800" b="0" i="0" kern="1200" dirty="0">
                          <a:solidFill>
                            <a:schemeClr val="tx1"/>
                          </a:solidFill>
                          <a:latin typeface="Arial" panose="020B0604020202020204" pitchFamily="34" charset="0"/>
                          <a:ea typeface="+mn-ea"/>
                          <a:cs typeface="Arial" panose="020B0604020202020204" pitchFamily="34" charset="0"/>
                        </a:rPr>
                        <a:t>0</a:t>
                      </a:r>
                      <a:r>
                        <a:rPr lang="uk-UA" altLang="ru-RU" sz="1800" b="0" i="0" kern="1200" dirty="0">
                          <a:solidFill>
                            <a:schemeClr val="tx1"/>
                          </a:solidFill>
                          <a:latin typeface="Arial" panose="020B0604020202020204" pitchFamily="34" charset="0"/>
                          <a:ea typeface="+mn-ea"/>
                          <a:cs typeface="Arial" panose="020B0604020202020204" pitchFamily="34" charset="0"/>
                        </a:rPr>
                        <a:t>,</a:t>
                      </a:r>
                      <a:r>
                        <a:rPr lang="en-GB" altLang="ru-RU" sz="1800" b="0" i="0" kern="1200" dirty="0">
                          <a:solidFill>
                            <a:schemeClr val="tx1"/>
                          </a:solidFill>
                          <a:latin typeface="Arial" panose="020B0604020202020204" pitchFamily="34" charset="0"/>
                          <a:ea typeface="+mn-ea"/>
                          <a:cs typeface="Arial" panose="020B0604020202020204" pitchFamily="34" charset="0"/>
                        </a:rPr>
                        <a:t>1649</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a:r>
                        <a:rPr lang="en-GB" altLang="ru-RU" sz="1800" b="0" i="0" kern="1200" dirty="0">
                          <a:solidFill>
                            <a:schemeClr val="tx1"/>
                          </a:solidFill>
                          <a:latin typeface="Arial" panose="020B0604020202020204" pitchFamily="34" charset="0"/>
                          <a:ea typeface="+mn-ea"/>
                          <a:cs typeface="Arial" panose="020B0604020202020204" pitchFamily="34" charset="0"/>
                        </a:rPr>
                        <a:t>0</a:t>
                      </a:r>
                      <a:r>
                        <a:rPr lang="uk-UA" altLang="ru-RU" sz="1800" b="0" i="0" kern="1200" dirty="0">
                          <a:solidFill>
                            <a:schemeClr val="tx1"/>
                          </a:solidFill>
                          <a:latin typeface="Arial" panose="020B0604020202020204" pitchFamily="34" charset="0"/>
                          <a:ea typeface="+mn-ea"/>
                          <a:cs typeface="Arial" panose="020B0604020202020204" pitchFamily="34" charset="0"/>
                        </a:rPr>
                        <a:t>,</a:t>
                      </a:r>
                      <a:r>
                        <a:rPr lang="en-GB" altLang="ru-RU" sz="1800" b="0" i="0" kern="1200" dirty="0">
                          <a:solidFill>
                            <a:schemeClr val="tx1"/>
                          </a:solidFill>
                          <a:latin typeface="Arial" panose="020B0604020202020204" pitchFamily="34" charset="0"/>
                          <a:ea typeface="+mn-ea"/>
                          <a:cs typeface="Arial" panose="020B0604020202020204" pitchFamily="34" charset="0"/>
                        </a:rPr>
                        <a:t>2249</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altLang="ru-RU" sz="1800" b="0" i="0" kern="1200" dirty="0">
                          <a:solidFill>
                            <a:schemeClr val="tx1"/>
                          </a:solidFill>
                          <a:latin typeface="Arial" panose="020B0604020202020204" pitchFamily="34" charset="0"/>
                          <a:ea typeface="+mn-ea"/>
                          <a:cs typeface="Arial" panose="020B0604020202020204" pitchFamily="34" charset="0"/>
                        </a:rPr>
                        <a:t>м</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5"/>
                  </a:ext>
                </a:extLst>
              </a:tr>
              <a:tr h="370823">
                <a:tc>
                  <a:txBody>
                    <a:bodyPr/>
                    <a:lstStyle/>
                    <a:p>
                      <a:pPr algn="l" rtl="0" fontAlgn="ctr">
                        <a:buClr>
                          <a:srgbClr val="000000"/>
                        </a:buClr>
                        <a:buSzPts val="1000"/>
                        <a:buFont typeface="Arial" panose="020B0604020202020204" pitchFamily="34" charset="0"/>
                        <a:buNone/>
                      </a:pPr>
                      <a:r>
                        <a:rPr lang="en-GB" sz="2000" b="0" i="0" u="none" strike="noStrike" dirty="0">
                          <a:solidFill>
                            <a:srgbClr val="000000"/>
                          </a:solidFill>
                          <a:effectLst/>
                          <a:latin typeface="Arial" panose="020B0604020202020204" pitchFamily="34" charset="0"/>
                        </a:rPr>
                        <a:t>d</a:t>
                      </a:r>
                      <a:r>
                        <a:rPr lang="en-GB" sz="2000" b="0" i="0" u="none" strike="noStrike" baseline="-25000" dirty="0">
                          <a:solidFill>
                            <a:srgbClr val="000000"/>
                          </a:solidFill>
                          <a:effectLst/>
                          <a:latin typeface="Arial" panose="020B0604020202020204" pitchFamily="34" charset="0"/>
                        </a:rPr>
                        <a:t>i</a:t>
                      </a:r>
                      <a:endParaRPr lang="en-GB" sz="2000" b="0" i="0" u="none" strike="noStrike" dirty="0">
                        <a:solidFill>
                          <a:srgbClr val="000000"/>
                        </a:solidFill>
                        <a:effectLst/>
                        <a:latin typeface="Arial" panose="020B0604020202020204" pitchFamily="34" charset="0"/>
                      </a:endParaRPr>
                    </a:p>
                  </a:txBody>
                  <a:tcPr marL="171450" marR="9525" marT="9525" marB="0" anchor="ctr"/>
                </a:tc>
                <a:tc>
                  <a:txBody>
                    <a:bodyPr/>
                    <a:lstStyle/>
                    <a:p>
                      <a:pPr algn="ctr"/>
                      <a:r>
                        <a:rPr lang="en-GB" altLang="ru-RU" sz="1800" b="0" i="0" kern="1200" dirty="0">
                          <a:solidFill>
                            <a:schemeClr val="tx1"/>
                          </a:solidFill>
                          <a:latin typeface="Arial" panose="020B0604020202020204" pitchFamily="34" charset="0"/>
                          <a:ea typeface="+mn-ea"/>
                          <a:cs typeface="Arial" panose="020B0604020202020204" pitchFamily="34" charset="0"/>
                        </a:rPr>
                        <a:t>0</a:t>
                      </a:r>
                      <a:r>
                        <a:rPr lang="uk-UA" altLang="ru-RU" sz="1800" b="0" i="0" kern="1200" dirty="0">
                          <a:solidFill>
                            <a:schemeClr val="tx1"/>
                          </a:solidFill>
                          <a:latin typeface="Arial" panose="020B0604020202020204" pitchFamily="34" charset="0"/>
                          <a:ea typeface="+mn-ea"/>
                          <a:cs typeface="Arial" panose="020B0604020202020204" pitchFamily="34" charset="0"/>
                        </a:rPr>
                        <a:t>,</a:t>
                      </a:r>
                      <a:r>
                        <a:rPr lang="en-GB" altLang="ru-RU" sz="1800" b="0" i="0" kern="1200" dirty="0">
                          <a:solidFill>
                            <a:schemeClr val="tx1"/>
                          </a:solidFill>
                          <a:latin typeface="Arial" panose="020B0604020202020204" pitchFamily="34" charset="0"/>
                          <a:ea typeface="+mn-ea"/>
                          <a:cs typeface="Arial" panose="020B0604020202020204" pitchFamily="34" charset="0"/>
                        </a:rPr>
                        <a:t>1049</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a:r>
                        <a:rPr lang="en-GB" altLang="ru-RU" sz="1800" b="0" i="0" kern="1200" dirty="0">
                          <a:solidFill>
                            <a:schemeClr val="tx1"/>
                          </a:solidFill>
                          <a:latin typeface="Arial" panose="020B0604020202020204" pitchFamily="34" charset="0"/>
                          <a:ea typeface="+mn-ea"/>
                          <a:cs typeface="Arial" panose="020B0604020202020204" pitchFamily="34" charset="0"/>
                        </a:rPr>
                        <a:t>0</a:t>
                      </a:r>
                      <a:r>
                        <a:rPr lang="uk-UA" altLang="ru-RU" sz="1800" b="0" i="0" kern="1200" dirty="0">
                          <a:solidFill>
                            <a:schemeClr val="tx1"/>
                          </a:solidFill>
                          <a:latin typeface="Arial" panose="020B0604020202020204" pitchFamily="34" charset="0"/>
                          <a:ea typeface="+mn-ea"/>
                          <a:cs typeface="Arial" panose="020B0604020202020204" pitchFamily="34" charset="0"/>
                        </a:rPr>
                        <a:t>,</a:t>
                      </a:r>
                      <a:r>
                        <a:rPr lang="en-GB" altLang="ru-RU" sz="1800" b="0" i="0" kern="1200" dirty="0">
                          <a:solidFill>
                            <a:schemeClr val="tx1"/>
                          </a:solidFill>
                          <a:latin typeface="Arial" panose="020B0604020202020204" pitchFamily="34" charset="0"/>
                          <a:ea typeface="+mn-ea"/>
                          <a:cs typeface="Arial" panose="020B0604020202020204" pitchFamily="34" charset="0"/>
                        </a:rPr>
                        <a:t>1049</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a:r>
                        <a:rPr lang="en-GB" altLang="ru-RU" sz="1800" b="0" i="0" kern="1200" dirty="0">
                          <a:solidFill>
                            <a:schemeClr val="tx1"/>
                          </a:solidFill>
                          <a:latin typeface="Arial" panose="020B0604020202020204" pitchFamily="34" charset="0"/>
                          <a:ea typeface="+mn-ea"/>
                          <a:cs typeface="Arial" panose="020B0604020202020204" pitchFamily="34" charset="0"/>
                        </a:rPr>
                        <a:t>0</a:t>
                      </a:r>
                      <a:r>
                        <a:rPr lang="uk-UA" altLang="ru-RU" sz="1800" b="0" i="0" kern="1200" dirty="0">
                          <a:solidFill>
                            <a:schemeClr val="tx1"/>
                          </a:solidFill>
                          <a:latin typeface="Arial" panose="020B0604020202020204" pitchFamily="34" charset="0"/>
                          <a:ea typeface="+mn-ea"/>
                          <a:cs typeface="Arial" panose="020B0604020202020204" pitchFamily="34" charset="0"/>
                        </a:rPr>
                        <a:t>,</a:t>
                      </a:r>
                      <a:r>
                        <a:rPr lang="en-GB" altLang="ru-RU" sz="1800" b="0" i="0" kern="1200" dirty="0">
                          <a:solidFill>
                            <a:schemeClr val="tx1"/>
                          </a:solidFill>
                          <a:latin typeface="Arial" panose="020B0604020202020204" pitchFamily="34" charset="0"/>
                          <a:ea typeface="+mn-ea"/>
                          <a:cs typeface="Arial" panose="020B0604020202020204" pitchFamily="34" charset="0"/>
                        </a:rPr>
                        <a:t>1049</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altLang="ru-RU" sz="1800" b="0" i="0" kern="1200" dirty="0">
                          <a:solidFill>
                            <a:schemeClr val="tx1"/>
                          </a:solidFill>
                          <a:latin typeface="Arial" panose="020B0604020202020204" pitchFamily="34" charset="0"/>
                          <a:ea typeface="+mn-ea"/>
                          <a:cs typeface="Arial" panose="020B0604020202020204" pitchFamily="34" charset="0"/>
                        </a:rPr>
                        <a:t>м</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6"/>
                  </a:ext>
                </a:extLst>
              </a:tr>
              <a:tr h="370823">
                <a:tc>
                  <a:txBody>
                    <a:bodyPr/>
                    <a:lstStyle/>
                    <a:p>
                      <a:pPr algn="l" rtl="0" fontAlgn="ctr">
                        <a:buClr>
                          <a:srgbClr val="000000"/>
                        </a:buClr>
                        <a:buSzPts val="1000"/>
                        <a:buFont typeface="Arial" panose="020B0604020202020204" pitchFamily="34" charset="0"/>
                        <a:buNone/>
                      </a:pPr>
                      <a:r>
                        <a:rPr lang="en-GB" sz="2000" b="0" i="0" u="none" strike="noStrike" dirty="0">
                          <a:solidFill>
                            <a:srgbClr val="000000"/>
                          </a:solidFill>
                          <a:effectLst/>
                          <a:latin typeface="Arial" panose="020B0604020202020204" pitchFamily="34" charset="0"/>
                        </a:rPr>
                        <a:t>h</a:t>
                      </a:r>
                      <a:r>
                        <a:rPr lang="en-GB" sz="2000" b="0" i="0" u="none" strike="noStrike" baseline="-25000" dirty="0">
                          <a:solidFill>
                            <a:srgbClr val="000000"/>
                          </a:solidFill>
                          <a:effectLst/>
                          <a:latin typeface="Arial" panose="020B0604020202020204" pitchFamily="34" charset="0"/>
                        </a:rPr>
                        <a:t>a</a:t>
                      </a:r>
                      <a:endParaRPr lang="en-GB" sz="2000" b="0" i="0" u="none" strike="noStrike" dirty="0">
                        <a:solidFill>
                          <a:srgbClr val="000000"/>
                        </a:solidFill>
                        <a:effectLst/>
                        <a:latin typeface="Arial" panose="020B0604020202020204" pitchFamily="34" charset="0"/>
                      </a:endParaRPr>
                    </a:p>
                  </a:txBody>
                  <a:tcPr marL="171450" marR="9525" marT="9525" marB="0" anchor="ctr"/>
                </a:tc>
                <a:tc>
                  <a:txBody>
                    <a:bodyPr/>
                    <a:lstStyle/>
                    <a:p>
                      <a:pPr algn="ctr"/>
                      <a:r>
                        <a:rPr lang="en-GB" altLang="ru-RU" sz="1800" b="0" i="0" kern="1200" dirty="0">
                          <a:solidFill>
                            <a:schemeClr val="tx1"/>
                          </a:solidFill>
                          <a:latin typeface="Arial" panose="020B0604020202020204" pitchFamily="34" charset="0"/>
                          <a:ea typeface="+mn-ea"/>
                          <a:cs typeface="Arial" panose="020B0604020202020204" pitchFamily="34" charset="0"/>
                        </a:rPr>
                        <a:t>14</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a:r>
                        <a:rPr lang="en-GB" altLang="ru-RU" sz="1800" b="0" i="0" kern="1200" dirty="0">
                          <a:solidFill>
                            <a:schemeClr val="tx1"/>
                          </a:solidFill>
                          <a:latin typeface="Arial" panose="020B0604020202020204" pitchFamily="34" charset="0"/>
                          <a:ea typeface="+mn-ea"/>
                          <a:cs typeface="Arial" panose="020B0604020202020204" pitchFamily="34" charset="0"/>
                        </a:rPr>
                        <a:t>8</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a:r>
                        <a:rPr lang="en-GB" altLang="ru-RU" sz="1800" b="0" i="0" kern="1200" dirty="0">
                          <a:solidFill>
                            <a:schemeClr val="tx1"/>
                          </a:solidFill>
                          <a:latin typeface="Arial" panose="020B0604020202020204" pitchFamily="34" charset="0"/>
                          <a:ea typeface="+mn-ea"/>
                          <a:cs typeface="Arial" panose="020B0604020202020204" pitchFamily="34" charset="0"/>
                        </a:rPr>
                        <a:t>8</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1800" kern="1200" dirty="0">
                          <a:solidFill>
                            <a:schemeClr val="dk1"/>
                          </a:solidFill>
                          <a:effectLst/>
                          <a:latin typeface="+mn-lt"/>
                          <a:ea typeface="+mn-ea"/>
                          <a:cs typeface="+mn-cs"/>
                        </a:rPr>
                        <a:t>Вт/(м² · К)</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7"/>
                  </a:ext>
                </a:extLst>
              </a:tr>
              <a:tr h="370823">
                <a:tc>
                  <a: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uk-UA" altLang="ru-RU" sz="2000" b="0" i="1" kern="1200" dirty="0">
                          <a:solidFill>
                            <a:schemeClr val="tx1"/>
                          </a:solidFill>
                          <a:latin typeface="Arial" charset="0"/>
                          <a:ea typeface="+mn-ea"/>
                          <a:cs typeface="Arial" panose="020B0604020202020204" pitchFamily="34" charset="0"/>
                        </a:rPr>
                        <a:t>θ</a:t>
                      </a:r>
                      <a:r>
                        <a:rPr lang="uk-UA" altLang="ru-RU" sz="2000" b="0" i="1" kern="1200" baseline="-25000" dirty="0">
                          <a:solidFill>
                            <a:schemeClr val="tx1"/>
                          </a:solidFill>
                          <a:latin typeface="Arial" charset="0"/>
                          <a:ea typeface="+mn-ea"/>
                          <a:cs typeface="Arial" panose="020B0604020202020204" pitchFamily="34" charset="0"/>
                        </a:rPr>
                        <a:t>m</a:t>
                      </a:r>
                      <a:r>
                        <a:rPr lang="lv-LV" altLang="ru-RU" sz="2000" b="0" i="0" kern="1200" dirty="0">
                          <a:solidFill>
                            <a:schemeClr val="tx1"/>
                          </a:solidFill>
                          <a:latin typeface="Arial" panose="020B0604020202020204" pitchFamily="34" charset="0"/>
                          <a:ea typeface="+mn-ea"/>
                          <a:cs typeface="Arial" panose="020B0604020202020204" pitchFamily="34" charset="0"/>
                        </a:rPr>
                        <a:t> </a:t>
                      </a:r>
                      <a:endParaRPr lang="en-GB" sz="4800" b="0" i="0" u="none" strike="noStrike" dirty="0">
                        <a:solidFill>
                          <a:schemeClr val="tx1"/>
                        </a:solidFill>
                        <a:effectLst/>
                        <a:latin typeface="Arial" panose="020B0604020202020204" pitchFamily="34" charset="0"/>
                      </a:endParaRPr>
                    </a:p>
                  </a:txBody>
                  <a:tcPr marL="171450" marR="9525" marT="9525" marB="0" anchor="ctr"/>
                </a:tc>
                <a:tc>
                  <a:txBody>
                    <a:bodyPr/>
                    <a:lstStyle/>
                    <a:p>
                      <a:pPr algn="ctr"/>
                      <a:r>
                        <a:rPr lang="en-GB" altLang="ru-RU" sz="1800" b="0" i="0" kern="1200" dirty="0">
                          <a:solidFill>
                            <a:schemeClr val="tx1"/>
                          </a:solidFill>
                          <a:latin typeface="Arial" panose="020B0604020202020204" pitchFamily="34" charset="0"/>
                          <a:ea typeface="+mn-ea"/>
                          <a:cs typeface="Arial" panose="020B0604020202020204" pitchFamily="34" charset="0"/>
                        </a:rPr>
                        <a:t>60</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a:r>
                        <a:rPr lang="en-GB" altLang="ru-RU" sz="1800" b="0" i="0" kern="1200" dirty="0">
                          <a:solidFill>
                            <a:schemeClr val="tx1"/>
                          </a:solidFill>
                          <a:latin typeface="Arial" panose="020B0604020202020204" pitchFamily="34" charset="0"/>
                          <a:ea typeface="+mn-ea"/>
                          <a:cs typeface="Arial" panose="020B0604020202020204" pitchFamily="34" charset="0"/>
                        </a:rPr>
                        <a:t>60</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a:r>
                        <a:rPr lang="en-GB" altLang="ru-RU" sz="1800" b="0" i="0" kern="1200" dirty="0">
                          <a:solidFill>
                            <a:schemeClr val="tx1"/>
                          </a:solidFill>
                          <a:latin typeface="Arial" panose="020B0604020202020204" pitchFamily="34" charset="0"/>
                          <a:ea typeface="+mn-ea"/>
                          <a:cs typeface="Arial" panose="020B0604020202020204" pitchFamily="34" charset="0"/>
                        </a:rPr>
                        <a:t>60</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altLang="ru-RU" sz="1800" b="0" i="0" kern="1200" dirty="0">
                          <a:solidFill>
                            <a:schemeClr val="tx1"/>
                          </a:solidFill>
                          <a:latin typeface="Arial" panose="020B0604020202020204" pitchFamily="34" charset="0"/>
                          <a:ea typeface="+mn-ea"/>
                          <a:cs typeface="Arial" panose="020B0604020202020204" pitchFamily="34" charset="0"/>
                        </a:rPr>
                        <a:t>°</a:t>
                      </a:r>
                      <a:r>
                        <a:rPr lang="en-GB" altLang="ru-RU" sz="1800" b="0" i="0" kern="1200" dirty="0">
                          <a:solidFill>
                            <a:schemeClr val="tx1"/>
                          </a:solidFill>
                          <a:latin typeface="Arial" panose="020B0604020202020204" pitchFamily="34" charset="0"/>
                          <a:ea typeface="+mn-ea"/>
                          <a:cs typeface="Arial" panose="020B0604020202020204" pitchFamily="34" charset="0"/>
                        </a:rPr>
                        <a:t>C</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8"/>
                  </a:ext>
                </a:extLst>
              </a:tr>
              <a:tr h="370823">
                <a:tc>
                  <a: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uk-UA" altLang="ru-RU" sz="2000" b="0" i="1" kern="1200" dirty="0">
                          <a:solidFill>
                            <a:schemeClr val="tx1"/>
                          </a:solidFill>
                          <a:latin typeface="Arial" charset="0"/>
                          <a:ea typeface="+mn-ea"/>
                          <a:cs typeface="Arial" panose="020B0604020202020204" pitchFamily="34" charset="0"/>
                        </a:rPr>
                        <a:t>θ</a:t>
                      </a:r>
                      <a:r>
                        <a:rPr lang="uk-UA" altLang="ru-RU" sz="2000" b="0" i="1" kern="1200" baseline="-25000" dirty="0">
                          <a:solidFill>
                            <a:schemeClr val="tx1"/>
                          </a:solidFill>
                          <a:latin typeface="Arial" charset="0"/>
                          <a:ea typeface="+mn-ea"/>
                          <a:cs typeface="Arial" panose="020B0604020202020204" pitchFamily="34" charset="0"/>
                        </a:rPr>
                        <a:t>i</a:t>
                      </a:r>
                      <a:endParaRPr lang="en-GB" sz="4800" b="0" i="0" u="none" strike="noStrike" dirty="0">
                        <a:solidFill>
                          <a:schemeClr val="tx1"/>
                        </a:solidFill>
                        <a:effectLst/>
                        <a:latin typeface="Arial" panose="020B0604020202020204" pitchFamily="34" charset="0"/>
                      </a:endParaRPr>
                    </a:p>
                  </a:txBody>
                  <a:tcPr marL="171450" marR="9525" marT="9525" marB="0" anchor="ctr"/>
                </a:tc>
                <a:tc>
                  <a:txBody>
                    <a:bodyPr/>
                    <a:lstStyle/>
                    <a:p>
                      <a:pPr algn="ctr"/>
                      <a:r>
                        <a:rPr lang="en-GB" altLang="ru-RU" sz="1800" b="0" i="0" kern="1200" dirty="0">
                          <a:solidFill>
                            <a:schemeClr val="tx1"/>
                          </a:solidFill>
                          <a:latin typeface="Arial" panose="020B0604020202020204" pitchFamily="34" charset="0"/>
                          <a:ea typeface="+mn-ea"/>
                          <a:cs typeface="Arial" panose="020B0604020202020204" pitchFamily="34" charset="0"/>
                        </a:rPr>
                        <a:t>15</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a:r>
                        <a:rPr lang="en-GB" altLang="ru-RU" sz="1800" b="0" i="0" kern="1200" dirty="0">
                          <a:solidFill>
                            <a:schemeClr val="tx1"/>
                          </a:solidFill>
                          <a:latin typeface="Arial" panose="020B0604020202020204" pitchFamily="34" charset="0"/>
                          <a:ea typeface="+mn-ea"/>
                          <a:cs typeface="Arial" panose="020B0604020202020204" pitchFamily="34" charset="0"/>
                        </a:rPr>
                        <a:t>15</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a:r>
                        <a:rPr lang="en-GB" altLang="ru-RU" sz="1800" b="0" i="0" kern="1200" dirty="0">
                          <a:solidFill>
                            <a:schemeClr val="tx1"/>
                          </a:solidFill>
                          <a:latin typeface="Arial" panose="020B0604020202020204" pitchFamily="34" charset="0"/>
                          <a:ea typeface="+mn-ea"/>
                          <a:cs typeface="Arial" panose="020B0604020202020204" pitchFamily="34" charset="0"/>
                        </a:rPr>
                        <a:t>15</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altLang="ru-RU" sz="1800" b="0" i="0" kern="1200" dirty="0">
                          <a:solidFill>
                            <a:schemeClr val="tx1"/>
                          </a:solidFill>
                          <a:latin typeface="Arial" panose="020B0604020202020204" pitchFamily="34" charset="0"/>
                          <a:ea typeface="+mn-ea"/>
                          <a:cs typeface="Arial" panose="020B0604020202020204" pitchFamily="34" charset="0"/>
                        </a:rPr>
                        <a:t>°</a:t>
                      </a:r>
                      <a:r>
                        <a:rPr lang="en-GB" altLang="ru-RU" sz="1800" b="0" i="0" kern="1200" dirty="0">
                          <a:solidFill>
                            <a:schemeClr val="tx1"/>
                          </a:solidFill>
                          <a:latin typeface="Arial" panose="020B0604020202020204" pitchFamily="34" charset="0"/>
                          <a:ea typeface="+mn-ea"/>
                          <a:cs typeface="Arial" panose="020B0604020202020204" pitchFamily="34" charset="0"/>
                        </a:rPr>
                        <a:t>C</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09"/>
                  </a:ext>
                </a:extLst>
              </a:tr>
              <a:tr h="370823">
                <a:tc>
                  <a:txBody>
                    <a:bodyPr/>
                    <a:lstStyle/>
                    <a:p>
                      <a:pPr algn="l" rtl="0" fontAlgn="ctr"/>
                      <a:r>
                        <a:rPr lang="el-GR" sz="2000" b="1" i="0" u="none" strike="noStrike">
                          <a:solidFill>
                            <a:srgbClr val="000000"/>
                          </a:solidFill>
                          <a:effectLst/>
                          <a:latin typeface="Arial" panose="020B0604020202020204" pitchFamily="34" charset="0"/>
                        </a:rPr>
                        <a:t>ψ</a:t>
                      </a:r>
                    </a:p>
                  </a:txBody>
                  <a:tcPr marL="171450" marR="9525" marT="9525" marB="0" anchor="ctr"/>
                </a:tc>
                <a:tc>
                  <a:txBody>
                    <a:bodyPr/>
                    <a:lstStyle/>
                    <a:p>
                      <a:pPr algn="ctr"/>
                      <a:r>
                        <a:rPr lang="en-GB" altLang="ru-RU" sz="1800" b="0" i="0" kern="1200" dirty="0">
                          <a:solidFill>
                            <a:schemeClr val="tx1"/>
                          </a:solidFill>
                          <a:latin typeface="Arial" panose="020B0604020202020204" pitchFamily="34" charset="0"/>
                          <a:ea typeface="+mn-ea"/>
                          <a:cs typeface="Arial" panose="020B0604020202020204" pitchFamily="34" charset="0"/>
                        </a:rPr>
                        <a:t>4</a:t>
                      </a:r>
                      <a:r>
                        <a:rPr lang="uk-UA" altLang="ru-RU" sz="1800" b="0" i="0" kern="1200" dirty="0">
                          <a:solidFill>
                            <a:schemeClr val="tx1"/>
                          </a:solidFill>
                          <a:latin typeface="Arial" panose="020B0604020202020204" pitchFamily="34" charset="0"/>
                          <a:ea typeface="+mn-ea"/>
                          <a:cs typeface="Arial" panose="020B0604020202020204" pitchFamily="34" charset="0"/>
                        </a:rPr>
                        <a:t>,</a:t>
                      </a:r>
                      <a:r>
                        <a:rPr lang="en-GB" altLang="ru-RU" sz="1800" b="0" i="0" kern="1200" dirty="0">
                          <a:solidFill>
                            <a:schemeClr val="tx1"/>
                          </a:solidFill>
                          <a:latin typeface="Arial" panose="020B0604020202020204" pitchFamily="34" charset="0"/>
                          <a:ea typeface="+mn-ea"/>
                          <a:cs typeface="Arial" panose="020B0604020202020204" pitchFamily="34" charset="0"/>
                        </a:rPr>
                        <a:t>873</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a:r>
                        <a:rPr lang="en-GB" altLang="ru-RU" sz="1800" b="0" i="0" kern="1200" dirty="0">
                          <a:solidFill>
                            <a:schemeClr val="tx1"/>
                          </a:solidFill>
                          <a:latin typeface="Arial" panose="020B0604020202020204" pitchFamily="34" charset="0"/>
                          <a:ea typeface="+mn-ea"/>
                          <a:cs typeface="Arial" panose="020B0604020202020204" pitchFamily="34" charset="0"/>
                        </a:rPr>
                        <a:t>0</a:t>
                      </a:r>
                      <a:r>
                        <a:rPr lang="uk-UA" altLang="ru-RU" sz="1800" b="0" i="0" kern="1200" dirty="0">
                          <a:solidFill>
                            <a:schemeClr val="tx1"/>
                          </a:solidFill>
                          <a:latin typeface="Arial" panose="020B0604020202020204" pitchFamily="34" charset="0"/>
                          <a:ea typeface="+mn-ea"/>
                          <a:cs typeface="Arial" panose="020B0604020202020204" pitchFamily="34" charset="0"/>
                        </a:rPr>
                        <a:t>,</a:t>
                      </a:r>
                      <a:r>
                        <a:rPr lang="en-GB" altLang="ru-RU" sz="1800" b="0" i="0" kern="1200" dirty="0">
                          <a:solidFill>
                            <a:schemeClr val="tx1"/>
                          </a:solidFill>
                          <a:latin typeface="Arial" panose="020B0604020202020204" pitchFamily="34" charset="0"/>
                          <a:ea typeface="+mn-ea"/>
                          <a:cs typeface="Arial" panose="020B0604020202020204" pitchFamily="34" charset="0"/>
                        </a:rPr>
                        <a:t>574</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a:r>
                        <a:rPr lang="en-GB" altLang="ru-RU" sz="1800" b="0" i="0" kern="1200" dirty="0">
                          <a:solidFill>
                            <a:schemeClr val="tx1"/>
                          </a:solidFill>
                          <a:latin typeface="Arial" panose="020B0604020202020204" pitchFamily="34" charset="0"/>
                          <a:ea typeface="+mn-ea"/>
                          <a:cs typeface="Arial" panose="020B0604020202020204" pitchFamily="34" charset="0"/>
                        </a:rPr>
                        <a:t>0</a:t>
                      </a:r>
                      <a:r>
                        <a:rPr lang="uk-UA" altLang="ru-RU" sz="1800" b="0" i="0" kern="1200" dirty="0">
                          <a:solidFill>
                            <a:schemeClr val="tx1"/>
                          </a:solidFill>
                          <a:latin typeface="Arial" panose="020B0604020202020204" pitchFamily="34" charset="0"/>
                          <a:ea typeface="+mn-ea"/>
                          <a:cs typeface="Arial" panose="020B0604020202020204" pitchFamily="34" charset="0"/>
                        </a:rPr>
                        <a:t>,</a:t>
                      </a:r>
                      <a:r>
                        <a:rPr lang="en-GB" altLang="ru-RU" sz="1800" b="0" i="0" kern="1200" dirty="0">
                          <a:solidFill>
                            <a:schemeClr val="tx1"/>
                          </a:solidFill>
                          <a:latin typeface="Arial" panose="020B0604020202020204" pitchFamily="34" charset="0"/>
                          <a:ea typeface="+mn-ea"/>
                          <a:cs typeface="Arial" panose="020B0604020202020204" pitchFamily="34" charset="0"/>
                        </a:rPr>
                        <a:t>289</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1800" kern="1200" dirty="0">
                          <a:solidFill>
                            <a:schemeClr val="dk1"/>
                          </a:solidFill>
                          <a:effectLst/>
                          <a:latin typeface="+mn-lt"/>
                          <a:ea typeface="+mn-ea"/>
                          <a:cs typeface="+mn-cs"/>
                        </a:rPr>
                        <a:t>Вт/(м · К)</a:t>
                      </a:r>
                      <a:endParaRPr lang="lv-LV" altLang="ru-RU" sz="1800" b="0" i="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10"/>
                  </a:ext>
                </a:extLst>
              </a:tr>
              <a:tr h="370823">
                <a:tc>
                  <a:txBody>
                    <a:bodyPr/>
                    <a:lstStyle/>
                    <a:p>
                      <a:pPr algn="l" rtl="0" fontAlgn="ctr"/>
                      <a:r>
                        <a:rPr lang="en-GB" sz="2000" b="1" i="0" u="none" strike="noStrike" dirty="0">
                          <a:solidFill>
                            <a:srgbClr val="000000"/>
                          </a:solidFill>
                          <a:effectLst/>
                          <a:latin typeface="Arial" panose="020B0604020202020204" pitchFamily="34" charset="0"/>
                        </a:rPr>
                        <a:t>Q</a:t>
                      </a:r>
                      <a:r>
                        <a:rPr lang="uk-UA" altLang="ru-RU" sz="2000" b="1" kern="1200" baseline="-25000" dirty="0">
                          <a:solidFill>
                            <a:schemeClr val="dk1"/>
                          </a:solidFill>
                          <a:latin typeface="+mn-lt"/>
                          <a:ea typeface="+mn-ea"/>
                          <a:cs typeface="Arial" panose="020B0604020202020204" pitchFamily="34" charset="0"/>
                        </a:rPr>
                        <a:t>H</a:t>
                      </a:r>
                      <a:endParaRPr lang="en-GB" sz="2000" b="1" i="0" u="none" strike="noStrike" dirty="0">
                        <a:solidFill>
                          <a:srgbClr val="000000"/>
                        </a:solidFill>
                        <a:effectLst/>
                        <a:latin typeface="Arial" panose="020B0604020202020204" pitchFamily="34" charset="0"/>
                      </a:endParaRPr>
                    </a:p>
                  </a:txBody>
                  <a:tcPr marL="171450" marR="9525" marT="9525" marB="0" anchor="ctr"/>
                </a:tc>
                <a:tc>
                  <a:txBody>
                    <a:bodyPr/>
                    <a:lstStyle/>
                    <a:p>
                      <a:pPr algn="ctr"/>
                      <a:r>
                        <a:rPr lang="en-GB" altLang="ru-RU" sz="1800" b="1" i="0" kern="1200" dirty="0">
                          <a:solidFill>
                            <a:schemeClr val="tx1"/>
                          </a:solidFill>
                          <a:latin typeface="Arial" panose="020B0604020202020204" pitchFamily="34" charset="0"/>
                          <a:ea typeface="+mn-ea"/>
                          <a:cs typeface="Arial" panose="020B0604020202020204" pitchFamily="34" charset="0"/>
                        </a:rPr>
                        <a:t>219</a:t>
                      </a:r>
                      <a:r>
                        <a:rPr lang="uk-UA" altLang="ru-RU" sz="1800" b="1" i="0" kern="1200" dirty="0">
                          <a:solidFill>
                            <a:schemeClr val="tx1"/>
                          </a:solidFill>
                          <a:latin typeface="Arial" panose="020B0604020202020204" pitchFamily="34" charset="0"/>
                          <a:ea typeface="+mn-ea"/>
                          <a:cs typeface="Arial" panose="020B0604020202020204" pitchFamily="34" charset="0"/>
                        </a:rPr>
                        <a:t>,</a:t>
                      </a:r>
                      <a:r>
                        <a:rPr lang="en-GB" altLang="ru-RU" sz="1800" b="1" i="0" kern="1200" dirty="0">
                          <a:solidFill>
                            <a:schemeClr val="tx1"/>
                          </a:solidFill>
                          <a:latin typeface="Arial" panose="020B0604020202020204" pitchFamily="34" charset="0"/>
                          <a:ea typeface="+mn-ea"/>
                          <a:cs typeface="Arial" panose="020B0604020202020204" pitchFamily="34" charset="0"/>
                        </a:rPr>
                        <a:t>30</a:t>
                      </a:r>
                      <a:endParaRPr lang="lv-LV" altLang="ru-RU" sz="1800" b="1"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a:r>
                        <a:rPr lang="en-GB" altLang="ru-RU" sz="1800" b="1" i="0" kern="1200" dirty="0">
                          <a:solidFill>
                            <a:schemeClr val="tx1"/>
                          </a:solidFill>
                          <a:latin typeface="Arial" panose="020B0604020202020204" pitchFamily="34" charset="0"/>
                          <a:ea typeface="+mn-ea"/>
                          <a:cs typeface="Arial" panose="020B0604020202020204" pitchFamily="34" charset="0"/>
                        </a:rPr>
                        <a:t>25</a:t>
                      </a:r>
                      <a:r>
                        <a:rPr lang="uk-UA" altLang="ru-RU" sz="1800" b="1" i="0" kern="1200" dirty="0">
                          <a:solidFill>
                            <a:schemeClr val="tx1"/>
                          </a:solidFill>
                          <a:latin typeface="Arial" panose="020B0604020202020204" pitchFamily="34" charset="0"/>
                          <a:ea typeface="+mn-ea"/>
                          <a:cs typeface="Arial" panose="020B0604020202020204" pitchFamily="34" charset="0"/>
                        </a:rPr>
                        <a:t>,</a:t>
                      </a:r>
                      <a:r>
                        <a:rPr lang="en-GB" altLang="ru-RU" sz="1800" b="1" i="0" kern="1200" dirty="0">
                          <a:solidFill>
                            <a:schemeClr val="tx1"/>
                          </a:solidFill>
                          <a:latin typeface="Arial" panose="020B0604020202020204" pitchFamily="34" charset="0"/>
                          <a:ea typeface="+mn-ea"/>
                          <a:cs typeface="Arial" panose="020B0604020202020204" pitchFamily="34" charset="0"/>
                        </a:rPr>
                        <a:t>85</a:t>
                      </a:r>
                      <a:endParaRPr lang="lv-LV" altLang="ru-RU" sz="1800" b="1"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algn="ctr"/>
                      <a:r>
                        <a:rPr lang="en-GB" altLang="ru-RU" sz="1800" b="1" i="0" kern="1200" dirty="0">
                          <a:solidFill>
                            <a:schemeClr val="tx1"/>
                          </a:solidFill>
                          <a:latin typeface="Arial" panose="020B0604020202020204" pitchFamily="34" charset="0"/>
                          <a:ea typeface="+mn-ea"/>
                          <a:cs typeface="Arial" panose="020B0604020202020204" pitchFamily="34" charset="0"/>
                        </a:rPr>
                        <a:t>13</a:t>
                      </a:r>
                      <a:r>
                        <a:rPr lang="uk-UA" altLang="ru-RU" sz="1800" b="1" i="0" kern="1200" dirty="0">
                          <a:solidFill>
                            <a:schemeClr val="tx1"/>
                          </a:solidFill>
                          <a:latin typeface="Arial" panose="020B0604020202020204" pitchFamily="34" charset="0"/>
                          <a:ea typeface="+mn-ea"/>
                          <a:cs typeface="Arial" panose="020B0604020202020204" pitchFamily="34" charset="0"/>
                        </a:rPr>
                        <a:t>,</a:t>
                      </a:r>
                      <a:r>
                        <a:rPr lang="en-GB" altLang="ru-RU" sz="1800" b="1" i="0" kern="1200" dirty="0">
                          <a:solidFill>
                            <a:schemeClr val="tx1"/>
                          </a:solidFill>
                          <a:latin typeface="Arial" panose="020B0604020202020204" pitchFamily="34" charset="0"/>
                          <a:ea typeface="+mn-ea"/>
                          <a:cs typeface="Arial" panose="020B0604020202020204" pitchFamily="34" charset="0"/>
                        </a:rPr>
                        <a:t>02</a:t>
                      </a:r>
                      <a:endParaRPr lang="lv-LV" altLang="ru-RU" sz="1800" b="1" i="0" kern="1200" dirty="0">
                        <a:solidFill>
                          <a:schemeClr val="tx1"/>
                        </a:solidFill>
                        <a:latin typeface="Arial" panose="020B0604020202020204" pitchFamily="34" charset="0"/>
                        <a:ea typeface="+mn-ea"/>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altLang="ru-RU" sz="1800" b="1" i="0" kern="1200" dirty="0">
                          <a:solidFill>
                            <a:schemeClr val="tx1"/>
                          </a:solidFill>
                          <a:latin typeface="Arial" panose="020B0604020202020204" pitchFamily="34" charset="0"/>
                          <a:ea typeface="+mn-ea"/>
                          <a:cs typeface="Arial" panose="020B0604020202020204" pitchFamily="34" charset="0"/>
                        </a:rPr>
                        <a:t>Вт</a:t>
                      </a:r>
                      <a:endParaRPr lang="lv-LV" altLang="ru-RU" sz="1800" b="1" i="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04090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a:xfrm>
            <a:off x="609600" y="201501"/>
            <a:ext cx="8942784" cy="853860"/>
          </a:xfrm>
        </p:spPr>
        <p:txBody>
          <a:bodyPr/>
          <a:lstStyle/>
          <a:p>
            <a:r>
              <a:rPr lang="uk-UA" altLang="lv-LV" sz="2800" b="1" dirty="0">
                <a:solidFill>
                  <a:schemeClr val="tx1"/>
                </a:solidFill>
              </a:rPr>
              <a:t>4.4. Терморегулювальні радіаторні клапани (терморегулятори, термостати)</a:t>
            </a:r>
          </a:p>
        </p:txBody>
      </p:sp>
      <p:pic>
        <p:nvPicPr>
          <p:cNvPr id="13315" name="Content Placeholder 4" descr="Thermostatic_radiator_valve.jpg"/>
          <p:cNvPicPr>
            <a:picLocks noGrp="1" noChangeAspect="1"/>
          </p:cNvPicPr>
          <p:nvPr>
            <p:ph sz="half" idx="4294967295"/>
          </p:nvPr>
        </p:nvPicPr>
        <p:blipFill>
          <a:blip r:embed="rId3" cstate="print"/>
          <a:srcRect/>
          <a:stretch>
            <a:fillRect/>
          </a:stretch>
        </p:blipFill>
        <p:spPr>
          <a:xfrm>
            <a:off x="7144117" y="2276872"/>
            <a:ext cx="3810000" cy="2890837"/>
          </a:xfrm>
        </p:spPr>
      </p:pic>
      <p:sp>
        <p:nvSpPr>
          <p:cNvPr id="13316" name="Content Placeholder 3"/>
          <p:cNvSpPr>
            <a:spLocks noGrp="1"/>
          </p:cNvSpPr>
          <p:nvPr>
            <p:ph sz="half" idx="4294967295"/>
          </p:nvPr>
        </p:nvSpPr>
        <p:spPr>
          <a:xfrm>
            <a:off x="609600" y="1274762"/>
            <a:ext cx="5774432" cy="5250581"/>
          </a:xfrm>
        </p:spPr>
        <p:style>
          <a:lnRef idx="2">
            <a:schemeClr val="accent5">
              <a:shade val="50000"/>
            </a:schemeClr>
          </a:lnRef>
          <a:fillRef idx="1">
            <a:schemeClr val="accent5"/>
          </a:fillRef>
          <a:effectRef idx="0">
            <a:schemeClr val="accent5"/>
          </a:effectRef>
          <a:fontRef idx="minor">
            <a:schemeClr val="lt1"/>
          </a:fontRef>
        </p:style>
        <p:txBody>
          <a:bodyPr/>
          <a:lstStyle/>
          <a:p>
            <a:pPr>
              <a:lnSpc>
                <a:spcPct val="99000"/>
              </a:lnSpc>
              <a:spcBef>
                <a:spcPts val="0"/>
              </a:spcBef>
              <a:buClrTx/>
            </a:pPr>
            <a:r>
              <a:rPr lang="uk-UA" sz="2000" dirty="0">
                <a:solidFill>
                  <a:schemeClr val="tx1"/>
                </a:solidFill>
              </a:rPr>
              <a:t>Терморегулювальні радіаторні клапани забезпечують автоматичне балансування та незалежне регулювання тиску теплоносія в нагрівальних приладах (радіаторах) систем опалення.</a:t>
            </a:r>
          </a:p>
          <a:p>
            <a:pPr>
              <a:lnSpc>
                <a:spcPct val="99000"/>
              </a:lnSpc>
              <a:spcBef>
                <a:spcPts val="0"/>
              </a:spcBef>
              <a:buClrTx/>
            </a:pPr>
            <a:endParaRPr lang="uk-UA" sz="2000" dirty="0">
              <a:solidFill>
                <a:schemeClr val="tx1"/>
              </a:solidFill>
            </a:endParaRPr>
          </a:p>
          <a:p>
            <a:pPr>
              <a:lnSpc>
                <a:spcPct val="99000"/>
              </a:lnSpc>
              <a:spcBef>
                <a:spcPts val="0"/>
              </a:spcBef>
              <a:buClrTx/>
            </a:pPr>
            <a:r>
              <a:rPr lang="uk-UA" sz="2000" dirty="0">
                <a:solidFill>
                  <a:schemeClr val="tx1"/>
                </a:solidFill>
              </a:rPr>
              <a:t>Пристрій, у поєднанні з термостатичним, електронним або термоелектричним керуючим приводом, поєднує в собі різні функції в одному елементі</a:t>
            </a:r>
          </a:p>
          <a:p>
            <a:pPr>
              <a:lnSpc>
                <a:spcPct val="99000"/>
              </a:lnSpc>
              <a:spcBef>
                <a:spcPts val="0"/>
              </a:spcBef>
              <a:buClrTx/>
            </a:pPr>
            <a:endParaRPr lang="uk-UA" sz="2000" dirty="0">
              <a:solidFill>
                <a:schemeClr val="tx1"/>
              </a:solidFill>
            </a:endParaRPr>
          </a:p>
          <a:p>
            <a:pPr>
              <a:lnSpc>
                <a:spcPct val="99000"/>
              </a:lnSpc>
              <a:spcBef>
                <a:spcPts val="0"/>
              </a:spcBef>
              <a:buClrTx/>
            </a:pPr>
            <a:r>
              <a:rPr lang="uk-UA" sz="2000" dirty="0">
                <a:solidFill>
                  <a:schemeClr val="tx1"/>
                </a:solidFill>
              </a:rPr>
              <a:t>Використання терморегулюючих клапанів у поєднанні з термостатичним елементом (голівкою) використовується для підтримки постійної температури навколишнього середовища на заданому значенні (в межах зони нечутливості регулятора)</a:t>
            </a:r>
          </a:p>
        </p:txBody>
      </p:sp>
      <p:sp>
        <p:nvSpPr>
          <p:cNvPr id="2" name="TextBox 1"/>
          <p:cNvSpPr txBox="1"/>
          <p:nvPr/>
        </p:nvSpPr>
        <p:spPr>
          <a:xfrm>
            <a:off x="8856851" y="5167709"/>
            <a:ext cx="2969659" cy="646331"/>
          </a:xfrm>
          <a:prstGeom prst="rect">
            <a:avLst/>
          </a:prstGeom>
          <a:noFill/>
        </p:spPr>
        <p:txBody>
          <a:bodyPr wrap="none" rtlCol="0">
            <a:spAutoFit/>
          </a:bodyPr>
          <a:lstStyle/>
          <a:p>
            <a:pPr algn="ctr"/>
            <a:r>
              <a:rPr lang="uk-UA" dirty="0"/>
              <a:t>Термостатичний елемент </a:t>
            </a:r>
          </a:p>
          <a:p>
            <a:pPr algn="ctr"/>
            <a:r>
              <a:rPr lang="uk-UA" dirty="0"/>
              <a:t>(голівка)</a:t>
            </a:r>
          </a:p>
        </p:txBody>
      </p:sp>
      <p:sp>
        <p:nvSpPr>
          <p:cNvPr id="6" name="TextBox 5"/>
          <p:cNvSpPr txBox="1"/>
          <p:nvPr/>
        </p:nvSpPr>
        <p:spPr>
          <a:xfrm>
            <a:off x="8112224" y="1907540"/>
            <a:ext cx="963725" cy="369332"/>
          </a:xfrm>
          <a:prstGeom prst="rect">
            <a:avLst/>
          </a:prstGeom>
          <a:noFill/>
        </p:spPr>
        <p:txBody>
          <a:bodyPr wrap="none" rtlCol="0">
            <a:spAutoFit/>
          </a:bodyPr>
          <a:lstStyle/>
          <a:p>
            <a:r>
              <a:rPr lang="uk-UA" dirty="0"/>
              <a:t>Клапан</a:t>
            </a:r>
          </a:p>
        </p:txBody>
      </p:sp>
      <p:sp>
        <p:nvSpPr>
          <p:cNvPr id="3" name="Rectangle 2"/>
          <p:cNvSpPr/>
          <p:nvPr/>
        </p:nvSpPr>
        <p:spPr>
          <a:xfrm>
            <a:off x="6672064" y="1274762"/>
            <a:ext cx="5112568" cy="5250581"/>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uk-UA" dirty="0"/>
          </a:p>
        </p:txBody>
      </p:sp>
      <p:sp>
        <p:nvSpPr>
          <p:cNvPr id="7" name="TextBox 6"/>
          <p:cNvSpPr txBox="1"/>
          <p:nvPr/>
        </p:nvSpPr>
        <p:spPr>
          <a:xfrm>
            <a:off x="10954117" y="1406485"/>
            <a:ext cx="642163" cy="369332"/>
          </a:xfrm>
          <a:prstGeom prst="rect">
            <a:avLst/>
          </a:prstGeom>
          <a:noFill/>
        </p:spPr>
        <p:txBody>
          <a:bodyPr wrap="none" rtlCol="0">
            <a:spAutoFit/>
          </a:bodyPr>
          <a:lstStyle/>
          <a:p>
            <a:r>
              <a:rPr lang="uk-UA" dirty="0"/>
              <a:t>TRV</a:t>
            </a:r>
          </a:p>
        </p:txBody>
      </p:sp>
    </p:spTree>
    <p:extLst>
      <p:ext uri="{BB962C8B-B14F-4D97-AF65-F5344CB8AC3E}">
        <p14:creationId xmlns:p14="http://schemas.microsoft.com/office/powerpoint/2010/main" val="22816017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idx="4294967295"/>
          </p:nvPr>
        </p:nvSpPr>
        <p:spPr>
          <a:xfrm>
            <a:off x="609600" y="342377"/>
            <a:ext cx="9950897" cy="566343"/>
          </a:xfrm>
        </p:spPr>
        <p:txBody>
          <a:bodyPr/>
          <a:lstStyle/>
          <a:p>
            <a:r>
              <a:rPr lang="uk-UA" altLang="lv-LV" sz="2800" b="1" dirty="0">
                <a:solidFill>
                  <a:schemeClr val="tx1"/>
                </a:solidFill>
              </a:rPr>
              <a:t>Принцип роботи терморегуляторів</a:t>
            </a:r>
            <a:endParaRPr lang="lv-LV" altLang="lv-LV" sz="2800" b="1" dirty="0">
              <a:solidFill>
                <a:schemeClr val="tx1"/>
              </a:solidFill>
            </a:endParaRPr>
          </a:p>
        </p:txBody>
      </p:sp>
      <p:pic>
        <p:nvPicPr>
          <p:cNvPr id="14339" name="Picture 2"/>
          <p:cNvPicPr>
            <a:picLocks noChangeAspect="1" noChangeArrowheads="1"/>
          </p:cNvPicPr>
          <p:nvPr/>
        </p:nvPicPr>
        <p:blipFill>
          <a:blip r:embed="rId3" cstate="print"/>
          <a:srcRect/>
          <a:stretch>
            <a:fillRect/>
          </a:stretch>
        </p:blipFill>
        <p:spPr bwMode="auto">
          <a:xfrm>
            <a:off x="609600" y="1268760"/>
            <a:ext cx="6315075" cy="4894262"/>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8040216" y="1268760"/>
            <a:ext cx="3257143" cy="4990476"/>
          </a:xfrm>
          <a:prstGeom prst="rect">
            <a:avLst/>
          </a:prstGeom>
        </p:spPr>
      </p:pic>
    </p:spTree>
    <p:extLst>
      <p:ext uri="{BB962C8B-B14F-4D97-AF65-F5344CB8AC3E}">
        <p14:creationId xmlns:p14="http://schemas.microsoft.com/office/powerpoint/2010/main" val="13192459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335360" y="77436"/>
            <a:ext cx="9418240" cy="1052513"/>
          </a:xfrm>
        </p:spPr>
        <p:txBody>
          <a:bodyPr/>
          <a:lstStyle/>
          <a:p>
            <a:r>
              <a:rPr lang="uk-UA" altLang="lv-LV" sz="2800" b="1" dirty="0"/>
              <a:t>Температура повітря в приміщенні з використанням терморегуляторів</a:t>
            </a:r>
            <a:endParaRPr lang="uk-UA" altLang="lv-LV" sz="2800" b="1" dirty="0">
              <a:solidFill>
                <a:schemeClr val="tx1"/>
              </a:solidFill>
            </a:endParaRPr>
          </a:p>
        </p:txBody>
      </p:sp>
      <p:sp>
        <p:nvSpPr>
          <p:cNvPr id="15363" name="Content Placeholder 3"/>
          <p:cNvSpPr>
            <a:spLocks noGrp="1"/>
          </p:cNvSpPr>
          <p:nvPr>
            <p:ph sz="half" idx="4294967295"/>
          </p:nvPr>
        </p:nvSpPr>
        <p:spPr>
          <a:xfrm>
            <a:off x="8024812" y="1700808"/>
            <a:ext cx="3457575" cy="2736304"/>
          </a:xfrm>
        </p:spPr>
        <p:txBody>
          <a:bodyPr/>
          <a:lstStyle/>
          <a:p>
            <a:pPr marL="0" indent="0">
              <a:buNone/>
            </a:pPr>
            <a:r>
              <a:rPr lang="uk-UA" altLang="lv-LV" sz="2400" dirty="0"/>
              <a:t>Унаслідок інерції під час теплопередачі температура повітря в</a:t>
            </a:r>
            <a:r>
              <a:rPr lang="uk-UA" altLang="lv-LV" sz="2400" b="1" dirty="0"/>
              <a:t> </a:t>
            </a:r>
            <a:r>
              <a:rPr lang="uk-UA" altLang="lv-LV" sz="2400" dirty="0"/>
              <a:t>приміщенні коливається в межах невеликого діапазону </a:t>
            </a:r>
            <a:r>
              <a:rPr lang="uk-UA" sz="2400" dirty="0">
                <a:solidFill>
                  <a:schemeClr val="tx1"/>
                </a:solidFill>
              </a:rPr>
              <a:t>(±1°C) </a:t>
            </a:r>
          </a:p>
          <a:p>
            <a:pPr eaLnBrk="1" hangingPunct="1"/>
            <a:endParaRPr lang="uk-UA" dirty="0"/>
          </a:p>
        </p:txBody>
      </p:sp>
      <p:pic>
        <p:nvPicPr>
          <p:cNvPr id="15364" name="Picture 2"/>
          <p:cNvPicPr>
            <a:picLocks noChangeAspect="1" noChangeArrowheads="1"/>
          </p:cNvPicPr>
          <p:nvPr/>
        </p:nvPicPr>
        <p:blipFill>
          <a:blip r:embed="rId3" cstate="print"/>
          <a:srcRect/>
          <a:stretch>
            <a:fillRect/>
          </a:stretch>
        </p:blipFill>
        <p:spPr bwMode="auto">
          <a:xfrm>
            <a:off x="335360" y="1556792"/>
            <a:ext cx="7033756" cy="4599472"/>
          </a:xfrm>
          <a:prstGeom prst="rect">
            <a:avLst/>
          </a:prstGeom>
          <a:noFill/>
          <a:ln w="9525">
            <a:noFill/>
            <a:miter lim="800000"/>
            <a:headEnd/>
            <a:tailEnd/>
          </a:ln>
        </p:spPr>
      </p:pic>
      <p:sp>
        <p:nvSpPr>
          <p:cNvPr id="6" name="Content Placeholder 3"/>
          <p:cNvSpPr>
            <a:spLocks noGrp="1"/>
          </p:cNvSpPr>
          <p:nvPr>
            <p:ph sz="half" idx="4294967295"/>
          </p:nvPr>
        </p:nvSpPr>
        <p:spPr>
          <a:xfrm>
            <a:off x="7372237" y="5301208"/>
            <a:ext cx="3457575" cy="576064"/>
          </a:xfrm>
        </p:spPr>
        <p:txBody>
          <a:bodyPr/>
          <a:lstStyle/>
          <a:p>
            <a:pPr marL="0" indent="0">
              <a:buNone/>
            </a:pPr>
            <a:r>
              <a:rPr lang="uk-UA" sz="2400" dirty="0">
                <a:solidFill>
                  <a:schemeClr val="tx1"/>
                </a:solidFill>
              </a:rPr>
              <a:t>час</a:t>
            </a:r>
            <a:endParaRPr lang="uk-UA" dirty="0"/>
          </a:p>
        </p:txBody>
      </p:sp>
    </p:spTree>
    <p:extLst>
      <p:ext uri="{BB962C8B-B14F-4D97-AF65-F5344CB8AC3E}">
        <p14:creationId xmlns:p14="http://schemas.microsoft.com/office/powerpoint/2010/main" val="4214408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4" descr="thermo_prog_2.jpg"/>
          <p:cNvPicPr>
            <a:picLocks noChangeAspect="1"/>
          </p:cNvPicPr>
          <p:nvPr/>
        </p:nvPicPr>
        <p:blipFill>
          <a:blip r:embed="rId3" cstate="print"/>
          <a:srcRect/>
          <a:stretch>
            <a:fillRect/>
          </a:stretch>
        </p:blipFill>
        <p:spPr bwMode="auto">
          <a:xfrm>
            <a:off x="10036149" y="1724772"/>
            <a:ext cx="1978866" cy="1978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itle 1"/>
          <p:cNvSpPr>
            <a:spLocks noGrp="1"/>
          </p:cNvSpPr>
          <p:nvPr>
            <p:ph type="title" idx="4294967295"/>
          </p:nvPr>
        </p:nvSpPr>
        <p:spPr>
          <a:xfrm>
            <a:off x="787643" y="73025"/>
            <a:ext cx="7772400" cy="1052513"/>
          </a:xfrm>
        </p:spPr>
        <p:txBody>
          <a:bodyPr/>
          <a:lstStyle/>
          <a:p>
            <a:r>
              <a:rPr lang="ru-RU" altLang="lv-LV" sz="2800" b="1" dirty="0"/>
              <a:t>Температурний графік</a:t>
            </a:r>
            <a:endParaRPr lang="uk-UA" altLang="lv-LV" sz="2800" b="1" dirty="0">
              <a:solidFill>
                <a:schemeClr val="tx1"/>
              </a:solidFill>
            </a:endParaRPr>
          </a:p>
        </p:txBody>
      </p:sp>
      <p:sp>
        <p:nvSpPr>
          <p:cNvPr id="17411" name="Content Placeholder 2"/>
          <p:cNvSpPr>
            <a:spLocks noGrp="1"/>
          </p:cNvSpPr>
          <p:nvPr>
            <p:ph sz="half" idx="4294967295"/>
          </p:nvPr>
        </p:nvSpPr>
        <p:spPr>
          <a:xfrm>
            <a:off x="5807968" y="1178948"/>
            <a:ext cx="4381804" cy="5076167"/>
          </a:xfrm>
        </p:spPr>
        <p:style>
          <a:lnRef idx="2">
            <a:schemeClr val="accent4"/>
          </a:lnRef>
          <a:fillRef idx="1">
            <a:schemeClr val="lt1"/>
          </a:fillRef>
          <a:effectRef idx="0">
            <a:schemeClr val="accent4"/>
          </a:effectRef>
          <a:fontRef idx="minor">
            <a:schemeClr val="dk1"/>
          </a:fontRef>
        </p:style>
        <p:txBody>
          <a:bodyPr/>
          <a:lstStyle/>
          <a:p>
            <a:r>
              <a:rPr lang="uk-UA" altLang="lv-LV" sz="2000" dirty="0"/>
              <a:t>Температурні графіки можуть бути запрограмовані на тепловому пункті, обладнаному програмованими контролерами.</a:t>
            </a:r>
            <a:r>
              <a:rPr lang="uk-UA" altLang="lv-LV" sz="2000" b="1" dirty="0"/>
              <a:t> </a:t>
            </a:r>
            <a:r>
              <a:rPr lang="uk-UA" altLang="lv-LV" sz="2000" dirty="0"/>
              <a:t>Це стосуватиметься всіх будинків та споруд, регулюючи подану температуру й витрати теплоносія.</a:t>
            </a:r>
            <a:r>
              <a:rPr lang="uk-UA" sz="2000" dirty="0">
                <a:solidFill>
                  <a:schemeClr val="tx1"/>
                </a:solidFill>
              </a:rPr>
              <a:t>  </a:t>
            </a:r>
          </a:p>
          <a:p>
            <a:r>
              <a:rPr lang="uk-UA" altLang="lv-LV" sz="2000" dirty="0"/>
              <a:t>Температурний графік може бути встановлений у програмованих термостатичних голівках для подальшого надання індивідуальних графіків.</a:t>
            </a:r>
            <a:r>
              <a:rPr lang="uk-UA" altLang="lv-LV" sz="2000" b="1" dirty="0"/>
              <a:t> </a:t>
            </a:r>
            <a:r>
              <a:rPr lang="uk-UA" altLang="lv-LV" sz="2000" dirty="0"/>
              <a:t>Це дає змогу забезпечити додаткову економію енергії.</a:t>
            </a:r>
            <a:endParaRPr lang="uk-UA" sz="2000" dirty="0">
              <a:solidFill>
                <a:schemeClr val="tx1"/>
              </a:solidFill>
            </a:endParaRPr>
          </a:p>
        </p:txBody>
      </p:sp>
      <p:graphicFrame>
        <p:nvGraphicFramePr>
          <p:cNvPr id="7" name="Chart 6"/>
          <p:cNvGraphicFramePr/>
          <p:nvPr>
            <p:extLst>
              <p:ext uri="{D42A27DB-BD31-4B8C-83A1-F6EECF244321}">
                <p14:modId xmlns:p14="http://schemas.microsoft.com/office/powerpoint/2010/main" val="3342886785"/>
              </p:ext>
            </p:extLst>
          </p:nvPr>
        </p:nvGraphicFramePr>
        <p:xfrm>
          <a:off x="335360" y="1628800"/>
          <a:ext cx="5256584" cy="4176464"/>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1343472" y="3193812"/>
            <a:ext cx="1080120" cy="523220"/>
          </a:xfrm>
          <a:prstGeom prst="rect">
            <a:avLst/>
          </a:prstGeom>
          <a:solidFill>
            <a:schemeClr val="bg1"/>
          </a:solidFill>
        </p:spPr>
        <p:txBody>
          <a:bodyPr wrap="square" rtlCol="0">
            <a:spAutoFit/>
          </a:bodyPr>
          <a:lstStyle/>
          <a:p>
            <a:pPr algn="ctr"/>
            <a:r>
              <a:rPr lang="uk-UA" sz="1400" dirty="0"/>
              <a:t>Додаткова економія</a:t>
            </a:r>
          </a:p>
        </p:txBody>
      </p:sp>
      <p:pic>
        <p:nvPicPr>
          <p:cNvPr id="14" name="Content Placeholder 5" descr="thermo_prog.jpg"/>
          <p:cNvPicPr>
            <a:picLocks noChangeAspect="1"/>
          </p:cNvPicPr>
          <p:nvPr/>
        </p:nvPicPr>
        <p:blipFill>
          <a:blip r:embed="rId5" cstate="print"/>
          <a:srcRect/>
          <a:stretch>
            <a:fillRect/>
          </a:stretch>
        </p:blipFill>
        <p:spPr bwMode="auto">
          <a:xfrm>
            <a:off x="10189772" y="3721115"/>
            <a:ext cx="1825243" cy="211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74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dirty="0"/>
              <a:t>4.5. Регулювання температури </a:t>
            </a:r>
            <a:br>
              <a:rPr lang="uk-UA" dirty="0"/>
            </a:br>
            <a:r>
              <a:rPr lang="uk-UA" dirty="0"/>
              <a:t>на тепловому пункті</a:t>
            </a:r>
          </a:p>
        </p:txBody>
      </p:sp>
      <p:graphicFrame>
        <p:nvGraphicFramePr>
          <p:cNvPr id="4" name="Chart 3"/>
          <p:cNvGraphicFramePr/>
          <p:nvPr>
            <p:extLst>
              <p:ext uri="{D42A27DB-BD31-4B8C-83A1-F6EECF244321}">
                <p14:modId xmlns:p14="http://schemas.microsoft.com/office/powerpoint/2010/main" val="3898039465"/>
              </p:ext>
            </p:extLst>
          </p:nvPr>
        </p:nvGraphicFramePr>
        <p:xfrm>
          <a:off x="335360" y="1628800"/>
          <a:ext cx="5400600" cy="3960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ext uri="{D42A27DB-BD31-4B8C-83A1-F6EECF244321}">
                <p14:modId xmlns:p14="http://schemas.microsoft.com/office/powerpoint/2010/main" val="2570134398"/>
              </p:ext>
            </p:extLst>
          </p:nvPr>
        </p:nvGraphicFramePr>
        <p:xfrm>
          <a:off x="6240016" y="1628800"/>
          <a:ext cx="5400600" cy="3960440"/>
        </p:xfrm>
        <a:graphic>
          <a:graphicData uri="http://schemas.openxmlformats.org/drawingml/2006/chart">
            <c:chart xmlns:c="http://schemas.openxmlformats.org/drawingml/2006/chart" xmlns:r="http://schemas.openxmlformats.org/officeDocument/2006/relationships" r:id="rId4"/>
          </a:graphicData>
        </a:graphic>
      </p:graphicFrame>
      <p:cxnSp>
        <p:nvCxnSpPr>
          <p:cNvPr id="6" name="Straight Connector 5"/>
          <p:cNvCxnSpPr/>
          <p:nvPr/>
        </p:nvCxnSpPr>
        <p:spPr>
          <a:xfrm>
            <a:off x="5807968" y="2420888"/>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807968" y="2708920"/>
            <a:ext cx="360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987988" y="1268760"/>
            <a:ext cx="0" cy="11521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5987988" y="2693023"/>
            <a:ext cx="0" cy="927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606625" y="1683018"/>
            <a:ext cx="3371692" cy="338554"/>
          </a:xfrm>
          <a:prstGeom prst="rect">
            <a:avLst/>
          </a:prstGeom>
          <a:noFill/>
        </p:spPr>
        <p:txBody>
          <a:bodyPr wrap="none" rtlCol="0">
            <a:spAutoFit/>
          </a:bodyPr>
          <a:lstStyle/>
          <a:p>
            <a:r>
              <a:rPr lang="uk-UA" sz="1600" b="1" dirty="0"/>
              <a:t>До модернізації (реконструкції)</a:t>
            </a:r>
          </a:p>
        </p:txBody>
      </p:sp>
      <p:sp>
        <p:nvSpPr>
          <p:cNvPr id="16" name="TextBox 15"/>
          <p:cNvSpPr txBox="1"/>
          <p:nvPr/>
        </p:nvSpPr>
        <p:spPr>
          <a:xfrm>
            <a:off x="7320136" y="1683018"/>
            <a:ext cx="3667351" cy="338554"/>
          </a:xfrm>
          <a:prstGeom prst="rect">
            <a:avLst/>
          </a:prstGeom>
          <a:noFill/>
        </p:spPr>
        <p:txBody>
          <a:bodyPr wrap="none" rtlCol="0">
            <a:spAutoFit/>
          </a:bodyPr>
          <a:lstStyle/>
          <a:p>
            <a:r>
              <a:rPr lang="uk-UA" sz="1600" b="1" dirty="0"/>
              <a:t>Після модернізації (реконструкції)</a:t>
            </a:r>
          </a:p>
        </p:txBody>
      </p:sp>
      <p:sp>
        <p:nvSpPr>
          <p:cNvPr id="17" name="TextBox 16"/>
          <p:cNvSpPr txBox="1"/>
          <p:nvPr/>
        </p:nvSpPr>
        <p:spPr>
          <a:xfrm>
            <a:off x="5987988" y="1115453"/>
            <a:ext cx="1482137" cy="369332"/>
          </a:xfrm>
          <a:prstGeom prst="rect">
            <a:avLst/>
          </a:prstGeom>
          <a:noFill/>
        </p:spPr>
        <p:txBody>
          <a:bodyPr wrap="none" rtlCol="0">
            <a:spAutoFit/>
          </a:bodyPr>
          <a:lstStyle/>
          <a:p>
            <a:r>
              <a:rPr lang="uk-UA" dirty="0"/>
              <a:t>нижче на 10</a:t>
            </a:r>
          </a:p>
        </p:txBody>
      </p:sp>
      <p:sp>
        <p:nvSpPr>
          <p:cNvPr id="18" name="Rectangle 17"/>
          <p:cNvSpPr/>
          <p:nvPr/>
        </p:nvSpPr>
        <p:spPr>
          <a:xfrm>
            <a:off x="4538809" y="5860485"/>
            <a:ext cx="3715889" cy="369332"/>
          </a:xfrm>
          <a:prstGeom prst="rect">
            <a:avLst/>
          </a:prstGeom>
        </p:spPr>
        <p:txBody>
          <a:bodyPr wrap="none">
            <a:spAutoFit/>
          </a:bodyPr>
          <a:lstStyle/>
          <a:p>
            <a:r>
              <a:rPr lang="uk-UA" dirty="0"/>
              <a:t>Крива регулювання температури</a:t>
            </a:r>
          </a:p>
        </p:txBody>
      </p:sp>
      <p:sp>
        <p:nvSpPr>
          <p:cNvPr id="19" name="TextBox 18"/>
          <p:cNvSpPr txBox="1"/>
          <p:nvPr/>
        </p:nvSpPr>
        <p:spPr>
          <a:xfrm rot="1819420">
            <a:off x="2287653" y="2987606"/>
            <a:ext cx="1228221" cy="338554"/>
          </a:xfrm>
          <a:prstGeom prst="rect">
            <a:avLst/>
          </a:prstGeom>
          <a:noFill/>
        </p:spPr>
        <p:txBody>
          <a:bodyPr wrap="none" rtlCol="0">
            <a:spAutoFit/>
          </a:bodyPr>
          <a:lstStyle/>
          <a:p>
            <a:r>
              <a:rPr lang="uk-UA" sz="1600" dirty="0"/>
              <a:t>Кут нахилу</a:t>
            </a:r>
          </a:p>
        </p:txBody>
      </p:sp>
    </p:spTree>
    <p:extLst>
      <p:ext uri="{BB962C8B-B14F-4D97-AF65-F5344CB8AC3E}">
        <p14:creationId xmlns:p14="http://schemas.microsoft.com/office/powerpoint/2010/main" val="110206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479376" y="188640"/>
            <a:ext cx="9202216" cy="1052513"/>
          </a:xfrm>
        </p:spPr>
        <p:txBody>
          <a:bodyPr/>
          <a:lstStyle/>
          <a:p>
            <a:r>
              <a:rPr lang="uk-UA" altLang="lv-LV" sz="2800" b="1" dirty="0"/>
              <a:t>Коли налаштування на тепловому пункті потрібно відрегулювати</a:t>
            </a:r>
            <a:endParaRPr lang="uk-UA" altLang="lv-LV" sz="2800" b="1" dirty="0">
              <a:solidFill>
                <a:schemeClr val="tx1"/>
              </a:solidFill>
            </a:endParaRPr>
          </a:p>
        </p:txBody>
      </p:sp>
      <p:sp>
        <p:nvSpPr>
          <p:cNvPr id="4" name="TextBox 8"/>
          <p:cNvSpPr txBox="1">
            <a:spLocks noChangeArrowheads="1"/>
          </p:cNvSpPr>
          <p:nvPr/>
        </p:nvSpPr>
        <p:spPr bwMode="auto">
          <a:xfrm>
            <a:off x="-3697088" y="594822"/>
            <a:ext cx="3600450" cy="646331"/>
          </a:xfrm>
          <a:prstGeom prst="rect">
            <a:avLst/>
          </a:prstGeom>
          <a:noFill/>
          <a:ln w="9525">
            <a:noFill/>
            <a:miter lim="800000"/>
            <a:headEnd/>
            <a:tailEnd/>
          </a:ln>
        </p:spPr>
        <p:txBody>
          <a:bodyPr>
            <a:spAutoFit/>
          </a:bodyPr>
          <a:lstStyle/>
          <a:p>
            <a:r>
              <a:rPr lang="uk-UA" dirty="0"/>
              <a:t>Температуру повітря в кімнаті слід змінити</a:t>
            </a:r>
          </a:p>
        </p:txBody>
      </p:sp>
      <p:graphicFrame>
        <p:nvGraphicFramePr>
          <p:cNvPr id="8" name="Chart 7"/>
          <p:cNvGraphicFramePr/>
          <p:nvPr>
            <p:extLst>
              <p:ext uri="{D42A27DB-BD31-4B8C-83A1-F6EECF244321}">
                <p14:modId xmlns:p14="http://schemas.microsoft.com/office/powerpoint/2010/main" val="3030038232"/>
              </p:ext>
            </p:extLst>
          </p:nvPr>
        </p:nvGraphicFramePr>
        <p:xfrm>
          <a:off x="407368" y="1401471"/>
          <a:ext cx="5400600" cy="3960440"/>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p:cNvSpPr/>
          <p:nvPr/>
        </p:nvSpPr>
        <p:spPr>
          <a:xfrm>
            <a:off x="454224" y="5522229"/>
            <a:ext cx="5353744" cy="92333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uk-UA" dirty="0"/>
              <a:t>Температура повітря в приміщенні має подібне задане значення незалежно від температури зовнішнього повітря</a:t>
            </a:r>
          </a:p>
        </p:txBody>
      </p:sp>
      <p:sp>
        <p:nvSpPr>
          <p:cNvPr id="14" name="Rectangle 13"/>
          <p:cNvSpPr/>
          <p:nvPr/>
        </p:nvSpPr>
        <p:spPr>
          <a:xfrm>
            <a:off x="6384032" y="5522228"/>
            <a:ext cx="5400600" cy="92333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uk-UA" dirty="0"/>
              <a:t>Температура повітря в приміщенні в опалювальний сезон змінюється залежно від температури зовнішнього повітря</a:t>
            </a:r>
          </a:p>
        </p:txBody>
      </p:sp>
      <p:graphicFrame>
        <p:nvGraphicFramePr>
          <p:cNvPr id="16" name="Chart 15"/>
          <p:cNvGraphicFramePr/>
          <p:nvPr>
            <p:extLst>
              <p:ext uri="{D42A27DB-BD31-4B8C-83A1-F6EECF244321}">
                <p14:modId xmlns:p14="http://schemas.microsoft.com/office/powerpoint/2010/main" val="2679829338"/>
              </p:ext>
            </p:extLst>
          </p:nvPr>
        </p:nvGraphicFramePr>
        <p:xfrm>
          <a:off x="6384032" y="1401471"/>
          <a:ext cx="5400600" cy="39604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212592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4.6. </a:t>
            </a:r>
            <a:r>
              <a:rPr lang="uk-UA" dirty="0"/>
              <a:t>Встановлення відбивачів тепла</a:t>
            </a:r>
            <a:endParaRPr lang="en-GB" dirty="0"/>
          </a:p>
        </p:txBody>
      </p:sp>
      <p:pic>
        <p:nvPicPr>
          <p:cNvPr id="4" name="Picture 3" descr="O:\Serviss\gatis\valmiera\stacijas_16\IMG_84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7928" y="1572502"/>
            <a:ext cx="6015137" cy="4511353"/>
          </a:xfrm>
          <a:prstGeom prst="rect">
            <a:avLst/>
          </a:prstGeom>
          <a:noFill/>
          <a:ln w="9525">
            <a:noFill/>
            <a:miter lim="800000"/>
            <a:headEnd/>
            <a:tailEnd/>
          </a:ln>
        </p:spPr>
      </p:pic>
      <p:pic>
        <p:nvPicPr>
          <p:cNvPr id="33" name="Picture 32"/>
          <p:cNvPicPr>
            <a:picLocks noChangeAspect="1"/>
          </p:cNvPicPr>
          <p:nvPr/>
        </p:nvPicPr>
        <p:blipFill>
          <a:blip r:embed="rId4"/>
          <a:stretch>
            <a:fillRect/>
          </a:stretch>
        </p:blipFill>
        <p:spPr>
          <a:xfrm>
            <a:off x="1271464" y="1146303"/>
            <a:ext cx="2276190" cy="4533333"/>
          </a:xfrm>
          <a:prstGeom prst="rect">
            <a:avLst/>
          </a:prstGeom>
        </p:spPr>
      </p:pic>
      <p:cxnSp>
        <p:nvCxnSpPr>
          <p:cNvPr id="35" name="Straight Connector 34"/>
          <p:cNvCxnSpPr/>
          <p:nvPr/>
        </p:nvCxnSpPr>
        <p:spPr>
          <a:xfrm>
            <a:off x="2590468" y="5604950"/>
            <a:ext cx="0" cy="47890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662476" y="5601522"/>
            <a:ext cx="0" cy="478905"/>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135560" y="5964990"/>
            <a:ext cx="432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2662476" y="5964990"/>
            <a:ext cx="432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a:off x="2662476" y="3131096"/>
            <a:ext cx="1659600" cy="5616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3445186" y="2264226"/>
            <a:ext cx="2210784" cy="923330"/>
          </a:xfrm>
          <a:prstGeom prst="rect">
            <a:avLst/>
          </a:prstGeom>
        </p:spPr>
        <p:txBody>
          <a:bodyPr wrap="square">
            <a:spAutoFit/>
          </a:bodyPr>
          <a:lstStyle/>
          <a:p>
            <a:pPr algn="ctr"/>
            <a:r>
              <a:rPr lang="uk-UA" dirty="0"/>
              <a:t>Тепловий екран </a:t>
            </a:r>
          </a:p>
          <a:p>
            <a:pPr algn="ctr"/>
            <a:r>
              <a:rPr lang="uk-UA" dirty="0"/>
              <a:t>радіатора (відбивач тепла)</a:t>
            </a:r>
            <a:endParaRPr lang="en-GB" dirty="0"/>
          </a:p>
        </p:txBody>
      </p:sp>
      <p:cxnSp>
        <p:nvCxnSpPr>
          <p:cNvPr id="48" name="Straight Arrow Connector 47"/>
          <p:cNvCxnSpPr/>
          <p:nvPr/>
        </p:nvCxnSpPr>
        <p:spPr>
          <a:xfrm>
            <a:off x="5023310" y="3130110"/>
            <a:ext cx="1659294" cy="562586"/>
          </a:xfrm>
          <a:prstGeom prst="straightConnector1">
            <a:avLst/>
          </a:prstGeom>
          <a:ln w="28575">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3476684" y="4363000"/>
            <a:ext cx="1891800" cy="338554"/>
          </a:xfrm>
          <a:prstGeom prst="rect">
            <a:avLst/>
          </a:prstGeom>
        </p:spPr>
        <p:txBody>
          <a:bodyPr wrap="none">
            <a:spAutoFit/>
          </a:bodyPr>
          <a:lstStyle/>
          <a:p>
            <a:r>
              <a:rPr lang="uk-UA" sz="1600" dirty="0">
                <a:solidFill>
                  <a:srgbClr val="C00000"/>
                </a:solidFill>
              </a:rPr>
              <a:t>всередині кімнати</a:t>
            </a:r>
            <a:endParaRPr lang="en-GB" sz="1600" dirty="0">
              <a:solidFill>
                <a:srgbClr val="C00000"/>
              </a:solidFill>
            </a:endParaRPr>
          </a:p>
        </p:txBody>
      </p:sp>
      <p:sp>
        <p:nvSpPr>
          <p:cNvPr id="52" name="Rectangle 51"/>
          <p:cNvSpPr/>
          <p:nvPr/>
        </p:nvSpPr>
        <p:spPr>
          <a:xfrm>
            <a:off x="177743" y="4363000"/>
            <a:ext cx="750718" cy="338554"/>
          </a:xfrm>
          <a:prstGeom prst="rect">
            <a:avLst/>
          </a:prstGeom>
        </p:spPr>
        <p:txBody>
          <a:bodyPr wrap="none">
            <a:spAutoFit/>
          </a:bodyPr>
          <a:lstStyle/>
          <a:p>
            <a:r>
              <a:rPr lang="uk-UA" sz="1600" dirty="0">
                <a:solidFill>
                  <a:schemeClr val="accent1"/>
                </a:solidFill>
              </a:rPr>
              <a:t>ззовні</a:t>
            </a:r>
            <a:endParaRPr lang="en-GB" sz="1600" dirty="0">
              <a:solidFill>
                <a:schemeClr val="accent1"/>
              </a:solidFill>
            </a:endParaRPr>
          </a:p>
        </p:txBody>
      </p:sp>
      <p:sp>
        <p:nvSpPr>
          <p:cNvPr id="53" name="Rectangle 52"/>
          <p:cNvSpPr/>
          <p:nvPr/>
        </p:nvSpPr>
        <p:spPr>
          <a:xfrm>
            <a:off x="3045624" y="5714092"/>
            <a:ext cx="2066720" cy="523220"/>
          </a:xfrm>
          <a:prstGeom prst="rect">
            <a:avLst/>
          </a:prstGeom>
        </p:spPr>
        <p:txBody>
          <a:bodyPr wrap="square">
            <a:spAutoFit/>
          </a:bodyPr>
          <a:lstStyle/>
          <a:p>
            <a:r>
              <a:rPr lang="uk-UA" sz="1400" dirty="0"/>
              <a:t>Додатковий термічний опір</a:t>
            </a:r>
            <a:endParaRPr lang="en-GB" sz="1400" dirty="0"/>
          </a:p>
        </p:txBody>
      </p:sp>
    </p:spTree>
    <p:extLst>
      <p:ext uri="{BB962C8B-B14F-4D97-AF65-F5344CB8AC3E}">
        <p14:creationId xmlns:p14="http://schemas.microsoft.com/office/powerpoint/2010/main" val="396549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dirty="0"/>
              <a:t>Накритий нагрівальний прилад</a:t>
            </a:r>
            <a:endParaRPr lang="en-GB"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7962" r="3004"/>
          <a:stretch/>
        </p:blipFill>
        <p:spPr>
          <a:xfrm>
            <a:off x="6958155" y="1268760"/>
            <a:ext cx="4752528" cy="4509975"/>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376" y="1268760"/>
            <a:ext cx="2520280" cy="450997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8778" t="540" r="23423" b="16180"/>
          <a:stretch/>
        </p:blipFill>
        <p:spPr>
          <a:xfrm>
            <a:off x="3188785" y="1268760"/>
            <a:ext cx="3546061" cy="4509975"/>
          </a:xfrm>
          <a:prstGeom prst="rect">
            <a:avLst/>
          </a:prstGeom>
        </p:spPr>
      </p:pic>
    </p:spTree>
    <p:extLst>
      <p:ext uri="{BB962C8B-B14F-4D97-AF65-F5344CB8AC3E}">
        <p14:creationId xmlns:p14="http://schemas.microsoft.com/office/powerpoint/2010/main" val="10364228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pPr fontAlgn="auto">
              <a:spcAft>
                <a:spcPts val="0"/>
              </a:spcAft>
              <a:defRPr/>
            </a:pPr>
            <a:r>
              <a:rPr lang="en-GB" dirty="0"/>
              <a:t>4.6. </a:t>
            </a:r>
            <a:r>
              <a:rPr lang="uk-UA" altLang="lv-LV" dirty="0"/>
              <a:t>Скорочення потреб в теплі</a:t>
            </a: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400" y="1870195"/>
            <a:ext cx="5042533" cy="4006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410498" y="1500863"/>
            <a:ext cx="3612336" cy="369332"/>
          </a:xfrm>
          <a:prstGeom prst="rect">
            <a:avLst/>
          </a:prstGeom>
          <a:noFill/>
        </p:spPr>
        <p:txBody>
          <a:bodyPr wrap="none" rtlCol="0">
            <a:spAutoFit/>
          </a:bodyPr>
          <a:lstStyle/>
          <a:p>
            <a:r>
              <a:rPr lang="uk-UA" b="1" dirty="0"/>
              <a:t>Сходові клітки нагріті до</a:t>
            </a:r>
            <a:r>
              <a:rPr lang="en-GB" b="1" dirty="0"/>
              <a:t> 27</a:t>
            </a:r>
            <a:r>
              <a:rPr lang="en-GB" b="1" dirty="0">
                <a:latin typeface="Arial" panose="020B0604020202020204" pitchFamily="34" charset="0"/>
                <a:cs typeface="Arial" panose="020B0604020202020204" pitchFamily="34" charset="0"/>
              </a:rPr>
              <a:t>°C</a:t>
            </a:r>
            <a:endParaRPr lang="en-GB" b="1" dirty="0"/>
          </a:p>
        </p:txBody>
      </p:sp>
      <p:pic>
        <p:nvPicPr>
          <p:cNvPr id="8" name="Picture 9" descr="O:\Serviss\gatis\rezekne\kosmpnautu_12\DSCF3913.JPG"/>
          <p:cNvPicPr>
            <a:picLocks noChangeAspect="1" noChangeArrowheads="1"/>
          </p:cNvPicPr>
          <p:nvPr/>
        </p:nvPicPr>
        <p:blipFill>
          <a:blip r:embed="rId4" cstate="print"/>
          <a:srcRect/>
          <a:stretch>
            <a:fillRect/>
          </a:stretch>
        </p:blipFill>
        <p:spPr bwMode="auto">
          <a:xfrm>
            <a:off x="6384033" y="1899430"/>
            <a:ext cx="4896544" cy="3977841"/>
          </a:xfrm>
          <a:prstGeom prst="rect">
            <a:avLst/>
          </a:prstGeom>
          <a:noFill/>
          <a:ln w="9525">
            <a:noFill/>
            <a:miter lim="800000"/>
            <a:headEnd/>
            <a:tailEnd/>
          </a:ln>
        </p:spPr>
      </p:pic>
      <p:sp>
        <p:nvSpPr>
          <p:cNvPr id="9" name="TextBox 8"/>
          <p:cNvSpPr txBox="1"/>
          <p:nvPr/>
        </p:nvSpPr>
        <p:spPr>
          <a:xfrm>
            <a:off x="8320979" y="1500863"/>
            <a:ext cx="1022652" cy="369332"/>
          </a:xfrm>
          <a:prstGeom prst="rect">
            <a:avLst/>
          </a:prstGeom>
          <a:noFill/>
        </p:spPr>
        <p:txBody>
          <a:bodyPr wrap="none" rtlCol="0">
            <a:spAutoFit/>
          </a:bodyPr>
          <a:lstStyle/>
          <a:p>
            <a:r>
              <a:rPr lang="uk-UA" b="1" dirty="0"/>
              <a:t>Тамбур</a:t>
            </a:r>
            <a:endParaRPr lang="en-GB" b="1" dirty="0"/>
          </a:p>
        </p:txBody>
      </p:sp>
    </p:spTree>
    <p:extLst>
      <p:ext uri="{BB962C8B-B14F-4D97-AF65-F5344CB8AC3E}">
        <p14:creationId xmlns:p14="http://schemas.microsoft.com/office/powerpoint/2010/main" val="3337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marL="457200" indent="-457200"/>
            <a:r>
              <a:rPr lang="uk-UA" dirty="0"/>
              <a:t>2. </a:t>
            </a:r>
            <a:r>
              <a:rPr lang="uk-UA" kern="1200" dirty="0">
                <a:solidFill>
                  <a:schemeClr val="dk1"/>
                </a:solidFill>
              </a:rPr>
              <a:t>Теплові </a:t>
            </a:r>
            <a:r>
              <a:rPr lang="uk-UA" kern="1200" dirty="0"/>
              <a:t>пункти будинків та споруд</a:t>
            </a:r>
          </a:p>
        </p:txBody>
      </p:sp>
      <p:pic>
        <p:nvPicPr>
          <p:cNvPr id="3" name="Picture 2"/>
          <p:cNvPicPr>
            <a:picLocks noChangeAspect="1"/>
          </p:cNvPicPr>
          <p:nvPr/>
        </p:nvPicPr>
        <p:blipFill>
          <a:blip r:embed="rId3"/>
          <a:stretch>
            <a:fillRect/>
          </a:stretch>
        </p:blipFill>
        <p:spPr>
          <a:xfrm>
            <a:off x="479376" y="1412776"/>
            <a:ext cx="5572796" cy="4824536"/>
          </a:xfrm>
          <a:prstGeom prst="rect">
            <a:avLst/>
          </a:prstGeom>
          <a:ln w="38100">
            <a:solidFill>
              <a:schemeClr val="accent6"/>
            </a:solidFill>
          </a:ln>
        </p:spPr>
      </p:pic>
      <p:pic>
        <p:nvPicPr>
          <p:cNvPr id="4" name="Picture 3"/>
          <p:cNvPicPr>
            <a:picLocks noChangeAspect="1"/>
          </p:cNvPicPr>
          <p:nvPr/>
        </p:nvPicPr>
        <p:blipFill>
          <a:blip r:embed="rId4"/>
          <a:stretch>
            <a:fillRect/>
          </a:stretch>
        </p:blipFill>
        <p:spPr>
          <a:xfrm>
            <a:off x="6270577" y="1412776"/>
            <a:ext cx="5539610" cy="4824536"/>
          </a:xfrm>
          <a:prstGeom prst="rect">
            <a:avLst/>
          </a:prstGeom>
          <a:ln w="38100">
            <a:solidFill>
              <a:schemeClr val="accent5"/>
            </a:solidFill>
          </a:ln>
        </p:spPr>
      </p:pic>
      <p:sp>
        <p:nvSpPr>
          <p:cNvPr id="5" name="TextBox 4"/>
          <p:cNvSpPr txBox="1"/>
          <p:nvPr/>
        </p:nvSpPr>
        <p:spPr>
          <a:xfrm>
            <a:off x="6384032" y="1484784"/>
            <a:ext cx="2667140" cy="369332"/>
          </a:xfrm>
          <a:prstGeom prst="rect">
            <a:avLst/>
          </a:prstGeom>
          <a:noFill/>
        </p:spPr>
        <p:txBody>
          <a:bodyPr wrap="none" rtlCol="0">
            <a:spAutoFit/>
          </a:bodyPr>
          <a:lstStyle/>
          <a:p>
            <a:r>
              <a:rPr lang="uk-UA" b="1" dirty="0"/>
              <a:t>залежне підключення</a:t>
            </a:r>
          </a:p>
        </p:txBody>
      </p:sp>
      <p:sp>
        <p:nvSpPr>
          <p:cNvPr id="10" name="TextBox 9"/>
          <p:cNvSpPr txBox="1"/>
          <p:nvPr/>
        </p:nvSpPr>
        <p:spPr>
          <a:xfrm>
            <a:off x="479376" y="1484784"/>
            <a:ext cx="4184992" cy="646331"/>
          </a:xfrm>
          <a:prstGeom prst="rect">
            <a:avLst/>
          </a:prstGeom>
          <a:noFill/>
        </p:spPr>
        <p:txBody>
          <a:bodyPr wrap="none" rtlCol="0">
            <a:spAutoFit/>
          </a:bodyPr>
          <a:lstStyle/>
          <a:p>
            <a:r>
              <a:rPr lang="uk-UA" b="1" dirty="0"/>
              <a:t>Підключення через теплообмінник</a:t>
            </a:r>
          </a:p>
          <a:p>
            <a:r>
              <a:rPr lang="uk-UA" b="1" dirty="0"/>
              <a:t>(незалежне)</a:t>
            </a:r>
          </a:p>
        </p:txBody>
      </p:sp>
      <p:sp>
        <p:nvSpPr>
          <p:cNvPr id="7" name="TextBox 6"/>
          <p:cNvSpPr txBox="1"/>
          <p:nvPr/>
        </p:nvSpPr>
        <p:spPr>
          <a:xfrm>
            <a:off x="2075564" y="3284984"/>
            <a:ext cx="1667892" cy="738664"/>
          </a:xfrm>
          <a:prstGeom prst="rect">
            <a:avLst/>
          </a:prstGeom>
          <a:noFill/>
        </p:spPr>
        <p:txBody>
          <a:bodyPr wrap="none" rtlCol="0">
            <a:spAutoFit/>
          </a:bodyPr>
          <a:lstStyle/>
          <a:p>
            <a:pPr algn="ctr"/>
            <a:r>
              <a:rPr lang="uk-UA" sz="1400" dirty="0"/>
              <a:t>Централізоване </a:t>
            </a:r>
          </a:p>
          <a:p>
            <a:pPr algn="ctr"/>
            <a:r>
              <a:rPr lang="uk-UA" sz="1400" dirty="0"/>
              <a:t>теплопостачання </a:t>
            </a:r>
          </a:p>
          <a:p>
            <a:pPr algn="ctr"/>
            <a:r>
              <a:rPr lang="uk-UA" sz="1400" dirty="0"/>
              <a:t>(ЦТ)</a:t>
            </a:r>
          </a:p>
        </p:txBody>
      </p:sp>
      <p:sp>
        <p:nvSpPr>
          <p:cNvPr id="12" name="TextBox 11"/>
          <p:cNvSpPr txBox="1"/>
          <p:nvPr/>
        </p:nvSpPr>
        <p:spPr>
          <a:xfrm>
            <a:off x="7964239" y="3501008"/>
            <a:ext cx="1618200" cy="523220"/>
          </a:xfrm>
          <a:prstGeom prst="rect">
            <a:avLst/>
          </a:prstGeom>
          <a:noFill/>
        </p:spPr>
        <p:txBody>
          <a:bodyPr wrap="none" rtlCol="0">
            <a:spAutoFit/>
          </a:bodyPr>
          <a:lstStyle/>
          <a:p>
            <a:pPr algn="ctr"/>
            <a:r>
              <a:rPr lang="uk-UA" sz="1400" dirty="0"/>
              <a:t>Централізоване </a:t>
            </a:r>
          </a:p>
          <a:p>
            <a:pPr algn="ctr"/>
            <a:r>
              <a:rPr lang="uk-UA" sz="1400" dirty="0"/>
              <a:t>теплопостачання</a:t>
            </a:r>
          </a:p>
        </p:txBody>
      </p:sp>
      <p:grpSp>
        <p:nvGrpSpPr>
          <p:cNvPr id="8" name="Group 7"/>
          <p:cNvGrpSpPr/>
          <p:nvPr/>
        </p:nvGrpSpPr>
        <p:grpSpPr>
          <a:xfrm>
            <a:off x="612227" y="4388039"/>
            <a:ext cx="2972355" cy="1740108"/>
            <a:chOff x="612227" y="4532055"/>
            <a:chExt cx="2972355" cy="1740108"/>
          </a:xfrm>
        </p:grpSpPr>
        <p:cxnSp>
          <p:nvCxnSpPr>
            <p:cNvPr id="13" name="Straight Arrow Connector 12"/>
            <p:cNvCxnSpPr/>
            <p:nvPr/>
          </p:nvCxnSpPr>
          <p:spPr>
            <a:xfrm>
              <a:off x="612227" y="5264051"/>
              <a:ext cx="1093912"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282203" y="5264051"/>
              <a:ext cx="1093912" cy="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282203" y="5831105"/>
              <a:ext cx="109391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12227" y="5831105"/>
              <a:ext cx="109391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12374" y="4904011"/>
              <a:ext cx="569829" cy="1368152"/>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uk-UA" dirty="0"/>
            </a:p>
          </p:txBody>
        </p:sp>
        <p:cxnSp>
          <p:nvCxnSpPr>
            <p:cNvPr id="18" name="Straight Connector 17"/>
            <p:cNvCxnSpPr/>
            <p:nvPr/>
          </p:nvCxnSpPr>
          <p:spPr>
            <a:xfrm>
              <a:off x="1706139" y="4904011"/>
              <a:ext cx="576064" cy="1368152"/>
            </a:xfrm>
            <a:prstGeom prst="line">
              <a:avLst/>
            </a:prstGeom>
          </p:spPr>
          <p:style>
            <a:lnRef idx="2">
              <a:schemeClr val="accent6"/>
            </a:lnRef>
            <a:fillRef idx="1">
              <a:schemeClr val="lt1"/>
            </a:fillRef>
            <a:effectRef idx="0">
              <a:schemeClr val="accent6"/>
            </a:effectRef>
            <a:fontRef idx="minor">
              <a:schemeClr val="dk1"/>
            </a:fontRef>
          </p:style>
        </p:cxnSp>
        <p:sp>
          <p:nvSpPr>
            <p:cNvPr id="19" name="TextBox 18"/>
            <p:cNvSpPr txBox="1"/>
            <p:nvPr/>
          </p:nvSpPr>
          <p:spPr>
            <a:xfrm>
              <a:off x="741843" y="4973685"/>
              <a:ext cx="889661" cy="261610"/>
            </a:xfrm>
            <a:prstGeom prst="rect">
              <a:avLst/>
            </a:prstGeom>
            <a:noFill/>
          </p:spPr>
          <p:txBody>
            <a:bodyPr wrap="square" rtlCol="0">
              <a:spAutoFit/>
            </a:bodyPr>
            <a:lstStyle/>
            <a:p>
              <a:r>
                <a:rPr lang="uk-UA" sz="1100" dirty="0"/>
                <a:t>З ЦТ</a:t>
              </a:r>
            </a:p>
          </p:txBody>
        </p:sp>
        <p:sp>
          <p:nvSpPr>
            <p:cNvPr id="20" name="TextBox 19"/>
            <p:cNvSpPr txBox="1"/>
            <p:nvPr/>
          </p:nvSpPr>
          <p:spPr>
            <a:xfrm>
              <a:off x="768015" y="5540739"/>
              <a:ext cx="740107" cy="261610"/>
            </a:xfrm>
            <a:prstGeom prst="rect">
              <a:avLst/>
            </a:prstGeom>
            <a:noFill/>
          </p:spPr>
          <p:txBody>
            <a:bodyPr wrap="square" rtlCol="0">
              <a:spAutoFit/>
            </a:bodyPr>
            <a:lstStyle/>
            <a:p>
              <a:r>
                <a:rPr lang="uk-UA" sz="1100" dirty="0"/>
                <a:t>До ЦТ</a:t>
              </a:r>
            </a:p>
          </p:txBody>
        </p:sp>
        <p:sp>
          <p:nvSpPr>
            <p:cNvPr id="21" name="TextBox 20"/>
            <p:cNvSpPr txBox="1"/>
            <p:nvPr/>
          </p:nvSpPr>
          <p:spPr>
            <a:xfrm>
              <a:off x="2342057" y="4977710"/>
              <a:ext cx="954493" cy="261610"/>
            </a:xfrm>
            <a:prstGeom prst="rect">
              <a:avLst/>
            </a:prstGeom>
            <a:noFill/>
          </p:spPr>
          <p:txBody>
            <a:bodyPr wrap="square" rtlCol="0">
              <a:spAutoFit/>
            </a:bodyPr>
            <a:lstStyle/>
            <a:p>
              <a:r>
                <a:rPr lang="uk-UA" sz="1100" dirty="0"/>
                <a:t>До будинку</a:t>
              </a:r>
            </a:p>
          </p:txBody>
        </p:sp>
        <p:sp>
          <p:nvSpPr>
            <p:cNvPr id="22" name="TextBox 21"/>
            <p:cNvSpPr txBox="1"/>
            <p:nvPr/>
          </p:nvSpPr>
          <p:spPr>
            <a:xfrm>
              <a:off x="2374785" y="5572445"/>
              <a:ext cx="1209797" cy="261610"/>
            </a:xfrm>
            <a:prstGeom prst="rect">
              <a:avLst/>
            </a:prstGeom>
            <a:noFill/>
          </p:spPr>
          <p:txBody>
            <a:bodyPr wrap="square" rtlCol="0">
              <a:spAutoFit/>
            </a:bodyPr>
            <a:lstStyle/>
            <a:p>
              <a:r>
                <a:rPr lang="uk-UA" sz="1100" dirty="0"/>
                <a:t>З будинку</a:t>
              </a:r>
            </a:p>
          </p:txBody>
        </p:sp>
        <p:sp>
          <p:nvSpPr>
            <p:cNvPr id="23" name="TextBox 22"/>
            <p:cNvSpPr txBox="1"/>
            <p:nvPr/>
          </p:nvSpPr>
          <p:spPr>
            <a:xfrm>
              <a:off x="1396821" y="4532055"/>
              <a:ext cx="1194700" cy="261610"/>
            </a:xfrm>
            <a:prstGeom prst="rect">
              <a:avLst/>
            </a:prstGeom>
            <a:noFill/>
          </p:spPr>
          <p:txBody>
            <a:bodyPr wrap="square" rtlCol="0">
              <a:spAutoFit/>
            </a:bodyPr>
            <a:lstStyle/>
            <a:p>
              <a:pPr algn="ctr"/>
              <a:r>
                <a:rPr lang="uk-UA" sz="1100" dirty="0"/>
                <a:t>Теплообмінник</a:t>
              </a:r>
            </a:p>
          </p:txBody>
        </p:sp>
      </p:grpSp>
      <p:grpSp>
        <p:nvGrpSpPr>
          <p:cNvPr id="9226" name="Group 9225"/>
          <p:cNvGrpSpPr/>
          <p:nvPr/>
        </p:nvGrpSpPr>
        <p:grpSpPr>
          <a:xfrm>
            <a:off x="6635694" y="4725144"/>
            <a:ext cx="2656448" cy="1224136"/>
            <a:chOff x="6521557" y="4581128"/>
            <a:chExt cx="2656448" cy="1224136"/>
          </a:xfrm>
        </p:grpSpPr>
        <p:cxnSp>
          <p:nvCxnSpPr>
            <p:cNvPr id="24" name="Straight Arrow Connector 23"/>
            <p:cNvCxnSpPr/>
            <p:nvPr/>
          </p:nvCxnSpPr>
          <p:spPr>
            <a:xfrm>
              <a:off x="6528048" y="4861466"/>
              <a:ext cx="576064" cy="7694"/>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6528049" y="5805264"/>
              <a:ext cx="129614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7392144" y="4890666"/>
              <a:ext cx="0" cy="908509"/>
            </a:xfrm>
            <a:prstGeom prst="straightConnector1">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521557" y="4581128"/>
              <a:ext cx="870587" cy="261610"/>
            </a:xfrm>
            <a:prstGeom prst="rect">
              <a:avLst/>
            </a:prstGeom>
            <a:noFill/>
          </p:spPr>
          <p:txBody>
            <a:bodyPr wrap="square" rtlCol="0">
              <a:spAutoFit/>
            </a:bodyPr>
            <a:lstStyle/>
            <a:p>
              <a:r>
                <a:rPr lang="uk-UA" sz="1100" dirty="0"/>
                <a:t>З ЦТ</a:t>
              </a:r>
            </a:p>
          </p:txBody>
        </p:sp>
        <p:sp>
          <p:nvSpPr>
            <p:cNvPr id="28" name="TextBox 27"/>
            <p:cNvSpPr txBox="1"/>
            <p:nvPr/>
          </p:nvSpPr>
          <p:spPr>
            <a:xfrm>
              <a:off x="7968208" y="4601324"/>
              <a:ext cx="954493" cy="253916"/>
            </a:xfrm>
            <a:prstGeom prst="rect">
              <a:avLst/>
            </a:prstGeom>
            <a:noFill/>
          </p:spPr>
          <p:txBody>
            <a:bodyPr wrap="square" rtlCol="0">
              <a:spAutoFit/>
            </a:bodyPr>
            <a:lstStyle/>
            <a:p>
              <a:r>
                <a:rPr lang="uk-UA" sz="1050" dirty="0"/>
                <a:t>До будинку</a:t>
              </a:r>
            </a:p>
          </p:txBody>
        </p:sp>
        <p:sp>
          <p:nvSpPr>
            <p:cNvPr id="29" name="TextBox 28"/>
            <p:cNvSpPr txBox="1"/>
            <p:nvPr/>
          </p:nvSpPr>
          <p:spPr>
            <a:xfrm>
              <a:off x="6542834" y="5508557"/>
              <a:ext cx="740107" cy="261610"/>
            </a:xfrm>
            <a:prstGeom prst="rect">
              <a:avLst/>
            </a:prstGeom>
            <a:noFill/>
          </p:spPr>
          <p:txBody>
            <a:bodyPr wrap="square" rtlCol="0">
              <a:spAutoFit/>
            </a:bodyPr>
            <a:lstStyle/>
            <a:p>
              <a:r>
                <a:rPr lang="uk-UA" sz="1100" dirty="0"/>
                <a:t>До ЦТ</a:t>
              </a:r>
            </a:p>
          </p:txBody>
        </p:sp>
        <p:sp>
          <p:nvSpPr>
            <p:cNvPr id="30" name="TextBox 29"/>
            <p:cNvSpPr txBox="1"/>
            <p:nvPr/>
          </p:nvSpPr>
          <p:spPr>
            <a:xfrm>
              <a:off x="7968208" y="5544586"/>
              <a:ext cx="1209797" cy="253916"/>
            </a:xfrm>
            <a:prstGeom prst="rect">
              <a:avLst/>
            </a:prstGeom>
            <a:noFill/>
          </p:spPr>
          <p:txBody>
            <a:bodyPr wrap="square" rtlCol="0">
              <a:spAutoFit/>
            </a:bodyPr>
            <a:lstStyle/>
            <a:p>
              <a:r>
                <a:rPr lang="uk-UA" sz="1050" dirty="0"/>
                <a:t>З будинку</a:t>
              </a:r>
            </a:p>
          </p:txBody>
        </p:sp>
        <p:sp>
          <p:nvSpPr>
            <p:cNvPr id="31" name="TextBox 30"/>
            <p:cNvSpPr txBox="1"/>
            <p:nvPr/>
          </p:nvSpPr>
          <p:spPr>
            <a:xfrm>
              <a:off x="7254023" y="5199447"/>
              <a:ext cx="954493" cy="261610"/>
            </a:xfrm>
            <a:prstGeom prst="rect">
              <a:avLst/>
            </a:prstGeom>
            <a:noFill/>
          </p:spPr>
          <p:txBody>
            <a:bodyPr wrap="square" rtlCol="0">
              <a:spAutoFit/>
            </a:bodyPr>
            <a:lstStyle/>
            <a:p>
              <a:pPr algn="ctr"/>
              <a:r>
                <a:rPr lang="uk-UA" sz="1100" dirty="0"/>
                <a:t>Елеватор</a:t>
              </a:r>
            </a:p>
          </p:txBody>
        </p:sp>
        <p:cxnSp>
          <p:nvCxnSpPr>
            <p:cNvPr id="36" name="Straight Arrow Connector 35"/>
            <p:cNvCxnSpPr/>
            <p:nvPr/>
          </p:nvCxnSpPr>
          <p:spPr>
            <a:xfrm>
              <a:off x="7060309" y="4869160"/>
              <a:ext cx="763883" cy="0"/>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7605812" y="4869160"/>
              <a:ext cx="1116000" cy="0"/>
            </a:xfrm>
            <a:prstGeom prst="straightConnector1">
              <a:avLst/>
            </a:prstGeom>
            <a:ln w="381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a:off x="7621328" y="5805264"/>
              <a:ext cx="111600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96547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527381" y="249083"/>
            <a:ext cx="8880987" cy="737494"/>
          </a:xfrm>
        </p:spPr>
        <p:txBody>
          <a:bodyPr>
            <a:normAutofit fontScale="90000"/>
          </a:bodyPr>
          <a:lstStyle/>
          <a:p>
            <a:pPr fontAlgn="auto">
              <a:spcAft>
                <a:spcPts val="0"/>
              </a:spcAft>
              <a:defRPr/>
            </a:pPr>
            <a:r>
              <a:rPr lang="uk-UA" altLang="lv-LV" dirty="0"/>
              <a:t>Вимірювальне обладнання для перевірки систем теплопостачання</a:t>
            </a:r>
            <a:endParaRPr lang="en-GB" dirty="0"/>
          </a:p>
        </p:txBody>
      </p:sp>
      <p:sp>
        <p:nvSpPr>
          <p:cNvPr id="31747" name="Rectangle 3"/>
          <p:cNvSpPr>
            <a:spLocks noGrp="1" noChangeArrowheads="1"/>
          </p:cNvSpPr>
          <p:nvPr>
            <p:ph idx="1"/>
          </p:nvPr>
        </p:nvSpPr>
        <p:spPr>
          <a:xfrm>
            <a:off x="911424" y="1340769"/>
            <a:ext cx="3932312" cy="1728192"/>
          </a:xfrm>
        </p:spPr>
        <p:style>
          <a:lnRef idx="2">
            <a:schemeClr val="accent6"/>
          </a:lnRef>
          <a:fillRef idx="1">
            <a:schemeClr val="lt1"/>
          </a:fillRef>
          <a:effectRef idx="0">
            <a:schemeClr val="accent6"/>
          </a:effectRef>
          <a:fontRef idx="minor">
            <a:schemeClr val="dk1"/>
          </a:fontRef>
        </p:style>
        <p:txBody>
          <a:bodyPr/>
          <a:lstStyle/>
          <a:p>
            <a:r>
              <a:rPr lang="uk-UA" altLang="lv-LV" sz="2400" dirty="0"/>
              <a:t>Термометр</a:t>
            </a:r>
            <a:endParaRPr lang="lv-LV" sz="2400" dirty="0"/>
          </a:p>
          <a:p>
            <a:r>
              <a:rPr lang="uk-UA" altLang="lv-LV" sz="2400" dirty="0"/>
              <a:t>Пірометр</a:t>
            </a:r>
            <a:endParaRPr lang="lv-LV" sz="2400" dirty="0"/>
          </a:p>
          <a:p>
            <a:r>
              <a:rPr lang="uk-UA" altLang="lv-LV" sz="2400" dirty="0"/>
              <a:t>Термокамера</a:t>
            </a:r>
            <a:endParaRPr lang="en-GB" sz="2400" dirty="0"/>
          </a:p>
        </p:txBody>
      </p:sp>
      <p:pic>
        <p:nvPicPr>
          <p:cNvPr id="7" name="Picture 2" descr="O:\Serviss\gatis\ogre\IMG_70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7714" y="3861868"/>
            <a:ext cx="3528392" cy="2331514"/>
          </a:xfrm>
          <a:prstGeom prst="rect">
            <a:avLst/>
          </a:prstGeom>
          <a:noFill/>
          <a:ln w="9525">
            <a:noFill/>
            <a:miter lim="800000"/>
            <a:headEnd/>
            <a:tailEnd/>
          </a:ln>
        </p:spPr>
      </p:pic>
      <p:pic>
        <p:nvPicPr>
          <p:cNvPr id="8" name="Picture 3" descr="O:\Serviss\gatis\rezekne\brivibas_33\IMG_8168.JPG"/>
          <p:cNvPicPr>
            <a:picLocks noChangeAspect="1" noChangeArrowheads="1"/>
          </p:cNvPicPr>
          <p:nvPr/>
        </p:nvPicPr>
        <p:blipFill>
          <a:blip r:embed="rId4" cstate="print"/>
          <a:srcRect/>
          <a:stretch>
            <a:fillRect/>
          </a:stretch>
        </p:blipFill>
        <p:spPr bwMode="auto">
          <a:xfrm>
            <a:off x="911424" y="3176364"/>
            <a:ext cx="3932312" cy="2949234"/>
          </a:xfrm>
          <a:prstGeom prst="rect">
            <a:avLst/>
          </a:prstGeom>
          <a:noFill/>
          <a:ln w="9525">
            <a:noFill/>
            <a:miter lim="800000"/>
            <a:headEnd/>
            <a:tailEnd/>
          </a:ln>
        </p:spPr>
      </p:pic>
      <p:pic>
        <p:nvPicPr>
          <p:cNvPr id="9" name="Picture 4" descr="\\fileserv\home\gatis\Desktop\Termografija_Balozi\uuu_35.bmp"/>
          <p:cNvPicPr>
            <a:picLocks noChangeAspect="1" noChangeArrowheads="1"/>
          </p:cNvPicPr>
          <p:nvPr/>
        </p:nvPicPr>
        <p:blipFill>
          <a:blip r:embed="rId5" cstate="print"/>
          <a:srcRect/>
          <a:stretch>
            <a:fillRect/>
          </a:stretch>
        </p:blipFill>
        <p:spPr bwMode="auto">
          <a:xfrm>
            <a:off x="8690139" y="3861868"/>
            <a:ext cx="3238455" cy="2263730"/>
          </a:xfrm>
          <a:prstGeom prst="rect">
            <a:avLst/>
          </a:prstGeom>
          <a:noFill/>
          <a:ln w="9525">
            <a:noFill/>
            <a:miter lim="800000"/>
            <a:headEnd/>
            <a:tailEnd/>
          </a:ln>
        </p:spPr>
      </p:pic>
      <p:pic>
        <p:nvPicPr>
          <p:cNvPr id="10" name="Picture 5" descr="P:\RTU\darbs_rtu\lekcijas\inzenierkomunikacijas\atteli\IMG_7799.JPG"/>
          <p:cNvPicPr>
            <a:picLocks noChangeAspect="1" noChangeArrowheads="1"/>
          </p:cNvPicPr>
          <p:nvPr/>
        </p:nvPicPr>
        <p:blipFill>
          <a:blip r:embed="rId6" cstate="print"/>
          <a:srcRect/>
          <a:stretch>
            <a:fillRect/>
          </a:stretch>
        </p:blipFill>
        <p:spPr bwMode="auto">
          <a:xfrm>
            <a:off x="4967874" y="1340769"/>
            <a:ext cx="3568232" cy="2354464"/>
          </a:xfrm>
          <a:prstGeom prst="rect">
            <a:avLst/>
          </a:prstGeom>
          <a:noFill/>
          <a:ln w="9525">
            <a:noFill/>
            <a:miter lim="800000"/>
            <a:headEnd/>
            <a:tailEnd/>
          </a:ln>
        </p:spPr>
      </p:pic>
      <p:pic>
        <p:nvPicPr>
          <p:cNvPr id="11" name="Picture 10" descr="O:\A_Esosie_projekti\Energoauditi\Dzivojamas_ekas\Valka\Ausekla 28\bildes\08_06_11 127.jpg"/>
          <p:cNvPicPr/>
          <p:nvPr/>
        </p:nvPicPr>
        <p:blipFill rotWithShape="1">
          <a:blip r:embed="rId7" cstate="email">
            <a:extLst>
              <a:ext uri="{28A0092B-C50C-407E-A947-70E740481C1C}">
                <a14:useLocalDpi xmlns:a14="http://schemas.microsoft.com/office/drawing/2010/main"/>
              </a:ext>
            </a:extLst>
          </a:blip>
          <a:srcRect r="15163" b="22222"/>
          <a:stretch/>
        </p:blipFill>
        <p:spPr bwMode="auto">
          <a:xfrm>
            <a:off x="8690139" y="1340769"/>
            <a:ext cx="3238455" cy="235446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5879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2279576" y="1700808"/>
            <a:ext cx="3498350" cy="1168692"/>
          </a:xfrm>
          <a:prstGeom prst="rect">
            <a:avLst/>
          </a:prstGeom>
          <a:noFill/>
        </p:spPr>
        <p:txBody>
          <a:bodyPr vert="horz" lIns="72000" tIns="0" rIns="0" bIns="0" rtlCol="0">
            <a:noAutofit/>
          </a:bodyPr>
          <a:lstStyle/>
          <a:p>
            <a:pPr fontAlgn="auto">
              <a:spcBef>
                <a:spcPts val="0"/>
              </a:spcBef>
              <a:spcAft>
                <a:spcPts val="300"/>
              </a:spcAft>
              <a:buClr>
                <a:srgbClr val="000000"/>
              </a:buClr>
            </a:pPr>
            <a:r>
              <a:rPr lang="uk-UA" sz="1200" dirty="0">
                <a:solidFill>
                  <a:schemeClr val="tx1">
                    <a:lumMod val="50000"/>
                    <a:lumOff val="50000"/>
                  </a:schemeClr>
                </a:solidFill>
              </a:rPr>
              <a:t>Як федеральне підприємство, Німецьке товариство з міжнародного співробітництва допомагає уряду Німеччини в досягненні цілей у галузі міжнародного співробітництва для сталого розвитку.</a:t>
            </a:r>
          </a:p>
          <a:p>
            <a:pPr fontAlgn="auto">
              <a:spcBef>
                <a:spcPts val="0"/>
              </a:spcBef>
              <a:spcAft>
                <a:spcPts val="300"/>
              </a:spcAft>
              <a:buClr>
                <a:srgbClr val="000000"/>
              </a:buClr>
            </a:pPr>
            <a:endParaRPr lang="uk-UA" sz="1200" dirty="0">
              <a:solidFill>
                <a:schemeClr val="tx1">
                  <a:lumMod val="50000"/>
                  <a:lumOff val="50000"/>
                </a:schemeClr>
              </a:solidFill>
            </a:endParaRPr>
          </a:p>
          <a:p>
            <a:pPr fontAlgn="auto">
              <a:spcBef>
                <a:spcPts val="0"/>
              </a:spcBef>
              <a:spcAft>
                <a:spcPts val="300"/>
              </a:spcAft>
              <a:buClr>
                <a:srgbClr val="000000"/>
              </a:buClr>
            </a:pPr>
            <a:r>
              <a:rPr lang="uk-UA" sz="1200" dirty="0">
                <a:solidFill>
                  <a:schemeClr val="tx1">
                    <a:lumMod val="50000"/>
                    <a:lumOff val="50000"/>
                  </a:schemeClr>
                </a:solidFill>
              </a:rPr>
              <a:t>Опубліковано:</a:t>
            </a:r>
            <a:br>
              <a:rPr lang="uk-UA" sz="1200" dirty="0">
                <a:solidFill>
                  <a:schemeClr val="tx1">
                    <a:lumMod val="50000"/>
                    <a:lumOff val="50000"/>
                  </a:schemeClr>
                </a:solidFill>
              </a:rPr>
            </a:br>
            <a:r>
              <a:rPr lang="de-DE" sz="1200" dirty="0">
                <a:solidFill>
                  <a:schemeClr val="tx1">
                    <a:lumMod val="50000"/>
                    <a:lumOff val="50000"/>
                  </a:schemeClr>
                </a:solidFill>
              </a:rPr>
              <a:t>Deutsche Gesellschaft für</a:t>
            </a:r>
            <a:br>
              <a:rPr lang="de-DE" sz="1200" dirty="0">
                <a:solidFill>
                  <a:schemeClr val="tx1">
                    <a:lumMod val="50000"/>
                    <a:lumOff val="50000"/>
                  </a:schemeClr>
                </a:solidFill>
              </a:rPr>
            </a:br>
            <a:r>
              <a:rPr lang="de-DE" sz="1200" dirty="0">
                <a:solidFill>
                  <a:schemeClr val="tx1">
                    <a:lumMod val="50000"/>
                    <a:lumOff val="50000"/>
                  </a:schemeClr>
                </a:solidFill>
              </a:rPr>
              <a:t>Internationale Zusammenarbeit (GIZ) GmbH</a:t>
            </a:r>
          </a:p>
          <a:p>
            <a:pPr fontAlgn="auto">
              <a:spcBef>
                <a:spcPts val="0"/>
              </a:spcBef>
              <a:spcAft>
                <a:spcPts val="300"/>
              </a:spcAft>
              <a:buClr>
                <a:srgbClr val="000000"/>
              </a:buClr>
            </a:pPr>
            <a:endParaRPr lang="de-DE" sz="1200" dirty="0">
              <a:solidFill>
                <a:schemeClr val="tx1">
                  <a:lumMod val="50000"/>
                  <a:lumOff val="50000"/>
                </a:schemeClr>
              </a:solidFill>
            </a:endParaRPr>
          </a:p>
          <a:p>
            <a:pPr fontAlgn="auto">
              <a:spcBef>
                <a:spcPts val="0"/>
              </a:spcBef>
              <a:spcAft>
                <a:spcPts val="300"/>
              </a:spcAft>
              <a:buClr>
                <a:srgbClr val="000000"/>
              </a:buClr>
            </a:pPr>
            <a:r>
              <a:rPr lang="uk-UA" sz="1200" dirty="0">
                <a:solidFill>
                  <a:schemeClr val="tx1">
                    <a:lumMod val="50000"/>
                    <a:lumOff val="50000"/>
                  </a:schemeClr>
                </a:solidFill>
              </a:rPr>
              <a:t>Зареєстровані офіси, Бонн та </a:t>
            </a:r>
            <a:r>
              <a:rPr lang="uk-UA" sz="1200" dirty="0" err="1">
                <a:solidFill>
                  <a:schemeClr val="tx1">
                    <a:lumMod val="50000"/>
                    <a:lumOff val="50000"/>
                  </a:schemeClr>
                </a:solidFill>
              </a:rPr>
              <a:t>Ешборн</a:t>
            </a:r>
            <a:r>
              <a:rPr lang="uk-UA" sz="1200" dirty="0">
                <a:solidFill>
                  <a:schemeClr val="tx1">
                    <a:lumMod val="50000"/>
                    <a:lumOff val="50000"/>
                  </a:schemeClr>
                </a:solidFill>
              </a:rPr>
              <a:t>, Німеччина </a:t>
            </a:r>
          </a:p>
          <a:p>
            <a:pPr fontAlgn="auto">
              <a:spcBef>
                <a:spcPts val="0"/>
              </a:spcBef>
              <a:spcAft>
                <a:spcPts val="300"/>
              </a:spcAft>
              <a:buClr>
                <a:srgbClr val="000000"/>
              </a:buClr>
            </a:pPr>
            <a:endParaRPr lang="uk-UA" sz="1200" dirty="0">
              <a:solidFill>
                <a:schemeClr val="tx1">
                  <a:lumMod val="50000"/>
                  <a:lumOff val="50000"/>
                </a:schemeClr>
              </a:solidFill>
            </a:endParaRPr>
          </a:p>
          <a:p>
            <a:pPr fontAlgn="auto">
              <a:spcBef>
                <a:spcPts val="0"/>
              </a:spcBef>
              <a:spcAft>
                <a:spcPts val="300"/>
              </a:spcAft>
              <a:buClr>
                <a:srgbClr val="000000"/>
              </a:buClr>
            </a:pPr>
            <a:r>
              <a:rPr lang="de-DE" sz="1200" dirty="0">
                <a:solidFill>
                  <a:schemeClr val="tx1">
                    <a:lumMod val="50000"/>
                    <a:lumOff val="50000"/>
                  </a:schemeClr>
                </a:solidFill>
              </a:rPr>
              <a:t>GIZ </a:t>
            </a:r>
            <a:r>
              <a:rPr lang="uk-UA" sz="1200" dirty="0">
                <a:solidFill>
                  <a:schemeClr val="tx1">
                    <a:lumMod val="50000"/>
                    <a:lumOff val="50000"/>
                  </a:schemeClr>
                </a:solidFill>
              </a:rPr>
              <a:t>Україна</a:t>
            </a:r>
          </a:p>
          <a:p>
            <a:pPr fontAlgn="auto">
              <a:spcBef>
                <a:spcPts val="0"/>
              </a:spcBef>
              <a:spcAft>
                <a:spcPts val="300"/>
              </a:spcAft>
              <a:buClr>
                <a:srgbClr val="000000"/>
              </a:buClr>
            </a:pPr>
            <a:endParaRPr lang="uk-UA" sz="1200" dirty="0">
              <a:solidFill>
                <a:schemeClr val="tx1">
                  <a:lumMod val="50000"/>
                  <a:lumOff val="50000"/>
                </a:schemeClr>
              </a:solidFill>
            </a:endParaRPr>
          </a:p>
          <a:p>
            <a:pPr fontAlgn="auto">
              <a:spcBef>
                <a:spcPts val="0"/>
              </a:spcBef>
              <a:spcAft>
                <a:spcPts val="300"/>
              </a:spcAft>
              <a:buClr>
                <a:srgbClr val="000000"/>
              </a:buClr>
            </a:pPr>
            <a:r>
              <a:rPr lang="uk-UA" sz="1200" dirty="0">
                <a:solidFill>
                  <a:schemeClr val="tx1">
                    <a:lumMod val="50000"/>
                    <a:lumOff val="50000"/>
                  </a:schemeClr>
                </a:solidFill>
              </a:rPr>
              <a:t>Офіс </a:t>
            </a:r>
            <a:r>
              <a:rPr lang="de-DE" sz="1200" dirty="0">
                <a:solidFill>
                  <a:schemeClr val="tx1">
                    <a:lumMod val="50000"/>
                    <a:lumOff val="50000"/>
                  </a:schemeClr>
                </a:solidFill>
              </a:rPr>
              <a:t>GIZ  </a:t>
            </a:r>
            <a:r>
              <a:rPr lang="uk-UA" sz="1200" dirty="0">
                <a:solidFill>
                  <a:schemeClr val="tx1">
                    <a:lumMod val="50000"/>
                    <a:lumOff val="50000"/>
                  </a:schemeClr>
                </a:solidFill>
              </a:rPr>
              <a:t>у Києві</a:t>
            </a:r>
          </a:p>
          <a:p>
            <a:pPr fontAlgn="auto">
              <a:spcBef>
                <a:spcPts val="0"/>
              </a:spcBef>
              <a:spcAft>
                <a:spcPts val="300"/>
              </a:spcAft>
              <a:buClr>
                <a:srgbClr val="000000"/>
              </a:buClr>
            </a:pPr>
            <a:r>
              <a:rPr lang="uk-UA" sz="1200" dirty="0">
                <a:solidFill>
                  <a:schemeClr val="tx1">
                    <a:lumMod val="50000"/>
                    <a:lumOff val="50000"/>
                  </a:schemeClr>
                </a:solidFill>
              </a:rPr>
              <a:t>Вул. Велика Васильківська, 44 </a:t>
            </a:r>
          </a:p>
          <a:p>
            <a:pPr fontAlgn="auto">
              <a:spcBef>
                <a:spcPts val="0"/>
              </a:spcBef>
              <a:spcAft>
                <a:spcPts val="300"/>
              </a:spcAft>
              <a:buClr>
                <a:srgbClr val="000000"/>
              </a:buClr>
            </a:pPr>
            <a:r>
              <a:rPr lang="uk-UA" sz="1200" dirty="0">
                <a:solidFill>
                  <a:schemeClr val="tx1">
                    <a:lumMod val="50000"/>
                    <a:lumOff val="50000"/>
                  </a:schemeClr>
                </a:solidFill>
              </a:rPr>
              <a:t>01044, Київ, Україна</a:t>
            </a:r>
            <a:br>
              <a:rPr lang="uk-UA" sz="1200" dirty="0">
                <a:solidFill>
                  <a:schemeClr val="tx1">
                    <a:lumMod val="50000"/>
                    <a:lumOff val="50000"/>
                  </a:schemeClr>
                </a:solidFill>
              </a:rPr>
            </a:br>
            <a:r>
              <a:rPr lang="uk-UA" sz="1200" dirty="0">
                <a:solidFill>
                  <a:schemeClr val="tx1">
                    <a:lumMod val="50000"/>
                    <a:lumOff val="50000"/>
                  </a:schemeClr>
                </a:solidFill>
              </a:rPr>
              <a:t>Тел.: +38 044 581 19 56/57</a:t>
            </a:r>
            <a:br>
              <a:rPr lang="uk-UA" sz="1200" dirty="0">
                <a:solidFill>
                  <a:schemeClr val="tx1">
                    <a:lumMod val="50000"/>
                    <a:lumOff val="50000"/>
                  </a:schemeClr>
                </a:solidFill>
              </a:rPr>
            </a:br>
            <a:r>
              <a:rPr lang="uk-UA" sz="1200" dirty="0">
                <a:solidFill>
                  <a:schemeClr val="tx1">
                    <a:lumMod val="50000"/>
                    <a:lumOff val="50000"/>
                  </a:schemeClr>
                </a:solidFill>
              </a:rPr>
              <a:t>Факс: +38 044 581 19 54</a:t>
            </a:r>
          </a:p>
          <a:p>
            <a:pPr fontAlgn="auto">
              <a:spcBef>
                <a:spcPts val="0"/>
              </a:spcBef>
              <a:spcAft>
                <a:spcPts val="300"/>
              </a:spcAft>
              <a:buClr>
                <a:srgbClr val="000000"/>
              </a:buClr>
            </a:pPr>
            <a:r>
              <a:rPr lang="uk-UA" sz="1200" dirty="0">
                <a:solidFill>
                  <a:schemeClr val="tx1">
                    <a:lumMod val="50000"/>
                    <a:lumOff val="50000"/>
                  </a:schemeClr>
                </a:solidFill>
              </a:rPr>
              <a:t>Електронна пошта: </a:t>
            </a:r>
            <a:r>
              <a:rPr lang="de-DE" sz="1200" dirty="0">
                <a:solidFill>
                  <a:schemeClr val="tx1">
                    <a:lumMod val="50000"/>
                    <a:lumOff val="50000"/>
                  </a:schemeClr>
                </a:solidFill>
              </a:rPr>
              <a:t>giz-ukraine@giz.de</a:t>
            </a:r>
            <a:br>
              <a:rPr lang="de-DE" sz="1200" dirty="0">
                <a:solidFill>
                  <a:schemeClr val="tx1">
                    <a:lumMod val="50000"/>
                    <a:lumOff val="50000"/>
                  </a:schemeClr>
                </a:solidFill>
              </a:rPr>
            </a:br>
            <a:r>
              <a:rPr lang="uk-UA" sz="1200" dirty="0">
                <a:solidFill>
                  <a:schemeClr val="tx1">
                    <a:lumMod val="50000"/>
                    <a:lumOff val="50000"/>
                  </a:schemeClr>
                </a:solidFill>
              </a:rPr>
              <a:t>Сайт: </a:t>
            </a:r>
            <a:r>
              <a:rPr lang="de-DE" sz="1200" dirty="0">
                <a:solidFill>
                  <a:schemeClr val="tx1">
                    <a:lumMod val="50000"/>
                    <a:lumOff val="50000"/>
                  </a:schemeClr>
                </a:solidFill>
              </a:rPr>
              <a:t>www.giz.de/ukraine</a:t>
            </a: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a:p>
            <a:pPr fontAlgn="auto">
              <a:spcBef>
                <a:spcPts val="0"/>
              </a:spcBef>
              <a:spcAft>
                <a:spcPts val="300"/>
              </a:spcAft>
              <a:buClr>
                <a:srgbClr val="000000"/>
              </a:buClr>
            </a:pPr>
            <a:endParaRPr lang="uk-UA" sz="1200" dirty="0">
              <a:solidFill>
                <a:srgbClr val="6E6452"/>
              </a:solidFill>
              <a:latin typeface="+mn-lt"/>
            </a:endParaRPr>
          </a:p>
        </p:txBody>
      </p:sp>
      <p:pic>
        <p:nvPicPr>
          <p:cNvPr id="5"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1810"/>
            <a:ext cx="9144000" cy="1115568"/>
          </a:xfrm>
          <a:prstGeom prst="rect">
            <a:avLst/>
          </a:prstGeom>
          <a:noFill/>
          <a:ln w="9525">
            <a:noFill/>
            <a:miter lim="800000"/>
            <a:headEnd/>
            <a:tailEnd/>
          </a:ln>
        </p:spPr>
      </p:pic>
      <p:pic>
        <p:nvPicPr>
          <p:cNvPr id="6" name="Grafik 7"/>
          <p:cNvPicPr>
            <a:picLocks noChangeAspect="1"/>
          </p:cNvPicPr>
          <p:nvPr/>
        </p:nvPicPr>
        <p:blipFill>
          <a:blip r:embed="rId4" cstate="print"/>
          <a:srcRect/>
          <a:stretch>
            <a:fillRect/>
          </a:stretch>
        </p:blipFill>
        <p:spPr bwMode="auto">
          <a:xfrm>
            <a:off x="9529657" y="239490"/>
            <a:ext cx="2106612" cy="877888"/>
          </a:xfrm>
          <a:prstGeom prst="rect">
            <a:avLst/>
          </a:prstGeom>
          <a:noFill/>
          <a:ln w="9525">
            <a:noFill/>
            <a:miter lim="800000"/>
            <a:headEnd/>
            <a:tailEnd/>
          </a:ln>
        </p:spPr>
      </p:pic>
    </p:spTree>
    <p:extLst>
      <p:ext uri="{BB962C8B-B14F-4D97-AF65-F5344CB8AC3E}">
        <p14:creationId xmlns:p14="http://schemas.microsoft.com/office/powerpoint/2010/main" val="2989502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dirty="0"/>
              <a:t>Схема теплового пункту</a:t>
            </a:r>
            <a:endParaRPr lang="en-GB" dirty="0"/>
          </a:p>
        </p:txBody>
      </p:sp>
      <p:sp>
        <p:nvSpPr>
          <p:cNvPr id="5" name="Rectangle 2"/>
          <p:cNvSpPr>
            <a:spLocks noChangeArrowheads="1"/>
          </p:cNvSpPr>
          <p:nvPr/>
        </p:nvSpPr>
        <p:spPr bwMode="auto">
          <a:xfrm>
            <a:off x="6888088" y="21328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pic>
        <p:nvPicPr>
          <p:cNvPr id="7" name="Picture 6"/>
          <p:cNvPicPr>
            <a:picLocks noChangeAspect="1"/>
          </p:cNvPicPr>
          <p:nvPr/>
        </p:nvPicPr>
        <p:blipFill>
          <a:blip r:embed="rId3"/>
          <a:stretch>
            <a:fillRect/>
          </a:stretch>
        </p:blipFill>
        <p:spPr>
          <a:xfrm>
            <a:off x="5906818" y="1196752"/>
            <a:ext cx="5805806" cy="5051951"/>
          </a:xfrm>
          <a:prstGeom prst="rect">
            <a:avLst/>
          </a:prstGeom>
          <a:ln w="38100">
            <a:solidFill>
              <a:schemeClr val="accent3"/>
            </a:solidFill>
          </a:ln>
        </p:spPr>
      </p:pic>
      <p:pic>
        <p:nvPicPr>
          <p:cNvPr id="11" name="Picture 10" descr="DSCF2511.JPG"/>
          <p:cNvPicPr>
            <a:picLocks noChangeAspect="1"/>
          </p:cNvPicPr>
          <p:nvPr/>
        </p:nvPicPr>
        <p:blipFill rotWithShape="1">
          <a:blip r:embed="rId4" cstate="print"/>
          <a:srcRect l="8450" r="13910"/>
          <a:stretch/>
        </p:blipFill>
        <p:spPr bwMode="auto">
          <a:xfrm>
            <a:off x="527380" y="1196752"/>
            <a:ext cx="5169785" cy="5051951"/>
          </a:xfrm>
          <a:prstGeom prst="rect">
            <a:avLst/>
          </a:prstGeom>
          <a:noFill/>
          <a:ln w="9525">
            <a:noFill/>
            <a:miter lim="800000"/>
            <a:headEnd/>
            <a:tailEnd/>
          </a:ln>
        </p:spPr>
      </p:pic>
    </p:spTree>
    <p:extLst>
      <p:ext uri="{BB962C8B-B14F-4D97-AF65-F5344CB8AC3E}">
        <p14:creationId xmlns:p14="http://schemas.microsoft.com/office/powerpoint/2010/main" val="3218537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dirty="0"/>
              <a:t>Елементи теплового пункту</a:t>
            </a:r>
          </a:p>
        </p:txBody>
      </p:sp>
      <p:pic>
        <p:nvPicPr>
          <p:cNvPr id="5" name="Content Placeholder 4" descr="DSCF0613.JPG"/>
          <p:cNvPicPr>
            <a:picLocks noGrp="1" noChangeAspect="1"/>
          </p:cNvPicPr>
          <p:nvPr>
            <p:ph idx="1"/>
          </p:nvPr>
        </p:nvPicPr>
        <p:blipFill rotWithShape="1">
          <a:blip r:embed="rId3" cstate="print"/>
          <a:srcRect l="30092" r="27425"/>
          <a:stretch/>
        </p:blipFill>
        <p:spPr>
          <a:xfrm>
            <a:off x="335360" y="1196751"/>
            <a:ext cx="2592288" cy="4576437"/>
          </a:xfrm>
        </p:spPr>
      </p:pic>
      <p:sp>
        <p:nvSpPr>
          <p:cNvPr id="6" name="TextBox 5"/>
          <p:cNvSpPr txBox="1"/>
          <p:nvPr/>
        </p:nvSpPr>
        <p:spPr>
          <a:xfrm>
            <a:off x="529414" y="5765512"/>
            <a:ext cx="1910075" cy="369332"/>
          </a:xfrm>
          <a:prstGeom prst="rect">
            <a:avLst/>
          </a:prstGeom>
          <a:noFill/>
        </p:spPr>
        <p:txBody>
          <a:bodyPr wrap="none" rtlCol="0">
            <a:spAutoFit/>
          </a:bodyPr>
          <a:lstStyle/>
          <a:p>
            <a:r>
              <a:rPr lang="uk-UA" dirty="0"/>
              <a:t>Теплообмінники</a:t>
            </a:r>
          </a:p>
        </p:txBody>
      </p:sp>
      <p:pic>
        <p:nvPicPr>
          <p:cNvPr id="8" name="Picture 7" descr="DSCF2531.JPG"/>
          <p:cNvPicPr>
            <a:picLocks noChangeAspect="1"/>
          </p:cNvPicPr>
          <p:nvPr/>
        </p:nvPicPr>
        <p:blipFill>
          <a:blip r:embed="rId4" cstate="print"/>
          <a:srcRect/>
          <a:stretch>
            <a:fillRect/>
          </a:stretch>
        </p:blipFill>
        <p:spPr bwMode="auto">
          <a:xfrm>
            <a:off x="3270083" y="3789040"/>
            <a:ext cx="2608877" cy="1956657"/>
          </a:xfrm>
          <a:prstGeom prst="rect">
            <a:avLst/>
          </a:prstGeom>
          <a:noFill/>
          <a:ln w="9525">
            <a:noFill/>
            <a:miter lim="800000"/>
            <a:headEnd/>
            <a:tailEnd/>
          </a:ln>
        </p:spPr>
      </p:pic>
      <p:sp>
        <p:nvSpPr>
          <p:cNvPr id="9" name="TextBox 8"/>
          <p:cNvSpPr txBox="1"/>
          <p:nvPr/>
        </p:nvSpPr>
        <p:spPr>
          <a:xfrm>
            <a:off x="3283693" y="5816948"/>
            <a:ext cx="2406684" cy="369332"/>
          </a:xfrm>
          <a:prstGeom prst="rect">
            <a:avLst/>
          </a:prstGeom>
          <a:noFill/>
        </p:spPr>
        <p:txBody>
          <a:bodyPr wrap="none" rtlCol="0">
            <a:spAutoFit/>
          </a:bodyPr>
          <a:lstStyle/>
          <a:p>
            <a:r>
              <a:rPr lang="uk-UA" dirty="0"/>
              <a:t>Розширювальні баки</a:t>
            </a:r>
          </a:p>
        </p:txBody>
      </p:sp>
      <p:pic>
        <p:nvPicPr>
          <p:cNvPr id="10" name="Picture 9" descr="DSCF5056.JPG"/>
          <p:cNvPicPr>
            <a:picLocks noChangeAspect="1"/>
          </p:cNvPicPr>
          <p:nvPr/>
        </p:nvPicPr>
        <p:blipFill>
          <a:blip r:embed="rId5" cstate="print"/>
          <a:srcRect/>
          <a:stretch>
            <a:fillRect/>
          </a:stretch>
        </p:blipFill>
        <p:spPr bwMode="auto">
          <a:xfrm>
            <a:off x="3287688" y="1195790"/>
            <a:ext cx="2591272" cy="1943454"/>
          </a:xfrm>
          <a:prstGeom prst="rect">
            <a:avLst/>
          </a:prstGeom>
          <a:noFill/>
          <a:ln w="9525">
            <a:noFill/>
            <a:miter lim="800000"/>
            <a:headEnd/>
            <a:tailEnd/>
          </a:ln>
        </p:spPr>
      </p:pic>
      <p:sp>
        <p:nvSpPr>
          <p:cNvPr id="11" name="TextBox 10"/>
          <p:cNvSpPr txBox="1"/>
          <p:nvPr/>
        </p:nvSpPr>
        <p:spPr>
          <a:xfrm>
            <a:off x="3283693" y="3163791"/>
            <a:ext cx="2464201" cy="369332"/>
          </a:xfrm>
          <a:prstGeom prst="rect">
            <a:avLst/>
          </a:prstGeom>
          <a:noFill/>
        </p:spPr>
        <p:txBody>
          <a:bodyPr wrap="none" rtlCol="0">
            <a:spAutoFit/>
          </a:bodyPr>
          <a:lstStyle/>
          <a:p>
            <a:r>
              <a:rPr lang="uk-UA" dirty="0"/>
              <a:t>Циркуляційний насос</a:t>
            </a:r>
          </a:p>
        </p:txBody>
      </p:sp>
      <p:pic>
        <p:nvPicPr>
          <p:cNvPr id="12" name="Picture 11" descr="DSCF2420.JPG"/>
          <p:cNvPicPr>
            <a:picLocks noChangeAspect="1"/>
          </p:cNvPicPr>
          <p:nvPr/>
        </p:nvPicPr>
        <p:blipFill rotWithShape="1">
          <a:blip r:embed="rId6" cstate="print"/>
          <a:srcRect l="52144" r="13851" b="57293"/>
          <a:stretch/>
        </p:blipFill>
        <p:spPr bwMode="auto">
          <a:xfrm>
            <a:off x="6291115" y="1195789"/>
            <a:ext cx="2333376" cy="1926637"/>
          </a:xfrm>
          <a:prstGeom prst="rect">
            <a:avLst/>
          </a:prstGeom>
          <a:noFill/>
          <a:ln w="9525">
            <a:noFill/>
            <a:miter lim="800000"/>
            <a:headEnd/>
            <a:tailEnd/>
          </a:ln>
        </p:spPr>
      </p:pic>
      <p:sp>
        <p:nvSpPr>
          <p:cNvPr id="13" name="TextBox 12"/>
          <p:cNvSpPr txBox="1"/>
          <p:nvPr/>
        </p:nvSpPr>
        <p:spPr>
          <a:xfrm>
            <a:off x="6092232" y="3163791"/>
            <a:ext cx="2787943" cy="369332"/>
          </a:xfrm>
          <a:prstGeom prst="rect">
            <a:avLst/>
          </a:prstGeom>
          <a:noFill/>
        </p:spPr>
        <p:txBody>
          <a:bodyPr wrap="none" rtlCol="0">
            <a:spAutoFit/>
          </a:bodyPr>
          <a:lstStyle/>
          <a:p>
            <a:r>
              <a:rPr lang="uk-UA" dirty="0"/>
              <a:t>Балансувальний клапан</a:t>
            </a:r>
          </a:p>
        </p:txBody>
      </p:sp>
      <p:pic>
        <p:nvPicPr>
          <p:cNvPr id="14" name="Content Placeholder 4" descr="IMG_7601.JPG"/>
          <p:cNvPicPr>
            <a:picLocks noChangeAspect="1"/>
          </p:cNvPicPr>
          <p:nvPr/>
        </p:nvPicPr>
        <p:blipFill rotWithShape="1">
          <a:blip r:embed="rId7" cstate="print"/>
          <a:srcRect l="37248" t="11173" r="8949" b="29966"/>
          <a:stretch/>
        </p:blipFill>
        <p:spPr bwMode="auto">
          <a:xfrm>
            <a:off x="6291115" y="3788388"/>
            <a:ext cx="2349400" cy="195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6249464" y="5816948"/>
            <a:ext cx="2356864" cy="369332"/>
          </a:xfrm>
          <a:prstGeom prst="rect">
            <a:avLst/>
          </a:prstGeom>
          <a:noFill/>
        </p:spPr>
        <p:txBody>
          <a:bodyPr wrap="none" rtlCol="0">
            <a:spAutoFit/>
          </a:bodyPr>
          <a:lstStyle/>
          <a:p>
            <a:r>
              <a:rPr lang="uk-UA" dirty="0"/>
              <a:t>Датчик температури</a:t>
            </a:r>
          </a:p>
        </p:txBody>
      </p:sp>
      <p:pic>
        <p:nvPicPr>
          <p:cNvPr id="18" name="Picture 17" descr="DSCF2532.JPG"/>
          <p:cNvPicPr>
            <a:picLocks noChangeAspect="1"/>
          </p:cNvPicPr>
          <p:nvPr/>
        </p:nvPicPr>
        <p:blipFill>
          <a:blip r:embed="rId8" cstate="print"/>
          <a:srcRect/>
          <a:stretch>
            <a:fillRect/>
          </a:stretch>
        </p:blipFill>
        <p:spPr bwMode="auto">
          <a:xfrm>
            <a:off x="9036646" y="1195789"/>
            <a:ext cx="2677726" cy="1926637"/>
          </a:xfrm>
          <a:prstGeom prst="rect">
            <a:avLst/>
          </a:prstGeom>
          <a:noFill/>
          <a:ln w="9525">
            <a:noFill/>
            <a:miter lim="800000"/>
            <a:headEnd/>
            <a:tailEnd/>
          </a:ln>
        </p:spPr>
      </p:pic>
      <p:sp>
        <p:nvSpPr>
          <p:cNvPr id="19" name="TextBox 18"/>
          <p:cNvSpPr txBox="1"/>
          <p:nvPr/>
        </p:nvSpPr>
        <p:spPr>
          <a:xfrm>
            <a:off x="9242427" y="3115300"/>
            <a:ext cx="2248436" cy="646331"/>
          </a:xfrm>
          <a:prstGeom prst="rect">
            <a:avLst/>
          </a:prstGeom>
          <a:noFill/>
        </p:spPr>
        <p:txBody>
          <a:bodyPr wrap="none" rtlCol="0">
            <a:spAutoFit/>
          </a:bodyPr>
          <a:lstStyle/>
          <a:p>
            <a:pPr algn="ctr"/>
            <a:r>
              <a:rPr lang="uk-UA" dirty="0"/>
              <a:t>Лічильник тепла</a:t>
            </a:r>
          </a:p>
          <a:p>
            <a:pPr algn="ctr"/>
            <a:r>
              <a:rPr lang="uk-UA" dirty="0"/>
              <a:t>(теплообчислювач)</a:t>
            </a:r>
          </a:p>
        </p:txBody>
      </p:sp>
      <p:pic>
        <p:nvPicPr>
          <p:cNvPr id="20" name="Picture 19" descr="DSCF8202.JPG"/>
          <p:cNvPicPr>
            <a:picLocks noChangeAspect="1"/>
          </p:cNvPicPr>
          <p:nvPr/>
        </p:nvPicPr>
        <p:blipFill>
          <a:blip r:embed="rId9" cstate="print"/>
          <a:srcRect/>
          <a:stretch>
            <a:fillRect/>
          </a:stretch>
        </p:blipFill>
        <p:spPr bwMode="auto">
          <a:xfrm>
            <a:off x="9067493" y="3788387"/>
            <a:ext cx="2609745" cy="1957309"/>
          </a:xfrm>
          <a:prstGeom prst="rect">
            <a:avLst/>
          </a:prstGeom>
          <a:noFill/>
          <a:ln w="9525">
            <a:noFill/>
            <a:miter lim="800000"/>
            <a:headEnd/>
            <a:tailEnd/>
          </a:ln>
        </p:spPr>
      </p:pic>
      <p:sp>
        <p:nvSpPr>
          <p:cNvPr id="21" name="TextBox 20"/>
          <p:cNvSpPr txBox="1"/>
          <p:nvPr/>
        </p:nvSpPr>
        <p:spPr>
          <a:xfrm>
            <a:off x="9197077" y="5816948"/>
            <a:ext cx="2356864" cy="646331"/>
          </a:xfrm>
          <a:prstGeom prst="rect">
            <a:avLst/>
          </a:prstGeom>
          <a:noFill/>
        </p:spPr>
        <p:txBody>
          <a:bodyPr wrap="none" rtlCol="0">
            <a:spAutoFit/>
          </a:bodyPr>
          <a:lstStyle/>
          <a:p>
            <a:r>
              <a:rPr lang="uk-UA" dirty="0"/>
              <a:t>Датчик температури</a:t>
            </a:r>
          </a:p>
          <a:p>
            <a:r>
              <a:rPr lang="uk-UA" dirty="0"/>
              <a:t>зовнішнього повітря</a:t>
            </a:r>
          </a:p>
        </p:txBody>
      </p:sp>
    </p:spTree>
    <p:extLst>
      <p:ext uri="{BB962C8B-B14F-4D97-AF65-F5344CB8AC3E}">
        <p14:creationId xmlns:p14="http://schemas.microsoft.com/office/powerpoint/2010/main" val="3651714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uk-UA" dirty="0"/>
              <a:t>3. Класифікація систем теплопостачання</a:t>
            </a:r>
            <a:endParaRPr lang="uk-UA" dirty="0">
              <a:solidFill>
                <a:srgbClr val="FF0000"/>
              </a:solidFill>
            </a:endParaRPr>
          </a:p>
        </p:txBody>
      </p:sp>
      <p:sp>
        <p:nvSpPr>
          <p:cNvPr id="3" name="Content Placeholder 2"/>
          <p:cNvSpPr>
            <a:spLocks noGrp="1"/>
          </p:cNvSpPr>
          <p:nvPr>
            <p:ph idx="1"/>
          </p:nvPr>
        </p:nvSpPr>
        <p:spPr>
          <a:xfrm>
            <a:off x="551045" y="1412776"/>
            <a:ext cx="5040899" cy="4608512"/>
          </a:xfrm>
        </p:spPr>
        <p:style>
          <a:lnRef idx="2">
            <a:schemeClr val="accent5"/>
          </a:lnRef>
          <a:fillRef idx="1">
            <a:schemeClr val="lt1"/>
          </a:fillRef>
          <a:effectRef idx="0">
            <a:schemeClr val="accent5"/>
          </a:effectRef>
          <a:fontRef idx="minor">
            <a:schemeClr val="dk1"/>
          </a:fontRef>
        </p:style>
        <p:txBody>
          <a:bodyPr>
            <a:normAutofit lnSpcReduction="10000"/>
          </a:bodyPr>
          <a:lstStyle/>
          <a:p>
            <a:pPr marL="395478" indent="-285750" fontAlgn="auto">
              <a:spcAft>
                <a:spcPts val="0"/>
              </a:spcAft>
              <a:buClrTx/>
              <a:defRPr/>
            </a:pPr>
            <a:r>
              <a:rPr lang="uk-UA" altLang="lv-LV" sz="2000" dirty="0"/>
              <a:t>За місцем розташування джерела тепла</a:t>
            </a:r>
          </a:p>
          <a:p>
            <a:pPr marL="395478" indent="-285750" fontAlgn="auto">
              <a:spcAft>
                <a:spcPts val="0"/>
              </a:spcAft>
              <a:buClrTx/>
              <a:defRPr/>
            </a:pPr>
            <a:r>
              <a:rPr lang="uk-UA" altLang="lv-LV" sz="2000" dirty="0"/>
              <a:t>За типом теплоносія</a:t>
            </a:r>
          </a:p>
          <a:p>
            <a:pPr marL="395478" indent="-285750" fontAlgn="auto">
              <a:spcAft>
                <a:spcPts val="0"/>
              </a:spcAft>
              <a:buClrTx/>
              <a:defRPr/>
            </a:pPr>
            <a:r>
              <a:rPr lang="uk-UA" altLang="lv-LV" sz="2000" dirty="0"/>
              <a:t>За способом теплопередачі нагрівальних приладів</a:t>
            </a:r>
          </a:p>
          <a:p>
            <a:pPr marL="395478" indent="-285750" fontAlgn="auto">
              <a:spcAft>
                <a:spcPts val="0"/>
              </a:spcAft>
              <a:buClrTx/>
              <a:defRPr/>
            </a:pPr>
            <a:r>
              <a:rPr lang="uk-UA" altLang="lv-LV" sz="2000" dirty="0"/>
              <a:t>За способом циркуляції теплоносія</a:t>
            </a:r>
          </a:p>
          <a:p>
            <a:pPr marL="395478" indent="-285750" fontAlgn="auto">
              <a:spcAft>
                <a:spcPts val="0"/>
              </a:spcAft>
              <a:buClrTx/>
              <a:defRPr/>
            </a:pPr>
            <a:r>
              <a:rPr lang="uk-UA" sz="2000" dirty="0"/>
              <a:t>За схемою з'єднання труб із опалювальними приладами</a:t>
            </a:r>
            <a:endParaRPr lang="uk-UA" altLang="lv-LV" sz="2000" dirty="0"/>
          </a:p>
          <a:p>
            <a:pPr marL="395478" indent="-285750" fontAlgn="auto">
              <a:spcAft>
                <a:spcPts val="0"/>
              </a:spcAft>
              <a:buClrTx/>
              <a:defRPr/>
            </a:pPr>
            <a:r>
              <a:rPr lang="uk-UA" sz="2000" dirty="0"/>
              <a:t>Системи з вертикальною і горизонтальною розводкою</a:t>
            </a:r>
            <a:endParaRPr lang="uk-UA" altLang="lv-LV" sz="2000" dirty="0"/>
          </a:p>
          <a:p>
            <a:pPr marL="395478" indent="-285750" fontAlgn="auto">
              <a:spcAft>
                <a:spcPts val="0"/>
              </a:spcAft>
              <a:buClrTx/>
              <a:defRPr/>
            </a:pPr>
            <a:r>
              <a:rPr lang="uk-UA" sz="2000" dirty="0"/>
              <a:t>За розташуванням магістралей</a:t>
            </a:r>
            <a:endParaRPr lang="uk-UA" altLang="lv-LV" sz="2000" dirty="0"/>
          </a:p>
          <a:p>
            <a:pPr marL="395478" indent="-285750" fontAlgn="auto">
              <a:spcAft>
                <a:spcPts val="0"/>
              </a:spcAft>
              <a:buClrTx/>
              <a:defRPr/>
            </a:pPr>
            <a:r>
              <a:rPr lang="uk-UA" sz="2000" dirty="0"/>
              <a:t>За напрямком руху циркулювального теплоносія в подаючій і зворотній магістралях</a:t>
            </a:r>
            <a:endParaRPr lang="uk-UA" altLang="lv-LV" sz="2000" dirty="0"/>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5807967" y="1412776"/>
            <a:ext cx="6012161" cy="4608512"/>
          </a:xfrm>
          <a:prstGeom prst="rect">
            <a:avLst/>
          </a:prstGeom>
        </p:spPr>
      </p:pic>
    </p:spTree>
    <p:extLst>
      <p:ext uri="{BB962C8B-B14F-4D97-AF65-F5344CB8AC3E}">
        <p14:creationId xmlns:p14="http://schemas.microsoft.com/office/powerpoint/2010/main" val="4039845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296" y="368300"/>
            <a:ext cx="10033115" cy="737494"/>
          </a:xfrm>
        </p:spPr>
        <p:txBody>
          <a:bodyPr>
            <a:normAutofit/>
          </a:bodyPr>
          <a:lstStyle/>
          <a:p>
            <a:pPr marL="109728" fontAlgn="auto">
              <a:spcAft>
                <a:spcPts val="0"/>
              </a:spcAft>
              <a:buClr>
                <a:schemeClr val="accent3"/>
              </a:buClr>
              <a:defRPr/>
            </a:pPr>
            <a:r>
              <a:rPr lang="uk-UA" dirty="0"/>
              <a:t>3.1. За місцем розташування джерела тепла</a:t>
            </a:r>
          </a:p>
        </p:txBody>
      </p:sp>
      <p:pic>
        <p:nvPicPr>
          <p:cNvPr id="5" name="Picture 4"/>
          <p:cNvPicPr>
            <a:picLocks noChangeAspect="1"/>
          </p:cNvPicPr>
          <p:nvPr/>
        </p:nvPicPr>
        <p:blipFill rotWithShape="1">
          <a:blip r:embed="rId3"/>
          <a:srcRect l="2425" r="1747" b="1805"/>
          <a:stretch/>
        </p:blipFill>
        <p:spPr>
          <a:xfrm>
            <a:off x="248296" y="2276873"/>
            <a:ext cx="5688632" cy="3632402"/>
          </a:xfrm>
          <a:prstGeom prst="rect">
            <a:avLst/>
          </a:prstGeom>
          <a:ln w="38100">
            <a:solidFill>
              <a:schemeClr val="accent6"/>
            </a:solidFill>
          </a:ln>
        </p:spPr>
      </p:pic>
      <p:pic>
        <p:nvPicPr>
          <p:cNvPr id="3" name="Picture 2"/>
          <p:cNvPicPr>
            <a:picLocks noChangeAspect="1"/>
          </p:cNvPicPr>
          <p:nvPr/>
        </p:nvPicPr>
        <p:blipFill rotWithShape="1">
          <a:blip r:embed="rId4"/>
          <a:srcRect l="-3902" r="873"/>
          <a:stretch/>
        </p:blipFill>
        <p:spPr>
          <a:xfrm>
            <a:off x="6240016" y="2242716"/>
            <a:ext cx="5703540" cy="3666559"/>
          </a:xfrm>
          <a:prstGeom prst="rect">
            <a:avLst/>
          </a:prstGeom>
          <a:ln w="38100">
            <a:solidFill>
              <a:schemeClr val="accent4">
                <a:lumMod val="75000"/>
              </a:schemeClr>
            </a:solidFill>
          </a:ln>
        </p:spPr>
      </p:pic>
      <p:sp>
        <p:nvSpPr>
          <p:cNvPr id="4" name="Rectangle 3"/>
          <p:cNvSpPr/>
          <p:nvPr/>
        </p:nvSpPr>
        <p:spPr>
          <a:xfrm>
            <a:off x="6240016" y="1368167"/>
            <a:ext cx="5703540"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lIns="36000" rIns="36000">
            <a:spAutoFit/>
          </a:bodyPr>
          <a:lstStyle/>
          <a:p>
            <a:pPr algn="ctr"/>
            <a:r>
              <a:rPr lang="uk-UA" b="1" dirty="0">
                <a:solidFill>
                  <a:schemeClr val="tx1"/>
                </a:solidFill>
              </a:rPr>
              <a:t>Місцеві (автономні) системи теплопостачання</a:t>
            </a:r>
          </a:p>
          <a:p>
            <a:pPr algn="ctr"/>
            <a:r>
              <a:rPr lang="uk-UA" dirty="0">
                <a:solidFill>
                  <a:schemeClr val="tx1"/>
                </a:solidFill>
              </a:rPr>
              <a:t>Кожне помешкання має одне або кілька джерел тепла</a:t>
            </a:r>
          </a:p>
        </p:txBody>
      </p:sp>
      <p:sp>
        <p:nvSpPr>
          <p:cNvPr id="8" name="Rectangle 7"/>
          <p:cNvSpPr/>
          <p:nvPr/>
        </p:nvSpPr>
        <p:spPr>
          <a:xfrm>
            <a:off x="233388" y="1368167"/>
            <a:ext cx="5703540" cy="92333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lIns="36000" rIns="36000">
            <a:spAutoFit/>
          </a:bodyPr>
          <a:lstStyle/>
          <a:p>
            <a:pPr algn="ctr"/>
            <a:r>
              <a:rPr lang="uk-UA" b="1" dirty="0">
                <a:solidFill>
                  <a:schemeClr val="bg1"/>
                </a:solidFill>
              </a:rPr>
              <a:t>Централізовані системи теплопостачання</a:t>
            </a:r>
          </a:p>
          <a:p>
            <a:pPr algn="ctr"/>
            <a:r>
              <a:rPr lang="uk-UA" dirty="0">
                <a:solidFill>
                  <a:schemeClr val="bg1"/>
                </a:solidFill>
              </a:rPr>
              <a:t>Тепло до всіх помешкань надходить із одного центрального джерела</a:t>
            </a:r>
          </a:p>
        </p:txBody>
      </p:sp>
    </p:spTree>
    <p:extLst>
      <p:ext uri="{BB962C8B-B14F-4D97-AF65-F5344CB8AC3E}">
        <p14:creationId xmlns:p14="http://schemas.microsoft.com/office/powerpoint/2010/main" val="502929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marL="109728" fontAlgn="auto">
              <a:spcAft>
                <a:spcPts val="0"/>
              </a:spcAft>
              <a:buClr>
                <a:schemeClr val="accent3"/>
              </a:buClr>
              <a:defRPr/>
            </a:pPr>
            <a:r>
              <a:rPr lang="en-US" dirty="0"/>
              <a:t>3.2. </a:t>
            </a:r>
            <a:r>
              <a:rPr lang="uk-UA" altLang="lv-LV" dirty="0"/>
              <a:t>За типом теплоносія</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352869267"/>
              </p:ext>
            </p:extLst>
          </p:nvPr>
        </p:nvGraphicFramePr>
        <p:xfrm>
          <a:off x="407368" y="1412776"/>
          <a:ext cx="11329255" cy="4662873"/>
        </p:xfrm>
        <a:graphic>
          <a:graphicData uri="http://schemas.openxmlformats.org/drawingml/2006/table">
            <a:tbl>
              <a:tblPr firstRow="1" bandRow="1">
                <a:tableStyleId>{5C22544A-7EE6-4342-B048-85BDC9FD1C3A}</a:tableStyleId>
              </a:tblPr>
              <a:tblGrid>
                <a:gridCol w="2265851">
                  <a:extLst>
                    <a:ext uri="{9D8B030D-6E8A-4147-A177-3AD203B41FA5}">
                      <a16:colId xmlns:a16="http://schemas.microsoft.com/office/drawing/2014/main" val="20000"/>
                    </a:ext>
                  </a:extLst>
                </a:gridCol>
                <a:gridCol w="2265851">
                  <a:extLst>
                    <a:ext uri="{9D8B030D-6E8A-4147-A177-3AD203B41FA5}">
                      <a16:colId xmlns:a16="http://schemas.microsoft.com/office/drawing/2014/main" val="20001"/>
                    </a:ext>
                  </a:extLst>
                </a:gridCol>
                <a:gridCol w="2265851">
                  <a:extLst>
                    <a:ext uri="{9D8B030D-6E8A-4147-A177-3AD203B41FA5}">
                      <a16:colId xmlns:a16="http://schemas.microsoft.com/office/drawing/2014/main" val="20002"/>
                    </a:ext>
                  </a:extLst>
                </a:gridCol>
                <a:gridCol w="2265851">
                  <a:extLst>
                    <a:ext uri="{9D8B030D-6E8A-4147-A177-3AD203B41FA5}">
                      <a16:colId xmlns:a16="http://schemas.microsoft.com/office/drawing/2014/main" val="20003"/>
                    </a:ext>
                  </a:extLst>
                </a:gridCol>
                <a:gridCol w="2265851">
                  <a:extLst>
                    <a:ext uri="{9D8B030D-6E8A-4147-A177-3AD203B41FA5}">
                      <a16:colId xmlns:a16="http://schemas.microsoft.com/office/drawing/2014/main" val="20004"/>
                    </a:ext>
                  </a:extLst>
                </a:gridCol>
              </a:tblGrid>
              <a:tr h="408341">
                <a:tc>
                  <a:txBody>
                    <a:bodyPr/>
                    <a:lstStyle/>
                    <a:p>
                      <a:pPr algn="ctr"/>
                      <a:r>
                        <a:rPr lang="uk-UA" sz="1800" noProof="0" dirty="0"/>
                        <a:t>Водяні</a:t>
                      </a:r>
                      <a:endParaRPr lang="uk-UA" noProof="0" dirty="0"/>
                    </a:p>
                  </a:txBody>
                  <a:tcPr/>
                </a:tc>
                <a:tc>
                  <a:txBody>
                    <a:bodyPr/>
                    <a:lstStyle/>
                    <a:p>
                      <a:pPr algn="ctr"/>
                      <a:r>
                        <a:rPr lang="uk-UA" sz="1800" noProof="0" dirty="0"/>
                        <a:t>Повітряні</a:t>
                      </a:r>
                      <a:endParaRPr lang="uk-UA" noProof="0" dirty="0"/>
                    </a:p>
                  </a:txBody>
                  <a:tcPr/>
                </a:tc>
                <a:tc>
                  <a:txBody>
                    <a:bodyPr/>
                    <a:lstStyle/>
                    <a:p>
                      <a:pPr algn="ctr"/>
                      <a:r>
                        <a:rPr lang="uk-UA" sz="1800" noProof="0" dirty="0"/>
                        <a:t>Електричні</a:t>
                      </a:r>
                      <a:endParaRPr lang="uk-UA" noProof="0" dirty="0"/>
                    </a:p>
                  </a:txBody>
                  <a:tcPr/>
                </a:tc>
                <a:tc>
                  <a:txBody>
                    <a:bodyPr/>
                    <a:lstStyle/>
                    <a:p>
                      <a:pPr algn="ctr"/>
                      <a:r>
                        <a:rPr lang="uk-UA" sz="1800" noProof="0" dirty="0"/>
                        <a:t>Парові</a:t>
                      </a:r>
                      <a:endParaRPr lang="uk-UA" noProof="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1800" noProof="0" dirty="0"/>
                        <a:t>Газові</a:t>
                      </a:r>
                    </a:p>
                  </a:txBody>
                  <a:tcPr/>
                </a:tc>
                <a:extLst>
                  <a:ext uri="{0D108BD9-81ED-4DB2-BD59-A6C34878D82A}">
                    <a16:rowId xmlns:a16="http://schemas.microsoft.com/office/drawing/2014/main" val="10000"/>
                  </a:ext>
                </a:extLst>
              </a:tr>
              <a:tr h="2517172">
                <a:tc>
                  <a:txBody>
                    <a:bodyPr/>
                    <a:lstStyle/>
                    <a:p>
                      <a:endParaRPr lang="uk-UA" noProof="0" dirty="0"/>
                    </a:p>
                  </a:txBody>
                  <a:tcPr/>
                </a:tc>
                <a:tc>
                  <a:txBody>
                    <a:bodyPr/>
                    <a:lstStyle/>
                    <a:p>
                      <a:endParaRPr lang="uk-UA" noProof="0" dirty="0"/>
                    </a:p>
                  </a:txBody>
                  <a:tcPr/>
                </a:tc>
                <a:tc>
                  <a:txBody>
                    <a:bodyPr/>
                    <a:lstStyle/>
                    <a:p>
                      <a:endParaRPr lang="uk-UA" noProof="0" dirty="0"/>
                    </a:p>
                    <a:p>
                      <a:endParaRPr lang="uk-UA" noProof="0" dirty="0"/>
                    </a:p>
                    <a:p>
                      <a:endParaRPr lang="uk-UA" noProof="0" dirty="0"/>
                    </a:p>
                    <a:p>
                      <a:endParaRPr lang="uk-UA" noProof="0" dirty="0"/>
                    </a:p>
                    <a:p>
                      <a:endParaRPr lang="uk-UA" noProof="0" dirty="0"/>
                    </a:p>
                    <a:p>
                      <a:endParaRPr lang="uk-UA" noProof="0" dirty="0"/>
                    </a:p>
                    <a:p>
                      <a:endParaRPr lang="uk-UA" noProof="0" dirty="0"/>
                    </a:p>
                    <a:p>
                      <a:endParaRPr lang="uk-UA" noProof="0" dirty="0"/>
                    </a:p>
                  </a:txBody>
                  <a:tcPr/>
                </a:tc>
                <a:tc gridSpan="2">
                  <a:txBody>
                    <a:bodyPr/>
                    <a:lstStyle/>
                    <a:p>
                      <a:endParaRPr lang="uk-UA" noProof="0" dirty="0"/>
                    </a:p>
                  </a:txBody>
                  <a:tcPr/>
                </a:tc>
                <a:tc hMerge="1">
                  <a:txBody>
                    <a:bodyPr/>
                    <a:lstStyle/>
                    <a:p>
                      <a:endParaRPr lang="en-GB" dirty="0"/>
                    </a:p>
                  </a:txBody>
                  <a:tcPr/>
                </a:tc>
                <a:extLst>
                  <a:ext uri="{0D108BD9-81ED-4DB2-BD59-A6C34878D82A}">
                    <a16:rowId xmlns:a16="http://schemas.microsoft.com/office/drawing/2014/main" val="10001"/>
                  </a:ext>
                </a:extLst>
              </a:tr>
              <a:tr h="1610990">
                <a:tc>
                  <a:txBody>
                    <a:bodyPr/>
                    <a:lstStyle/>
                    <a:p>
                      <a:pPr algn="ctr"/>
                      <a:r>
                        <a:rPr lang="uk-UA" noProof="0" dirty="0"/>
                        <a:t>Найпоширеніший теплоносій</a:t>
                      </a:r>
                    </a:p>
                  </a:txBody>
                  <a:tcPr anchor="ctr"/>
                </a:tc>
                <a:tc>
                  <a:txBody>
                    <a:bodyPr/>
                    <a:lstStyle/>
                    <a:p>
                      <a:pPr algn="ctr"/>
                      <a:r>
                        <a:rPr lang="uk-UA" noProof="0" dirty="0"/>
                        <a:t>Використовують як теплоносій у багатьох ситуаціях. Не дуже поширені в житловому секторі</a:t>
                      </a:r>
                    </a:p>
                  </a:txBody>
                  <a:tcPr anchor="ctr"/>
                </a:tc>
                <a:tc>
                  <a:txBody>
                    <a:bodyPr/>
                    <a:lstStyle/>
                    <a:p>
                      <a:pPr algn="ctr"/>
                      <a:r>
                        <a:rPr lang="uk-UA" noProof="0" dirty="0"/>
                        <a:t>Використання електроенергії безпосередньо</a:t>
                      </a:r>
                      <a:r>
                        <a:rPr lang="uk-UA" baseline="0" noProof="0" dirty="0"/>
                        <a:t> </a:t>
                      </a:r>
                      <a:r>
                        <a:rPr lang="uk-UA" noProof="0" dirty="0"/>
                        <a:t>для опалення можливе, але це нерозумно </a:t>
                      </a:r>
                    </a:p>
                  </a:txBody>
                  <a:tcPr anchor="ctr"/>
                </a:tc>
                <a:tc gridSpan="2">
                  <a:txBody>
                    <a:bodyPr/>
                    <a:lstStyle/>
                    <a:p>
                      <a:pPr algn="ctr"/>
                      <a:r>
                        <a:rPr lang="uk-UA" baseline="0" noProof="0" dirty="0"/>
                        <a:t>Типові для промислового використання</a:t>
                      </a:r>
                      <a:endParaRPr lang="uk-UA" noProof="0" dirty="0"/>
                    </a:p>
                  </a:txBody>
                  <a:tcPr anchor="ctr"/>
                </a:tc>
                <a:tc hMerge="1">
                  <a:txBody>
                    <a:bodyPr/>
                    <a:lstStyle/>
                    <a:p>
                      <a:endParaRPr lang="en-GB" dirty="0"/>
                    </a:p>
                  </a:txBody>
                  <a:tcPr/>
                </a:tc>
                <a:extLst>
                  <a:ext uri="{0D108BD9-81ED-4DB2-BD59-A6C34878D82A}">
                    <a16:rowId xmlns:a16="http://schemas.microsoft.com/office/drawing/2014/main" val="10002"/>
                  </a:ext>
                </a:extLst>
              </a:tr>
            </a:tbl>
          </a:graphicData>
        </a:graphic>
      </p:graphicFrame>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665" t="14129" r="-665" b="11693"/>
          <a:stretch/>
        </p:blipFill>
        <p:spPr>
          <a:xfrm>
            <a:off x="5147195" y="1929532"/>
            <a:ext cx="1934218" cy="2291556"/>
          </a:xfrm>
          <a:prstGeom prst="rect">
            <a:avLst/>
          </a:prstGeom>
        </p:spPr>
      </p:pic>
      <p:pic>
        <p:nvPicPr>
          <p:cNvPr id="13" name="Picture 12" descr="DSCF2536.JPG"/>
          <p:cNvPicPr>
            <a:picLocks noChangeAspect="1"/>
          </p:cNvPicPr>
          <p:nvPr/>
        </p:nvPicPr>
        <p:blipFill rotWithShape="1">
          <a:blip r:embed="rId4" cstate="print"/>
          <a:srcRect l="13037" r="14513"/>
          <a:stretch/>
        </p:blipFill>
        <p:spPr bwMode="auto">
          <a:xfrm>
            <a:off x="540081" y="1942232"/>
            <a:ext cx="2086763" cy="2278856"/>
          </a:xfrm>
          <a:prstGeom prst="rect">
            <a:avLst/>
          </a:prstGeom>
          <a:noFill/>
          <a:ln w="9525">
            <a:noFill/>
            <a:miter lim="800000"/>
            <a:headEnd/>
            <a:tailEnd/>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255" r="6336"/>
          <a:stretch/>
        </p:blipFill>
        <p:spPr>
          <a:xfrm>
            <a:off x="2855640" y="1942232"/>
            <a:ext cx="2016224" cy="2278856"/>
          </a:xfrm>
          <a:prstGeom prst="rect">
            <a:avLst/>
          </a:prstGeom>
        </p:spPr>
      </p:pic>
      <p:pic>
        <p:nvPicPr>
          <p:cNvPr id="7" name="Picture 6"/>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t="18036" b="7189"/>
          <a:stretch/>
        </p:blipFill>
        <p:spPr>
          <a:xfrm>
            <a:off x="7356744" y="1929532"/>
            <a:ext cx="4248472" cy="2291555"/>
          </a:xfrm>
          <a:prstGeom prst="rect">
            <a:avLst/>
          </a:prstGeom>
        </p:spPr>
      </p:pic>
    </p:spTree>
    <p:extLst>
      <p:ext uri="{BB962C8B-B14F-4D97-AF65-F5344CB8AC3E}">
        <p14:creationId xmlns:p14="http://schemas.microsoft.com/office/powerpoint/2010/main" val="1839779748"/>
      </p:ext>
    </p:extLst>
  </p:cSld>
  <p:clrMapOvr>
    <a:masterClrMapping/>
  </p:clrMapOvr>
</p:sld>
</file>

<file path=ppt/theme/theme1.xml><?xml version="1.0" encoding="utf-8"?>
<a:theme xmlns:a="http://schemas.openxmlformats.org/drawingml/2006/main" name="VASSI_zals">
  <a:themeElements>
    <a:clrScheme name="Custom 4">
      <a:dk1>
        <a:srgbClr val="000000"/>
      </a:dk1>
      <a:lt1>
        <a:srgbClr val="FFFFFF"/>
      </a:lt1>
      <a:dk2>
        <a:srgbClr val="DDE9EC"/>
      </a:dk2>
      <a:lt2>
        <a:srgbClr val="464653"/>
      </a:lt2>
      <a:accent1>
        <a:srgbClr val="727CA3"/>
      </a:accent1>
      <a:accent2>
        <a:srgbClr val="9FB8CD"/>
      </a:accent2>
      <a:accent3>
        <a:srgbClr val="D2DA7A"/>
      </a:accent3>
      <a:accent4>
        <a:srgbClr val="FADA7A"/>
      </a:accent4>
      <a:accent5>
        <a:srgbClr val="B88472"/>
      </a:accent5>
      <a:accent6>
        <a:srgbClr val="775F55"/>
      </a:accent6>
      <a:hlink>
        <a:srgbClr val="0084B4"/>
      </a:hlink>
      <a:folHlink>
        <a:srgbClr val="00B0F0"/>
      </a:folHlink>
    </a:clrScheme>
    <a:fontScheme name="VASSI_zal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ASSI_zals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VASSI_zals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VASSI_zals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VASSI_zals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VASSI_zals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VASSI_zals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VASSI_zals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VASSI_zals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VASSI_zals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VASSI_zals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VASSI_zals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VASSI_zals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VASSI_zals</Template>
  <TotalTime>13403</TotalTime>
  <Words>7007</Words>
  <Application>Microsoft Office PowerPoint</Application>
  <PresentationFormat>Широкоэкранный</PresentationFormat>
  <Paragraphs>888</Paragraphs>
  <Slides>41</Slides>
  <Notes>41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41</vt:i4>
      </vt:variant>
    </vt:vector>
  </HeadingPairs>
  <TitlesOfParts>
    <vt:vector size="49" baseType="lpstr">
      <vt:lpstr>Arial</vt:lpstr>
      <vt:lpstr>Arial Narrow</vt:lpstr>
      <vt:lpstr>Cambria Math</vt:lpstr>
      <vt:lpstr>Georgia</vt:lpstr>
      <vt:lpstr>Symbol</vt:lpstr>
      <vt:lpstr>Times New Roman</vt:lpstr>
      <vt:lpstr>Wingdings</vt:lpstr>
      <vt:lpstr>VASSI_zals</vt:lpstr>
      <vt:lpstr>Презентация PowerPoint</vt:lpstr>
      <vt:lpstr>Зміст</vt:lpstr>
      <vt:lpstr>1. Основи систем теплопостачання      будинків та споруд</vt:lpstr>
      <vt:lpstr>2. Теплові пункти будинків та споруд</vt:lpstr>
      <vt:lpstr>Схема теплового пункту</vt:lpstr>
      <vt:lpstr>Елементи теплового пункту</vt:lpstr>
      <vt:lpstr>3. Класифікація систем теплопостачання</vt:lpstr>
      <vt:lpstr>3.1. За місцем розташування джерела тепла</vt:lpstr>
      <vt:lpstr>3.2. За типом теплоносія</vt:lpstr>
      <vt:lpstr>3.3. За способом теплопередачі нагрівальних приладів</vt:lpstr>
      <vt:lpstr>Приклади нагрівальних приладів для систем опалення</vt:lpstr>
      <vt:lpstr>Конвектори</vt:lpstr>
      <vt:lpstr>3.4. За способом переміщення теплоносія</vt:lpstr>
      <vt:lpstr>3.5. За схемою з'єднання труб із опалювальними приладами</vt:lpstr>
      <vt:lpstr>3.6. Системи з вертикальною та горизонтальною розводкою</vt:lpstr>
      <vt:lpstr>3.7. За розташуванням магістралей</vt:lpstr>
      <vt:lpstr>3.8. За напрямком руху циркулювального теплоносія в подаючій і зворотній магістралях </vt:lpstr>
      <vt:lpstr>Магістралі подачі в системах теплопостачання</vt:lpstr>
      <vt:lpstr>4. Заходи з енергоефективності для систем теплопостачання</vt:lpstr>
      <vt:lpstr>4.1. Тонке налаштування систем опалення</vt:lpstr>
      <vt:lpstr>4.2. Балансування систем опалення</vt:lpstr>
      <vt:lpstr>Приклади балансувальних клапанів</vt:lpstr>
      <vt:lpstr>Приклад для однотрубної системи</vt:lpstr>
      <vt:lpstr>Приклад для двотрубної системи</vt:lpstr>
      <vt:lpstr>4.3. Ізоляція труб для опалення</vt:lpstr>
      <vt:lpstr>Варіанти ізоляції труб для  опалення</vt:lpstr>
      <vt:lpstr>Лінійний коефіцієнт тепловіддачі для труб  із накладеною на них ізоляцією </vt:lpstr>
      <vt:lpstr>Розрахунок теплових втрат через труби</vt:lpstr>
      <vt:lpstr>Приклад розрахунку</vt:lpstr>
      <vt:lpstr>Результати розрахунку</vt:lpstr>
      <vt:lpstr>4.4. Терморегулювальні радіаторні клапани (терморегулятори, термостати)</vt:lpstr>
      <vt:lpstr>Принцип роботи терморегуляторів</vt:lpstr>
      <vt:lpstr>Температура повітря в приміщенні з використанням терморегуляторів</vt:lpstr>
      <vt:lpstr>Температурний графік</vt:lpstr>
      <vt:lpstr>4.5. Регулювання температури  на тепловому пункті</vt:lpstr>
      <vt:lpstr>Коли налаштування на тепловому пункті потрібно відрегулювати</vt:lpstr>
      <vt:lpstr>4.6. Встановлення відбивачів тепла</vt:lpstr>
      <vt:lpstr>Накритий нагрівальний прилад</vt:lpstr>
      <vt:lpstr>4.6. Скорочення потреб в теплі</vt:lpstr>
      <vt:lpstr>Вимірювальне обладнання для перевірки систем теплопостачання</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Dace Eihvalde</dc:creator>
  <cp:lastModifiedBy>Dell</cp:lastModifiedBy>
  <cp:revision>1695</cp:revision>
  <cp:lastPrinted>2019-07-03T06:12:18Z</cp:lastPrinted>
  <dcterms:created xsi:type="dcterms:W3CDTF">2015-02-12T10:49:47Z</dcterms:created>
  <dcterms:modified xsi:type="dcterms:W3CDTF">2019-07-03T06:13:18Z</dcterms:modified>
</cp:coreProperties>
</file>