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Управління розрахунками на підприємстві.</a:t>
            </a:r>
            <a:br>
              <a:rPr lang="uk-UA" sz="3200" dirty="0" smtClean="0"/>
            </a:br>
            <a:r>
              <a:rPr lang="uk-UA" sz="3200" dirty="0" smtClean="0"/>
              <a:t>2. Характеристика форм безготівкових розрахунків.</a:t>
            </a:r>
            <a:endParaRPr lang="uk-UA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4</a:t>
            </a:r>
            <a:r>
              <a:rPr lang="uk-UA" b="1" dirty="0"/>
              <a:t>. Управління розрахунками підприємств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 fontScale="77500" lnSpcReduction="20000"/>
          </a:bodyPr>
          <a:lstStyle/>
          <a:p>
            <a:r>
              <a:rPr lang="uk-UA" sz="4500" b="1" dirty="0">
                <a:solidFill>
                  <a:schemeClr val="tx1"/>
                </a:solidFill>
              </a:rPr>
              <a:t>Платіжний оборот підприємства - </a:t>
            </a:r>
            <a:r>
              <a:rPr lang="uk-UA" sz="4500" dirty="0">
                <a:solidFill>
                  <a:schemeClr val="tx1"/>
                </a:solidFill>
              </a:rPr>
              <a:t>сукупність грошово-розрахункових операцій, пов'язаних з виробничо-господарською діяльністю суб'єкта господарювання.</a:t>
            </a:r>
          </a:p>
          <a:p>
            <a:endParaRPr lang="uk-UA" sz="4500" b="1" dirty="0" smtClean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Платіжний </a:t>
            </a:r>
            <a:r>
              <a:rPr lang="uk-UA" sz="4500" b="1" dirty="0">
                <a:solidFill>
                  <a:schemeClr val="tx1"/>
                </a:solidFill>
              </a:rPr>
              <a:t>оборот включає </a:t>
            </a:r>
            <a:r>
              <a:rPr lang="uk-UA" sz="4500" dirty="0">
                <a:solidFill>
                  <a:schemeClr val="tx1"/>
                </a:solidFill>
              </a:rPr>
              <a:t>готівково-грошовий і безготівковий </a:t>
            </a:r>
            <a:r>
              <a:rPr lang="uk-UA" sz="4500" dirty="0" smtClean="0">
                <a:solidFill>
                  <a:schemeClr val="tx1"/>
                </a:solidFill>
              </a:rPr>
              <a:t>обороти.</a:t>
            </a:r>
            <a:endParaRPr lang="uk-UA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b="1" dirty="0"/>
              <a:t>Значення безготівкових розрахунків</a:t>
            </a:r>
            <a:r>
              <a:rPr lang="uk-UA" b="1" dirty="0" smtClean="0"/>
              <a:t>:</a:t>
            </a:r>
          </a:p>
          <a:p>
            <a:pPr marL="0" indent="0" algn="ctr">
              <a:buNone/>
            </a:pPr>
            <a:endParaRPr lang="uk-UA" b="1" dirty="0"/>
          </a:p>
          <a:p>
            <a:pPr marL="0" indent="0" algn="just">
              <a:buNone/>
            </a:pPr>
            <a:r>
              <a:rPr lang="uk-UA" dirty="0"/>
              <a:t>1. Безготівкові розрахунки, завершують виробничий цикл, і є тим механізмом, за допомогою якого накопичення, створені у вигляді матеріальних цінностей, приймають реальну грошову форму.</a:t>
            </a:r>
          </a:p>
          <a:p>
            <a:pPr marL="0" indent="0" algn="just">
              <a:buNone/>
            </a:pPr>
            <a:r>
              <a:rPr lang="uk-UA" dirty="0"/>
              <a:t>2. За допомогою безготівкових розрахунків акумулюються, розподіляються і використовуються грошові ресурси підприємства.</a:t>
            </a:r>
          </a:p>
          <a:p>
            <a:pPr marL="0" indent="0" algn="just">
              <a:buNone/>
            </a:pPr>
            <a:r>
              <a:rPr lang="uk-UA" dirty="0"/>
              <a:t>3 . При безготівкових розрахунках суб'єкти господарювання здійснюють взаємний контроль за виконанням договірних зобов'язань.</a:t>
            </a:r>
          </a:p>
          <a:p>
            <a:pPr marL="0" indent="0" algn="just">
              <a:buNone/>
            </a:pPr>
            <a:r>
              <a:rPr lang="uk-UA" dirty="0"/>
              <a:t>4. Форми безготівкових розрахунків, що використовуються надають можливість забезпечити надійність і терміновість платежів, застосовувати відповідні фінансові санкції до споживачів продукції (робіт, послуг).</a:t>
            </a:r>
          </a:p>
          <a:p>
            <a:pPr marL="0" indent="0" algn="just">
              <a:buNone/>
            </a:pPr>
            <a:r>
              <a:rPr lang="uk-UA" dirty="0"/>
              <a:t>5. Стан механізму безготівкових розрахунків безпосередньо впливає на реальні результати діяльності суб'єкта господарювання.</a:t>
            </a:r>
          </a:p>
          <a:p>
            <a:pPr marL="0" indent="0" algn="just">
              <a:buNone/>
            </a:pPr>
            <a:r>
              <a:rPr lang="uk-UA" dirty="0"/>
              <a:t>6. При безготівкових розрахунках максимально скорочується потреба в готівково-грошовому обороті, зводиться до мінімуму потребу в готівці.</a:t>
            </a:r>
          </a:p>
          <a:p>
            <a:pPr marL="0" indent="0" algn="just">
              <a:buNone/>
            </a:pPr>
            <a:r>
              <a:rPr lang="uk-UA" dirty="0"/>
              <a:t>7. Безготівкові розрахунки дозволяють податковим та фінансовим органам, банківській системі здійснювати контроль господарсько-фінансової діяльності суб'єкта господарювання, оцінювати його ліквідність, платоспроможність і кредитоспроможність.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400" b="1" dirty="0"/>
              <a:t>Принципи організації безготівкових розрахунків</a:t>
            </a:r>
            <a:r>
              <a:rPr lang="uk-UA" sz="2400" b="1" dirty="0" smtClean="0"/>
              <a:t>:</a:t>
            </a:r>
          </a:p>
          <a:p>
            <a:pPr marL="0" indent="0" algn="ctr">
              <a:buNone/>
            </a:pPr>
            <a:endParaRPr lang="uk-UA" sz="2400" b="1" dirty="0"/>
          </a:p>
          <a:p>
            <a:pPr marL="0" indent="0" algn="just">
              <a:buNone/>
            </a:pPr>
            <a:r>
              <a:rPr lang="uk-UA" sz="2400" dirty="0"/>
              <a:t>- безготівкові розрахунки проводяться банками і тільки через банки на підставі типових розрахункових документів шляхом списання грошових коштів з одного рахунку і зарахування їх на інший;</a:t>
            </a:r>
          </a:p>
          <a:p>
            <a:pPr marL="0" indent="0" algn="just">
              <a:buNone/>
            </a:pPr>
            <a:r>
              <a:rPr lang="uk-UA" sz="2400" dirty="0"/>
              <a:t>- максимальне зближення моментів відвантаження товарно-матеріальних цінностей і їх оплати;</a:t>
            </a:r>
          </a:p>
          <a:p>
            <a:pPr marL="0" indent="0" algn="just">
              <a:buNone/>
            </a:pPr>
            <a:r>
              <a:rPr lang="uk-UA" sz="2400" dirty="0"/>
              <a:t>- здійснення розрахунків і платежів за згодою платника (за виключенням платежів, які здійснюються в безспірному або безакцептному порядку);</a:t>
            </a:r>
          </a:p>
          <a:p>
            <a:pPr marL="0" indent="0" algn="just">
              <a:buNone/>
            </a:pPr>
            <a:r>
              <a:rPr lang="uk-UA" sz="2400" dirty="0"/>
              <a:t>- здійснюючи розрахунки, банк повинен прямо або опосередковано захищати інтереси постачальника;</a:t>
            </a:r>
          </a:p>
          <a:p>
            <a:pPr marL="0" indent="0" algn="just">
              <a:buNone/>
            </a:pPr>
            <a:r>
              <a:rPr lang="uk-UA" sz="2400" dirty="0"/>
              <a:t>- дотримання черговості платежів при нестачі коштів на розрахунковому рахунку;</a:t>
            </a:r>
          </a:p>
          <a:p>
            <a:pPr marL="0" indent="0" algn="just">
              <a:buNone/>
            </a:pPr>
            <a:r>
              <a:rPr lang="uk-UA" sz="2400" dirty="0"/>
              <a:t>- використання підприємством на його розсуд найбільш ефективних форм розрахунків;</a:t>
            </a:r>
          </a:p>
          <a:p>
            <a:pPr marL="0" indent="0" algn="just">
              <a:buNone/>
            </a:pPr>
            <a:r>
              <a:rPr lang="uk-UA" sz="2400" dirty="0"/>
              <a:t>- застосування фінансових санкцій у разі порушення договірних платіжних зобов'язань.</a:t>
            </a:r>
          </a:p>
          <a:p>
            <a:pPr marL="0" indent="0" algn="ctr">
              <a:buNone/>
            </a:pPr>
            <a:endParaRPr lang="uk-UA" sz="2400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/>
              <a:t>Групи документів, що використовуються в безготівкових розрахунках</a:t>
            </a:r>
            <a:r>
              <a:rPr lang="uk-UA" b="1" dirty="0" smtClean="0"/>
              <a:t>:</a:t>
            </a:r>
          </a:p>
          <a:p>
            <a:pPr marL="0" indent="0" algn="ctr">
              <a:buNone/>
            </a:pPr>
            <a:endParaRPr lang="uk-UA" b="1" dirty="0"/>
          </a:p>
          <a:p>
            <a:pPr marL="0" indent="0" algn="just">
              <a:buNone/>
            </a:pPr>
            <a:r>
              <a:rPr lang="uk-UA" dirty="0"/>
              <a:t>1. </a:t>
            </a:r>
            <a:r>
              <a:rPr lang="uk-UA" dirty="0" smtClean="0"/>
              <a:t>Розрахункові.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2. </a:t>
            </a:r>
            <a:r>
              <a:rPr lang="uk-UA" dirty="0" smtClean="0"/>
              <a:t>Платіжні.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3. </a:t>
            </a:r>
            <a:r>
              <a:rPr lang="uk-UA" dirty="0" smtClean="0"/>
              <a:t>Комерційні.</a:t>
            </a:r>
            <a:endParaRPr lang="uk-UA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В даний час НБУ санкціоновані такі форми безготівкових розрахунків: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algn="just">
              <a:buFontTx/>
              <a:buChar char="-"/>
            </a:pPr>
            <a:r>
              <a:rPr lang="uk-UA" sz="2100" dirty="0" smtClean="0"/>
              <a:t>по акредитиву,</a:t>
            </a:r>
          </a:p>
          <a:p>
            <a:pPr algn="just">
              <a:buFontTx/>
              <a:buChar char="-"/>
            </a:pPr>
            <a:r>
              <a:rPr lang="uk-UA" sz="2100" dirty="0" smtClean="0"/>
              <a:t>- платіжними дорученнями,</a:t>
            </a:r>
          </a:p>
          <a:p>
            <a:pPr algn="just">
              <a:buFontTx/>
              <a:buChar char="-"/>
            </a:pPr>
            <a:r>
              <a:rPr lang="uk-UA" sz="2100" dirty="0" smtClean="0"/>
              <a:t>платіжними вимогами-дорученнями,</a:t>
            </a:r>
          </a:p>
          <a:p>
            <a:pPr algn="just">
              <a:buFontTx/>
              <a:buChar char="-"/>
            </a:pPr>
            <a:r>
              <a:rPr lang="uk-UA" sz="2100" dirty="0" smtClean="0"/>
              <a:t> плановими платежами,</a:t>
            </a:r>
          </a:p>
          <a:p>
            <a:pPr algn="just">
              <a:buFontTx/>
              <a:buChar char="-"/>
            </a:pPr>
            <a:r>
              <a:rPr lang="uk-UA" sz="2100" dirty="0" smtClean="0"/>
              <a:t> взаємозаліками,</a:t>
            </a:r>
          </a:p>
          <a:p>
            <a:pPr algn="just">
              <a:buFontTx/>
              <a:buChar char="-"/>
            </a:pPr>
            <a:r>
              <a:rPr lang="uk-UA" sz="2100" dirty="0" smtClean="0"/>
              <a:t> передоплатою,</a:t>
            </a:r>
          </a:p>
          <a:p>
            <a:pPr algn="just">
              <a:buFontTx/>
              <a:buChar char="-"/>
            </a:pPr>
            <a:r>
              <a:rPr lang="ru-RU" sz="2100" dirty="0" smtClean="0"/>
              <a:t> </a:t>
            </a:r>
            <a:r>
              <a:rPr lang="ru-RU" sz="2100" dirty="0"/>
              <a:t>чеками</a:t>
            </a:r>
            <a:r>
              <a:rPr lang="ru-RU" sz="2100" dirty="0" smtClean="0"/>
              <a:t>,</a:t>
            </a:r>
          </a:p>
          <a:p>
            <a:pPr algn="just">
              <a:buFontTx/>
              <a:buChar char="-"/>
            </a:pPr>
            <a:r>
              <a:rPr lang="ru-RU" sz="2100" dirty="0" smtClean="0"/>
              <a:t>векселями</a:t>
            </a:r>
            <a:r>
              <a:rPr lang="ru-RU" sz="2100" dirty="0"/>
              <a:t>.</a:t>
            </a: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Акредитив - </a:t>
            </a:r>
            <a:r>
              <a:rPr lang="uk-UA" sz="2100" dirty="0" smtClean="0"/>
              <a:t>це зобов'язання банку оплатити продукцію, виконані роботи, надані послуги, яке він видає постачальнику за дорученням свого клієнта - платника.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Види акредитивів:</a:t>
            </a:r>
          </a:p>
          <a:p>
            <a:pPr marL="0" indent="0" algn="just">
              <a:buNone/>
            </a:pPr>
            <a:r>
              <a:rPr lang="uk-UA" sz="2100" dirty="0" smtClean="0"/>
              <a:t>- покриті, коли на рахунку «Акредитив» бронюються грошові кошти платника;</a:t>
            </a:r>
          </a:p>
          <a:p>
            <a:pPr marL="0" indent="0" algn="just">
              <a:buNone/>
            </a:pPr>
            <a:r>
              <a:rPr lang="uk-UA" sz="2100" dirty="0" smtClean="0"/>
              <a:t>- непокриті - відкривається шляхом залучення кредиту банку;</a:t>
            </a:r>
          </a:p>
          <a:p>
            <a:pPr marL="0" indent="0" algn="just">
              <a:buNone/>
            </a:pPr>
            <a:r>
              <a:rPr lang="uk-UA" sz="2100" dirty="0" smtClean="0"/>
              <a:t>- відкличні - може бути закритий за заявою платника без узгодження з постачальником;</a:t>
            </a:r>
          </a:p>
          <a:p>
            <a:pPr marL="0" indent="0" algn="just">
              <a:buNone/>
            </a:pPr>
            <a:r>
              <a:rPr lang="uk-UA" sz="2100" dirty="0" smtClean="0"/>
              <a:t>- безвідкличні - може бути закритий тільки за згодою постачальника;</a:t>
            </a:r>
          </a:p>
          <a:p>
            <a:pPr marL="0" indent="0" algn="just">
              <a:buNone/>
            </a:pPr>
            <a:r>
              <a:rPr lang="uk-UA" sz="2100" dirty="0" smtClean="0"/>
              <a:t>- відкриті в банку, який обслуговує постачальника, або в банку, який обслуговує платника;</a:t>
            </a:r>
          </a:p>
          <a:p>
            <a:pPr marL="0" indent="0" algn="just">
              <a:buNone/>
            </a:pPr>
            <a:r>
              <a:rPr lang="uk-UA" sz="2100" dirty="0" smtClean="0"/>
              <a:t>- з акцептом представника платника або без акцепту.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457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Управління розрахунками на підприємстві. 2. Характеристика форм безготівкових розрахунків.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16</cp:revision>
  <dcterms:created xsi:type="dcterms:W3CDTF">2020-08-26T06:53:27Z</dcterms:created>
  <dcterms:modified xsi:type="dcterms:W3CDTF">2022-01-31T09:20:33Z</dcterms:modified>
</cp:coreProperties>
</file>