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1" r:id="rId8"/>
    <p:sldId id="265" r:id="rId9"/>
    <p:sldId id="266" r:id="rId10"/>
    <p:sldId id="260" r:id="rId11"/>
    <p:sldId id="268" r:id="rId12"/>
    <p:sldId id="296" r:id="rId13"/>
    <p:sldId id="269" r:id="rId14"/>
    <p:sldId id="267" r:id="rId15"/>
    <p:sldId id="259" r:id="rId16"/>
    <p:sldId id="271" r:id="rId17"/>
    <p:sldId id="272" r:id="rId18"/>
    <p:sldId id="273" r:id="rId19"/>
    <p:sldId id="283" r:id="rId20"/>
    <p:sldId id="274" r:id="rId21"/>
    <p:sldId id="281" r:id="rId22"/>
    <p:sldId id="275" r:id="rId23"/>
    <p:sldId id="276" r:id="rId24"/>
    <p:sldId id="277" r:id="rId25"/>
    <p:sldId id="278" r:id="rId26"/>
    <p:sldId id="279" r:id="rId27"/>
    <p:sldId id="280" r:id="rId28"/>
    <p:sldId id="297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Users\Вал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18009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dirty="0">
                <a:latin typeface="+mj-lt"/>
                <a:ea typeface="Times New Roman"/>
              </a:rPr>
              <a:t>Педагогічні поглядами про  розвиток національної школи з широкою програмою викладено в працях</a:t>
            </a:r>
            <a:r>
              <a:rPr lang="uk-UA" sz="2400" dirty="0" smtClean="0">
                <a:latin typeface="+mj-lt"/>
                <a:ea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+mj-lt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r>
              <a:rPr lang="uk-UA" sz="2400" dirty="0" smtClean="0">
                <a:latin typeface="+mj-lt"/>
                <a:ea typeface="Times New Roman"/>
              </a:rPr>
              <a:t>„</a:t>
            </a:r>
            <a:r>
              <a:rPr lang="uk-UA" sz="2400" dirty="0">
                <a:latin typeface="+mj-lt"/>
                <a:ea typeface="Times New Roman"/>
              </a:rPr>
              <a:t>Яка тепер народна школа на Вкраїні” (1896) </a:t>
            </a:r>
            <a:endParaRPr lang="uk-UA" sz="2400" dirty="0" smtClean="0">
              <a:latin typeface="+mj-lt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endParaRPr lang="ru-RU" sz="24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723900" algn="l"/>
              </a:tabLst>
            </a:pPr>
            <a:r>
              <a:rPr lang="uk-UA" sz="2400" dirty="0">
                <a:latin typeface="+mj-lt"/>
                <a:ea typeface="Times New Roman"/>
              </a:rPr>
              <a:t>-„Народні вчителі і українська школа” (1906</a:t>
            </a:r>
            <a:r>
              <a:rPr lang="uk-UA" sz="2400" dirty="0" smtClean="0">
                <a:latin typeface="+mj-lt"/>
                <a:ea typeface="Times New Roman"/>
              </a:rPr>
              <a:t>)</a:t>
            </a:r>
          </a:p>
          <a:p>
            <a:pPr algn="just">
              <a:spcAft>
                <a:spcPts val="0"/>
              </a:spcAft>
              <a:tabLst>
                <a:tab pos="723900" algn="l"/>
              </a:tabLst>
            </a:pPr>
            <a:endParaRPr lang="ru-RU" sz="24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723900" algn="l"/>
              </a:tabLst>
            </a:pPr>
            <a:r>
              <a:rPr lang="uk-UA" sz="2400" dirty="0">
                <a:latin typeface="+mj-lt"/>
                <a:ea typeface="Times New Roman"/>
              </a:rPr>
              <a:t> -„</a:t>
            </a:r>
            <a:r>
              <a:rPr lang="ru-RU" sz="2400" dirty="0">
                <a:latin typeface="+mj-lt"/>
                <a:ea typeface="Times New Roman"/>
              </a:rPr>
              <a:t>Об украинской школе</a:t>
            </a:r>
            <a:r>
              <a:rPr lang="uk-UA" sz="2400" dirty="0">
                <a:latin typeface="+mj-lt"/>
                <a:ea typeface="Times New Roman"/>
              </a:rPr>
              <a:t>” (1905</a:t>
            </a:r>
            <a:r>
              <a:rPr lang="uk-UA" sz="2400" dirty="0" smtClean="0">
                <a:latin typeface="+mj-lt"/>
                <a:ea typeface="Times New Roman"/>
              </a:rPr>
              <a:t>)</a:t>
            </a:r>
          </a:p>
          <a:p>
            <a:pPr algn="just">
              <a:spcAft>
                <a:spcPts val="0"/>
              </a:spcAft>
              <a:tabLst>
                <a:tab pos="723900" algn="l"/>
              </a:tabLst>
            </a:pPr>
            <a:endParaRPr lang="ru-RU" sz="2400" dirty="0">
              <a:latin typeface="+mj-lt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r>
              <a:rPr lang="uk-UA" sz="2400" dirty="0" smtClean="0">
                <a:latin typeface="+mj-lt"/>
                <a:ea typeface="Times New Roman"/>
              </a:rPr>
              <a:t>„</a:t>
            </a:r>
            <a:r>
              <a:rPr lang="ru-RU" sz="2400" dirty="0">
                <a:latin typeface="+mj-lt"/>
                <a:ea typeface="Times New Roman"/>
              </a:rPr>
              <a:t>На беспросветном пути</a:t>
            </a:r>
            <a:r>
              <a:rPr lang="uk-UA" sz="2400" dirty="0" smtClean="0">
                <a:latin typeface="+mj-lt"/>
                <a:ea typeface="Times New Roman"/>
              </a:rPr>
              <a:t>”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r>
              <a:rPr lang="uk-UA" sz="2400" dirty="0" smtClean="0">
                <a:latin typeface="+mj-lt"/>
                <a:ea typeface="Times New Roman"/>
              </a:rPr>
              <a:t> </a:t>
            </a:r>
            <a:endParaRPr lang="ru-RU" sz="2400" dirty="0">
              <a:latin typeface="+mj-lt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r>
              <a:rPr lang="uk-UA" sz="2400" dirty="0" smtClean="0">
                <a:latin typeface="+mj-lt"/>
                <a:ea typeface="Times New Roman"/>
              </a:rPr>
              <a:t>читанка </a:t>
            </a:r>
            <a:r>
              <a:rPr lang="uk-UA" sz="2400" dirty="0">
                <a:latin typeface="+mj-lt"/>
                <a:ea typeface="Times New Roman"/>
              </a:rPr>
              <a:t>„Рідне слово” </a:t>
            </a:r>
            <a:endParaRPr lang="uk-UA" sz="2400" dirty="0" smtClean="0">
              <a:latin typeface="+mj-lt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endParaRPr lang="ru-RU" sz="2400" dirty="0">
              <a:latin typeface="+mj-lt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r>
              <a:rPr lang="uk-UA" sz="2400" dirty="0" smtClean="0">
                <a:latin typeface="+mj-lt"/>
                <a:ea typeface="Times New Roman"/>
              </a:rPr>
              <a:t>„</a:t>
            </a:r>
            <a:r>
              <a:rPr lang="uk-UA" sz="2400" dirty="0">
                <a:latin typeface="+mj-lt"/>
                <a:ea typeface="Times New Roman"/>
              </a:rPr>
              <a:t>Українська граматика до науки читання й писання</a:t>
            </a:r>
            <a:r>
              <a:rPr lang="uk-UA" sz="2400" dirty="0" smtClean="0">
                <a:latin typeface="+mj-lt"/>
                <a:ea typeface="Times New Roman"/>
              </a:rPr>
              <a:t>”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723900" algn="l"/>
              </a:tabLst>
            </a:pPr>
            <a:endParaRPr lang="ru-RU" sz="2400" dirty="0">
              <a:latin typeface="+mj-lt"/>
              <a:ea typeface="Times New Roman"/>
            </a:endParaRPr>
          </a:p>
          <a:p>
            <a:r>
              <a:rPr lang="uk-UA" sz="2400" dirty="0">
                <a:latin typeface="+mj-lt"/>
                <a:ea typeface="Times New Roman"/>
              </a:rPr>
              <a:t>- „Перед широким світом” (про психологію читача)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>
                <a:latin typeface="+mj-lt"/>
                <a:ea typeface="Times New Roman"/>
              </a:rPr>
              <a:t>Упорядковував музей старовини поміщика й мецената </a:t>
            </a:r>
            <a:r>
              <a:rPr lang="uk-UA" sz="2000" dirty="0" err="1" smtClean="0">
                <a:latin typeface="+mj-lt"/>
                <a:ea typeface="Times New Roman"/>
              </a:rPr>
              <a:t>В.Тарновського</a:t>
            </a:r>
            <a:endParaRPr lang="ru-RU" sz="2000" dirty="0">
              <a:latin typeface="+mj-lt"/>
              <a:ea typeface="Times New Roman"/>
            </a:endParaRPr>
          </a:p>
        </p:txBody>
      </p:sp>
      <p:pic>
        <p:nvPicPr>
          <p:cNvPr id="2053" name="Picture 5" descr="D:\Users\Валя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04" y="968534"/>
            <a:ext cx="3600400" cy="54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68543"/>
            <a:ext cx="47525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 Васильович Тарновський</a:t>
            </a:r>
          </a:p>
          <a:p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цукрове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Колекції: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гетьманів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полкової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старшини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Богдана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Мазепи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Павла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Полуботка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Апостола,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Розумовського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Семена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Якова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Лизогуба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козацької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минувшини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архівів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видатних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діячів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40 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збирав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експонати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 належали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Шевченком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експонатів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акварелей, гравюр, картин,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видатним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художником. 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автографи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заборонених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як-от «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Неофіти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рукописи,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Допоміг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Кобзаревої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могили</a:t>
            </a:r>
            <a:endParaRPr lang="ru-RU" sz="17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7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Заповіт: 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Колекцію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мою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заповідаю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Чернігівському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земству, без права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відчуження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Чернігова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музей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називався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моїм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ім’ям</a:t>
            </a:r>
            <a:r>
              <a:rPr lang="ru-RU" sz="17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700" b="1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6491874"/>
            <a:ext cx="2448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1838-1899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Валя\Desktop\піс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5" y="0"/>
            <a:ext cx="9160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dirty="0" smtClean="0">
                <a:solidFill>
                  <a:prstClr val="black"/>
                </a:solidFill>
                <a:latin typeface="+mj-lt"/>
                <a:ea typeface="Times New Roman"/>
              </a:rPr>
              <a:t>Видає „</a:t>
            </a:r>
            <a:r>
              <a:rPr lang="uk-UA" sz="2000" dirty="0">
                <a:solidFill>
                  <a:prstClr val="black"/>
                </a:solidFill>
                <a:latin typeface="+mj-lt"/>
                <a:ea typeface="Times New Roman"/>
              </a:rPr>
              <a:t>Етнографічні матеріали, зібрані в Чернігівській і сусідній з нею губерніях” (1895,1896,1899).</a:t>
            </a:r>
            <a:endParaRPr lang="ru-RU" sz="2000" dirty="0">
              <a:solidFill>
                <a:prstClr val="black"/>
              </a:solidFill>
              <a:latin typeface="+mj-lt"/>
              <a:ea typeface="Times New Roman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+mj-lt"/>
                <a:ea typeface="Times New Roman"/>
              </a:rPr>
              <a:t>Укладає словник української мови (відзначено другою премією Російської Академії наук)</a:t>
            </a:r>
            <a:endParaRPr lang="ru-RU" sz="2000" dirty="0">
              <a:solidFill>
                <a:prstClr val="black"/>
              </a:solidFill>
              <a:latin typeface="+mj-lt"/>
              <a:ea typeface="Times New Roman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+mj-lt"/>
                <a:ea typeface="Times New Roman"/>
              </a:rPr>
              <a:t>З 1905 року редактор  української газети „Громадська думка”. </a:t>
            </a:r>
            <a:endParaRPr lang="ru-RU" sz="2000" dirty="0">
              <a:solidFill>
                <a:prstClr val="black"/>
              </a:solidFill>
              <a:latin typeface="+mj-lt"/>
              <a:ea typeface="Times New Roman"/>
            </a:endParaRPr>
          </a:p>
          <a:p>
            <a:pPr lvl="0" algn="just"/>
            <a:r>
              <a:rPr lang="uk-UA" sz="2000" dirty="0">
                <a:solidFill>
                  <a:prstClr val="black"/>
                </a:solidFill>
                <a:latin typeface="+mj-lt"/>
                <a:ea typeface="Times New Roman"/>
              </a:rPr>
              <a:t>1906-1909 - очільник київського товариства „Просвіта</a:t>
            </a:r>
            <a:r>
              <a:rPr lang="uk-UA" dirty="0">
                <a:solidFill>
                  <a:prstClr val="black"/>
                </a:solidFill>
                <a:latin typeface="+mj-lt"/>
                <a:ea typeface="Times New Roman"/>
              </a:rPr>
              <a:t>” </a:t>
            </a:r>
            <a:endParaRPr lang="ru-RU" sz="1400" dirty="0">
              <a:solidFill>
                <a:prstClr val="black"/>
              </a:solidFill>
              <a:latin typeface="+mj-lt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4416" y="2904033"/>
            <a:ext cx="5076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4025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української мови (за ред. Бориса Грінченка). 1907-09 рр., перевидання 1958 року </a:t>
            </a:r>
          </a:p>
          <a:p>
            <a:pPr algn="just"/>
            <a:endParaRPr lang="ru-RU" b="1" i="1" dirty="0">
              <a:solidFill>
                <a:srgbClr val="4025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4025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ЧОТИРИТОМНИЙ словник живої народної української мови за редакцією Бориса ГРІНЧЕНКА – репринтне видання 1958-59 рр. з оригіналу 1907-09 рр. Робота над цим перекладним українсько-російським словником тривала майже півстоліття – протягом 1861-1907 років. Матеріали до нього збирала редакція журналу “Кіевская Старина”. Відтоді словник мав аж сім (!) перевидань, і кожне з них одразу ставало бібліографічною рідкістю.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Users\Валя\Desktop\0e95ac2c2dbe0130bc05c958d2daf6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9868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 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 smtClean="0">
                <a:solidFill>
                  <a:prstClr val="black"/>
                </a:solidFill>
                <a:latin typeface="+mj-lt"/>
                <a:ea typeface="Times New Roman"/>
              </a:rPr>
              <a:t>1905-1907 </a:t>
            </a:r>
            <a:r>
              <a:rPr lang="uk-UA" sz="2400" dirty="0">
                <a:solidFill>
                  <a:prstClr val="black"/>
                </a:solidFill>
                <a:latin typeface="+mj-lt"/>
                <a:ea typeface="Times New Roman"/>
              </a:rPr>
              <a:t>рр. – </a:t>
            </a:r>
            <a:r>
              <a:rPr lang="uk-UA" sz="2400" dirty="0" smtClean="0">
                <a:solidFill>
                  <a:prstClr val="black"/>
                </a:solidFill>
                <a:latin typeface="+mj-lt"/>
                <a:ea typeface="Times New Roman"/>
              </a:rPr>
              <a:t>переслідуваний</a:t>
            </a:r>
          </a:p>
          <a:p>
            <a:pPr lvl="0" algn="just"/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1907 р.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обшуку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товаристві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Просвіта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заарештували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Грінченка і вкинули в камеру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Либідської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дільниці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сусідами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стінку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Леся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Українка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сестрою. У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Либідській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жандармській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дільниці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ту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камеру, в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сиділа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донька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Настя: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endParaRPr lang="uk-UA" sz="2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1908 р.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solidFill>
                  <a:prstClr val="black"/>
                </a:solidFill>
                <a:latin typeface="+mj-lt"/>
                <a:ea typeface="Times New Roman"/>
              </a:rPr>
              <a:t>особиста </a:t>
            </a:r>
            <a:r>
              <a:rPr lang="uk-UA" sz="2400" dirty="0">
                <a:solidFill>
                  <a:prstClr val="black"/>
                </a:solidFill>
                <a:latin typeface="+mj-lt"/>
                <a:ea typeface="Times New Roman"/>
              </a:rPr>
              <a:t>трагедія: </a:t>
            </a:r>
            <a:r>
              <a:rPr lang="uk-UA" sz="2400" dirty="0" smtClean="0">
                <a:solidFill>
                  <a:prstClr val="black"/>
                </a:solidFill>
                <a:latin typeface="+mj-lt"/>
                <a:ea typeface="Times New Roman"/>
              </a:rPr>
              <a:t>в застінках гине його дочка Анастасія (сухоти). Невдовзі – внук (немовля)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+mj-lt"/>
              <a:ea typeface="Times New Roman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+mj-lt"/>
                <a:ea typeface="Times New Roman"/>
              </a:rPr>
              <a:t>1009–1910: лікування в Італії, де 6 травня 1910 р.  помирає в м. </a:t>
            </a:r>
            <a:r>
              <a:rPr lang="uk-UA" sz="2400" dirty="0" err="1">
                <a:solidFill>
                  <a:prstClr val="black"/>
                </a:solidFill>
                <a:latin typeface="+mj-lt"/>
                <a:ea typeface="Times New Roman"/>
              </a:rPr>
              <a:t>Оспедалетті</a:t>
            </a:r>
            <a:r>
              <a:rPr lang="uk-UA" sz="2400" dirty="0">
                <a:solidFill>
                  <a:prstClr val="black"/>
                </a:solidFill>
                <a:latin typeface="+mj-lt"/>
                <a:ea typeface="Times New Roman"/>
              </a:rPr>
              <a:t>. 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+mj-lt"/>
              <a:ea typeface="Times New Roman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+mj-lt"/>
                <a:ea typeface="Times New Roman"/>
              </a:rPr>
              <a:t>Похорон на Байковому кладовищі перетворився на демонстрацію демократичних антицарських сил. </a:t>
            </a:r>
            <a:endParaRPr lang="ru-RU" sz="2400" dirty="0">
              <a:solidFill>
                <a:prstClr val="black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15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Валя\Desktop\д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8392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Валя\Desktop\сім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392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Users\Валя\Desktop\друж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44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Users\Валя\Desktop\церк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18513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Users\Валя\Desktop\599px-Лист_Б._Грінченка_до_М._Грушевського_(189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6839"/>
            <a:ext cx="1944216" cy="29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Users\Валя\Desktop\338021532_183894607757423_1995016214511869735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44" y="3295103"/>
            <a:ext cx="1894124" cy="29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9556" y="6231024"/>
            <a:ext cx="271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лист до М. Грушевського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6211669"/>
            <a:ext cx="251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лист  дочки із в’язниці батькам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60921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>
                <a:latin typeface="Times New Roman"/>
                <a:ea typeface="Times New Roman"/>
              </a:rPr>
              <a:t>церкава</a:t>
            </a:r>
            <a:r>
              <a:rPr lang="uk-UA" dirty="0">
                <a:latin typeface="Times New Roman"/>
                <a:ea typeface="Times New Roman"/>
              </a:rPr>
              <a:t>, в якій </a:t>
            </a:r>
            <a:r>
              <a:rPr lang="uk-UA" dirty="0" smtClean="0">
                <a:latin typeface="Times New Roman"/>
                <a:ea typeface="Times New Roman"/>
              </a:rPr>
              <a:t>хрестили Б. </a:t>
            </a:r>
            <a:r>
              <a:rPr lang="uk-UA" dirty="0">
                <a:latin typeface="Times New Roman"/>
                <a:ea typeface="Times New Roman"/>
              </a:rPr>
              <a:t>Грінченка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4499" y="3036453"/>
            <a:ext cx="205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Марія Миколаївна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5913" y="2900726"/>
            <a:ext cx="231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Анастасія Дмитрівна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1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Users\Валя\Desktop\pamyatnyk-grynchenk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21" y="1072"/>
            <a:ext cx="4109679" cy="58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Users\Валя\Desktop\pamyatnyk-grynchenko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20" y="3831758"/>
            <a:ext cx="4109680" cy="30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Users\Валя\Desktop\DSC007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4320" cy="38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:\Users\Валя\Desktop\DSC007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758"/>
            <a:ext cx="5034321" cy="302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6 віршових збірок: 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„Пісні Василя </a:t>
            </a:r>
            <a:r>
              <a:rPr lang="uk-UA" sz="3200" dirty="0" err="1">
                <a:latin typeface="+mj-lt"/>
                <a:ea typeface="Times New Roman"/>
              </a:rPr>
              <a:t>Чайченка</a:t>
            </a:r>
            <a:r>
              <a:rPr lang="uk-UA" sz="3200" dirty="0">
                <a:latin typeface="+mj-lt"/>
                <a:ea typeface="Times New Roman"/>
              </a:rPr>
              <a:t>” (1884);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„Під сільською стріхою” (1886);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</a:rPr>
              <a:t>„Нові пісні і думи Василя </a:t>
            </a:r>
            <a:r>
              <a:rPr lang="uk-UA" sz="32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</a:rPr>
              <a:t>Чайченка</a:t>
            </a:r>
            <a:r>
              <a:rPr lang="uk-UA" sz="3200" dirty="0">
                <a:solidFill>
                  <a:schemeClr val="bg2">
                    <a:lumMod val="10000"/>
                  </a:schemeClr>
                </a:solidFill>
                <a:latin typeface="+mj-lt"/>
                <a:ea typeface="Times New Roman"/>
              </a:rPr>
              <a:t>” (1887);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„Під хмарним небом” (1893);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„Пісні та думи” (</a:t>
            </a:r>
            <a:r>
              <a:rPr lang="uk-UA" sz="3200" dirty="0" err="1">
                <a:latin typeface="+mj-lt"/>
                <a:ea typeface="Times New Roman"/>
              </a:rPr>
              <a:t>Кн</a:t>
            </a:r>
            <a:r>
              <a:rPr lang="uk-UA" sz="3200" dirty="0">
                <a:latin typeface="+mj-lt"/>
                <a:ea typeface="Times New Roman"/>
              </a:rPr>
              <a:t>. 1-2, 1895);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„Писання </a:t>
            </a:r>
            <a:r>
              <a:rPr lang="uk-UA" sz="3200" dirty="0" err="1">
                <a:latin typeface="+mj-lt"/>
                <a:ea typeface="Times New Roman"/>
              </a:rPr>
              <a:t>Б.Грінченка</a:t>
            </a:r>
            <a:r>
              <a:rPr lang="uk-UA" sz="3200" dirty="0">
                <a:latin typeface="+mj-lt"/>
                <a:ea typeface="Times New Roman"/>
              </a:rPr>
              <a:t>” (Т.1.1903);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„Хвилини” (1903);</a:t>
            </a:r>
            <a:endParaRPr lang="ru-RU" sz="3200" dirty="0">
              <a:latin typeface="+mj-lt"/>
              <a:ea typeface="Times New Roman"/>
            </a:endParaRPr>
          </a:p>
          <a:p>
            <a:pPr marL="685800" algn="just">
              <a:spcBef>
                <a:spcPts val="600"/>
              </a:spcBef>
              <a:spcAft>
                <a:spcPts val="0"/>
              </a:spcAft>
            </a:pPr>
            <a:r>
              <a:rPr lang="uk-UA" sz="3200" dirty="0">
                <a:latin typeface="+mj-lt"/>
                <a:ea typeface="Times New Roman"/>
              </a:rPr>
              <a:t>„Книга казок </a:t>
            </a:r>
            <a:r>
              <a:rPr lang="uk-UA" sz="3200" dirty="0" err="1">
                <a:latin typeface="+mj-lt"/>
                <a:ea typeface="Times New Roman"/>
              </a:rPr>
              <a:t>віршем</a:t>
            </a:r>
            <a:r>
              <a:rPr lang="uk-UA" sz="3200" dirty="0">
                <a:latin typeface="+mj-lt"/>
                <a:ea typeface="Times New Roman"/>
              </a:rPr>
              <a:t>” (1894, 1895, після смерті 1914, 1917).</a:t>
            </a:r>
            <a:endParaRPr lang="ru-RU" sz="32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4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uk-UA" sz="2000" b="1" dirty="0" smtClean="0"/>
              <a:t>ОСОБЛИВОСТІ: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/>
              <a:t>суспільне звучання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/>
              <a:t>певна абстрактність  і </a:t>
            </a:r>
            <a:r>
              <a:rPr lang="uk-UA" sz="2400" dirty="0" smtClean="0"/>
              <a:t> дидактичність</a:t>
            </a:r>
            <a:endParaRPr lang="ru-RU" sz="24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/>
              <a:t>авторська позиція </a:t>
            </a:r>
            <a:r>
              <a:rPr lang="uk-UA" sz="2400" dirty="0"/>
              <a:t>поета-громадянина („У життя на бенкетах бучних”, „Я зрікся мрій”, „Я сам собі у городі гучному”, „Блискучі зорі, небесні світила”, „Згадка”, розгорнута поезія-алегорія „Хлібороб” тощо</a:t>
            </a:r>
            <a:r>
              <a:rPr lang="uk-UA" sz="2400" dirty="0" smtClean="0"/>
              <a:t>) </a:t>
            </a:r>
            <a:endParaRPr lang="ru-RU" sz="2400" dirty="0"/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/>
              <a:t>низка творів базується на принципі </a:t>
            </a:r>
            <a:r>
              <a:rPr lang="uk-UA" sz="2400" dirty="0"/>
              <a:t>„конфліктного </a:t>
            </a:r>
            <a:r>
              <a:rPr lang="uk-UA" sz="2400" dirty="0" smtClean="0"/>
              <a:t>протистояння: </a:t>
            </a:r>
            <a:r>
              <a:rPr lang="uk-UA" sz="2400" dirty="0"/>
              <a:t>почуття, вільна творчість – і вимоги розуму, громадянського обов’язку... І все ж слід зауважити: провідною у творчості </a:t>
            </a:r>
            <a:r>
              <a:rPr lang="uk-UA" sz="2400" dirty="0" err="1"/>
              <a:t>Б.Грінченка</a:t>
            </a:r>
            <a:r>
              <a:rPr lang="uk-UA" sz="2400" dirty="0"/>
              <a:t> стала повсякчас акцентована ним соціальна заангажованість” (Погрібний А. Грінченко Б. Твори :  у 2 т. с. </a:t>
            </a:r>
            <a:r>
              <a:rPr lang="uk-UA" sz="2400" dirty="0" smtClean="0"/>
              <a:t>11–12)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94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16230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prstClr val="black"/>
                </a:solidFill>
                <a:latin typeface="+mj-lt"/>
              </a:rPr>
              <a:t>вирішення проблем </a:t>
            </a:r>
            <a:r>
              <a:rPr lang="uk-UA" sz="2400" dirty="0">
                <a:solidFill>
                  <a:prstClr val="black"/>
                </a:solidFill>
                <a:latin typeface="+mj-lt"/>
              </a:rPr>
              <a:t>у праці: „Праця єдина з неволі нас вирве: Нумо до праці, брати!” („До праці</a:t>
            </a:r>
            <a:r>
              <a:rPr lang="uk-UA" sz="2400" dirty="0" smtClean="0">
                <a:solidFill>
                  <a:prstClr val="black"/>
                </a:solidFill>
                <a:latin typeface="+mj-lt"/>
              </a:rPr>
              <a:t>”)</a:t>
            </a:r>
            <a:endParaRPr lang="uk-UA" sz="2400" dirty="0">
              <a:solidFill>
                <a:prstClr val="black"/>
              </a:solidFill>
              <a:latin typeface="+mj-lt"/>
            </a:endParaRPr>
          </a:p>
          <a:p>
            <a:pPr marL="355600" lvl="0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latin typeface="+mj-lt"/>
              </a:rPr>
              <a:t>„</a:t>
            </a:r>
            <a:r>
              <a:rPr lang="uk-UA" sz="2400" dirty="0" err="1">
                <a:latin typeface="+mj-lt"/>
              </a:rPr>
              <a:t>аскетичність</a:t>
            </a:r>
            <a:r>
              <a:rPr lang="uk-UA" sz="2400" dirty="0">
                <a:latin typeface="+mj-lt"/>
              </a:rPr>
              <a:t> художнього вислову</a:t>
            </a:r>
            <a:r>
              <a:rPr lang="uk-UA" sz="2400" dirty="0">
                <a:solidFill>
                  <a:prstClr val="black"/>
                </a:solidFill>
                <a:latin typeface="+mj-lt"/>
              </a:rPr>
              <a:t>” (</a:t>
            </a:r>
            <a:r>
              <a:rPr lang="uk-UA" sz="2400" dirty="0" err="1">
                <a:solidFill>
                  <a:prstClr val="black"/>
                </a:solidFill>
                <a:latin typeface="+mj-lt"/>
              </a:rPr>
              <a:t>С.Єфремов</a:t>
            </a:r>
            <a:r>
              <a:rPr lang="uk-UA" sz="2400" dirty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uk-UA" sz="2400" dirty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рання поезія </a:t>
            </a:r>
            <a:r>
              <a:rPr lang="uk-UA" sz="2400" dirty="0" err="1" smtClean="0">
                <a:latin typeface="+mj-lt"/>
              </a:rPr>
              <a:t>астрофічна</a:t>
            </a:r>
            <a:r>
              <a:rPr lang="uk-UA" sz="2400" dirty="0" smtClean="0">
                <a:latin typeface="+mj-lt"/>
              </a:rPr>
              <a:t>, згодом переважає катрен, але побутують п'яти-, </a:t>
            </a:r>
            <a:r>
              <a:rPr lang="uk-UA" sz="2400" dirty="0" err="1" smtClean="0">
                <a:latin typeface="+mj-lt"/>
              </a:rPr>
              <a:t>шестивірші</a:t>
            </a:r>
            <a:r>
              <a:rPr lang="uk-UA" sz="2400" dirty="0" smtClean="0">
                <a:latin typeface="+mj-lt"/>
              </a:rPr>
              <a:t>, сонети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переважають дактиль і амфібрахій, які сприяють досягненню епічності слова, розлогості викладу думки </a:t>
            </a:r>
            <a:r>
              <a:rPr lang="uk-UA" sz="2400" i="1" dirty="0" smtClean="0">
                <a:latin typeface="+mj-lt"/>
                <a:cs typeface="Times New Roman" panose="02020603050405020304" pitchFamily="18" charset="0"/>
              </a:rPr>
              <a:t>(популярний у слов'янських літературах ямбічний розмір представлено автором використовувався обмежено)</a:t>
            </a:r>
          </a:p>
          <a:p>
            <a:pPr marL="263525" algn="just"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latin typeface="+mj-lt"/>
              </a:rPr>
              <a:t>	</a:t>
            </a: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15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892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i="1" dirty="0">
                <a:latin typeface="+mj-lt"/>
              </a:rPr>
              <a:t>Короткі біографічні </a:t>
            </a:r>
            <a:r>
              <a:rPr lang="uk-UA" sz="2400" i="1" dirty="0" smtClean="0">
                <a:latin typeface="+mj-lt"/>
              </a:rPr>
              <a:t>відомості</a:t>
            </a:r>
            <a:endParaRPr lang="uk-UA" sz="2400" i="1" dirty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+mj-lt"/>
              </a:rPr>
              <a:t> </a:t>
            </a:r>
            <a:r>
              <a:rPr lang="uk-UA" sz="2400" i="1" dirty="0" smtClean="0">
                <a:latin typeface="+mj-lt"/>
              </a:rPr>
              <a:t>Поетична спадщина</a:t>
            </a:r>
            <a:endParaRPr lang="uk-UA" sz="2400" i="1" dirty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+mj-lt"/>
              </a:rPr>
              <a:t> </a:t>
            </a:r>
            <a:r>
              <a:rPr lang="uk-UA" sz="2400" i="1" dirty="0" smtClean="0">
                <a:latin typeface="+mj-lt"/>
              </a:rPr>
              <a:t>Ліро-епос </a:t>
            </a:r>
            <a:r>
              <a:rPr lang="uk-UA" sz="2400" i="1" dirty="0" err="1" smtClean="0">
                <a:latin typeface="+mj-lt"/>
              </a:rPr>
              <a:t>Б.Грінченка</a:t>
            </a:r>
            <a:endParaRPr lang="uk-UA" sz="2400" i="1" dirty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+mj-lt"/>
              </a:rPr>
              <a:t> </a:t>
            </a:r>
            <a:r>
              <a:rPr lang="uk-UA" sz="2400" i="1" dirty="0" smtClean="0">
                <a:latin typeface="+mj-lt"/>
              </a:rPr>
              <a:t>Проза</a:t>
            </a:r>
            <a:endParaRPr lang="uk-UA" sz="2400" i="1" dirty="0">
              <a:latin typeface="+mj-lt"/>
            </a:endParaRPr>
          </a:p>
          <a:p>
            <a:pPr lvl="0"/>
            <a:r>
              <a:rPr lang="ru-RU" sz="2400" i="1" dirty="0" smtClean="0">
                <a:latin typeface="+mj-lt"/>
              </a:rPr>
              <a:t> </a:t>
            </a:r>
            <a:r>
              <a:rPr lang="uk-UA" sz="2400" i="1" dirty="0">
                <a:latin typeface="+mj-lt"/>
              </a:rPr>
              <a:t> </a:t>
            </a:r>
            <a:endParaRPr lang="ru-RU" sz="2400" i="1" dirty="0">
              <a:latin typeface="+mj-lt"/>
            </a:endParaRPr>
          </a:p>
          <a:p>
            <a:pPr marL="4572000" indent="273050"/>
            <a:r>
              <a:rPr lang="uk-UA" sz="2400" i="1" dirty="0" smtClean="0">
                <a:latin typeface="+mj-lt"/>
              </a:rPr>
              <a:t>ІПОСТАСІ:</a:t>
            </a:r>
            <a:endParaRPr lang="ru-RU" sz="2400" i="1" dirty="0" smtClean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 smtClean="0">
                <a:latin typeface="+mj-lt"/>
              </a:rPr>
              <a:t>поет</a:t>
            </a:r>
            <a:endParaRPr lang="ru-RU" sz="2400" i="1" dirty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  <a:tabLst>
                <a:tab pos="3494088" algn="l"/>
              </a:tabLst>
            </a:pPr>
            <a:r>
              <a:rPr lang="uk-UA" sz="2400" i="1" dirty="0">
                <a:latin typeface="+mj-lt"/>
              </a:rPr>
              <a:t>прозаїк </a:t>
            </a:r>
            <a:endParaRPr lang="ru-RU" sz="2400" i="1" dirty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>
                <a:latin typeface="+mj-lt"/>
              </a:rPr>
              <a:t>драматург</a:t>
            </a:r>
            <a:endParaRPr lang="ru-RU" sz="2400" i="1" dirty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>
                <a:latin typeface="+mj-lt"/>
              </a:rPr>
              <a:t>перекладач</a:t>
            </a:r>
            <a:endParaRPr lang="ru-RU" sz="2400" i="1" dirty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>
                <a:latin typeface="+mj-lt"/>
              </a:rPr>
              <a:t>мовознавець </a:t>
            </a:r>
            <a:endParaRPr lang="ru-RU" sz="2400" i="1" dirty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>
                <a:latin typeface="+mj-lt"/>
              </a:rPr>
              <a:t>публіцист</a:t>
            </a:r>
            <a:endParaRPr lang="ru-RU" sz="2400" i="1" dirty="0">
              <a:latin typeface="+mj-lt"/>
            </a:endParaRPr>
          </a:p>
          <a:p>
            <a:pPr marL="4572000" indent="450850">
              <a:buFont typeface="Wingdings" panose="05000000000000000000" pitchFamily="2" charset="2"/>
              <a:buChar char="ü"/>
            </a:pPr>
            <a:r>
              <a:rPr lang="uk-UA" sz="2400" i="1" dirty="0" smtClean="0">
                <a:latin typeface="+mj-lt"/>
              </a:rPr>
              <a:t>культурний </a:t>
            </a:r>
            <a:r>
              <a:rPr lang="uk-UA" sz="2400" i="1" dirty="0" smtClean="0"/>
              <a:t>діяч</a:t>
            </a:r>
            <a:endParaRPr lang="uk-UA" sz="2400" i="1" dirty="0" smtClean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 smtClean="0">
                <a:latin typeface="+mj-lt"/>
              </a:rPr>
              <a:t>громадський </a:t>
            </a:r>
            <a:r>
              <a:rPr lang="uk-UA" sz="2400" i="1" dirty="0">
                <a:latin typeface="+mj-lt"/>
              </a:rPr>
              <a:t>діяч</a:t>
            </a:r>
            <a:endParaRPr lang="ru-RU" sz="2400" i="1" dirty="0">
              <a:latin typeface="+mj-lt"/>
            </a:endParaRP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 smtClean="0">
                <a:latin typeface="+mj-lt"/>
              </a:rPr>
              <a:t>педагог</a:t>
            </a:r>
          </a:p>
          <a:p>
            <a:pPr marL="4572000" lvl="0" indent="450850">
              <a:buFont typeface="Wingdings" panose="05000000000000000000" pitchFamily="2" charset="2"/>
              <a:buChar char="ü"/>
            </a:pPr>
            <a:r>
              <a:rPr lang="uk-UA" sz="2400" i="1" dirty="0" smtClean="0">
                <a:latin typeface="+mj-lt"/>
              </a:rPr>
              <a:t> </a:t>
            </a:r>
            <a:r>
              <a:rPr lang="uk-UA" sz="2400" i="1" dirty="0">
                <a:latin typeface="+mj-lt"/>
              </a:rPr>
              <a:t>літературний </a:t>
            </a:r>
            <a:r>
              <a:rPr lang="uk-UA" sz="2400" i="1" dirty="0" smtClean="0">
                <a:latin typeface="+mj-lt"/>
              </a:rPr>
              <a:t>критик</a:t>
            </a:r>
          </a:p>
          <a:p>
            <a:pPr lvl="0"/>
            <a:endParaRPr lang="ru-RU" sz="2400" i="1" dirty="0">
              <a:latin typeface="+mj-lt"/>
            </a:endParaRPr>
          </a:p>
        </p:txBody>
      </p:sp>
      <p:pic>
        <p:nvPicPr>
          <p:cNvPr id="3075" name="Picture 3" descr="D:\Users\Валя\Desktop\безород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3531"/>
            <a:ext cx="34837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10" y="186091"/>
            <a:ext cx="8820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uk-UA" sz="2400" dirty="0"/>
              <a:t>Види лірики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uk-UA" sz="2200" dirty="0" smtClean="0"/>
              <a:t>громадянська:  </a:t>
            </a:r>
            <a:endParaRPr lang="ru-RU" sz="2200" dirty="0"/>
          </a:p>
          <a:p>
            <a:pPr marL="804863" lvl="0" indent="-273050" algn="just">
              <a:buFont typeface="Wingdings" panose="05000000000000000000" pitchFamily="2" charset="2"/>
              <a:buChar char="Ø"/>
            </a:pPr>
            <a:r>
              <a:rPr lang="uk-UA" dirty="0"/>
              <a:t>політичне безправ’я: „Наша доля”, „Доки?”</a:t>
            </a:r>
          </a:p>
          <a:p>
            <a:pPr marL="804863" lvl="0" indent="-273050" algn="just">
              <a:buFont typeface="Wingdings" panose="05000000000000000000" pitchFamily="2" charset="2"/>
              <a:buChar char="Ø"/>
            </a:pPr>
            <a:r>
              <a:rPr lang="uk-UA" dirty="0"/>
              <a:t> економічний занепад: „Смутні картини”, „Наша доля”</a:t>
            </a:r>
          </a:p>
          <a:p>
            <a:pPr marL="804863" lvl="0" indent="-273050" algn="just">
              <a:buFont typeface="Wingdings" panose="05000000000000000000" pitchFamily="2" charset="2"/>
              <a:buChar char="Ø"/>
            </a:pPr>
            <a:r>
              <a:rPr lang="uk-UA" dirty="0"/>
              <a:t>митця; „Хлібороб” </a:t>
            </a: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latin typeface="+mj-lt"/>
              </a:rPr>
              <a:t>патріотична лірика:</a:t>
            </a:r>
            <a:endParaRPr lang="ru-RU" sz="2200" dirty="0">
              <a:latin typeface="+mj-lt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uk-UA" i="1" dirty="0">
                <a:latin typeface="+mj-lt"/>
              </a:rPr>
              <a:t>тяжка й кривава історична доля </a:t>
            </a:r>
            <a:r>
              <a:rPr lang="uk-UA" i="1" dirty="0" smtClean="0">
                <a:latin typeface="+mj-lt"/>
              </a:rPr>
              <a:t>народу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uk-UA" i="1" dirty="0" smtClean="0">
                <a:latin typeface="+mj-lt"/>
              </a:rPr>
              <a:t>національні витрати в протистояннях  із колонізаторами  («Монолог</a:t>
            </a:r>
            <a:r>
              <a:rPr lang="uk-UA" dirty="0" smtClean="0">
                <a:latin typeface="+mj-lt"/>
              </a:rPr>
              <a:t>»)</a:t>
            </a:r>
            <a:endParaRPr lang="ru-RU" i="1" dirty="0" smtClean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latin typeface="+mj-lt"/>
              </a:rPr>
              <a:t>інтимна лірика: </a:t>
            </a:r>
          </a:p>
          <a:p>
            <a:pPr marL="615950" indent="-34290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+mj-lt"/>
              </a:rPr>
              <a:t>почуття любові, радості буття (</a:t>
            </a:r>
            <a:r>
              <a:rPr lang="uk-UA" dirty="0">
                <a:latin typeface="+mj-lt"/>
              </a:rPr>
              <a:t>„Рясний садок і затишний я знаю”, </a:t>
            </a:r>
            <a:r>
              <a:rPr lang="uk-UA" dirty="0" smtClean="0">
                <a:latin typeface="+mj-lt"/>
              </a:rPr>
              <a:t>„</a:t>
            </a:r>
            <a:r>
              <a:rPr lang="uk-UA" dirty="0">
                <a:latin typeface="+mj-lt"/>
              </a:rPr>
              <a:t>Вже в далині високі сяють зорі” </a:t>
            </a:r>
            <a:r>
              <a:rPr lang="uk-UA" dirty="0" smtClean="0">
                <a:latin typeface="+mj-lt"/>
              </a:rPr>
              <a:t>(</a:t>
            </a:r>
            <a:r>
              <a:rPr lang="uk-UA" dirty="0">
                <a:latin typeface="+mj-lt"/>
              </a:rPr>
              <a:t>цикл „Весняні сонети</a:t>
            </a:r>
            <a:r>
              <a:rPr lang="uk-UA" dirty="0" smtClean="0">
                <a:latin typeface="+mj-lt"/>
              </a:rPr>
              <a:t>”))</a:t>
            </a:r>
          </a:p>
          <a:p>
            <a:pPr marL="615950" indent="-34290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+mj-lt"/>
              </a:rPr>
              <a:t>любов, кохання і духовна близькість („</a:t>
            </a:r>
            <a:r>
              <a:rPr lang="uk-UA" dirty="0">
                <a:latin typeface="+mj-lt"/>
              </a:rPr>
              <a:t>Присвячую М.Г</a:t>
            </a:r>
            <a:r>
              <a:rPr lang="uk-UA" dirty="0" smtClean="0">
                <a:latin typeface="+mj-lt"/>
              </a:rPr>
              <a:t>.”, „</a:t>
            </a:r>
            <a:r>
              <a:rPr lang="uk-UA" dirty="0">
                <a:latin typeface="+mj-lt"/>
              </a:rPr>
              <a:t>Прийде</a:t>
            </a:r>
            <a:r>
              <a:rPr lang="uk-UA" dirty="0" smtClean="0">
                <a:latin typeface="+mj-lt"/>
              </a:rPr>
              <a:t>!”)</a:t>
            </a:r>
            <a:endParaRPr lang="ru-RU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latin typeface="+mj-lt"/>
              </a:rPr>
              <a:t>філософська лірика: </a:t>
            </a:r>
            <a:r>
              <a:rPr lang="uk-UA" dirty="0" smtClean="0">
                <a:latin typeface="+mj-lt"/>
              </a:rPr>
              <a:t>оновлення й смисл життя („</a:t>
            </a:r>
            <a:r>
              <a:rPr lang="uk-UA" dirty="0">
                <a:latin typeface="+mj-lt"/>
              </a:rPr>
              <a:t>Весна”, </a:t>
            </a:r>
            <a:r>
              <a:rPr lang="uk-UA" dirty="0" smtClean="0">
                <a:latin typeface="+mj-lt"/>
              </a:rPr>
              <a:t>„Щастя” (</a:t>
            </a:r>
            <a:r>
              <a:rPr lang="uk-UA" dirty="0">
                <a:latin typeface="+mj-lt"/>
              </a:rPr>
              <a:t>циклах </a:t>
            </a:r>
            <a:r>
              <a:rPr lang="uk-UA" dirty="0" smtClean="0">
                <a:latin typeface="+mj-lt"/>
              </a:rPr>
              <a:t>„</a:t>
            </a:r>
            <a:r>
              <a:rPr lang="uk-UA" dirty="0">
                <a:latin typeface="+mj-lt"/>
              </a:rPr>
              <a:t>З весняних дум</a:t>
            </a:r>
            <a:r>
              <a:rPr lang="uk-UA" dirty="0" smtClean="0">
                <a:latin typeface="+mj-lt"/>
              </a:rPr>
              <a:t>”))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latin typeface="+mj-lt"/>
              </a:rPr>
              <a:t>пейзажна лірика </a:t>
            </a:r>
            <a:r>
              <a:rPr lang="uk-UA" dirty="0" smtClean="0">
                <a:latin typeface="+mj-lt"/>
              </a:rPr>
              <a:t>(„</a:t>
            </a:r>
            <a:r>
              <a:rPr lang="uk-UA" dirty="0">
                <a:latin typeface="+mj-lt"/>
              </a:rPr>
              <a:t>Весна”, </a:t>
            </a:r>
            <a:r>
              <a:rPr lang="uk-UA" dirty="0" smtClean="0">
                <a:latin typeface="+mj-lt"/>
              </a:rPr>
              <a:t>„Ніч”, </a:t>
            </a:r>
            <a:r>
              <a:rPr lang="uk-UA" dirty="0" smtClean="0"/>
              <a:t>„Минуле”</a:t>
            </a:r>
            <a:r>
              <a:rPr lang="uk-UA" dirty="0" smtClean="0">
                <a:latin typeface="+mj-lt"/>
              </a:rPr>
              <a:t> 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latin typeface="+mj-lt"/>
              </a:rPr>
              <a:t>сатирична лірика</a:t>
            </a:r>
          </a:p>
          <a:p>
            <a:pPr marL="342900" indent="12700" algn="just">
              <a:buFont typeface="Wingdings" panose="05000000000000000000" pitchFamily="2" charset="2"/>
              <a:buChar char="Ø"/>
            </a:pPr>
            <a:r>
              <a:rPr lang="uk-UA" sz="2200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лже</a:t>
            </a:r>
            <a:r>
              <a:rPr lang="uk-UA" dirty="0" smtClean="0">
                <a:latin typeface="+mj-lt"/>
              </a:rPr>
              <a:t>-, штучний патріотизм</a:t>
            </a:r>
            <a:r>
              <a:rPr lang="uk-UA" dirty="0" smtClean="0"/>
              <a:t> („</a:t>
            </a:r>
            <a:r>
              <a:rPr lang="uk-UA" dirty="0"/>
              <a:t>Українець”, </a:t>
            </a:r>
            <a:r>
              <a:rPr lang="uk-UA" dirty="0" smtClean="0"/>
              <a:t>„Маніфест” )</a:t>
            </a:r>
          </a:p>
          <a:p>
            <a:pPr marL="342900" indent="12700" algn="just">
              <a:buFont typeface="Wingdings" panose="05000000000000000000" pitchFamily="2" charset="2"/>
              <a:buChar char="Ø"/>
            </a:pPr>
            <a:r>
              <a:rPr lang="uk-UA" dirty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 «горе-письменник» («Патріот»)</a:t>
            </a:r>
          </a:p>
          <a:p>
            <a:pPr marL="342900" lvl="0" indent="12700" algn="just">
              <a:buFont typeface="Wingdings" panose="05000000000000000000" pitchFamily="2" charset="2"/>
              <a:buChar char="Ø"/>
            </a:pPr>
            <a:r>
              <a:rPr lang="uk-UA" i="1" dirty="0" smtClean="0">
                <a:solidFill>
                  <a:prstClr val="black"/>
                </a:solidFill>
              </a:rPr>
              <a:t>  державні </a:t>
            </a:r>
            <a:r>
              <a:rPr lang="uk-UA" i="1" dirty="0">
                <a:solidFill>
                  <a:prstClr val="black"/>
                </a:solidFill>
              </a:rPr>
              <a:t>милості й </a:t>
            </a:r>
            <a:r>
              <a:rPr lang="uk-UA" i="1" dirty="0" smtClean="0">
                <a:solidFill>
                  <a:prstClr val="black"/>
                </a:solidFill>
              </a:rPr>
              <a:t>порядки (</a:t>
            </a:r>
            <a:r>
              <a:rPr lang="uk-UA" dirty="0" smtClean="0"/>
              <a:t>„</a:t>
            </a:r>
            <a:r>
              <a:rPr lang="uk-UA" dirty="0"/>
              <a:t>Російським лібералам”, „Маніфест”) </a:t>
            </a:r>
          </a:p>
          <a:p>
            <a:pPr marL="342900" indent="12700" algn="just">
              <a:buFont typeface="Wingdings" panose="05000000000000000000" pitchFamily="2" charset="2"/>
              <a:buChar char="Ø"/>
            </a:pPr>
            <a:endParaRPr lang="uk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8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13690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/>
              <a:t>Найпродуктивніші ліричні жанри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000" dirty="0" smtClean="0"/>
              <a:t>роздум (</a:t>
            </a:r>
            <a:r>
              <a:rPr lang="uk-UA" sz="2800" dirty="0"/>
              <a:t>„</a:t>
            </a:r>
            <a:r>
              <a:rPr lang="uk-UA" sz="2800" dirty="0" smtClean="0"/>
              <a:t>Вагання”, „Я не скажу, щоб розумом жив я”)</a:t>
            </a:r>
            <a:endParaRPr lang="uk-UA" sz="3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 </a:t>
            </a:r>
            <a:r>
              <a:rPr lang="uk-UA" sz="3000" dirty="0" smtClean="0"/>
              <a:t>інвектива (</a:t>
            </a:r>
            <a:r>
              <a:rPr lang="uk-UA" sz="2800" dirty="0" smtClean="0"/>
              <a:t>„Землякам”, </a:t>
            </a:r>
            <a:r>
              <a:rPr lang="uk-UA" sz="3000" dirty="0" smtClean="0"/>
              <a:t>(</a:t>
            </a:r>
            <a:r>
              <a:rPr lang="uk-UA" sz="2800" dirty="0" smtClean="0"/>
              <a:t>„Маніфест”)</a:t>
            </a:r>
            <a:endParaRPr lang="uk-UA" sz="3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000" dirty="0" smtClean="0"/>
              <a:t>пісня (</a:t>
            </a:r>
            <a:r>
              <a:rPr lang="ru-RU" sz="3200" dirty="0" smtClean="0"/>
              <a:t>“</a:t>
            </a:r>
            <a:r>
              <a:rPr lang="ru-RU" sz="3200" dirty="0"/>
              <a:t>Я </a:t>
            </a:r>
            <a:r>
              <a:rPr lang="ru-RU" sz="3200" dirty="0" err="1"/>
              <a:t>мучився</a:t>
            </a:r>
            <a:r>
              <a:rPr lang="ru-RU" sz="3200" dirty="0"/>
              <a:t> </a:t>
            </a:r>
            <a:r>
              <a:rPr lang="ru-RU" sz="3200" dirty="0" err="1"/>
              <a:t>довго</a:t>
            </a:r>
            <a:r>
              <a:rPr lang="ru-RU" sz="3200" dirty="0"/>
              <a:t>...“, “</a:t>
            </a:r>
            <a:r>
              <a:rPr lang="ru-RU" sz="3200" dirty="0" err="1"/>
              <a:t>Блискучії</a:t>
            </a:r>
            <a:r>
              <a:rPr lang="ru-RU" sz="3200" dirty="0"/>
              <a:t> </a:t>
            </a:r>
            <a:r>
              <a:rPr lang="ru-RU" sz="3200" dirty="0" err="1"/>
              <a:t>зорі</a:t>
            </a:r>
            <a:r>
              <a:rPr lang="ru-RU" sz="3200" dirty="0"/>
              <a:t>, </a:t>
            </a:r>
            <a:r>
              <a:rPr lang="ru-RU" sz="3200" dirty="0" err="1"/>
              <a:t>небесні</a:t>
            </a:r>
            <a:r>
              <a:rPr lang="ru-RU" sz="3200" dirty="0"/>
              <a:t> </a:t>
            </a:r>
            <a:r>
              <a:rPr lang="ru-RU" sz="3200" dirty="0" err="1"/>
              <a:t>світила</a:t>
            </a:r>
            <a:r>
              <a:rPr lang="ru-RU" sz="3200" dirty="0"/>
              <a:t>“</a:t>
            </a:r>
            <a:endParaRPr lang="uk-UA" sz="3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000" dirty="0" smtClean="0"/>
              <a:t>романс (</a:t>
            </a:r>
            <a:r>
              <a:rPr lang="uk-UA" sz="2800" dirty="0" smtClean="0"/>
              <a:t>„</a:t>
            </a:r>
            <a:r>
              <a:rPr lang="uk-UA" sz="2800" dirty="0"/>
              <a:t>Душа горить і серце мов </a:t>
            </a:r>
            <a:r>
              <a:rPr lang="uk-UA" sz="2800" dirty="0" smtClean="0"/>
              <a:t>співає”</a:t>
            </a:r>
            <a:r>
              <a:rPr lang="uk-UA" sz="3000" dirty="0" smtClean="0"/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3000" dirty="0" smtClean="0"/>
              <a:t>сонет (цикл </a:t>
            </a:r>
            <a:r>
              <a:rPr lang="uk-UA" sz="3200" dirty="0" smtClean="0"/>
              <a:t>„Весняні сонети”)</a:t>
            </a:r>
            <a:endParaRPr lang="uk-UA" sz="3000" dirty="0" smtClean="0"/>
          </a:p>
          <a:p>
            <a:endParaRPr lang="uk-UA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087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77958"/>
            <a:ext cx="82809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ЛІРО-ЕПІЧНІ ЖАНРИ                                 ЕПІЧНИЙ ЖАНР</a:t>
            </a: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just"/>
            <a:r>
              <a:rPr lang="uk-UA" sz="2400" dirty="0" smtClean="0"/>
              <a:t>балади                  поеми              казка        байки</a:t>
            </a:r>
          </a:p>
          <a:p>
            <a:pPr algn="just"/>
            <a:endParaRPr lang="ru-RU" sz="2400" dirty="0" smtClean="0"/>
          </a:p>
          <a:p>
            <a:r>
              <a:rPr lang="uk-UA" sz="2400" b="1" dirty="0" smtClean="0"/>
              <a:t>ПОЕМИ  </a:t>
            </a:r>
            <a:r>
              <a:rPr lang="uk-UA" dirty="0" smtClean="0"/>
              <a:t>(близько 20)</a:t>
            </a:r>
          </a:p>
          <a:p>
            <a:pPr marL="4489450" indent="-4489450"/>
            <a:r>
              <a:rPr lang="uk-UA" dirty="0" smtClean="0"/>
              <a:t>„</a:t>
            </a:r>
            <a:r>
              <a:rPr lang="uk-UA" dirty="0"/>
              <a:t>Смерть отаманова” </a:t>
            </a:r>
            <a:r>
              <a:rPr lang="uk-UA" dirty="0" smtClean="0"/>
              <a:t>Перша балада (1889 р. ж-л </a:t>
            </a:r>
            <a:r>
              <a:rPr lang="uk-UA" dirty="0"/>
              <a:t>„Правда” </a:t>
            </a:r>
            <a:r>
              <a:rPr lang="uk-UA" dirty="0" smtClean="0"/>
              <a:t>, Львів)</a:t>
            </a:r>
          </a:p>
          <a:p>
            <a:pPr marL="4489450" indent="-1800225">
              <a:tabLst>
                <a:tab pos="2689225" algn="l"/>
              </a:tabLst>
            </a:pPr>
            <a:r>
              <a:rPr lang="uk-UA" dirty="0" smtClean="0"/>
              <a:t>Напрям: романтизм</a:t>
            </a:r>
          </a:p>
          <a:p>
            <a:pPr marL="3862388" indent="-1173163" algn="just">
              <a:tabLst>
                <a:tab pos="2689225" algn="l"/>
              </a:tabLst>
            </a:pPr>
            <a:r>
              <a:rPr lang="uk-UA" dirty="0" smtClean="0"/>
              <a:t>Фабула: старий отаман за допомогою товаришів сідає на коня і їде в степ, аби там померти</a:t>
            </a:r>
          </a:p>
          <a:p>
            <a:pPr marL="4489450" indent="-4489450"/>
            <a:r>
              <a:rPr lang="uk-UA" dirty="0"/>
              <a:t>«Лесь, </a:t>
            </a:r>
            <a:r>
              <a:rPr lang="uk-UA" dirty="0" err="1"/>
              <a:t>преславлений</a:t>
            </a:r>
            <a:r>
              <a:rPr lang="uk-UA" dirty="0"/>
              <a:t> гайдамака</a:t>
            </a:r>
            <a:r>
              <a:rPr lang="uk-UA" dirty="0" smtClean="0"/>
              <a:t>»           </a:t>
            </a:r>
          </a:p>
          <a:p>
            <a:pPr marL="4489450" indent="-4489450"/>
            <a:r>
              <a:rPr lang="uk-UA" dirty="0" smtClean="0"/>
              <a:t> «</a:t>
            </a:r>
            <a:r>
              <a:rPr lang="uk-UA" dirty="0"/>
              <a:t>Галіма</a:t>
            </a:r>
            <a:r>
              <a:rPr lang="uk-UA" dirty="0" smtClean="0"/>
              <a:t>»</a:t>
            </a:r>
          </a:p>
          <a:p>
            <a:pPr marL="4489450" indent="-4489450"/>
            <a:r>
              <a:rPr lang="uk-UA" dirty="0" smtClean="0"/>
              <a:t>«Іван Попович»</a:t>
            </a:r>
          </a:p>
          <a:p>
            <a:pPr marL="4489450" indent="-4489450"/>
            <a:r>
              <a:rPr lang="uk-UA" dirty="0" smtClean="0"/>
              <a:t>«Ярина»                                                         </a:t>
            </a:r>
            <a:r>
              <a:rPr lang="uk-UA" sz="2000" dirty="0" smtClean="0"/>
              <a:t>мотиви </a:t>
            </a:r>
            <a:r>
              <a:rPr lang="uk-UA" sz="2000" dirty="0"/>
              <a:t>героїчного народного </a:t>
            </a:r>
            <a:r>
              <a:rPr lang="uk-UA" sz="2000" dirty="0" smtClean="0"/>
              <a:t>епосу</a:t>
            </a:r>
            <a:endParaRPr lang="ru-RU" sz="2000" dirty="0"/>
          </a:p>
          <a:p>
            <a:pPr marL="4489450" indent="-4489450"/>
            <a:r>
              <a:rPr lang="uk-UA" sz="2000" dirty="0" smtClean="0"/>
              <a:t>«Христя» - соціально-побутова поема          </a:t>
            </a:r>
            <a:endParaRPr lang="uk-UA" sz="2000" dirty="0"/>
          </a:p>
          <a:p>
            <a:pPr marL="4489450" indent="-4489450"/>
            <a:r>
              <a:rPr lang="uk-UA" sz="2000" dirty="0"/>
              <a:t> </a:t>
            </a:r>
            <a:r>
              <a:rPr lang="uk-UA" sz="2000" dirty="0" smtClean="0"/>
              <a:t>«Хома Макогін» – політична сатира </a:t>
            </a:r>
          </a:p>
          <a:p>
            <a:pPr marL="4489450" indent="-4489450"/>
            <a:r>
              <a:rPr lang="uk-UA" sz="2000" dirty="0" smtClean="0"/>
              <a:t>«Професор Пшик» -  сатиричний твір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073061"/>
            <a:ext cx="216024" cy="44511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15816" y="1073061"/>
            <a:ext cx="720080" cy="44511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80312" y="1073060"/>
            <a:ext cx="0" cy="44511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699792" y="3645024"/>
            <a:ext cx="5400600" cy="151216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868144" y="1073060"/>
            <a:ext cx="1224136" cy="445115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9450" lvl="0" indent="-4489450"/>
            <a:r>
              <a:rPr lang="uk-UA" sz="2000" dirty="0">
                <a:solidFill>
                  <a:prstClr val="black"/>
                </a:solidFill>
              </a:rPr>
              <a:t> </a:t>
            </a:r>
            <a:r>
              <a:rPr lang="uk-UA" sz="2000" dirty="0" smtClean="0">
                <a:solidFill>
                  <a:prstClr val="black"/>
                </a:solidFill>
              </a:rPr>
              <a:t>«</a:t>
            </a:r>
            <a:r>
              <a:rPr lang="uk-UA" sz="2000" dirty="0" err="1" smtClean="0">
                <a:solidFill>
                  <a:prstClr val="black"/>
                </a:solidFill>
              </a:rPr>
              <a:t>Беатріче</a:t>
            </a:r>
            <a:r>
              <a:rPr lang="uk-UA" sz="2000" dirty="0" smtClean="0">
                <a:solidFill>
                  <a:prstClr val="black"/>
                </a:solidFill>
              </a:rPr>
              <a:t> </a:t>
            </a:r>
            <a:r>
              <a:rPr lang="uk-UA" sz="2000" dirty="0" err="1" smtClean="0">
                <a:solidFill>
                  <a:prstClr val="black"/>
                </a:solidFill>
              </a:rPr>
              <a:t>Ченчі</a:t>
            </a:r>
            <a:r>
              <a:rPr lang="uk-UA" sz="2000" dirty="0" smtClean="0">
                <a:solidFill>
                  <a:prstClr val="black"/>
                </a:solidFill>
              </a:rPr>
              <a:t>»</a:t>
            </a:r>
          </a:p>
          <a:p>
            <a:pPr marL="4489450" lvl="0" indent="-4489450"/>
            <a:r>
              <a:rPr lang="uk-UA" sz="2000" dirty="0" smtClean="0">
                <a:solidFill>
                  <a:prstClr val="black"/>
                </a:solidFill>
              </a:rPr>
              <a:t>«Лаврін Косте»</a:t>
            </a:r>
          </a:p>
          <a:p>
            <a:pPr marL="4489450" lvl="0" indent="-4489450"/>
            <a:r>
              <a:rPr lang="uk-UA" sz="2000" dirty="0" smtClean="0">
                <a:solidFill>
                  <a:prstClr val="black"/>
                </a:solidFill>
              </a:rPr>
              <a:t>«</a:t>
            </a:r>
            <a:r>
              <a:rPr lang="uk-UA" sz="2000" dirty="0" err="1" smtClean="0">
                <a:solidFill>
                  <a:prstClr val="black"/>
                </a:solidFill>
              </a:rPr>
              <a:t>Матільда</a:t>
            </a:r>
            <a:r>
              <a:rPr lang="uk-UA" sz="2000" dirty="0" smtClean="0">
                <a:solidFill>
                  <a:prstClr val="black"/>
                </a:solidFill>
              </a:rPr>
              <a:t> </a:t>
            </a:r>
            <a:r>
              <a:rPr lang="uk-UA" sz="2000" dirty="0" err="1" smtClean="0">
                <a:solidFill>
                  <a:prstClr val="black"/>
                </a:solidFill>
              </a:rPr>
              <a:t>Аргаманте</a:t>
            </a:r>
            <a:r>
              <a:rPr lang="uk-UA" sz="2000" dirty="0" smtClean="0">
                <a:solidFill>
                  <a:prstClr val="black"/>
                </a:solidFill>
              </a:rPr>
              <a:t>»</a:t>
            </a:r>
          </a:p>
          <a:p>
            <a:pPr marL="4489450" lvl="0" indent="-4489450"/>
            <a:r>
              <a:rPr lang="uk-UA" sz="2000" dirty="0" smtClean="0">
                <a:solidFill>
                  <a:prstClr val="black"/>
                </a:solidFill>
              </a:rPr>
              <a:t>«Дон-Кіхот»                                             в основі сюжети  інших </a:t>
            </a:r>
            <a:r>
              <a:rPr lang="uk-UA" sz="2000" dirty="0" err="1" smtClean="0">
                <a:solidFill>
                  <a:prstClr val="black"/>
                </a:solidFill>
              </a:rPr>
              <a:t>фольклорів</a:t>
            </a:r>
            <a:r>
              <a:rPr lang="uk-UA" sz="2000" dirty="0" smtClean="0">
                <a:solidFill>
                  <a:prstClr val="black"/>
                </a:solidFill>
              </a:rPr>
              <a:t> і національних літератур</a:t>
            </a:r>
            <a:endParaRPr lang="uk-UA" sz="2000" dirty="0">
              <a:solidFill>
                <a:prstClr val="black"/>
              </a:solidFill>
            </a:endParaRPr>
          </a:p>
          <a:p>
            <a:pPr marL="4489450" lvl="0" indent="-4489450"/>
            <a:endParaRPr lang="uk-UA" sz="2000" dirty="0" smtClean="0">
              <a:solidFill>
                <a:prstClr val="black"/>
              </a:solidFill>
            </a:endParaRPr>
          </a:p>
          <a:p>
            <a:pPr marL="1349375" lvl="0" indent="-1349375" algn="just"/>
            <a:r>
              <a:rPr lang="uk-UA" sz="2000" dirty="0" smtClean="0">
                <a:solidFill>
                  <a:prstClr val="black"/>
                </a:solidFill>
              </a:rPr>
              <a:t>Результат: </a:t>
            </a:r>
            <a:r>
              <a:rPr lang="uk-UA" sz="2000" dirty="0" smtClean="0"/>
              <a:t>збагачення тематики, образної системи, актуалізація проблем </a:t>
            </a:r>
            <a:r>
              <a:rPr lang="uk-UA" sz="2000" dirty="0" smtClean="0">
                <a:solidFill>
                  <a:prstClr val="black"/>
                </a:solidFill>
              </a:rPr>
              <a:t>українського соціуму засобами алегорії, езопової мови</a:t>
            </a:r>
          </a:p>
          <a:p>
            <a:pPr marL="1349375" lvl="0" indent="-1349375" algn="just"/>
            <a:endParaRPr lang="uk-UA" sz="2000" dirty="0" smtClean="0">
              <a:solidFill>
                <a:prstClr val="black"/>
              </a:solidFill>
            </a:endParaRP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Домінує історична тема </a:t>
            </a:r>
            <a:endParaRPr lang="uk-UA" sz="2000" dirty="0">
              <a:solidFill>
                <a:prstClr val="black"/>
              </a:solidFill>
            </a:endParaRPr>
          </a:p>
          <a:p>
            <a:pPr marL="355600" lvl="0" indent="-3556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prstClr val="black"/>
                </a:solidFill>
              </a:rPr>
              <a:t>Епіцентр авторської уваги: </a:t>
            </a:r>
          </a:p>
          <a:p>
            <a:pPr marL="1692275" lvl="0" indent="-342900" algn="just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prstClr val="black"/>
                </a:solidFill>
              </a:rPr>
              <a:t>особистість (її характер, моральні й духовні орієнтири) </a:t>
            </a:r>
          </a:p>
          <a:p>
            <a:pPr marL="1692275" indent="-342900">
              <a:buFont typeface="Wingdings" panose="05000000000000000000" pitchFamily="2" charset="2"/>
              <a:buChar char="§"/>
            </a:pPr>
            <a:r>
              <a:rPr lang="uk-UA" sz="2000" dirty="0" smtClean="0">
                <a:solidFill>
                  <a:prstClr val="black"/>
                </a:solidFill>
              </a:rPr>
              <a:t>нація (основи її духовного буття)</a:t>
            </a:r>
            <a:r>
              <a:rPr lang="uk-UA" sz="2000" dirty="0">
                <a:ea typeface="Times New Roman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ea typeface="Times New Roman"/>
              </a:rPr>
              <a:t>Переважає </a:t>
            </a:r>
            <a:r>
              <a:rPr lang="uk-UA" sz="2000" dirty="0" err="1">
                <a:ea typeface="Times New Roman"/>
              </a:rPr>
              <a:t>екзистенційна</a:t>
            </a:r>
            <a:r>
              <a:rPr lang="uk-UA" sz="2000" dirty="0">
                <a:ea typeface="Times New Roman"/>
              </a:rPr>
              <a:t> й морально-етичні  проблематика</a:t>
            </a:r>
          </a:p>
          <a:p>
            <a:pPr marL="1692275" lvl="0" indent="-342900">
              <a:buFont typeface="Wingdings" panose="05000000000000000000" pitchFamily="2" charset="2"/>
              <a:buChar char="Ø"/>
            </a:pPr>
            <a:endParaRPr lang="uk-UA" sz="2000" dirty="0" smtClean="0">
              <a:solidFill>
                <a:prstClr val="black"/>
              </a:solidFill>
            </a:endParaRPr>
          </a:p>
          <a:p>
            <a:pPr marL="1349375" lvl="0" indent="-1349375"/>
            <a:endParaRPr lang="uk-UA" sz="2000" dirty="0">
              <a:solidFill>
                <a:prstClr val="black"/>
              </a:solidFill>
            </a:endParaRPr>
          </a:p>
          <a:p>
            <a:pPr marL="4489450" lvl="0" indent="-4489450"/>
            <a:endParaRPr lang="uk-UA" sz="2000" dirty="0">
              <a:solidFill>
                <a:prstClr val="black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347864" y="692696"/>
            <a:ext cx="3384376" cy="1296144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+mj-lt"/>
                <a:ea typeface="Times New Roman"/>
              </a:rPr>
              <a:t> </a:t>
            </a:r>
            <a:r>
              <a:rPr lang="uk-UA" sz="2800" b="1" dirty="0">
                <a:latin typeface="+mj-lt"/>
                <a:ea typeface="Times New Roman"/>
              </a:rPr>
              <a:t>Балади</a:t>
            </a:r>
          </a:p>
          <a:p>
            <a:pPr marL="4489450" indent="-4489450"/>
            <a:r>
              <a:rPr lang="uk-UA" sz="2400" dirty="0">
                <a:latin typeface="+mj-lt"/>
              </a:rPr>
              <a:t>«Ніч на озері</a:t>
            </a:r>
            <a:r>
              <a:rPr lang="uk-UA" sz="2400" dirty="0" smtClean="0">
                <a:latin typeface="+mj-lt"/>
              </a:rPr>
              <a:t>»</a:t>
            </a:r>
          </a:p>
          <a:p>
            <a:pPr marL="4489450" indent="-4489450"/>
            <a:r>
              <a:rPr lang="uk-UA" sz="2400" dirty="0" smtClean="0">
                <a:latin typeface="+mj-lt"/>
              </a:rPr>
              <a:t>«На </a:t>
            </a:r>
            <a:r>
              <a:rPr lang="uk-UA" sz="2400" dirty="0" err="1" smtClean="0">
                <a:latin typeface="+mj-lt"/>
              </a:rPr>
              <a:t>русачин</a:t>
            </a:r>
            <a:r>
              <a:rPr lang="uk-UA" sz="2400" dirty="0" smtClean="0">
                <a:latin typeface="+mj-lt"/>
              </a:rPr>
              <a:t> Великдень»</a:t>
            </a:r>
          </a:p>
          <a:p>
            <a:pPr marL="4489450" indent="-4489450"/>
            <a:r>
              <a:rPr lang="uk-UA" sz="2400" dirty="0" smtClean="0">
                <a:latin typeface="+mj-lt"/>
              </a:rPr>
              <a:t>«Зрада»</a:t>
            </a:r>
            <a:endParaRPr lang="uk-UA" sz="2400" dirty="0">
              <a:latin typeface="+mj-lt"/>
            </a:endParaRPr>
          </a:p>
          <a:p>
            <a:endParaRPr lang="uk-UA" sz="2400" dirty="0" smtClean="0">
              <a:latin typeface="+mj-lt"/>
              <a:ea typeface="Times New Roman"/>
            </a:endParaRPr>
          </a:p>
          <a:p>
            <a:pPr marL="285750" indent="-285750" defTabSz="35560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Джерела</a:t>
            </a:r>
            <a:r>
              <a:rPr lang="ru-RU" sz="2400" dirty="0" smtClean="0"/>
              <a:t>  </a:t>
            </a:r>
            <a:r>
              <a:rPr lang="ru-RU" sz="2400" dirty="0" err="1" smtClean="0"/>
              <a:t>сюжетів</a:t>
            </a:r>
            <a:r>
              <a:rPr lang="ru-RU" sz="2400" dirty="0" smtClean="0"/>
              <a:t>: </a:t>
            </a:r>
          </a:p>
          <a:p>
            <a:pPr marL="1090613" indent="-28575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український</a:t>
            </a:r>
            <a:r>
              <a:rPr lang="ru-RU" sz="2400" dirty="0" smtClean="0"/>
              <a:t> фольклор, </a:t>
            </a:r>
          </a:p>
          <a:p>
            <a:pPr marL="1090613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зарубіжна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література</a:t>
            </a:r>
            <a:endParaRPr lang="ru-RU" sz="2400" dirty="0" smtClean="0"/>
          </a:p>
          <a:p>
            <a:pPr marL="1090613" indent="-28575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міфологія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 smtClean="0"/>
              <a:t>Особливості</a:t>
            </a:r>
            <a:r>
              <a:rPr lang="ru-RU" sz="2400" dirty="0" smtClean="0"/>
              <a:t>:</a:t>
            </a:r>
          </a:p>
          <a:p>
            <a:pPr marL="1160463" indent="-355600">
              <a:buFont typeface="Wingdings" panose="05000000000000000000" pitchFamily="2" charset="2"/>
              <a:buChar char="Ø"/>
            </a:pPr>
            <a:r>
              <a:rPr lang="ru-RU" sz="2400" dirty="0" smtClean="0"/>
              <a:t>представлено </a:t>
            </a:r>
            <a:r>
              <a:rPr lang="ru-RU" sz="2400" dirty="0" err="1" smtClean="0"/>
              <a:t>авторські</a:t>
            </a:r>
            <a:r>
              <a:rPr lang="ru-RU" sz="2400" dirty="0" smtClean="0"/>
              <a:t>  </a:t>
            </a:r>
            <a:r>
              <a:rPr lang="ru-RU" sz="2400" dirty="0" err="1" smtClean="0"/>
              <a:t>роздуми</a:t>
            </a:r>
            <a:endParaRPr lang="ru-RU" sz="2400" dirty="0" smtClean="0"/>
          </a:p>
          <a:p>
            <a:pPr marL="1160463" indent="-355600">
              <a:buFont typeface="Wingdings" panose="05000000000000000000" pitchFamily="2" charset="2"/>
              <a:buChar char="Ø"/>
            </a:pPr>
            <a:r>
              <a:rPr lang="uk-UA" sz="2400" dirty="0" smtClean="0"/>
              <a:t>історичний складник</a:t>
            </a:r>
          </a:p>
          <a:p>
            <a:pPr marL="1160463" indent="-355600">
              <a:buFont typeface="Wingdings" panose="05000000000000000000" pitchFamily="2" charset="2"/>
              <a:buChar char="Ø"/>
            </a:pPr>
            <a:r>
              <a:rPr lang="uk-UA" sz="2400" dirty="0" smtClean="0"/>
              <a:t>для читачів різного рівня освіти</a:t>
            </a:r>
          </a:p>
          <a:p>
            <a:pPr marL="1160463" indent="-355600">
              <a:buFont typeface="Wingdings" panose="05000000000000000000" pitchFamily="2" charset="2"/>
              <a:buChar char="Ø"/>
            </a:pPr>
            <a:r>
              <a:rPr lang="uk-UA" sz="2400" dirty="0" smtClean="0"/>
              <a:t>загальнолюдські й національні цінності – в епіцентрі творів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dirty="0" smtClean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22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9288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j-lt"/>
                <a:ea typeface="Times New Roman"/>
              </a:rPr>
              <a:t>КАЗКИ</a:t>
            </a:r>
          </a:p>
          <a:p>
            <a:endParaRPr lang="uk-UA" sz="2400" b="1" dirty="0" smtClean="0">
              <a:latin typeface="+mj-lt"/>
              <a:ea typeface="Times New Roman"/>
            </a:endParaRPr>
          </a:p>
          <a:p>
            <a:r>
              <a:rPr lang="uk-UA" sz="2000" dirty="0" smtClean="0">
                <a:latin typeface="+mj-lt"/>
                <a:ea typeface="Times New Roman"/>
              </a:rPr>
              <a:t>Книга казок </a:t>
            </a:r>
            <a:r>
              <a:rPr lang="uk-UA" sz="2000" dirty="0" err="1" smtClean="0">
                <a:latin typeface="+mj-lt"/>
                <a:ea typeface="Times New Roman"/>
              </a:rPr>
              <a:t>віршем</a:t>
            </a:r>
            <a:endParaRPr lang="uk-UA" sz="2000" dirty="0" smtClean="0">
              <a:latin typeface="+mj-lt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„</a:t>
            </a:r>
            <a:r>
              <a:rPr lang="uk-UA" dirty="0"/>
              <a:t>Два морози. З народного поля</a:t>
            </a:r>
            <a:r>
              <a:rPr lang="uk-UA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„Снігурка</a:t>
            </a:r>
            <a:r>
              <a:rPr lang="uk-UA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„</a:t>
            </a:r>
            <a:r>
              <a:rPr lang="uk-UA" dirty="0"/>
              <a:t>Дівчина Леся</a:t>
            </a:r>
            <a:r>
              <a:rPr lang="uk-UA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„Дума про княгиню-кобзаря. З народного поля”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/>
              <a:t>„</a:t>
            </a:r>
            <a:r>
              <a:rPr lang="uk-UA" dirty="0" smtClean="0"/>
              <a:t>Сірко”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„Дівчина Леся”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„Могутній комар”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/>
              <a:t>„</a:t>
            </a:r>
            <a:r>
              <a:rPr lang="uk-UA" dirty="0" smtClean="0"/>
              <a:t>Скарб”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„Маруся та князенко” тощо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/>
          </a:p>
          <a:p>
            <a:r>
              <a:rPr lang="uk-UA" sz="2000" dirty="0" smtClean="0"/>
              <a:t>СПЕЦИФІКА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000" dirty="0" smtClean="0"/>
              <a:t>романтична/гумористична оповідь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000" dirty="0" smtClean="0"/>
              <a:t>насичення оповіді деталями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000" dirty="0" smtClean="0"/>
              <a:t>епічне начало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000" dirty="0" smtClean="0"/>
              <a:t>віршова форма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000" dirty="0" err="1" smtClean="0"/>
              <a:t>повчально</a:t>
            </a:r>
            <a:r>
              <a:rPr lang="uk-UA" sz="2000" dirty="0" smtClean="0"/>
              <a:t>-афористичний фінал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000" dirty="0" smtClean="0"/>
              <a:t>моральна тематика </a:t>
            </a:r>
            <a:endParaRPr lang="uk-UA" sz="2000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9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ea typeface="Times New Roman"/>
              </a:rPr>
              <a:t>БАЙКИ</a:t>
            </a:r>
          </a:p>
          <a:p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Основа: </a:t>
            </a:r>
          </a:p>
          <a:p>
            <a:pPr marL="342900" indent="381000" algn="just">
              <a:buFont typeface="Wingdings" panose="05000000000000000000" pitchFamily="2" charset="2"/>
              <a:buChar char="ü"/>
            </a:pP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анекдоти</a:t>
            </a:r>
            <a:endParaRPr lang="ru-RU" dirty="0" smtClean="0"/>
          </a:p>
          <a:p>
            <a:pPr marL="342900" indent="381000"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прислів’я</a:t>
            </a:r>
            <a:endParaRPr lang="ru-RU" dirty="0"/>
          </a:p>
          <a:p>
            <a:pPr marL="342900" indent="381000" algn="just">
              <a:buFont typeface="Wingdings" panose="05000000000000000000" pitchFamily="2" charset="2"/>
              <a:buChar char="ü"/>
            </a:pPr>
            <a:r>
              <a:rPr lang="uk-UA" dirty="0" smtClean="0"/>
              <a:t>приказки</a:t>
            </a:r>
            <a:endParaRPr lang="ru-RU" dirty="0" smtClean="0"/>
          </a:p>
          <a:p>
            <a:pPr marL="342900" indent="381000"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мандрівні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endParaRPr lang="ru-RU" dirty="0" smtClean="0"/>
          </a:p>
          <a:p>
            <a:pPr marL="342900" indent="381000" algn="just">
              <a:buFont typeface="Wingdings" panose="05000000000000000000" pitchFamily="2" charset="2"/>
              <a:buChar char="ü"/>
            </a:pPr>
            <a:r>
              <a:rPr lang="ru-RU" dirty="0" err="1" smtClean="0"/>
              <a:t>оригінальні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endParaRPr lang="ru-RU" dirty="0" smtClean="0"/>
          </a:p>
          <a:p>
            <a:pPr marL="342900" algn="just"/>
            <a:endParaRPr lang="ru-RU" dirty="0"/>
          </a:p>
          <a:p>
            <a:pPr marL="342900" algn="just"/>
            <a:r>
              <a:rPr lang="ru-RU" dirty="0" err="1" smtClean="0"/>
              <a:t>Жалісливий</a:t>
            </a:r>
            <a:r>
              <a:rPr lang="ru-RU" dirty="0" smtClean="0"/>
              <a:t> </a:t>
            </a:r>
            <a:r>
              <a:rPr lang="ru-RU" dirty="0" err="1" smtClean="0"/>
              <a:t>вовк</a:t>
            </a:r>
            <a:endParaRPr lang="ru-RU" dirty="0" smtClean="0"/>
          </a:p>
          <a:p>
            <a:pPr marL="342900" algn="just"/>
            <a:r>
              <a:rPr lang="ru-RU" dirty="0" smtClean="0"/>
              <a:t>Журавель та </a:t>
            </a:r>
            <a:r>
              <a:rPr lang="ru-RU" dirty="0" err="1" smtClean="0"/>
              <a:t>горобець</a:t>
            </a:r>
            <a:endParaRPr lang="ru-RU" dirty="0" smtClean="0"/>
          </a:p>
          <a:p>
            <a:pPr marL="342900" algn="just"/>
            <a:r>
              <a:rPr lang="ru-RU" dirty="0" err="1" smtClean="0"/>
              <a:t>Їжак</a:t>
            </a:r>
            <a:r>
              <a:rPr lang="ru-RU" dirty="0" smtClean="0"/>
              <a:t> та дуб</a:t>
            </a:r>
          </a:p>
          <a:p>
            <a:pPr marL="342900" algn="just"/>
            <a:r>
              <a:rPr lang="ru-RU" dirty="0" smtClean="0"/>
              <a:t>Мудра баба</a:t>
            </a:r>
          </a:p>
          <a:p>
            <a:pPr marL="342900" algn="just"/>
            <a:r>
              <a:rPr lang="uk-UA" dirty="0" smtClean="0"/>
              <a:t>Павлова хата</a:t>
            </a:r>
          </a:p>
          <a:p>
            <a:pPr marL="342900" algn="just"/>
            <a:r>
              <a:rPr lang="uk-UA" dirty="0" smtClean="0"/>
              <a:t>Сорока</a:t>
            </a:r>
          </a:p>
          <a:p>
            <a:pPr marL="342900" algn="just"/>
            <a:r>
              <a:rPr lang="uk-UA" dirty="0" smtClean="0"/>
              <a:t>Циган</a:t>
            </a:r>
          </a:p>
          <a:p>
            <a:pPr marL="342900" algn="just"/>
            <a:r>
              <a:rPr lang="uk-UA" dirty="0" smtClean="0"/>
              <a:t>Чернець</a:t>
            </a:r>
          </a:p>
          <a:p>
            <a:pPr marL="342900" algn="just"/>
            <a:r>
              <a:rPr lang="uk-UA" dirty="0" smtClean="0"/>
              <a:t>Швидка робота тощо.</a:t>
            </a:r>
            <a:endParaRPr lang="ru-RU" dirty="0" smtClean="0"/>
          </a:p>
          <a:p>
            <a:pPr marL="342900" algn="just"/>
            <a:endParaRPr lang="ru-RU" dirty="0" smtClean="0"/>
          </a:p>
          <a:p>
            <a:endParaRPr lang="uk-UA" sz="2400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94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/>
              <a:t>ОСОБЛИВОСТІ: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err="1" smtClean="0"/>
              <a:t>народний</a:t>
            </a:r>
            <a:r>
              <a:rPr lang="ru-RU" sz="2000" dirty="0" smtClean="0"/>
              <a:t> колорит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err="1" smtClean="0"/>
              <a:t>український</a:t>
            </a:r>
            <a:r>
              <a:rPr lang="ru-RU" sz="2000" dirty="0" smtClean="0"/>
              <a:t> пейзаж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err="1" smtClean="0"/>
              <a:t>побутово-етнографічні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картини</a:t>
            </a:r>
            <a:endParaRPr lang="ru-RU" sz="20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ідеї</a:t>
            </a:r>
            <a:r>
              <a:rPr lang="ru-RU" sz="2000" dirty="0" smtClean="0"/>
              <a:t>: </a:t>
            </a:r>
            <a:r>
              <a:rPr lang="ru-RU" sz="2000" dirty="0" err="1" smtClean="0"/>
              <a:t>гуманізм</a:t>
            </a:r>
            <a:r>
              <a:rPr lang="ru-RU" sz="2000" dirty="0" smtClean="0"/>
              <a:t>, моральна </a:t>
            </a:r>
            <a:r>
              <a:rPr lang="ru-RU" sz="2000" dirty="0" err="1" smtClean="0"/>
              <a:t>гідность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скромність</a:t>
            </a:r>
            <a:endParaRPr lang="ru-RU" sz="20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err="1" smtClean="0"/>
              <a:t>тематична</a:t>
            </a:r>
            <a:r>
              <a:rPr lang="ru-RU" sz="2000" dirty="0" smtClean="0"/>
              <a:t>  </a:t>
            </a:r>
            <a:r>
              <a:rPr lang="ru-RU" sz="2000" dirty="0" err="1" smtClean="0"/>
              <a:t>різномаїтість</a:t>
            </a:r>
            <a:endParaRPr lang="ru-RU" sz="2000" dirty="0" smtClean="0"/>
          </a:p>
          <a:p>
            <a:pPr marL="1703388" indent="-3524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негативні  суспільні явища</a:t>
            </a:r>
          </a:p>
          <a:p>
            <a:pPr marL="1703388" indent="-3524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людські вади</a:t>
            </a:r>
          </a:p>
          <a:p>
            <a:pPr marL="1703388" indent="-35242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smtClean="0"/>
              <a:t>реалії буття людини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000" dirty="0" smtClean="0"/>
              <a:t>гострий сюжет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000" dirty="0" smtClean="0"/>
              <a:t>жвавий діалог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000" dirty="0" smtClean="0"/>
              <a:t>типовий характер у типових обставинах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000" dirty="0" smtClean="0"/>
              <a:t>характер психологічно </a:t>
            </a:r>
            <a:r>
              <a:rPr lang="uk-UA" sz="2000" dirty="0" err="1" smtClean="0"/>
              <a:t>вмотивонано</a:t>
            </a:r>
            <a:endParaRPr lang="uk-UA" sz="20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uk-UA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uk-UA" b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6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148" y="548680"/>
            <a:ext cx="77753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+mj-lt"/>
              </a:rPr>
              <a:t>ТЕМАТИКА ОПОВІДАНЬ:</a:t>
            </a:r>
            <a:endParaRPr lang="en-US" sz="2400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про дітей ( «Украла», «Кавуни, «Грицько», «Дзвоник») сирітство, самотність, беззахисність, </a:t>
            </a:r>
            <a:r>
              <a:rPr lang="uk-UA" sz="2000" dirty="0" err="1" smtClean="0">
                <a:latin typeface="+mj-lt"/>
              </a:rPr>
              <a:t>суїцидальніі</a:t>
            </a:r>
            <a:r>
              <a:rPr lang="uk-UA" sz="2000" dirty="0" smtClean="0">
                <a:latin typeface="+mj-lt"/>
              </a:rPr>
              <a:t> думки/вчинки… («Сама, зовсім сама», « Сестриця Галя»)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освіта (« Екзамен», «Непокірний»)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патріотизм і героїзм («Олеся», «Чудова дівчина»)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життя шахтарів і їхніх сімей («Батько та дочка», «Серед чужих людей»))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000" dirty="0">
                <a:latin typeface="+mj-lt"/>
              </a:rPr>
              <a:t>ж</a:t>
            </a:r>
            <a:r>
              <a:rPr lang="uk-UA" sz="2000" dirty="0" smtClean="0">
                <a:latin typeface="+mj-lt"/>
              </a:rPr>
              <a:t>иття інтелігенції («Зустріч», « Сам собі пан»)</a:t>
            </a:r>
          </a:p>
          <a:p>
            <a:pPr algn="just"/>
            <a:endParaRPr lang="uk-UA" sz="20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2000" dirty="0">
              <a:latin typeface="+mj-lt"/>
            </a:endParaRPr>
          </a:p>
          <a:p>
            <a:r>
              <a:rPr lang="uk-UA" sz="2400" dirty="0" smtClean="0">
                <a:latin typeface="+mj-lt"/>
              </a:rPr>
              <a:t>ОСОБЛИВОСТІ: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проста форма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err="1" smtClean="0">
                <a:latin typeface="+mj-lt"/>
              </a:rPr>
              <a:t>хронологічність</a:t>
            </a:r>
            <a:r>
              <a:rPr lang="uk-UA" sz="2000" dirty="0" smtClean="0">
                <a:latin typeface="+mj-lt"/>
              </a:rPr>
              <a:t> викладу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синтез трагізму й оптимізму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психологізм творів («Сама, зовсім сама», «Дзвоник»)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+mj-lt"/>
              </a:rPr>
              <a:t>тенденція до </a:t>
            </a:r>
            <a:r>
              <a:rPr lang="uk-UA" sz="2000" dirty="0" err="1" smtClean="0">
                <a:latin typeface="+mj-lt"/>
              </a:rPr>
              <a:t>новелістичності</a:t>
            </a:r>
            <a:r>
              <a:rPr lang="uk-UA" sz="2000" dirty="0" smtClean="0">
                <a:latin typeface="+mj-lt"/>
              </a:rPr>
              <a:t> («Дзвоник»)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366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/>
                <a:ea typeface="Times New Roman"/>
              </a:rPr>
              <a:t>„</a:t>
            </a:r>
            <a:r>
              <a:rPr lang="uk-UA" sz="2800" dirty="0">
                <a:latin typeface="+mj-lt"/>
                <a:ea typeface="Times New Roman"/>
              </a:rPr>
              <a:t>Повість – то і </a:t>
            </a:r>
            <a:r>
              <a:rPr lang="uk-UA" sz="2800" dirty="0" err="1">
                <a:latin typeface="+mj-lt"/>
                <a:ea typeface="Times New Roman"/>
              </a:rPr>
              <a:t>єсть</a:t>
            </a:r>
            <a:r>
              <a:rPr lang="uk-UA" sz="2800" dirty="0">
                <a:latin typeface="+mj-lt"/>
                <a:ea typeface="Times New Roman"/>
              </a:rPr>
              <a:t> Ваш властивий фах”, </a:t>
            </a:r>
            <a:r>
              <a:rPr lang="uk-UA" sz="2800" dirty="0" smtClean="0">
                <a:latin typeface="+mj-lt"/>
                <a:ea typeface="Times New Roman"/>
              </a:rPr>
              <a:t>…в </a:t>
            </a:r>
            <a:r>
              <a:rPr lang="uk-UA" sz="2800" dirty="0">
                <a:latin typeface="+mj-lt"/>
                <a:ea typeface="Times New Roman"/>
              </a:rPr>
              <a:t>повісті Ви робите суцільне враження, тим часом у драмах Ваш талан виявляється нерівно, оазисами</a:t>
            </a:r>
            <a:r>
              <a:rPr lang="uk-UA" sz="2800" dirty="0" smtClean="0">
                <a:latin typeface="+mj-lt"/>
                <a:ea typeface="Times New Roman"/>
              </a:rPr>
              <a:t>”</a:t>
            </a:r>
            <a:r>
              <a:rPr lang="uk-UA" sz="2800" dirty="0">
                <a:latin typeface="+mj-lt"/>
                <a:ea typeface="Times New Roman"/>
              </a:rPr>
              <a:t> </a:t>
            </a:r>
            <a:r>
              <a:rPr lang="uk-UA" sz="2800" dirty="0" smtClean="0">
                <a:latin typeface="+mj-lt"/>
                <a:ea typeface="Times New Roman"/>
              </a:rPr>
              <a:t>      </a:t>
            </a:r>
          </a:p>
          <a:p>
            <a:pPr indent="4572000"/>
            <a:r>
              <a:rPr lang="uk-UA" sz="2800" dirty="0" smtClean="0">
                <a:latin typeface="+mj-lt"/>
                <a:ea typeface="Times New Roman"/>
              </a:rPr>
              <a:t>       А</a:t>
            </a:r>
            <a:r>
              <a:rPr lang="uk-UA" sz="2800" dirty="0">
                <a:latin typeface="+mj-lt"/>
                <a:ea typeface="Times New Roman"/>
              </a:rPr>
              <a:t>. Кримський </a:t>
            </a:r>
            <a:endParaRPr lang="ru-RU" sz="2800" dirty="0">
              <a:latin typeface="+mj-lt"/>
            </a:endParaRPr>
          </a:p>
        </p:txBody>
      </p:sp>
      <p:pic>
        <p:nvPicPr>
          <p:cNvPr id="1026" name="Picture 2" descr="D:\Users\Вал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82546"/>
            <a:ext cx="4114862" cy="36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924944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сходознавець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мовознавець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орієнталіст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поліглот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Походив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кримськотатарського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православ'я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Жертва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сталінського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9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ПСЕВДОНІМИ: </a:t>
            </a:r>
            <a:r>
              <a:rPr lang="uk-UA" sz="3200" dirty="0"/>
              <a:t>Василь </a:t>
            </a:r>
            <a:r>
              <a:rPr lang="uk-UA" sz="3200" dirty="0" err="1"/>
              <a:t>Чайченко</a:t>
            </a:r>
            <a:r>
              <a:rPr lang="uk-UA" sz="3200" dirty="0"/>
              <a:t>, Іван Перекотиполе, Борис </a:t>
            </a:r>
            <a:r>
              <a:rPr lang="uk-UA" sz="3200" dirty="0" err="1"/>
              <a:t>Вільхівський</a:t>
            </a:r>
            <a:r>
              <a:rPr lang="uk-UA" sz="3200" dirty="0"/>
              <a:t>, </a:t>
            </a:r>
            <a:r>
              <a:rPr lang="uk-UA" sz="3200" dirty="0" err="1"/>
              <a:t>Л.Яворенко</a:t>
            </a:r>
            <a:r>
              <a:rPr lang="uk-UA" sz="3200" dirty="0"/>
              <a:t>, </a:t>
            </a:r>
            <a:r>
              <a:rPr lang="uk-UA" sz="3200" dirty="0" err="1"/>
              <a:t>М.Гримач</a:t>
            </a:r>
            <a:r>
              <a:rPr lang="uk-UA" sz="3200" dirty="0"/>
              <a:t>, </a:t>
            </a:r>
            <a:r>
              <a:rPr lang="uk-UA" sz="3200" dirty="0" err="1"/>
              <a:t>Немірич</a:t>
            </a:r>
            <a:r>
              <a:rPr lang="uk-UA" sz="3200" dirty="0"/>
              <a:t> Ю, </a:t>
            </a:r>
            <a:r>
              <a:rPr lang="uk-UA" sz="3200" dirty="0" err="1"/>
              <a:t>П.Вартовий</a:t>
            </a:r>
            <a:r>
              <a:rPr lang="uk-UA" sz="3200" dirty="0"/>
              <a:t> </a:t>
            </a:r>
            <a:endParaRPr lang="uk-UA" sz="3200" dirty="0" smtClean="0"/>
          </a:p>
          <a:p>
            <a:pPr algn="just"/>
            <a:endParaRPr lang="uk-UA" sz="3200" dirty="0" smtClean="0"/>
          </a:p>
          <a:p>
            <a:pPr algn="just"/>
            <a:r>
              <a:rPr lang="uk-UA" sz="3200" dirty="0" smtClean="0"/>
              <a:t>КРИПТОНІМИ В-</a:t>
            </a:r>
            <a:r>
              <a:rPr lang="uk-UA" sz="3200" dirty="0" err="1" smtClean="0"/>
              <a:t>ий</a:t>
            </a:r>
            <a:r>
              <a:rPr lang="uk-UA" sz="3200" dirty="0"/>
              <a:t>, М-р С.</a:t>
            </a:r>
            <a:r>
              <a:rPr lang="ru-RU" sz="3200" dirty="0"/>
              <a:t> </a:t>
            </a:r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/>
              <a:t>П</a:t>
            </a:r>
            <a:r>
              <a:rPr lang="ru-RU" sz="3200" dirty="0" smtClean="0"/>
              <a:t>. </a:t>
            </a:r>
            <a:r>
              <a:rPr lang="ru-RU" sz="3200" dirty="0" err="1" smtClean="0"/>
              <a:t>Вартовий</a:t>
            </a:r>
            <a:r>
              <a:rPr lang="uk-UA" sz="3200" dirty="0" smtClean="0"/>
              <a:t> </a:t>
            </a:r>
            <a:r>
              <a:rPr lang="uk-UA" sz="3200" dirty="0"/>
              <a:t>– вважають найбільш вдалим, бо на сторожі рідної культури, мови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2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617" y="3326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ПОВІСТІ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„</a:t>
            </a:r>
            <a:r>
              <a:rPr lang="uk-UA" dirty="0"/>
              <a:t>Сонячний промінь” (1890</a:t>
            </a:r>
            <a:r>
              <a:rPr lang="uk-UA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„На розпутті” (1891</a:t>
            </a:r>
            <a:r>
              <a:rPr lang="uk-UA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дилогія „Серед темної ночі” (1900) і „Під тихими вербами” (1901</a:t>
            </a:r>
            <a:r>
              <a:rPr lang="uk-UA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dirty="0"/>
              <a:t>„Брат на брата” (1907</a:t>
            </a:r>
            <a:r>
              <a:rPr lang="uk-UA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 smtClean="0"/>
          </a:p>
          <a:p>
            <a:r>
              <a:rPr lang="uk-UA" dirty="0"/>
              <a:t>„Сонячний промінь</a:t>
            </a:r>
            <a:r>
              <a:rPr lang="uk-UA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72512"/>
              </p:ext>
            </p:extLst>
          </p:nvPr>
        </p:nvGraphicFramePr>
        <p:xfrm>
          <a:off x="521617" y="2420887"/>
          <a:ext cx="8082831" cy="3476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0993"/>
                <a:gridCol w="4041838"/>
              </a:tblGrid>
              <a:tr h="428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+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-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тема </a:t>
                      </a:r>
                      <a:r>
                        <a:rPr lang="uk-UA" sz="2000" b="0" baseline="0" dirty="0" smtClean="0">
                          <a:effectLst/>
                        </a:rPr>
                        <a:t>інтелігенції, проблема : вектор суспільного руху інтелігенції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слабка динаміка дії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проблеми національного життя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певний схематизм характерів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err="1" smtClean="0">
                          <a:effectLst/>
                        </a:rPr>
                        <a:t>поліаспектна</a:t>
                      </a:r>
                      <a:r>
                        <a:rPr lang="uk-UA" sz="2000" b="0" dirty="0" smtClean="0">
                          <a:effectLst/>
                        </a:rPr>
                        <a:t> символіка (сонячний промінь: життя, знання, духовність, кохання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ідеологічна запрограмованість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</a:rPr>
                        <a:t>філософські питання ( духовність, цінність</a:t>
                      </a:r>
                      <a:r>
                        <a:rPr lang="uk-UA" sz="2000" b="0" baseline="0" dirty="0" smtClean="0">
                          <a:effectLst/>
                        </a:rPr>
                        <a:t> людини…)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42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6401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дилогія „Серед темної ночі</a:t>
            </a:r>
            <a:r>
              <a:rPr lang="uk-UA" sz="2400" dirty="0" smtClean="0"/>
              <a:t>”, „</a:t>
            </a:r>
            <a:r>
              <a:rPr lang="uk-UA" sz="2400" dirty="0"/>
              <a:t>Під тихими вербами</a:t>
            </a:r>
            <a:r>
              <a:rPr lang="uk-UA" dirty="0"/>
              <a:t>”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263986"/>
              </p:ext>
            </p:extLst>
          </p:nvPr>
        </p:nvGraphicFramePr>
        <p:xfrm>
          <a:off x="546841" y="835076"/>
          <a:ext cx="8208912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/>
                <a:gridCol w="2376264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  <a:latin typeface="+mj-lt"/>
                        </a:rPr>
                        <a:t>+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  <a:latin typeface="+mj-lt"/>
                        </a:rPr>
                        <a:t>-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+mj-lt"/>
                        </a:rPr>
                        <a:t>‘елементи пригодницького жанру :</a:t>
                      </a:r>
                      <a:r>
                        <a:rPr lang="uk-UA" sz="2000" b="0" baseline="0" dirty="0" smtClean="0">
                          <a:effectLst/>
                          <a:latin typeface="+mj-lt"/>
                        </a:rPr>
                        <a:t> стрімкий розвиток подій, пристрасті, мотив </a:t>
                      </a:r>
                      <a:r>
                        <a:rPr lang="uk-UA" sz="2000" b="0" baseline="0" dirty="0" err="1" smtClean="0">
                          <a:effectLst/>
                          <a:latin typeface="+mj-lt"/>
                        </a:rPr>
                        <a:t>переслідуваня</a:t>
                      </a:r>
                      <a:r>
                        <a:rPr lang="uk-UA" sz="2000" b="0" baseline="0" dirty="0" smtClean="0">
                          <a:effectLst/>
                          <a:latin typeface="+mj-lt"/>
                        </a:rPr>
                        <a:t>, змови, злочину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+mj-lt"/>
                        </a:rPr>
                        <a:t>образ Зінька непереконливий, ідеалізований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  <a:latin typeface="+mj-lt"/>
                        </a:rPr>
                        <a:t>поглиблений психологізм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  <a:latin typeface="+mj-lt"/>
                        </a:rPr>
                        <a:t>життєва достовірність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+mj-lt"/>
                        </a:rPr>
                        <a:t> </a:t>
                      </a:r>
                      <a:r>
                        <a:rPr lang="uk-UA" sz="2000" b="0" dirty="0" smtClean="0">
                          <a:effectLst/>
                          <a:latin typeface="+mj-lt"/>
                        </a:rPr>
                        <a:t>художня</a:t>
                      </a:r>
                      <a:r>
                        <a:rPr lang="uk-UA" sz="2000" b="0" baseline="0" dirty="0" smtClean="0">
                          <a:effectLst/>
                          <a:latin typeface="+mj-lt"/>
                        </a:rPr>
                        <a:t> деталь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+mj-lt"/>
                          <a:ea typeface="Times New Roman"/>
                        </a:rPr>
                        <a:t>Само- і </a:t>
                      </a:r>
                      <a:r>
                        <a:rPr lang="uk-UA" sz="2000" b="0" dirty="0" err="1" smtClean="0">
                          <a:effectLst/>
                          <a:latin typeface="+mj-lt"/>
                          <a:ea typeface="Times New Roman"/>
                        </a:rPr>
                        <a:t>взаємохарактеристика</a:t>
                      </a: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3521544"/>
            <a:ext cx="280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„Брат на брата”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70788"/>
              </p:ext>
            </p:extLst>
          </p:nvPr>
        </p:nvGraphicFramePr>
        <p:xfrm>
          <a:off x="554380" y="3994677"/>
          <a:ext cx="8280920" cy="239656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280920"/>
              </a:tblGrid>
              <a:tr h="330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r>
                        <a:rPr lang="uk-UA" sz="2400" b="0" dirty="0" smtClean="0">
                          <a:effectLst/>
                        </a:rPr>
                        <a:t>назва символічна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r>
                        <a:rPr lang="uk-UA" sz="2400" b="0" dirty="0" smtClean="0">
                          <a:effectLst/>
                        </a:rPr>
                        <a:t>тема інтелігенції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r>
                        <a:rPr lang="uk-UA" sz="2400" b="0" dirty="0" smtClean="0">
                          <a:effectLst/>
                        </a:rPr>
                        <a:t>характер героя розкривається й розвивається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</a:rPr>
                        <a:t> </a:t>
                      </a:r>
                      <a:r>
                        <a:rPr lang="uk-UA" sz="2400" b="0" dirty="0" smtClean="0">
                          <a:effectLst/>
                        </a:rPr>
                        <a:t>невласне пряма мова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0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effectLst/>
                        </a:rPr>
                        <a:t>потік </a:t>
                      </a:r>
                      <a:r>
                        <a:rPr lang="uk-UA" sz="2400" b="0" dirty="0" err="1" smtClean="0">
                          <a:effectLst/>
                        </a:rPr>
                        <a:t>свідомовсті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7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автобіографічні</a:t>
                      </a:r>
                      <a:r>
                        <a:rPr kumimoji="0" lang="ru-RU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риси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74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2493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Різножанровість, </a:t>
            </a:r>
            <a:r>
              <a:rPr lang="uk-UA" sz="2400" dirty="0" err="1" smtClean="0">
                <a:latin typeface="+mj-lt"/>
              </a:rPr>
              <a:t>політематичність</a:t>
            </a:r>
            <a:r>
              <a:rPr lang="uk-UA" sz="2400" dirty="0" smtClean="0">
                <a:latin typeface="+mj-lt"/>
              </a:rPr>
              <a:t> й </a:t>
            </a:r>
            <a:r>
              <a:rPr lang="uk-UA" sz="2400" dirty="0" err="1" smtClean="0">
                <a:latin typeface="+mj-lt"/>
              </a:rPr>
              <a:t>поліпроблемність</a:t>
            </a:r>
            <a:r>
              <a:rPr lang="uk-UA" sz="2400" dirty="0" smtClean="0">
                <a:latin typeface="+mj-lt"/>
              </a:rPr>
              <a:t> творів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 Оригінальне використання фольклорного матеріалу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«Інтелектуалізація поетичної думки» (</a:t>
            </a:r>
            <a:r>
              <a:rPr lang="uk-UA" sz="2400" dirty="0" err="1" smtClean="0">
                <a:latin typeface="+mj-lt"/>
              </a:rPr>
              <a:t>Л.Дем</a:t>
            </a:r>
            <a:r>
              <a:rPr lang="en-US" sz="2400" dirty="0" smtClean="0">
                <a:latin typeface="+mj-lt"/>
              </a:rPr>
              <a:t>’</a:t>
            </a:r>
            <a:r>
              <a:rPr lang="uk-UA" sz="2400" dirty="0" err="1" smtClean="0">
                <a:latin typeface="+mj-lt"/>
              </a:rPr>
              <a:t>янівська</a:t>
            </a:r>
            <a:r>
              <a:rPr lang="uk-UA" sz="2400" dirty="0" smtClean="0">
                <a:latin typeface="+mj-lt"/>
              </a:rPr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Дидактизм  і алегоризм творчості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Ознаки вияву модерних змін (стилю, ритму, символізму)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Художнє осмислення ідей національної свободи й самоідентифікації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+mj-lt"/>
              </a:rPr>
              <a:t>Осмислення проблем духовності нації й людини</a:t>
            </a: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007" y="283768"/>
            <a:ext cx="578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800" dirty="0" smtClean="0"/>
              <a:t>Здобутки творчості Б. Грінченка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4625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dirty="0">
                <a:latin typeface="+mj-lt"/>
                <a:ea typeface="Times New Roman"/>
              </a:rPr>
              <a:t>Дата народження: 9 грудня 1863 року, х. Вільховий Яр, Харківщина </a:t>
            </a:r>
            <a:endParaRPr lang="ru-RU" sz="2400" dirty="0">
              <a:effectLst/>
              <a:latin typeface="+mj-lt"/>
              <a:ea typeface="Times New Roman"/>
            </a:endParaRPr>
          </a:p>
        </p:txBody>
      </p:sp>
      <p:pic>
        <p:nvPicPr>
          <p:cNvPr id="5" name="Рисунок 4" descr="D:\Users\Валя\Desktop\батьк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872855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73893" y="6272431"/>
            <a:ext cx="3575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err="1">
                <a:highlight>
                  <a:srgbClr val="D3D3D3"/>
                </a:highlight>
                <a:latin typeface="+mj-lt"/>
                <a:ea typeface="Times New Roman"/>
              </a:rPr>
              <a:t>Дмитро</a:t>
            </a:r>
            <a:r>
              <a:rPr lang="ru-RU" sz="2000" b="1" dirty="0">
                <a:highlight>
                  <a:srgbClr val="D3D3D3"/>
                </a:highlight>
                <a:latin typeface="+mj-lt"/>
                <a:ea typeface="Times New Roman"/>
              </a:rPr>
              <a:t> </a:t>
            </a:r>
            <a:r>
              <a:rPr lang="ru-RU" sz="2000" b="1" dirty="0" smtClean="0">
                <a:highlight>
                  <a:srgbClr val="D3D3D3"/>
                </a:highlight>
                <a:latin typeface="+mj-lt"/>
                <a:ea typeface="Times New Roman"/>
              </a:rPr>
              <a:t>Якович </a:t>
            </a:r>
            <a:r>
              <a:rPr lang="ru-RU" sz="2000" b="1" dirty="0" err="1" smtClean="0">
                <a:highlight>
                  <a:srgbClr val="D3D3D3"/>
                </a:highlight>
                <a:latin typeface="+mj-lt"/>
                <a:ea typeface="Times New Roman"/>
              </a:rPr>
              <a:t>Грінченко</a:t>
            </a:r>
            <a:r>
              <a:rPr lang="ru-RU" sz="2000" b="1" dirty="0" smtClean="0">
                <a:highlight>
                  <a:srgbClr val="D3D3D3"/>
                </a:highlight>
                <a:latin typeface="+mj-lt"/>
                <a:ea typeface="Times New Roman"/>
              </a:rPr>
              <a:t> 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0268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+mj-lt"/>
              </a:rPr>
              <a:t>БАТЬКИ</a:t>
            </a:r>
          </a:p>
          <a:p>
            <a:r>
              <a:rPr lang="uk-UA" sz="2000" dirty="0" smtClean="0"/>
              <a:t>Батько</a:t>
            </a:r>
            <a:r>
              <a:rPr lang="uk-UA" sz="2000" dirty="0"/>
              <a:t>: </a:t>
            </a:r>
            <a:r>
              <a:rPr lang="ru-RU" sz="2000" dirty="0" err="1"/>
              <a:t>Дмитро</a:t>
            </a:r>
            <a:r>
              <a:rPr lang="ru-RU" sz="2000" dirty="0"/>
              <a:t> </a:t>
            </a:r>
            <a:r>
              <a:rPr lang="ru-RU" sz="2000" dirty="0" smtClean="0"/>
              <a:t>Якович</a:t>
            </a:r>
          </a:p>
          <a:p>
            <a:endParaRPr lang="ru-RU" sz="2000" dirty="0"/>
          </a:p>
          <a:p>
            <a:pPr algn="just"/>
            <a:r>
              <a:rPr lang="uk-UA" sz="2000" dirty="0" smtClean="0"/>
              <a:t>Соціальне </a:t>
            </a:r>
            <a:r>
              <a:rPr lang="uk-UA" sz="2000" dirty="0"/>
              <a:t>походження: дворянин, відставний </a:t>
            </a:r>
            <a:r>
              <a:rPr lang="uk-UA" sz="2000" dirty="0" smtClean="0"/>
              <a:t>штабс-капітан</a:t>
            </a:r>
          </a:p>
          <a:p>
            <a:pPr algn="just"/>
            <a:endParaRPr lang="ru-RU" sz="2000" dirty="0"/>
          </a:p>
          <a:p>
            <a:r>
              <a:rPr lang="uk-UA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Предки: к</a:t>
            </a:r>
            <a:r>
              <a:rPr lang="uk-UA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озаки Грінченки</a:t>
            </a:r>
          </a:p>
          <a:p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Прадід виступав проти закріпачення (самотній бунт, с. Межиріччя під Харковом), за що побито нагайками й взято в </a:t>
            </a:r>
            <a:r>
              <a:rPr lang="uk-UA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кайдани</a:t>
            </a:r>
          </a:p>
          <a:p>
            <a:pPr algn="just"/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Дід – Яків Іванович, поручик, згодом сотник Сумського полку. За вірну службу отримав звання потомственного </a:t>
            </a:r>
            <a:r>
              <a:rPr lang="uk-UA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дворянина</a:t>
            </a:r>
            <a:endParaRPr lang="ru-RU" sz="1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батько: далекий родич Івана Айвазовського</a:t>
            </a:r>
            <a:endParaRPr 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Батькова мати – двоюрідна сестра Г. Квітки-Основ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яненка</a:t>
            </a:r>
            <a:endParaRPr lang="ru-RU" sz="1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мала знайомство з ректором Харківського університету, байкарем Петром Гулаком-</a:t>
            </a:r>
            <a:r>
              <a:rPr lang="uk-UA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Артемовським</a:t>
            </a:r>
            <a:r>
              <a:rPr lang="uk-UA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Users\Вал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35161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Валя\Desktop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50" y="1988840"/>
            <a:ext cx="24090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s\Валя\Desktop\завантаженн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68675"/>
            <a:ext cx="2664296" cy="315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327" y="3407296"/>
            <a:ext cx="20616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uk-UA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 Айвазовський</a:t>
            </a:r>
            <a:endParaRPr lang="ru-RU" sz="1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7660" y="5108847"/>
            <a:ext cx="240867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</a:p>
          <a:p>
            <a:pPr lvl="0" algn="ctr"/>
            <a:r>
              <a:rPr lang="uk-UA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Квітка-Основ</a:t>
            </a: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9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яненко</a:t>
            </a:r>
            <a:endParaRPr lang="ru-RU" sz="1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6883" y="2691567"/>
            <a:ext cx="38513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</a:t>
            </a:r>
          </a:p>
          <a:p>
            <a:r>
              <a:rPr lang="uk-UA" sz="1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Гулак-Артемовський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5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562" y="29888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+mj-lt"/>
              </a:rPr>
              <a:t>Мати: Поліксенія Миколаївна </a:t>
            </a:r>
            <a:r>
              <a:rPr lang="uk-UA" sz="2000" dirty="0" err="1">
                <a:latin typeface="+mj-lt"/>
              </a:rPr>
              <a:t>Літарьова</a:t>
            </a:r>
            <a:r>
              <a:rPr lang="uk-UA" sz="2000" dirty="0">
                <a:latin typeface="+mj-lt"/>
              </a:rPr>
              <a:t> </a:t>
            </a:r>
            <a:endParaRPr lang="uk-UA" sz="2000" dirty="0" smtClean="0">
              <a:latin typeface="+mj-lt"/>
            </a:endParaRP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uk-UA" sz="2000" dirty="0">
                <a:latin typeface="+mj-lt"/>
              </a:rPr>
              <a:t>Національність: росіянка, </a:t>
            </a:r>
            <a:endParaRPr lang="uk-UA" sz="2000" dirty="0" smtClean="0">
              <a:latin typeface="+mj-lt"/>
            </a:endParaRPr>
          </a:p>
          <a:p>
            <a:pPr algn="just"/>
            <a:endParaRPr lang="uk-UA" sz="2000" dirty="0">
              <a:latin typeface="+mj-lt"/>
            </a:endParaRPr>
          </a:p>
          <a:p>
            <a:pPr algn="just"/>
            <a:r>
              <a:rPr lang="uk-UA" sz="2000" dirty="0" smtClean="0">
                <a:latin typeface="+mj-lt"/>
              </a:rPr>
              <a:t>говорила російською</a:t>
            </a:r>
          </a:p>
          <a:p>
            <a:pPr algn="just"/>
            <a:endParaRPr lang="uk-UA" sz="2000" dirty="0" smtClean="0">
              <a:latin typeface="+mj-lt"/>
            </a:endParaRPr>
          </a:p>
          <a:p>
            <a:pPr algn="just"/>
            <a:r>
              <a:rPr lang="uk-UA" sz="2000" dirty="0" smtClean="0">
                <a:latin typeface="+mj-lt"/>
              </a:rPr>
              <a:t>українською </a:t>
            </a:r>
            <a:r>
              <a:rPr lang="uk-UA" sz="2000" dirty="0">
                <a:latin typeface="+mj-lt"/>
              </a:rPr>
              <a:t>НЕ </a:t>
            </a:r>
            <a:r>
              <a:rPr lang="uk-UA" sz="2000" dirty="0" smtClean="0">
                <a:latin typeface="+mj-lt"/>
              </a:rPr>
              <a:t>володіла</a:t>
            </a:r>
          </a:p>
          <a:p>
            <a:pPr algn="just"/>
            <a:r>
              <a:rPr lang="uk-UA" sz="2000" dirty="0" smtClean="0">
                <a:latin typeface="+mj-lt"/>
              </a:rPr>
              <a:t> </a:t>
            </a:r>
          </a:p>
          <a:p>
            <a:pPr algn="just"/>
            <a:r>
              <a:rPr lang="uk-UA" sz="2000" dirty="0" smtClean="0">
                <a:latin typeface="+mj-lt"/>
              </a:rPr>
              <a:t>українську </a:t>
            </a:r>
            <a:r>
              <a:rPr lang="uk-UA" sz="2000" dirty="0">
                <a:latin typeface="+mj-lt"/>
              </a:rPr>
              <a:t>ВИВЧИЛА, щоб читати синові </a:t>
            </a:r>
            <a:r>
              <a:rPr lang="uk-UA" sz="2000" dirty="0" smtClean="0">
                <a:latin typeface="+mj-lt"/>
              </a:rPr>
              <a:t>твори</a:t>
            </a: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uk-UA" sz="2000" dirty="0">
                <a:latin typeface="+mj-lt"/>
              </a:rPr>
              <a:t> Соціальне походження: дворянка, дочка </a:t>
            </a:r>
            <a:r>
              <a:rPr lang="uk-UA" sz="2000" dirty="0" smtClean="0">
                <a:latin typeface="+mj-lt"/>
              </a:rPr>
              <a:t>полковника</a:t>
            </a:r>
          </a:p>
          <a:p>
            <a:pPr algn="just"/>
            <a:endParaRPr lang="ru-RU" sz="2000" dirty="0">
              <a:latin typeface="+mj-lt"/>
            </a:endParaRPr>
          </a:p>
          <a:p>
            <a:pPr algn="just"/>
            <a:r>
              <a:rPr lang="uk-UA" sz="2000" dirty="0">
                <a:latin typeface="+mj-lt"/>
              </a:rPr>
              <a:t>Діти</a:t>
            </a:r>
            <a:r>
              <a:rPr lang="uk-UA" sz="2000" dirty="0" smtClean="0">
                <a:latin typeface="+mj-lt"/>
              </a:rPr>
              <a:t>: Борис </a:t>
            </a:r>
            <a:r>
              <a:rPr lang="uk-UA" sz="2000" dirty="0">
                <a:latin typeface="+mj-lt"/>
              </a:rPr>
              <a:t>– старший, </a:t>
            </a:r>
            <a:r>
              <a:rPr lang="ru-RU" sz="2000" dirty="0">
                <a:latin typeface="+mj-lt"/>
              </a:rPr>
              <a:t>Петро, Ганна, </a:t>
            </a:r>
            <a:r>
              <a:rPr lang="ru-RU" sz="2000" dirty="0" err="1">
                <a:latin typeface="+mj-lt"/>
              </a:rPr>
              <a:t>Любов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Аполлінарія</a:t>
            </a:r>
            <a:r>
              <a:rPr lang="ru-RU" sz="2000" dirty="0">
                <a:latin typeface="+mj-lt"/>
              </a:rPr>
              <a:t> </a:t>
            </a:r>
          </a:p>
          <a:p>
            <a:r>
              <a:rPr lang="uk-UA" sz="2000" dirty="0">
                <a:latin typeface="+mj-lt"/>
              </a:rPr>
              <a:t> </a:t>
            </a:r>
            <a:endParaRPr lang="ru-RU" sz="2000" dirty="0">
              <a:latin typeface="+mj-lt"/>
            </a:endParaRPr>
          </a:p>
        </p:txBody>
      </p:sp>
      <p:pic>
        <p:nvPicPr>
          <p:cNvPr id="5130" name="Picture 10" descr="D:\Users\Валя\Desktop\1Без іме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52" y="188640"/>
            <a:ext cx="36004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3160" y="6021288"/>
            <a:ext cx="315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noFill/>
              </a:rPr>
              <a:t>Поліксенія Миколаївна </a:t>
            </a:r>
            <a:endParaRPr lang="ru-RU" dirty="0">
              <a:noFill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9920" y="5836622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Поліксенія Миколаївна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latin typeface="+mj-lt"/>
                <a:ea typeface="Times New Roman"/>
              </a:rPr>
              <a:t>Власність родини: 19 </a:t>
            </a:r>
            <a:r>
              <a:rPr lang="uk-UA" dirty="0">
                <a:latin typeface="+mj-lt"/>
                <a:ea typeface="Times New Roman"/>
              </a:rPr>
              <a:t>десятин землі, більша частина – ліс; водяний </a:t>
            </a:r>
            <a:r>
              <a:rPr lang="uk-UA" dirty="0" smtClean="0">
                <a:latin typeface="+mj-lt"/>
                <a:ea typeface="Times New Roman"/>
              </a:rPr>
              <a:t>млин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+mj-lt"/>
                <a:ea typeface="Times New Roman"/>
              </a:rPr>
              <a:t> </a:t>
            </a:r>
            <a:endParaRPr lang="ru-RU" sz="14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Прагнення: жити відповідно до статусу „дворянам</a:t>
            </a:r>
            <a:r>
              <a:rPr lang="uk-UA" dirty="0" smtClean="0">
                <a:latin typeface="+mj-lt"/>
                <a:ea typeface="Times New Roman"/>
              </a:rPr>
              <a:t>”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Не </a:t>
            </a:r>
            <a:r>
              <a:rPr lang="uk-UA" dirty="0" smtClean="0">
                <a:latin typeface="+mj-lt"/>
                <a:ea typeface="Times New Roman"/>
              </a:rPr>
              <a:t>дозволялося </a:t>
            </a:r>
            <a:r>
              <a:rPr lang="uk-UA" dirty="0">
                <a:latin typeface="+mj-lt"/>
                <a:ea typeface="Times New Roman"/>
              </a:rPr>
              <a:t>дітям говорити українською </a:t>
            </a:r>
            <a:r>
              <a:rPr lang="uk-UA" dirty="0" smtClean="0">
                <a:latin typeface="+mj-lt"/>
                <a:ea typeface="Times New Roman"/>
              </a:rPr>
              <a:t>мовою</a:t>
            </a:r>
          </a:p>
          <a:p>
            <a:pPr algn="just">
              <a:spcAft>
                <a:spcPts val="0"/>
              </a:spcAft>
            </a:pPr>
            <a:endParaRPr lang="uk-UA" sz="14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uk-UA" sz="1400" dirty="0" smtClean="0">
              <a:latin typeface="+mj-lt"/>
              <a:ea typeface="Times New Roman"/>
            </a:endParaRPr>
          </a:p>
          <a:p>
            <a:pPr algn="just"/>
            <a:r>
              <a:rPr lang="uk-UA" dirty="0"/>
              <a:t>Опанував розмовну, а згодом і літературну українську мову, хоча батько забороняв говорити «мужицькою»…</a:t>
            </a:r>
            <a:endParaRPr lang="ru-RU" dirty="0"/>
          </a:p>
          <a:p>
            <a:pPr algn="just"/>
            <a:r>
              <a:rPr lang="uk-UA" dirty="0"/>
              <a:t> </a:t>
            </a:r>
            <a:endParaRPr lang="ru-RU" dirty="0"/>
          </a:p>
          <a:p>
            <a:pPr algn="just"/>
            <a:r>
              <a:rPr lang="uk-UA" dirty="0"/>
              <a:t>Цікавився фольклором та етнографією. </a:t>
            </a:r>
            <a:endParaRPr lang="ru-RU" dirty="0"/>
          </a:p>
          <a:p>
            <a:pPr algn="just"/>
            <a:r>
              <a:rPr lang="uk-UA" dirty="0"/>
              <a:t> </a:t>
            </a:r>
            <a:endParaRPr lang="ru-RU" dirty="0"/>
          </a:p>
          <a:p>
            <a:pPr marL="2868613" indent="-2868613" algn="just"/>
            <a:r>
              <a:rPr lang="uk-UA" dirty="0"/>
              <a:t>Духовне формування: „Кобзар” зробивсь моєю </a:t>
            </a:r>
            <a:r>
              <a:rPr lang="uk-UA" dirty="0" err="1"/>
              <a:t>Євангелією</a:t>
            </a:r>
            <a:r>
              <a:rPr lang="uk-UA" dirty="0"/>
              <a:t>. Я почав писати по-українському зараз ж й писати усячину, починаючи з віршів та кінчаючи </a:t>
            </a:r>
            <a:r>
              <a:rPr lang="uk-UA" dirty="0" err="1"/>
              <a:t>словарями</a:t>
            </a:r>
            <a:r>
              <a:rPr lang="uk-UA" dirty="0"/>
              <a:t> ” (лист до історика української літератури </a:t>
            </a:r>
            <a:r>
              <a:rPr lang="uk-UA" dirty="0" err="1"/>
              <a:t>О.Огоновському</a:t>
            </a:r>
            <a:r>
              <a:rPr lang="uk-UA" dirty="0"/>
              <a:t>, історику української літератури)</a:t>
            </a:r>
            <a:endParaRPr lang="ru-RU" dirty="0"/>
          </a:p>
          <a:p>
            <a:pPr marL="2868613" indent="-2868613" algn="just"/>
            <a:r>
              <a:rPr lang="uk-UA" sz="1400" dirty="0"/>
              <a:t> </a:t>
            </a:r>
            <a:endParaRPr lang="ru-RU" sz="1400" dirty="0"/>
          </a:p>
          <a:p>
            <a:pPr algn="just">
              <a:spcAft>
                <a:spcPts val="0"/>
              </a:spcAft>
            </a:pPr>
            <a:endParaRPr lang="ru-RU" sz="1400" dirty="0">
              <a:latin typeface="+mj-lt"/>
              <a:ea typeface="Times New Roman"/>
            </a:endParaRPr>
          </a:p>
          <a:p>
            <a:pPr indent="613410" algn="just">
              <a:spcAft>
                <a:spcPts val="0"/>
              </a:spcAft>
            </a:pPr>
            <a:r>
              <a:rPr lang="uk-UA" dirty="0">
                <a:latin typeface="+mj-lt"/>
                <a:ea typeface="Times New Roman"/>
              </a:rPr>
              <a:t> </a:t>
            </a:r>
            <a:endParaRPr lang="ru-RU" sz="14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6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5200" indent="-1666875" algn="just">
              <a:spcAft>
                <a:spcPts val="0"/>
              </a:spcAft>
            </a:pPr>
            <a:r>
              <a:rPr lang="uk-UA" sz="2000" dirty="0">
                <a:latin typeface="+mj-lt"/>
                <a:ea typeface="Times New Roman"/>
              </a:rPr>
              <a:t>Освіта: незакінчена харківська реальна школа. Виключено за читання й розповсюдження забороненої літератури: С. Подолинський „Про багатство і бідність”, „Парова машина” та інші нелегальні, так звані метелики  народницького </a:t>
            </a:r>
            <a:r>
              <a:rPr lang="uk-UA" sz="2000" dirty="0" smtClean="0">
                <a:latin typeface="+mj-lt"/>
                <a:ea typeface="Times New Roman"/>
              </a:rPr>
              <a:t>толку</a:t>
            </a:r>
          </a:p>
          <a:p>
            <a:pPr marL="965200" indent="-1666875" algn="just">
              <a:spcAft>
                <a:spcPts val="0"/>
              </a:spcAft>
            </a:pPr>
            <a:r>
              <a:rPr lang="uk-UA" sz="2000" dirty="0" smtClean="0">
                <a:latin typeface="+mj-lt"/>
                <a:ea typeface="Times New Roman"/>
              </a:rPr>
              <a:t> </a:t>
            </a:r>
            <a:endParaRPr lang="ru-RU" sz="20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+mj-lt"/>
                <a:ea typeface="Times New Roman"/>
              </a:rPr>
              <a:t>Ув’язнення: 1, 5 </a:t>
            </a:r>
            <a:r>
              <a:rPr lang="uk-UA" sz="2000" dirty="0" smtClean="0">
                <a:latin typeface="+mj-lt"/>
                <a:ea typeface="Times New Roman"/>
              </a:rPr>
              <a:t>місяці 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Жандарми планували через Грінченка вийти на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народницького гуртка, які готували замах на Олександра ІІ. Але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лише сподівання.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Діяли і через батька, якому поставили умову або „показать свою отцовскую власть над сыном”, або – заслання всієї родини Грінченків у Сибір протягом 24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годин. Не склалося)</a:t>
            </a:r>
          </a:p>
          <a:p>
            <a:pPr algn="just">
              <a:spcAft>
                <a:spcPts val="0"/>
              </a:spcAft>
            </a:pPr>
            <a:endParaRPr lang="uk-UA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+mj-lt"/>
                <a:ea typeface="Times New Roman"/>
              </a:rPr>
              <a:t>Наслідки</a:t>
            </a:r>
            <a:r>
              <a:rPr lang="uk-UA" sz="2000" dirty="0">
                <a:latin typeface="+mj-lt"/>
                <a:ea typeface="Times New Roman"/>
              </a:rPr>
              <a:t>: втрачено право на здобуття освіти, навіть середньої</a:t>
            </a:r>
            <a:endParaRPr lang="ru-RU" sz="2000" dirty="0">
              <a:latin typeface="+mj-lt"/>
              <a:ea typeface="Times New Roman"/>
            </a:endParaRPr>
          </a:p>
          <a:p>
            <a:pPr marL="982663" indent="-190500" algn="just">
              <a:spcAft>
                <a:spcPts val="0"/>
              </a:spcAft>
            </a:pPr>
            <a:r>
              <a:rPr lang="uk-UA" sz="2000" dirty="0" smtClean="0">
                <a:latin typeface="+mj-lt"/>
                <a:ea typeface="Times New Roman"/>
              </a:rPr>
              <a:t>Сухоти</a:t>
            </a:r>
          </a:p>
          <a:p>
            <a:pPr marL="982663" indent="-190500" algn="just">
              <a:spcAft>
                <a:spcPts val="0"/>
              </a:spcAft>
            </a:pPr>
            <a:endParaRPr lang="ru-RU" sz="20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+mj-lt"/>
                <a:ea typeface="Times New Roman"/>
              </a:rPr>
              <a:t>Вихід: </a:t>
            </a:r>
            <a:r>
              <a:rPr lang="uk-UA" sz="2000" dirty="0" smtClean="0">
                <a:latin typeface="+mj-lt"/>
                <a:ea typeface="Times New Roman"/>
              </a:rPr>
              <a:t>самоосвіта</a:t>
            </a: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latin typeface="+mj-lt"/>
                <a:ea typeface="Times New Roman"/>
              </a:rPr>
              <a:t> </a:t>
            </a:r>
            <a:endParaRPr lang="ru-RU" sz="2000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dirty="0">
                <a:latin typeface="+mj-lt"/>
                <a:ea typeface="Times New Roman"/>
              </a:rPr>
              <a:t>1881 р. : екстерном складено екзамен на звання народного вчителя</a:t>
            </a:r>
            <a:endParaRPr lang="ru-RU" sz="20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4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57177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dirty="0">
                <a:ea typeface="Times New Roman"/>
              </a:rPr>
              <a:t>1881 – </a:t>
            </a:r>
            <a:r>
              <a:rPr lang="uk-UA" sz="2800" dirty="0" smtClean="0">
                <a:ea typeface="Times New Roman"/>
              </a:rPr>
              <a:t>1893</a:t>
            </a: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ea typeface="Times New Roman"/>
              </a:rPr>
              <a:t>вчителює </a:t>
            </a:r>
            <a:r>
              <a:rPr lang="uk-UA" sz="2800" dirty="0">
                <a:ea typeface="Times New Roman"/>
              </a:rPr>
              <a:t>на Харківщині (сьогодні Сумщина): </a:t>
            </a:r>
            <a:endParaRPr lang="uk-UA" sz="2800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dirty="0" smtClean="0">
                <a:ea typeface="Times New Roman"/>
              </a:rPr>
              <a:t>с</a:t>
            </a:r>
            <a:r>
              <a:rPr lang="uk-UA" sz="2800" dirty="0">
                <a:ea typeface="Times New Roman"/>
              </a:rPr>
              <a:t>. </a:t>
            </a:r>
            <a:r>
              <a:rPr lang="uk-UA" sz="2800" dirty="0" err="1">
                <a:ea typeface="Times New Roman"/>
              </a:rPr>
              <a:t>Введенському</a:t>
            </a:r>
            <a:r>
              <a:rPr lang="uk-UA" sz="2800" dirty="0">
                <a:ea typeface="Times New Roman"/>
              </a:rPr>
              <a:t> </a:t>
            </a:r>
            <a:r>
              <a:rPr lang="uk-UA" sz="2800" dirty="0" err="1">
                <a:ea typeface="Times New Roman"/>
              </a:rPr>
              <a:t>Зміївського</a:t>
            </a:r>
            <a:r>
              <a:rPr lang="uk-UA" sz="2800" dirty="0">
                <a:ea typeface="Times New Roman"/>
              </a:rPr>
              <a:t> повіту </a:t>
            </a:r>
            <a:endParaRPr lang="uk-UA" sz="2800" dirty="0" smtClean="0"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endParaRPr lang="ru-RU" sz="2800" dirty="0"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dirty="0" smtClean="0">
                <a:ea typeface="Times New Roman"/>
              </a:rPr>
              <a:t>с</a:t>
            </a:r>
            <a:r>
              <a:rPr lang="uk-UA" sz="2800" dirty="0">
                <a:ea typeface="Times New Roman"/>
              </a:rPr>
              <a:t>. Нижня </a:t>
            </a:r>
            <a:r>
              <a:rPr lang="uk-UA" sz="2800" dirty="0" smtClean="0">
                <a:ea typeface="Times New Roman"/>
              </a:rPr>
              <a:t>Сироватка</a:t>
            </a:r>
          </a:p>
          <a:p>
            <a:pPr indent="627063" algn="just">
              <a:spcAft>
                <a:spcPts val="0"/>
              </a:spcAft>
            </a:pPr>
            <a:endParaRPr lang="ru-RU" sz="2800" dirty="0" smtClean="0"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800" dirty="0" smtClean="0">
                <a:ea typeface="Times New Roman"/>
              </a:rPr>
              <a:t>- </a:t>
            </a:r>
            <a:r>
              <a:rPr lang="uk-UA" sz="2800" dirty="0">
                <a:ea typeface="Times New Roman"/>
              </a:rPr>
              <a:t>с. Олексіївні (6 років працює у приватній школі </a:t>
            </a:r>
            <a:r>
              <a:rPr lang="uk-UA" sz="2800" dirty="0" err="1">
                <a:ea typeface="Times New Roman"/>
              </a:rPr>
              <a:t>Х.Д.Алчевської</a:t>
            </a:r>
            <a:r>
              <a:rPr lang="uk-UA" sz="2800" dirty="0">
                <a:ea typeface="Times New Roman"/>
              </a:rPr>
              <a:t>)</a:t>
            </a:r>
            <a:endParaRPr lang="ru-RU" sz="2800" dirty="0">
              <a:effectLst/>
              <a:ea typeface="Times New Roman"/>
            </a:endParaRPr>
          </a:p>
        </p:txBody>
      </p:sp>
      <p:pic>
        <p:nvPicPr>
          <p:cNvPr id="7171" name="Picture 3" descr="D:\Users\Валя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7176"/>
            <a:ext cx="3024336" cy="44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5229200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prstClr val="black"/>
                </a:solidFill>
                <a:latin typeface="+mj-lt"/>
                <a:ea typeface="Times New Roman"/>
              </a:rPr>
              <a:t>Х.Д.Алчевська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1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1400</TotalTime>
  <Words>1857</Words>
  <Application>Microsoft Office PowerPoint</Application>
  <PresentationFormat>Экран (4:3)</PresentationFormat>
  <Paragraphs>340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Валя</cp:lastModifiedBy>
  <cp:revision>67</cp:revision>
  <dcterms:created xsi:type="dcterms:W3CDTF">2023-03-30T17:17:50Z</dcterms:created>
  <dcterms:modified xsi:type="dcterms:W3CDTF">2023-04-13T12:57:44Z</dcterms:modified>
</cp:coreProperties>
</file>