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Тема 1.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 smtClean="0"/>
              <a:t>компаніях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48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564904"/>
            <a:ext cx="7740848" cy="3849291"/>
          </a:xfrm>
        </p:spPr>
        <p:txBody>
          <a:bodyPr>
            <a:normAutofit/>
          </a:bodyPr>
          <a:lstStyle/>
          <a:p>
            <a:r>
              <a:rPr lang="ru-RU" dirty="0"/>
              <a:t>Записи в </a:t>
            </a:r>
            <a:r>
              <a:rPr lang="ru-RU" dirty="0" err="1"/>
              <a:t>журнали-ордери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 smtClean="0"/>
              <a:t>первинних</a:t>
            </a:r>
            <a:r>
              <a:rPr lang="en-US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, а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 smtClean="0"/>
              <a:t>великої</a:t>
            </a:r>
            <a:r>
              <a:rPr lang="en-US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групують</a:t>
            </a:r>
            <a:r>
              <a:rPr lang="ru-RU" dirty="0"/>
              <a:t> у </a:t>
            </a:r>
            <a:r>
              <a:rPr lang="ru-RU" dirty="0" err="1" smtClean="0"/>
              <a:t>відповідних</a:t>
            </a:r>
            <a:r>
              <a:rPr lang="en-US" dirty="0" smtClean="0"/>
              <a:t> </a:t>
            </a:r>
            <a:r>
              <a:rPr lang="ru-RU" dirty="0" err="1" smtClean="0"/>
              <a:t>відомостях</a:t>
            </a:r>
            <a:r>
              <a:rPr lang="ru-RU" dirty="0"/>
              <a:t>, а </a:t>
            </a:r>
            <a:r>
              <a:rPr lang="ru-RU" dirty="0" err="1"/>
              <a:t>місячні</a:t>
            </a:r>
            <a:r>
              <a:rPr lang="ru-RU" dirty="0"/>
              <a:t> </a:t>
            </a:r>
            <a:r>
              <a:rPr lang="ru-RU" dirty="0" err="1"/>
              <a:t>підсумки</a:t>
            </a:r>
            <a:r>
              <a:rPr lang="ru-RU" dirty="0"/>
              <a:t> з них </a:t>
            </a:r>
            <a:r>
              <a:rPr lang="ru-RU" dirty="0" err="1"/>
              <a:t>переносять</a:t>
            </a:r>
            <a:r>
              <a:rPr lang="ru-RU" dirty="0"/>
              <a:t> у </a:t>
            </a:r>
            <a:r>
              <a:rPr lang="ru-RU" dirty="0" err="1"/>
              <a:t>журнали-ордери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За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журнали-ордери</a:t>
            </a:r>
            <a:r>
              <a:rPr lang="ru-RU" dirty="0"/>
              <a:t> є </a:t>
            </a:r>
            <a:r>
              <a:rPr lang="ru-RU" dirty="0" err="1"/>
              <a:t>реєстрами</a:t>
            </a:r>
            <a:r>
              <a:rPr lang="ru-RU" dirty="0"/>
              <a:t>, </a:t>
            </a:r>
            <a:r>
              <a:rPr lang="ru-RU" dirty="0" err="1" smtClean="0"/>
              <a:t>призначеними</a:t>
            </a:r>
            <a:r>
              <a:rPr lang="en-US" dirty="0" smtClean="0"/>
              <a:t> </a:t>
            </a:r>
            <a:r>
              <a:rPr lang="ru-RU" dirty="0" smtClean="0"/>
              <a:t>для </a:t>
            </a:r>
            <a:r>
              <a:rPr lang="ru-RU" dirty="0" err="1"/>
              <a:t>кредитових</a:t>
            </a:r>
            <a:r>
              <a:rPr lang="ru-RU" dirty="0"/>
              <a:t> </a:t>
            </a:r>
            <a:r>
              <a:rPr lang="ru-RU" dirty="0" err="1"/>
              <a:t>записів</a:t>
            </a:r>
            <a:r>
              <a:rPr lang="ru-RU" dirty="0"/>
              <a:t> за </a:t>
            </a:r>
            <a:r>
              <a:rPr lang="ru-RU" dirty="0" err="1"/>
              <a:t>окремими</a:t>
            </a:r>
            <a:r>
              <a:rPr lang="ru-RU" dirty="0"/>
              <a:t> наперед </a:t>
            </a:r>
            <a:r>
              <a:rPr lang="ru-RU" dirty="0" err="1" smtClean="0"/>
              <a:t>визначеними</a:t>
            </a:r>
            <a:r>
              <a:rPr lang="en-US" dirty="0" smtClean="0"/>
              <a:t> </a:t>
            </a:r>
            <a:r>
              <a:rPr lang="ru-RU" dirty="0" err="1" smtClean="0"/>
              <a:t>балансовими</a:t>
            </a:r>
            <a:r>
              <a:rPr lang="ru-RU" dirty="0" smtClean="0"/>
              <a:t> </a:t>
            </a:r>
            <a:r>
              <a:rPr lang="ru-RU" dirty="0" err="1" smtClean="0"/>
              <a:t>рахунками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9068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2492896"/>
            <a:ext cx="6912768" cy="4065315"/>
          </a:xfrm>
        </p:spPr>
        <p:txBody>
          <a:bodyPr/>
          <a:lstStyle/>
          <a:p>
            <a:r>
              <a:rPr lang="uk-UA" dirty="0"/>
              <a:t>журнал-ордер № 1 "Каса";</a:t>
            </a:r>
          </a:p>
          <a:p>
            <a:r>
              <a:rPr lang="uk-UA" dirty="0" smtClean="0"/>
              <a:t>журнал-ордер </a:t>
            </a:r>
            <a:r>
              <a:rPr lang="uk-UA" dirty="0"/>
              <a:t>№ 2 "Банк";</a:t>
            </a:r>
          </a:p>
          <a:p>
            <a:r>
              <a:rPr lang="uk-UA" dirty="0" smtClean="0"/>
              <a:t>журнал-ордер </a:t>
            </a:r>
            <a:r>
              <a:rPr lang="uk-UA" dirty="0"/>
              <a:t>№ 3 "Підзвітні особи";</a:t>
            </a:r>
          </a:p>
          <a:p>
            <a:r>
              <a:rPr lang="uk-UA" dirty="0" smtClean="0"/>
              <a:t>журнал-ордер </a:t>
            </a:r>
            <a:r>
              <a:rPr lang="uk-UA" dirty="0"/>
              <a:t>№ 4 "Розрахунки з </a:t>
            </a:r>
            <a:r>
              <a:rPr lang="uk-UA" dirty="0" smtClean="0"/>
              <a:t>робітниками</a:t>
            </a:r>
            <a:r>
              <a:rPr lang="en-US" dirty="0" smtClean="0"/>
              <a:t> </a:t>
            </a:r>
            <a:r>
              <a:rPr lang="uk-UA" dirty="0" smtClean="0"/>
              <a:t>та </a:t>
            </a:r>
            <a:r>
              <a:rPr lang="uk-UA" dirty="0"/>
              <a:t>службовцями;</a:t>
            </a:r>
          </a:p>
          <a:p>
            <a:r>
              <a:rPr lang="uk-UA" dirty="0" smtClean="0"/>
              <a:t>журнал-ордер </a:t>
            </a:r>
            <a:r>
              <a:rPr lang="uk-UA" dirty="0"/>
              <a:t>№ 5 "Інші операції".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939336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Кожному журналу-ордеру </a:t>
            </a:r>
            <a:r>
              <a:rPr lang="ru-RU" dirty="0" err="1"/>
              <a:t>присвоюють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постійний</a:t>
            </a:r>
            <a:r>
              <a:rPr lang="ru-RU" dirty="0"/>
              <a:t> номер</a:t>
            </a:r>
            <a:r>
              <a:rPr lang="ru-RU" dirty="0" smtClean="0"/>
              <a:t>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5298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564904"/>
            <a:ext cx="7812856" cy="3993307"/>
          </a:xfrm>
        </p:spPr>
        <p:txBody>
          <a:bodyPr>
            <a:normAutofit/>
          </a:bodyPr>
          <a:lstStyle/>
          <a:p>
            <a:r>
              <a:rPr lang="ru-RU" dirty="0" err="1"/>
              <a:t>Журнали-ордери</a:t>
            </a:r>
            <a:r>
              <a:rPr lang="ru-RU" dirty="0"/>
              <a:t> </a:t>
            </a:r>
            <a:r>
              <a:rPr lang="ru-RU" dirty="0" err="1"/>
              <a:t>побудовані</a:t>
            </a:r>
            <a:r>
              <a:rPr lang="ru-RU" dirty="0"/>
              <a:t> за </a:t>
            </a:r>
            <a:r>
              <a:rPr lang="ru-RU" dirty="0" err="1"/>
              <a:t>кредитовим</a:t>
            </a:r>
            <a:r>
              <a:rPr lang="ru-RU" dirty="0"/>
              <a:t> принципом, </a:t>
            </a:r>
            <a:r>
              <a:rPr lang="ru-RU" dirty="0" err="1" smtClean="0"/>
              <a:t>тобто</a:t>
            </a:r>
            <a:r>
              <a:rPr lang="en-US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/>
              <a:t>господарські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у </a:t>
            </a:r>
            <a:r>
              <a:rPr lang="ru-RU" dirty="0" err="1"/>
              <a:t>кредиті</a:t>
            </a:r>
            <a:r>
              <a:rPr lang="ru-RU" dirty="0"/>
              <a:t> </a:t>
            </a:r>
            <a:r>
              <a:rPr lang="ru-RU" dirty="0" err="1" smtClean="0"/>
              <a:t>даного</a:t>
            </a:r>
            <a:r>
              <a:rPr lang="en-US" dirty="0" smtClean="0"/>
              <a:t> </a:t>
            </a:r>
            <a:r>
              <a:rPr lang="ru-RU" dirty="0" smtClean="0"/>
              <a:t>синтетичного </a:t>
            </a:r>
            <a:r>
              <a:rPr lang="ru-RU" dirty="0" err="1"/>
              <a:t>рахунку</a:t>
            </a:r>
            <a:r>
              <a:rPr lang="ru-RU" dirty="0"/>
              <a:t> в </a:t>
            </a:r>
            <a:r>
              <a:rPr lang="ru-RU" dirty="0" err="1"/>
              <a:t>розрізі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кореспондують</a:t>
            </a:r>
            <a:r>
              <a:rPr lang="ru-RU" dirty="0"/>
              <a:t> з </a:t>
            </a:r>
            <a:r>
              <a:rPr lang="ru-RU" dirty="0" smtClean="0"/>
              <a:t>ним</a:t>
            </a:r>
            <a:r>
              <a:rPr lang="en-US" dirty="0" smtClean="0"/>
              <a:t> </a:t>
            </a:r>
            <a:r>
              <a:rPr lang="ru-RU" dirty="0" smtClean="0"/>
              <a:t>за </a:t>
            </a:r>
            <a:r>
              <a:rPr lang="ru-RU" dirty="0"/>
              <a:t>дебетом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Записи в </a:t>
            </a:r>
            <a:r>
              <a:rPr lang="ru-RU" dirty="0" err="1"/>
              <a:t>журнали-ордери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з </a:t>
            </a:r>
            <a:r>
              <a:rPr lang="ru-RU" dirty="0" err="1" smtClean="0"/>
              <a:t>первинних</a:t>
            </a:r>
            <a:r>
              <a:rPr lang="en-US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хронологічному</a:t>
            </a:r>
            <a:r>
              <a:rPr lang="ru-RU" dirty="0"/>
              <a:t> порядку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smtClean="0"/>
              <a:t>та</a:t>
            </a:r>
            <a:r>
              <a:rPr lang="en-US" dirty="0" smtClean="0"/>
              <a:t> </a:t>
            </a:r>
            <a:r>
              <a:rPr lang="ru-RU" dirty="0" err="1" smtClean="0"/>
              <a:t>опрацювання</a:t>
            </a:r>
            <a:r>
              <a:rPr lang="ru-RU" dirty="0"/>
              <a:t>. На документах </a:t>
            </a:r>
            <a:r>
              <a:rPr lang="ru-RU" dirty="0" err="1"/>
              <a:t>проставляють</a:t>
            </a:r>
            <a:r>
              <a:rPr lang="ru-RU" dirty="0"/>
              <a:t> номер </a:t>
            </a:r>
            <a:r>
              <a:rPr lang="ru-RU" dirty="0" smtClean="0"/>
              <a:t>журнала-ордера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ru-RU" dirty="0" err="1"/>
              <a:t>порядковий</a:t>
            </a:r>
            <a:r>
              <a:rPr lang="ru-RU" dirty="0"/>
              <a:t> номер </a:t>
            </a:r>
            <a:r>
              <a:rPr lang="ru-RU" dirty="0" err="1"/>
              <a:t>запису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8281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564904"/>
            <a:ext cx="7596832" cy="3849291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У журналах-ордерах здійснюється синтетичний </a:t>
            </a:r>
            <a:r>
              <a:rPr lang="uk-UA" dirty="0" smtClean="0"/>
              <a:t>облік</a:t>
            </a:r>
            <a:r>
              <a:rPr lang="en-US" dirty="0" smtClean="0"/>
              <a:t> </a:t>
            </a:r>
            <a:r>
              <a:rPr lang="uk-UA" dirty="0" smtClean="0"/>
              <a:t>операцій</a:t>
            </a:r>
            <a:r>
              <a:rPr lang="uk-UA" dirty="0"/>
              <a:t>. </a:t>
            </a:r>
            <a:endParaRPr lang="en-US" dirty="0" smtClean="0"/>
          </a:p>
          <a:p>
            <a:r>
              <a:rPr lang="uk-UA" dirty="0" smtClean="0"/>
              <a:t>Аналітичний </a:t>
            </a:r>
            <a:r>
              <a:rPr lang="uk-UA" dirty="0"/>
              <a:t>облік при даній формі обліку здійснюється </a:t>
            </a:r>
            <a:r>
              <a:rPr lang="uk-UA" dirty="0" smtClean="0"/>
              <a:t>у</a:t>
            </a:r>
            <a:r>
              <a:rPr lang="en-US" dirty="0" smtClean="0"/>
              <a:t> </a:t>
            </a:r>
            <a:r>
              <a:rPr lang="uk-UA" dirty="0" smtClean="0"/>
              <a:t>відомостях </a:t>
            </a:r>
            <a:r>
              <a:rPr lang="uk-UA" dirty="0"/>
              <a:t>аналітичного обліку за рахунками 904 “</a:t>
            </a:r>
            <a:r>
              <a:rPr lang="uk-UA" dirty="0" smtClean="0"/>
              <a:t>Виплати</a:t>
            </a:r>
            <a:r>
              <a:rPr lang="en-US" dirty="0" smtClean="0"/>
              <a:t> </a:t>
            </a:r>
            <a:r>
              <a:rPr lang="uk-UA" dirty="0" smtClean="0"/>
              <a:t>страхового </a:t>
            </a:r>
            <a:r>
              <a:rPr lang="uk-UA" dirty="0"/>
              <a:t>відшкодування та страхових сум” та 76 "</a:t>
            </a:r>
            <a:r>
              <a:rPr lang="uk-UA" dirty="0" smtClean="0"/>
              <a:t>Страхові</a:t>
            </a:r>
            <a:r>
              <a:rPr lang="en-US" dirty="0" smtClean="0"/>
              <a:t> </a:t>
            </a:r>
            <a:r>
              <a:rPr lang="uk-UA" dirty="0" smtClean="0"/>
              <a:t>платежі</a:t>
            </a:r>
            <a:r>
              <a:rPr lang="uk-UA" dirty="0"/>
              <a:t>". </a:t>
            </a:r>
            <a:endParaRPr lang="en-US" dirty="0" smtClean="0"/>
          </a:p>
          <a:p>
            <a:r>
              <a:rPr lang="uk-UA" dirty="0" smtClean="0"/>
              <a:t>За </a:t>
            </a:r>
            <a:r>
              <a:rPr lang="uk-UA" dirty="0"/>
              <a:t>всіма іншими синтетичними рахунками </a:t>
            </a:r>
            <a:r>
              <a:rPr lang="uk-UA" dirty="0" smtClean="0"/>
              <a:t>ведуться</a:t>
            </a:r>
            <a:r>
              <a:rPr lang="en-US" dirty="0" smtClean="0"/>
              <a:t> </a:t>
            </a:r>
            <a:r>
              <a:rPr lang="uk-UA" dirty="0" smtClean="0"/>
              <a:t>оборотні </a:t>
            </a:r>
            <a:r>
              <a:rPr lang="uk-UA" dirty="0"/>
              <a:t>відомості встановленої форми. Аналітичний облік </a:t>
            </a:r>
            <a:r>
              <a:rPr lang="uk-UA" dirty="0" smtClean="0"/>
              <a:t>касових</a:t>
            </a:r>
            <a:r>
              <a:rPr lang="en-US" dirty="0" smtClean="0"/>
              <a:t> </a:t>
            </a:r>
            <a:r>
              <a:rPr lang="uk-UA" dirty="0" smtClean="0"/>
              <a:t>операцій </a:t>
            </a:r>
            <a:r>
              <a:rPr lang="uk-UA" dirty="0"/>
              <a:t>ведеться у касовій книзі.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2602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492896"/>
            <a:ext cx="7596832" cy="3921299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Місячні</a:t>
            </a:r>
            <a:r>
              <a:rPr lang="ru-RU" dirty="0"/>
              <a:t> </a:t>
            </a:r>
            <a:r>
              <a:rPr lang="ru-RU" dirty="0" err="1"/>
              <a:t>підсумки</a:t>
            </a:r>
            <a:r>
              <a:rPr lang="ru-RU" dirty="0"/>
              <a:t> </a:t>
            </a:r>
            <a:r>
              <a:rPr lang="ru-RU" dirty="0" err="1"/>
              <a:t>журналів-ордерів</a:t>
            </a:r>
            <a:r>
              <a:rPr lang="ru-RU" dirty="0"/>
              <a:t> </a:t>
            </a:r>
            <a:r>
              <a:rPr lang="ru-RU" dirty="0" err="1"/>
              <a:t>переносять</a:t>
            </a:r>
            <a:r>
              <a:rPr lang="ru-RU" dirty="0"/>
              <a:t> у </a:t>
            </a:r>
            <a:r>
              <a:rPr lang="ru-RU" dirty="0" err="1" smtClean="0"/>
              <a:t>головну</a:t>
            </a:r>
            <a:r>
              <a:rPr lang="en-US" dirty="0" smtClean="0"/>
              <a:t> </a:t>
            </a:r>
            <a:r>
              <a:rPr lang="ru-RU" dirty="0" smtClean="0"/>
              <a:t>книгу</a:t>
            </a:r>
            <a:r>
              <a:rPr lang="ru-RU" dirty="0"/>
              <a:t>, яка є </a:t>
            </a:r>
            <a:r>
              <a:rPr lang="ru-RU" dirty="0" err="1"/>
              <a:t>систематичним</a:t>
            </a:r>
            <a:r>
              <a:rPr lang="ru-RU" dirty="0"/>
              <a:t> </a:t>
            </a:r>
            <a:r>
              <a:rPr lang="ru-RU" dirty="0" err="1"/>
              <a:t>реєстром</a:t>
            </a:r>
            <a:r>
              <a:rPr lang="ru-RU" dirty="0"/>
              <a:t> синтетичного </a:t>
            </a:r>
            <a:r>
              <a:rPr lang="ru-RU" dirty="0" err="1"/>
              <a:t>обліку</a:t>
            </a:r>
            <a:r>
              <a:rPr lang="ru-RU" dirty="0"/>
              <a:t>. </a:t>
            </a:r>
            <a:r>
              <a:rPr lang="ru-RU" dirty="0" smtClean="0"/>
              <a:t>Вона</a:t>
            </a:r>
            <a:r>
              <a:rPr lang="en-US" dirty="0" smtClean="0"/>
              <a:t> </a:t>
            </a:r>
            <a:r>
              <a:rPr lang="ru-RU" dirty="0" err="1" smtClean="0"/>
              <a:t>призначена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щомісячного</a:t>
            </a:r>
            <a:r>
              <a:rPr lang="ru-RU" dirty="0"/>
              <a:t> </a:t>
            </a:r>
            <a:r>
              <a:rPr lang="ru-RU" dirty="0" err="1"/>
              <a:t>узагальнення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поточного </a:t>
            </a:r>
            <a:r>
              <a:rPr lang="ru-RU" dirty="0" err="1" smtClean="0"/>
              <a:t>обліку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err="1" smtClean="0"/>
              <a:t>взаємної</a:t>
            </a:r>
            <a:r>
              <a:rPr lang="ru-RU" dirty="0" smtClean="0"/>
              <a:t> </a:t>
            </a:r>
            <a:r>
              <a:rPr lang="ru-RU" dirty="0" err="1" smtClean="0"/>
              <a:t>перевірки</a:t>
            </a:r>
            <a:r>
              <a:rPr lang="ru-RU" dirty="0" smtClean="0"/>
              <a:t> </a:t>
            </a:r>
            <a:r>
              <a:rPr lang="ru-RU" dirty="0" err="1" smtClean="0"/>
              <a:t>правильності</a:t>
            </a:r>
            <a:r>
              <a:rPr lang="ru-RU" dirty="0" smtClean="0"/>
              <a:t> </a:t>
            </a:r>
            <a:r>
              <a:rPr lang="ru-RU" dirty="0" err="1" smtClean="0"/>
              <a:t>записів</a:t>
            </a:r>
            <a:r>
              <a:rPr lang="ru-RU" dirty="0" smtClean="0"/>
              <a:t> за </a:t>
            </a:r>
            <a:r>
              <a:rPr lang="ru-RU" dirty="0" err="1" smtClean="0"/>
              <a:t>рахунками</a:t>
            </a:r>
            <a:r>
              <a:rPr lang="en-US" dirty="0"/>
              <a:t> </a:t>
            </a:r>
            <a:r>
              <a:rPr lang="ru-RU" dirty="0" smtClean="0"/>
              <a:t>синтетичного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складання</a:t>
            </a:r>
            <a:r>
              <a:rPr lang="ru-RU" dirty="0"/>
              <a:t> балансу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Для кожного синтетичного </a:t>
            </a:r>
            <a:r>
              <a:rPr lang="ru-RU" dirty="0" err="1"/>
              <a:t>рахунку</a:t>
            </a:r>
            <a:r>
              <a:rPr lang="ru-RU" dirty="0"/>
              <a:t> у </a:t>
            </a:r>
            <a:r>
              <a:rPr lang="ru-RU" dirty="0" err="1"/>
              <a:t>головній</a:t>
            </a:r>
            <a:r>
              <a:rPr lang="ru-RU" dirty="0"/>
              <a:t> </a:t>
            </a:r>
            <a:r>
              <a:rPr lang="ru-RU" dirty="0" err="1" smtClean="0"/>
              <a:t>книзі</a:t>
            </a:r>
            <a:r>
              <a:rPr lang="en-US" dirty="0" smtClean="0"/>
              <a:t> </a:t>
            </a:r>
            <a:r>
              <a:rPr lang="ru-RU" dirty="0" err="1" smtClean="0"/>
              <a:t>відводять</a:t>
            </a:r>
            <a:r>
              <a:rPr lang="ru-RU" dirty="0" smtClean="0"/>
              <a:t> </a:t>
            </a:r>
            <a:r>
              <a:rPr lang="ru-RU" dirty="0" err="1"/>
              <a:t>окрему</a:t>
            </a:r>
            <a:r>
              <a:rPr lang="ru-RU" dirty="0"/>
              <a:t> </a:t>
            </a:r>
            <a:r>
              <a:rPr lang="ru-RU" dirty="0" err="1"/>
              <a:t>сторінку</a:t>
            </a:r>
            <a:r>
              <a:rPr lang="ru-RU" dirty="0"/>
              <a:t>, а для </a:t>
            </a:r>
            <a:r>
              <a:rPr lang="ru-RU" dirty="0" err="1"/>
              <a:t>запису</a:t>
            </a:r>
            <a:r>
              <a:rPr lang="ru-RU" dirty="0"/>
              <a:t> </a:t>
            </a:r>
            <a:r>
              <a:rPr lang="ru-RU" dirty="0" err="1"/>
              <a:t>місячних</a:t>
            </a:r>
            <a:r>
              <a:rPr lang="ru-RU" dirty="0"/>
              <a:t> </a:t>
            </a:r>
            <a:r>
              <a:rPr lang="ru-RU" dirty="0" err="1"/>
              <a:t>оборотів</a:t>
            </a:r>
            <a:r>
              <a:rPr lang="ru-RU" dirty="0"/>
              <a:t> </a:t>
            </a:r>
            <a:r>
              <a:rPr lang="ru-RU" dirty="0" smtClean="0"/>
              <a:t>за</a:t>
            </a:r>
            <a:r>
              <a:rPr lang="en-US" dirty="0" smtClean="0"/>
              <a:t> </a:t>
            </a:r>
            <a:r>
              <a:rPr lang="ru-RU" dirty="0" err="1" smtClean="0"/>
              <a:t>кожним</a:t>
            </a:r>
            <a:r>
              <a:rPr lang="ru-RU" dirty="0" smtClean="0"/>
              <a:t> </a:t>
            </a:r>
            <a:r>
              <a:rPr lang="ru-RU" dirty="0" err="1"/>
              <a:t>рахунком</a:t>
            </a:r>
            <a:r>
              <a:rPr lang="ru-RU" dirty="0"/>
              <a:t> – </a:t>
            </a:r>
            <a:r>
              <a:rPr lang="ru-RU" dirty="0" err="1"/>
              <a:t>окремий</a:t>
            </a:r>
            <a:r>
              <a:rPr lang="ru-RU" dirty="0"/>
              <a:t> рядок. 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0116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36504"/>
          </a:xfrm>
        </p:spPr>
        <p:txBody>
          <a:bodyPr>
            <a:normAutofit/>
          </a:bodyPr>
          <a:lstStyle/>
          <a:p>
            <a:r>
              <a:rPr lang="uk-UA" dirty="0"/>
              <a:t>Кредитові обороти </a:t>
            </a:r>
            <a:r>
              <a:rPr lang="uk-UA" dirty="0" smtClean="0"/>
              <a:t>журналів-ордерів </a:t>
            </a:r>
            <a:r>
              <a:rPr lang="uk-UA" dirty="0" err="1"/>
              <a:t>переносять</a:t>
            </a:r>
            <a:r>
              <a:rPr lang="uk-UA" dirty="0"/>
              <a:t> у головну книгу загальним підсумком, </a:t>
            </a:r>
            <a:r>
              <a:rPr lang="uk-UA" dirty="0" smtClean="0"/>
              <a:t>а</a:t>
            </a:r>
            <a:r>
              <a:rPr lang="en-US" dirty="0" smtClean="0"/>
              <a:t> </a:t>
            </a:r>
            <a:r>
              <a:rPr lang="uk-UA" dirty="0" smtClean="0"/>
              <a:t>дебетові обороти записують окремими сумами з різних журналів-ордерів.</a:t>
            </a:r>
            <a:endParaRPr lang="en-US" dirty="0" smtClean="0"/>
          </a:p>
          <a:p>
            <a:endParaRPr lang="en-US" dirty="0" smtClean="0"/>
          </a:p>
          <a:p>
            <a:r>
              <a:rPr lang="uk-UA" dirty="0" smtClean="0"/>
              <a:t>За </a:t>
            </a:r>
            <a:r>
              <a:rPr lang="uk-UA" dirty="0"/>
              <a:t>кожним синтетичним рахунком в кінці місяця </a:t>
            </a:r>
            <a:r>
              <a:rPr lang="uk-UA" dirty="0" smtClean="0"/>
              <a:t>у</a:t>
            </a:r>
            <a:r>
              <a:rPr lang="en-US" dirty="0" smtClean="0"/>
              <a:t> </a:t>
            </a:r>
            <a:r>
              <a:rPr lang="uk-UA" dirty="0" smtClean="0"/>
              <a:t>головній </a:t>
            </a:r>
            <a:r>
              <a:rPr lang="uk-UA" dirty="0"/>
              <a:t>книзі виводять залишок (сальдо), який записують в </a:t>
            </a:r>
            <a:r>
              <a:rPr lang="uk-UA" dirty="0" smtClean="0"/>
              <a:t>окрему</a:t>
            </a:r>
            <a:r>
              <a:rPr lang="en-US" dirty="0" smtClean="0"/>
              <a:t> </a:t>
            </a:r>
            <a:r>
              <a:rPr lang="uk-UA" dirty="0" smtClean="0"/>
              <a:t>графу</a:t>
            </a:r>
            <a:r>
              <a:rPr lang="uk-UA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uk-UA" dirty="0" smtClean="0"/>
              <a:t>На </a:t>
            </a:r>
            <a:r>
              <a:rPr lang="uk-UA" dirty="0"/>
              <a:t>підставі даних головної книги складають баланс. </a:t>
            </a:r>
            <a:r>
              <a:rPr lang="uk-UA" dirty="0" smtClean="0"/>
              <a:t>При</a:t>
            </a:r>
            <a:r>
              <a:rPr lang="en-US" dirty="0" smtClean="0"/>
              <a:t> </a:t>
            </a:r>
            <a:r>
              <a:rPr lang="uk-UA" dirty="0" smtClean="0"/>
              <a:t>журнально-ордерній </a:t>
            </a:r>
            <a:r>
              <a:rPr lang="uk-UA" dirty="0"/>
              <a:t>формі бухгалтерського обліку має місце </a:t>
            </a:r>
            <a:r>
              <a:rPr lang="uk-UA" dirty="0" smtClean="0"/>
              <a:t>певна</a:t>
            </a:r>
            <a:r>
              <a:rPr lang="en-US" dirty="0" smtClean="0"/>
              <a:t> </a:t>
            </a:r>
            <a:r>
              <a:rPr lang="uk-UA" dirty="0" smtClean="0"/>
              <a:t>черговість </a:t>
            </a:r>
            <a:r>
              <a:rPr lang="uk-UA" dirty="0"/>
              <a:t>записів і їх </a:t>
            </a:r>
            <a:r>
              <a:rPr lang="uk-UA" dirty="0" smtClean="0"/>
              <a:t>звірка</a:t>
            </a:r>
            <a:r>
              <a:rPr lang="en-US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1301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6"/>
            <a:ext cx="7660373" cy="3849877"/>
          </a:xfrm>
        </p:spPr>
        <p:txBody>
          <a:bodyPr/>
          <a:lstStyle/>
          <a:p>
            <a:r>
              <a:rPr lang="ru-RU" dirty="0" err="1"/>
              <a:t>Комп’ютерна</a:t>
            </a:r>
            <a:r>
              <a:rPr lang="ru-RU" dirty="0"/>
              <a:t> форма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в </a:t>
            </a:r>
            <a:r>
              <a:rPr lang="ru-RU" dirty="0" err="1" smtClean="0"/>
              <a:t>страхових</a:t>
            </a:r>
            <a:r>
              <a:rPr lang="en-US" dirty="0" smtClean="0"/>
              <a:t> </a:t>
            </a:r>
            <a:r>
              <a:rPr lang="ru-RU" dirty="0" err="1" smtClean="0"/>
              <a:t>компаніях</a:t>
            </a:r>
            <a:r>
              <a:rPr lang="ru-RU" dirty="0" smtClean="0"/>
              <a:t> </a:t>
            </a:r>
            <a:r>
              <a:rPr lang="ru-RU" dirty="0" err="1"/>
              <a:t>набула</a:t>
            </a:r>
            <a:r>
              <a:rPr lang="ru-RU" dirty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в </a:t>
            </a:r>
            <a:r>
              <a:rPr lang="ru-RU" dirty="0" err="1"/>
              <a:t>кінці</a:t>
            </a:r>
            <a:r>
              <a:rPr lang="ru-RU" dirty="0"/>
              <a:t> 90-х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smtClean="0"/>
              <a:t>ХХ</a:t>
            </a:r>
            <a:r>
              <a:rPr lang="en-US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При </a:t>
            </a:r>
            <a:r>
              <a:rPr lang="ru-RU" dirty="0" err="1"/>
              <a:t>вказаній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 smtClean="0"/>
              <a:t>застосовуються</a:t>
            </a:r>
            <a:r>
              <a:rPr lang="en-US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/>
              <a:t>програми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0733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Бухгалтерський облік, реалізований в конфігурації, </a:t>
            </a:r>
            <a:r>
              <a:rPr lang="uk-UA" dirty="0" smtClean="0"/>
              <a:t>відповідає</a:t>
            </a:r>
            <a:r>
              <a:rPr lang="en-US" dirty="0" smtClean="0"/>
              <a:t> </a:t>
            </a:r>
            <a:r>
              <a:rPr lang="uk-UA" dirty="0" smtClean="0"/>
              <a:t>сучасній </a:t>
            </a:r>
            <a:r>
              <a:rPr lang="uk-UA" dirty="0"/>
              <a:t>методології бухгалтерського та податкового обліку </a:t>
            </a:r>
            <a:r>
              <a:rPr lang="uk-UA" dirty="0" smtClean="0"/>
              <a:t>в</a:t>
            </a:r>
            <a:r>
              <a:rPr lang="en-US" dirty="0" smtClean="0"/>
              <a:t> </a:t>
            </a:r>
            <a:r>
              <a:rPr lang="uk-UA" dirty="0" smtClean="0"/>
              <a:t>Україні </a:t>
            </a:r>
            <a:r>
              <a:rPr lang="uk-UA" dirty="0"/>
              <a:t>та забезпечує надання інформації про страхову </a:t>
            </a:r>
            <a:r>
              <a:rPr lang="uk-UA" dirty="0" smtClean="0"/>
              <a:t>організаціях</a:t>
            </a:r>
            <a:r>
              <a:rPr lang="en-US" dirty="0" smtClean="0"/>
              <a:t> </a:t>
            </a:r>
            <a:r>
              <a:rPr lang="uk-UA" dirty="0" smtClean="0"/>
              <a:t>зовнішнім </a:t>
            </a:r>
            <a:r>
              <a:rPr lang="uk-UA" dirty="0"/>
              <a:t>користувачам – інвесторам, кредиторам, </a:t>
            </a:r>
            <a:r>
              <a:rPr lang="uk-UA" dirty="0" smtClean="0"/>
              <a:t>податковим</a:t>
            </a:r>
            <a:r>
              <a:rPr lang="en-US" dirty="0" smtClean="0"/>
              <a:t> </a:t>
            </a:r>
            <a:r>
              <a:rPr lang="uk-UA" dirty="0" smtClean="0"/>
              <a:t>органам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2802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352928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100" dirty="0"/>
              <a:t>- </a:t>
            </a:r>
            <a:r>
              <a:rPr lang="uk-UA" sz="1600" dirty="0"/>
              <a:t>план рахунків, який містить типові </a:t>
            </a:r>
            <a:r>
              <a:rPr lang="uk-UA" sz="1600" dirty="0" smtClean="0"/>
              <a:t>налагодження аналітичного</a:t>
            </a:r>
            <a:r>
              <a:rPr lang="uk-UA" sz="1600" dirty="0"/>
              <a:t>, валютного та кількісного обліку;</a:t>
            </a:r>
          </a:p>
          <a:p>
            <a:pPr marL="0" indent="0">
              <a:buNone/>
            </a:pPr>
            <a:r>
              <a:rPr lang="uk-UA" sz="1600" dirty="0"/>
              <a:t>- довідник валют, який використовується при </a:t>
            </a:r>
            <a:r>
              <a:rPr lang="uk-UA" sz="1600" dirty="0" smtClean="0"/>
              <a:t>здійсненні валютного </a:t>
            </a:r>
            <a:r>
              <a:rPr lang="uk-UA" sz="1600" dirty="0"/>
              <a:t>обліку;</a:t>
            </a:r>
          </a:p>
          <a:p>
            <a:pPr marL="0" indent="0">
              <a:buNone/>
            </a:pPr>
            <a:r>
              <a:rPr lang="uk-UA" sz="1600" dirty="0"/>
              <a:t>- набір довідників для формування первинних документів та</a:t>
            </a:r>
          </a:p>
          <a:p>
            <a:pPr marL="0" indent="0">
              <a:buNone/>
            </a:pPr>
            <a:r>
              <a:rPr lang="uk-UA" sz="1600" dirty="0"/>
              <a:t>ведення списків об’єктів аналітичного обліку;</a:t>
            </a:r>
          </a:p>
          <a:p>
            <a:pPr marL="0" indent="0">
              <a:buNone/>
            </a:pPr>
            <a:r>
              <a:rPr lang="uk-UA" sz="1600" dirty="0"/>
              <a:t>- набір перерахувань для організації аналітичного обліку </a:t>
            </a:r>
            <a:r>
              <a:rPr lang="uk-UA" sz="1600" dirty="0" smtClean="0"/>
              <a:t>з регламентованим </a:t>
            </a:r>
            <a:r>
              <a:rPr lang="uk-UA" sz="1600" dirty="0"/>
              <a:t>набором значень;</a:t>
            </a:r>
          </a:p>
          <a:p>
            <a:pPr marL="0" indent="0">
              <a:buNone/>
            </a:pPr>
            <a:r>
              <a:rPr lang="uk-UA" sz="1600" dirty="0"/>
              <a:t>- набір документів, які призначені для введення, зберігання </a:t>
            </a:r>
            <a:r>
              <a:rPr lang="uk-UA" sz="1600" dirty="0" smtClean="0"/>
              <a:t>та друку </a:t>
            </a:r>
            <a:r>
              <a:rPr lang="uk-UA" sz="1600" dirty="0"/>
              <a:t>первинних документів та для </a:t>
            </a:r>
            <a:r>
              <a:rPr lang="uk-UA" sz="1600" dirty="0" smtClean="0"/>
              <a:t>автоматичного формування </a:t>
            </a:r>
            <a:r>
              <a:rPr lang="uk-UA" sz="1600" dirty="0"/>
              <a:t>бухгалтерських проводок;</a:t>
            </a:r>
          </a:p>
          <a:p>
            <a:pPr marL="0" indent="0">
              <a:buNone/>
            </a:pPr>
            <a:r>
              <a:rPr lang="uk-UA" sz="1600" dirty="0"/>
              <a:t>- набір констант, які використовуються для </a:t>
            </a:r>
            <a:r>
              <a:rPr lang="uk-UA" sz="1600" dirty="0" smtClean="0"/>
              <a:t>налагодження загальних </a:t>
            </a:r>
            <a:r>
              <a:rPr lang="uk-UA" sz="1600" dirty="0"/>
              <a:t>параметрів ведення обліку в конкретній організації;</a:t>
            </a:r>
          </a:p>
          <a:p>
            <a:pPr marL="0" indent="0">
              <a:buNone/>
            </a:pPr>
            <a:r>
              <a:rPr lang="uk-UA" sz="1600" dirty="0"/>
              <a:t>- список коректних проводок, який дозволяє </a:t>
            </a:r>
            <a:r>
              <a:rPr lang="uk-UA" sz="1600" dirty="0" smtClean="0"/>
              <a:t>відслідковувати правильність </a:t>
            </a:r>
            <a:r>
              <a:rPr lang="uk-UA" sz="1600" dirty="0"/>
              <a:t>введення бухгалтерських проводок </a:t>
            </a:r>
            <a:r>
              <a:rPr lang="uk-UA" sz="1600" dirty="0" smtClean="0"/>
              <a:t>та прискорити введення </a:t>
            </a:r>
            <a:r>
              <a:rPr lang="uk-UA" sz="1600" dirty="0"/>
              <a:t>кодів рахунків в документах </a:t>
            </a:r>
            <a:r>
              <a:rPr lang="uk-UA" sz="1600" dirty="0" smtClean="0"/>
              <a:t>та операціях</a:t>
            </a:r>
            <a:r>
              <a:rPr lang="uk-UA" sz="1600" dirty="0"/>
              <a:t>;</a:t>
            </a:r>
          </a:p>
          <a:p>
            <a:pPr marL="0" indent="0">
              <a:buNone/>
            </a:pPr>
            <a:r>
              <a:rPr lang="uk-UA" sz="1600" dirty="0"/>
              <a:t>- набір стандартних звітів, які дозволяють одержувати </a:t>
            </a:r>
            <a:r>
              <a:rPr lang="uk-UA" sz="1600" dirty="0" smtClean="0"/>
              <a:t>дані бухгалтерського </a:t>
            </a:r>
            <a:r>
              <a:rPr lang="uk-UA" sz="1600" dirty="0"/>
              <a:t>обліку в різних розрізах по </a:t>
            </a:r>
            <a:r>
              <a:rPr lang="uk-UA" sz="1600" dirty="0" smtClean="0"/>
              <a:t>будь-яких рахунках </a:t>
            </a:r>
            <a:r>
              <a:rPr lang="uk-UA" sz="1600" dirty="0"/>
              <a:t>та об’єктах аналітики;</a:t>
            </a:r>
          </a:p>
          <a:p>
            <a:pPr marL="0" indent="0">
              <a:buNone/>
            </a:pPr>
            <a:r>
              <a:rPr lang="uk-UA" sz="1600" dirty="0"/>
              <a:t>- спеціалізовані звіти по конкретних розділах </a:t>
            </a:r>
            <a:r>
              <a:rPr lang="uk-UA" sz="1600" dirty="0" smtClean="0"/>
              <a:t>бухгалтерського обліку</a:t>
            </a:r>
            <a:r>
              <a:rPr lang="uk-UA" sz="1600" dirty="0"/>
              <a:t>.</a:t>
            </a:r>
          </a:p>
          <a:p>
            <a:endParaRPr lang="uk-UA" sz="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Конфігурація </a:t>
            </a:r>
            <a:r>
              <a:rPr lang="uk-UA" dirty="0" smtClean="0"/>
              <a:t>включає</a:t>
            </a:r>
            <a:r>
              <a:rPr lang="uk-UA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46151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План рахунків бухгалтерського обліку в </a:t>
            </a:r>
            <a:r>
              <a:rPr lang="uk-UA" dirty="0" smtClean="0"/>
              <a:t>страхуванні складений </a:t>
            </a:r>
            <a:r>
              <a:rPr lang="uk-UA" dirty="0"/>
              <a:t>відповідно до єдиного плану рахунків, </a:t>
            </a:r>
            <a:r>
              <a:rPr lang="uk-UA" dirty="0" smtClean="0"/>
              <a:t>затвердженого Міністерством </a:t>
            </a:r>
            <a:r>
              <a:rPr lang="uk-UA" dirty="0"/>
              <a:t>фінансів України від 30 листопада 1999 року, </a:t>
            </a:r>
            <a:r>
              <a:rPr lang="uk-UA" dirty="0" smtClean="0"/>
              <a:t>з урахуванням </a:t>
            </a:r>
            <a:r>
              <a:rPr lang="uk-UA" dirty="0"/>
              <a:t>особливостей діяльності страхових компаній.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При </a:t>
            </a:r>
            <a:r>
              <a:rPr lang="uk-UA" dirty="0"/>
              <a:t>цьому враховані зміни та доповнення до </a:t>
            </a:r>
            <a:r>
              <a:rPr lang="uk-UA" dirty="0" smtClean="0"/>
              <a:t>плану рахунків </a:t>
            </a:r>
            <a:r>
              <a:rPr lang="uk-UA" dirty="0"/>
              <a:t>бухгалтерського обліку, затверджені наказом </a:t>
            </a:r>
            <a:r>
              <a:rPr lang="uk-UA" dirty="0" smtClean="0"/>
              <a:t>Міністерства фінансів </a:t>
            </a:r>
            <a:r>
              <a:rPr lang="uk-UA" dirty="0"/>
              <a:t>України від 9 грудня 2002 року.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67" y="332656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1.4. План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 smtClean="0"/>
              <a:t>страхових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031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496944" cy="5013176"/>
          </a:xfrm>
        </p:spPr>
        <p:txBody>
          <a:bodyPr>
            <a:normAutofit/>
          </a:bodyPr>
          <a:lstStyle/>
          <a:p>
            <a:r>
              <a:rPr lang="uk-UA" b="1" dirty="0"/>
              <a:t>Бухгалтерський облік як наука </a:t>
            </a:r>
            <a:r>
              <a:rPr lang="uk-UA" dirty="0"/>
              <a:t>– це вчення про </a:t>
            </a:r>
            <a:r>
              <a:rPr lang="uk-UA" dirty="0" smtClean="0"/>
              <a:t>систему</a:t>
            </a:r>
            <a:r>
              <a:rPr lang="en-US" dirty="0" smtClean="0"/>
              <a:t> </a:t>
            </a:r>
            <a:r>
              <a:rPr lang="uk-UA" dirty="0" smtClean="0"/>
              <a:t>отримання</a:t>
            </a:r>
            <a:r>
              <a:rPr lang="uk-UA" dirty="0"/>
              <a:t>, обробки та видачі облікової інформації з метою </a:t>
            </a:r>
            <a:r>
              <a:rPr lang="uk-UA" dirty="0" smtClean="0"/>
              <a:t>її</a:t>
            </a:r>
            <a:r>
              <a:rPr lang="en-US" dirty="0" smtClean="0"/>
              <a:t> </a:t>
            </a:r>
            <a:r>
              <a:rPr lang="uk-UA" dirty="0" smtClean="0"/>
              <a:t>використання </a:t>
            </a:r>
            <a:r>
              <a:rPr lang="uk-UA" dirty="0"/>
              <a:t>в управлінні такими ланками народного </a:t>
            </a:r>
            <a:r>
              <a:rPr lang="uk-UA" dirty="0" smtClean="0"/>
              <a:t>господарства</a:t>
            </a:r>
            <a:r>
              <a:rPr lang="en-US" dirty="0" smtClean="0"/>
              <a:t> </a:t>
            </a:r>
            <a:r>
              <a:rPr lang="uk-UA" dirty="0" smtClean="0"/>
              <a:t>як </a:t>
            </a:r>
            <a:r>
              <a:rPr lang="uk-UA" dirty="0"/>
              <a:t>підприємства та організації</a:t>
            </a:r>
            <a:r>
              <a:rPr lang="uk-UA" dirty="0" smtClean="0"/>
              <a:t>.</a:t>
            </a:r>
            <a:endParaRPr lang="en-US" dirty="0" smtClean="0"/>
          </a:p>
          <a:p>
            <a:endParaRPr lang="uk-UA" dirty="0"/>
          </a:p>
          <a:p>
            <a:r>
              <a:rPr lang="uk-UA" dirty="0"/>
              <a:t>Бухгалтерський облік є однією з дієвих форм </a:t>
            </a:r>
            <a:r>
              <a:rPr lang="uk-UA" dirty="0" smtClean="0"/>
              <a:t>контролю</a:t>
            </a:r>
            <a:r>
              <a:rPr lang="en-US" dirty="0" smtClean="0"/>
              <a:t> </a:t>
            </a:r>
            <a:r>
              <a:rPr lang="uk-UA" dirty="0" smtClean="0"/>
              <a:t>господарської </a:t>
            </a:r>
            <a:r>
              <a:rPr lang="uk-UA" dirty="0"/>
              <a:t>діяльності підприємств та організацій. </a:t>
            </a:r>
            <a:endParaRPr lang="en-US" dirty="0" smtClean="0"/>
          </a:p>
          <a:p>
            <a:r>
              <a:rPr lang="uk-UA" dirty="0" smtClean="0"/>
              <a:t>Кінцева мета</a:t>
            </a:r>
            <a:r>
              <a:rPr lang="en-US" dirty="0" smtClean="0"/>
              <a:t> </a:t>
            </a:r>
            <a:r>
              <a:rPr lang="uk-UA" dirty="0" smtClean="0"/>
              <a:t>бухгалтерського </a:t>
            </a:r>
            <a:r>
              <a:rPr lang="uk-UA" dirty="0"/>
              <a:t>обліку – це складання звітності, що </a:t>
            </a:r>
            <a:r>
              <a:rPr lang="uk-UA" dirty="0" smtClean="0"/>
              <a:t>містить</a:t>
            </a:r>
            <a:r>
              <a:rPr lang="en-US" dirty="0" smtClean="0"/>
              <a:t> </a:t>
            </a:r>
            <a:r>
              <a:rPr lang="uk-UA" dirty="0" smtClean="0"/>
              <a:t>інформацію </a:t>
            </a:r>
            <a:r>
              <a:rPr lang="uk-UA" dirty="0"/>
              <a:t>про результати виконання показників </a:t>
            </a:r>
            <a:r>
              <a:rPr lang="uk-UA" dirty="0" smtClean="0"/>
              <a:t>фінансово-господарської </a:t>
            </a:r>
            <a:r>
              <a:rPr lang="uk-UA" dirty="0"/>
              <a:t>діяльності страхових компаній.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820472" cy="11430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1.1.Сутність та </a:t>
            </a:r>
            <a:r>
              <a:rPr lang="ru-RU" sz="3600" dirty="0" err="1"/>
              <a:t>основні</a:t>
            </a:r>
            <a:r>
              <a:rPr lang="ru-RU" sz="3600" dirty="0"/>
              <a:t> </a:t>
            </a:r>
            <a:r>
              <a:rPr lang="ru-RU" sz="3600" dirty="0" err="1"/>
              <a:t>завдання</a:t>
            </a:r>
            <a:r>
              <a:rPr lang="ru-RU" sz="3600" dirty="0"/>
              <a:t> </a:t>
            </a:r>
            <a:r>
              <a:rPr lang="ru-RU" sz="3600" dirty="0" err="1"/>
              <a:t>бухгалтерського</a:t>
            </a:r>
            <a:r>
              <a:rPr lang="ru-RU" sz="3600" dirty="0"/>
              <a:t> </a:t>
            </a:r>
            <a:r>
              <a:rPr lang="ru-RU" sz="3600" dirty="0" err="1" smtClean="0"/>
              <a:t>обліку</a:t>
            </a:r>
            <a:r>
              <a:rPr lang="ru-RU" sz="3600" dirty="0" smtClean="0"/>
              <a:t> </a:t>
            </a:r>
            <a:r>
              <a:rPr lang="ru-RU" sz="3600" dirty="0" err="1" smtClean="0"/>
              <a:t>діяльності</a:t>
            </a:r>
            <a:r>
              <a:rPr lang="ru-RU" sz="3600" dirty="0" smtClean="0"/>
              <a:t> </a:t>
            </a:r>
            <a:r>
              <a:rPr lang="ru-RU" sz="3600" dirty="0" err="1"/>
              <a:t>страхових</a:t>
            </a:r>
            <a:r>
              <a:rPr lang="ru-RU" sz="3600" dirty="0"/>
              <a:t> </a:t>
            </a:r>
            <a:r>
              <a:rPr lang="ru-RU" sz="3600" dirty="0" err="1"/>
              <a:t>компаній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31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844824"/>
            <a:ext cx="8435975" cy="4981575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План рахунків бухгалтерського обліку є </a:t>
            </a:r>
            <a:r>
              <a:rPr lang="uk-UA" dirty="0" smtClean="0"/>
              <a:t>переліком рахунків </a:t>
            </a:r>
            <a:r>
              <a:rPr lang="uk-UA" dirty="0"/>
              <a:t>і схем реєстрації та групування на них фактів  </a:t>
            </a:r>
            <a:r>
              <a:rPr lang="uk-UA" dirty="0" smtClean="0"/>
              <a:t>                        фінансово-господарської </a:t>
            </a:r>
            <a:r>
              <a:rPr lang="uk-UA" dirty="0"/>
              <a:t>діяльності (кореспонденція рахунків) </a:t>
            </a:r>
            <a:r>
              <a:rPr lang="uk-UA" dirty="0" smtClean="0"/>
              <a:t>у бухгалтерському </a:t>
            </a:r>
            <a:r>
              <a:rPr lang="uk-UA" dirty="0"/>
              <a:t>обліку. У ньому за десятковою системою </a:t>
            </a:r>
            <a:r>
              <a:rPr lang="uk-UA" dirty="0" smtClean="0"/>
              <a:t>наведені коди </a:t>
            </a:r>
            <a:r>
              <a:rPr lang="uk-UA" dirty="0"/>
              <a:t>(номери) і найменування синтетичних рахунків (</a:t>
            </a:r>
            <a:r>
              <a:rPr lang="uk-UA" dirty="0" smtClean="0"/>
              <a:t>рахунків першого </a:t>
            </a:r>
            <a:r>
              <a:rPr lang="uk-UA" dirty="0"/>
              <a:t>порядку) і субрахунків (рахунків другого порядку</a:t>
            </a:r>
            <a:r>
              <a:rPr lang="uk-UA" dirty="0" smtClean="0"/>
              <a:t>).</a:t>
            </a:r>
          </a:p>
          <a:p>
            <a:endParaRPr lang="uk-UA" dirty="0"/>
          </a:p>
          <a:p>
            <a:r>
              <a:rPr lang="uk-UA" dirty="0"/>
              <a:t>Першою цифрою коду визначено клас рахунків, другою – </a:t>
            </a:r>
            <a:r>
              <a:rPr lang="uk-UA" dirty="0" smtClean="0"/>
              <a:t>номер синтетичного </a:t>
            </a:r>
            <a:r>
              <a:rPr lang="uk-UA" dirty="0"/>
              <a:t>рахунку, третьою – номер </a:t>
            </a:r>
            <a:r>
              <a:rPr lang="uk-UA" dirty="0" smtClean="0"/>
              <a:t>субрахунку.</a:t>
            </a:r>
          </a:p>
          <a:p>
            <a:endParaRPr lang="uk-UA" dirty="0" smtClean="0"/>
          </a:p>
          <a:p>
            <a:r>
              <a:rPr lang="uk-UA" dirty="0" smtClean="0"/>
              <a:t>Субрахунки </a:t>
            </a:r>
            <a:r>
              <a:rPr lang="uk-UA" dirty="0"/>
              <a:t>використовуються підприємствами, виходячи </a:t>
            </a:r>
            <a:r>
              <a:rPr lang="uk-UA" dirty="0" smtClean="0"/>
              <a:t>з потреб </a:t>
            </a:r>
            <a:r>
              <a:rPr lang="uk-UA" dirty="0"/>
              <a:t>управління, контролю, аналізу та звітності. </a:t>
            </a:r>
            <a:endParaRPr lang="uk-UA" dirty="0" smtClean="0"/>
          </a:p>
          <a:p>
            <a:r>
              <a:rPr lang="uk-UA" dirty="0" smtClean="0"/>
              <a:t>Вони можуть доповнюватися </a:t>
            </a:r>
            <a:r>
              <a:rPr lang="uk-UA" dirty="0"/>
              <a:t>введенням нових субрахунків (рахунків </a:t>
            </a:r>
            <a:r>
              <a:rPr lang="uk-UA" dirty="0" smtClean="0"/>
              <a:t>другого, третього </a:t>
            </a:r>
            <a:r>
              <a:rPr lang="uk-UA" dirty="0"/>
              <a:t>порядків) із збереженням кодів (номерів) </a:t>
            </a:r>
            <a:r>
              <a:rPr lang="uk-UA" dirty="0" smtClean="0"/>
              <a:t>субрахунків плану </a:t>
            </a:r>
            <a:r>
              <a:rPr lang="uk-UA" dirty="0"/>
              <a:t>рахунків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97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50604"/>
            <a:ext cx="8712968" cy="47811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sz="4400" dirty="0"/>
              <a:t>– збір, обробка та відображення первинних даних у здійсненні</a:t>
            </a:r>
          </a:p>
          <a:p>
            <a:pPr marL="0" indent="0">
              <a:buNone/>
            </a:pPr>
            <a:r>
              <a:rPr lang="uk-UA" sz="4400" dirty="0"/>
              <a:t>страхових операцій;</a:t>
            </a:r>
          </a:p>
          <a:p>
            <a:pPr marL="0" indent="0">
              <a:buNone/>
            </a:pPr>
            <a:r>
              <a:rPr lang="uk-UA" sz="4400" dirty="0"/>
              <a:t>– систематизація даних з метою узагальнення для отримання</a:t>
            </a:r>
          </a:p>
          <a:p>
            <a:pPr marL="0" indent="0">
              <a:buNone/>
            </a:pPr>
            <a:r>
              <a:rPr lang="uk-UA" sz="4400" dirty="0"/>
              <a:t>підсумків результатів про господарську діяльність страхової</a:t>
            </a:r>
          </a:p>
          <a:p>
            <a:pPr marL="0" indent="0">
              <a:buNone/>
            </a:pPr>
            <a:r>
              <a:rPr lang="uk-UA" sz="4400" dirty="0"/>
              <a:t>компанії;</a:t>
            </a:r>
          </a:p>
          <a:p>
            <a:pPr marL="0" indent="0">
              <a:buNone/>
            </a:pPr>
            <a:r>
              <a:rPr lang="uk-UA" sz="4400" dirty="0"/>
              <a:t>– забезпечення страховика необхідними даними для здійснення</a:t>
            </a:r>
          </a:p>
          <a:p>
            <a:pPr marL="0" indent="0">
              <a:buNone/>
            </a:pPr>
            <a:r>
              <a:rPr lang="uk-UA" sz="4400" dirty="0"/>
              <a:t>контролю за госпрозрахунковою діяльністю та режимом економії;</a:t>
            </a:r>
          </a:p>
          <a:p>
            <a:pPr marL="0" indent="0">
              <a:buNone/>
            </a:pPr>
            <a:r>
              <a:rPr lang="uk-UA" sz="4400" dirty="0"/>
              <a:t>– контроль за дотриманням кошторисної, фінансової та</a:t>
            </a:r>
          </a:p>
          <a:p>
            <a:pPr marL="0" indent="0">
              <a:buNone/>
            </a:pPr>
            <a:r>
              <a:rPr lang="uk-UA" sz="4400" dirty="0"/>
              <a:t>платіжної дисципліни страховою компанією;</a:t>
            </a:r>
          </a:p>
          <a:p>
            <a:pPr marL="0" indent="0">
              <a:buNone/>
            </a:pPr>
            <a:r>
              <a:rPr lang="uk-UA" sz="4400" dirty="0"/>
              <a:t>- своєчасне та достовірне складання звітності страховиком та</a:t>
            </a:r>
          </a:p>
          <a:p>
            <a:pPr marL="0" indent="0">
              <a:buNone/>
            </a:pPr>
            <a:r>
              <a:rPr lang="uk-UA" sz="4400" dirty="0"/>
              <a:t>подання у </a:t>
            </a:r>
            <a:r>
              <a:rPr lang="uk-UA" sz="4400" dirty="0" smtClean="0"/>
              <a:t>вище</a:t>
            </a:r>
            <a:r>
              <a:rPr lang="en-US" sz="4400" dirty="0" smtClean="0"/>
              <a:t> </a:t>
            </a:r>
            <a:r>
              <a:rPr lang="uk-UA" sz="4400" dirty="0" smtClean="0"/>
              <a:t>стоячі </a:t>
            </a:r>
            <a:r>
              <a:rPr lang="uk-UA" sz="4400" dirty="0"/>
              <a:t>організації.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страхової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є </a:t>
            </a:r>
            <a:r>
              <a:rPr lang="ru-RU" dirty="0" err="1"/>
              <a:t>такі</a:t>
            </a:r>
            <a:r>
              <a:rPr lang="ru-RU" dirty="0"/>
              <a:t> як: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378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668840" cy="40653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uk-UA" dirty="0" smtClean="0"/>
              <a:t>Бухгалтерський </a:t>
            </a:r>
            <a:r>
              <a:rPr lang="uk-UA" dirty="0"/>
              <a:t>облік </a:t>
            </a:r>
            <a:r>
              <a:rPr lang="uk-UA" dirty="0" smtClean="0"/>
              <a:t>ґрунтується </a:t>
            </a:r>
            <a:r>
              <a:rPr lang="uk-UA" dirty="0"/>
              <a:t>на таких принципах: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 </a:t>
            </a:r>
            <a:r>
              <a:rPr lang="uk-UA" b="1" dirty="0"/>
              <a:t>обачність</a:t>
            </a:r>
            <a:r>
              <a:rPr lang="uk-UA" dirty="0"/>
              <a:t>, тобто застосування в бухгалтерському </a:t>
            </a:r>
            <a:r>
              <a:rPr lang="uk-UA" dirty="0" smtClean="0"/>
              <a:t>обліку</a:t>
            </a:r>
            <a:r>
              <a:rPr lang="en-US" dirty="0" smtClean="0"/>
              <a:t> </a:t>
            </a:r>
            <a:r>
              <a:rPr lang="uk-UA" dirty="0" smtClean="0"/>
              <a:t>методів </a:t>
            </a:r>
            <a:r>
              <a:rPr lang="uk-UA" dirty="0"/>
              <a:t>оцінки, які повинні запобігати заниженню </a:t>
            </a:r>
            <a:r>
              <a:rPr lang="uk-UA" dirty="0" smtClean="0"/>
              <a:t>оцінки</a:t>
            </a:r>
            <a:r>
              <a:rPr lang="en-US" dirty="0" smtClean="0"/>
              <a:t> </a:t>
            </a:r>
            <a:r>
              <a:rPr lang="uk-UA" dirty="0" smtClean="0"/>
              <a:t>зобов'язань </a:t>
            </a:r>
            <a:r>
              <a:rPr lang="uk-UA" dirty="0"/>
              <a:t>та витрат і завищенню оцінки активів і </a:t>
            </a:r>
            <a:r>
              <a:rPr lang="uk-UA" dirty="0" smtClean="0"/>
              <a:t>доходів</a:t>
            </a:r>
            <a:r>
              <a:rPr lang="en-US" dirty="0" smtClean="0"/>
              <a:t> </a:t>
            </a:r>
            <a:r>
              <a:rPr lang="uk-UA" dirty="0" smtClean="0"/>
              <a:t>підприємства</a:t>
            </a:r>
            <a:r>
              <a:rPr lang="uk-UA" dirty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автономність</a:t>
            </a:r>
            <a:r>
              <a:rPr lang="uk-UA" dirty="0"/>
              <a:t>, тобто кожне підприємство розглядається </a:t>
            </a:r>
            <a:r>
              <a:rPr lang="uk-UA" dirty="0" smtClean="0"/>
              <a:t>як</a:t>
            </a:r>
            <a:r>
              <a:rPr lang="en-US" dirty="0" smtClean="0"/>
              <a:t> </a:t>
            </a:r>
            <a:r>
              <a:rPr lang="uk-UA" dirty="0" smtClean="0"/>
              <a:t>юридична </a:t>
            </a:r>
            <a:r>
              <a:rPr lang="uk-UA" dirty="0"/>
              <a:t>особа, відокремлена від її власників, у зв'язку з </a:t>
            </a:r>
            <a:r>
              <a:rPr lang="uk-UA" dirty="0" smtClean="0"/>
              <a:t>чим</a:t>
            </a:r>
            <a:r>
              <a:rPr lang="en-US" dirty="0" smtClean="0"/>
              <a:t> </a:t>
            </a:r>
            <a:r>
              <a:rPr lang="uk-UA" dirty="0" smtClean="0"/>
              <a:t>особисте </a:t>
            </a:r>
            <a:r>
              <a:rPr lang="uk-UA" dirty="0"/>
              <a:t>майно та зобов'язання власників не повинні </a:t>
            </a:r>
            <a:r>
              <a:rPr lang="uk-UA" dirty="0" smtClean="0"/>
              <a:t>відображатися</a:t>
            </a:r>
            <a:r>
              <a:rPr lang="en-US" dirty="0" smtClean="0"/>
              <a:t> </a:t>
            </a:r>
            <a:r>
              <a:rPr lang="uk-UA" dirty="0" smtClean="0"/>
              <a:t>у </a:t>
            </a:r>
            <a:r>
              <a:rPr lang="uk-UA" dirty="0"/>
              <a:t>фінансовій звітності підприємства;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послідовність</a:t>
            </a:r>
            <a:r>
              <a:rPr lang="uk-UA" dirty="0"/>
              <a:t>, тобто постійне застосування </a:t>
            </a:r>
            <a:r>
              <a:rPr lang="uk-UA" dirty="0" smtClean="0"/>
              <a:t>підприємством</a:t>
            </a:r>
            <a:r>
              <a:rPr lang="en-US" dirty="0" smtClean="0"/>
              <a:t> </a:t>
            </a:r>
            <a:r>
              <a:rPr lang="uk-UA" dirty="0" smtClean="0"/>
              <a:t>обраної </a:t>
            </a:r>
            <a:r>
              <a:rPr lang="uk-UA" dirty="0"/>
              <a:t>облікової політики. Зміна облікової політики </a:t>
            </a:r>
            <a:r>
              <a:rPr lang="uk-UA" dirty="0" smtClean="0"/>
              <a:t>можлива</a:t>
            </a:r>
            <a:r>
              <a:rPr lang="en-US" dirty="0" smtClean="0"/>
              <a:t> </a:t>
            </a:r>
            <a:r>
              <a:rPr lang="uk-UA" dirty="0" smtClean="0"/>
              <a:t>лише </a:t>
            </a:r>
            <a:r>
              <a:rPr lang="uk-UA" dirty="0"/>
              <a:t>у випадках, передбачених національними </a:t>
            </a:r>
            <a:r>
              <a:rPr lang="uk-UA" dirty="0" smtClean="0"/>
              <a:t>стандартами</a:t>
            </a:r>
            <a:r>
              <a:rPr lang="en-US" dirty="0" smtClean="0"/>
              <a:t> </a:t>
            </a:r>
            <a:r>
              <a:rPr lang="uk-UA" dirty="0" smtClean="0"/>
              <a:t>бухгалтерського </a:t>
            </a:r>
            <a:r>
              <a:rPr lang="uk-UA" dirty="0"/>
              <a:t>обліку, і повинна бути </a:t>
            </a:r>
            <a:r>
              <a:rPr lang="uk-UA" dirty="0" smtClean="0"/>
              <a:t>обґрунтована </a:t>
            </a:r>
            <a:r>
              <a:rPr lang="uk-UA" dirty="0"/>
              <a:t>та розкрита </a:t>
            </a:r>
            <a:r>
              <a:rPr lang="uk-UA" dirty="0" smtClean="0"/>
              <a:t>у</a:t>
            </a:r>
            <a:r>
              <a:rPr lang="en-US" dirty="0" smtClean="0"/>
              <a:t> </a:t>
            </a:r>
            <a:r>
              <a:rPr lang="uk-UA" dirty="0" smtClean="0"/>
              <a:t>фінансовій </a:t>
            </a:r>
            <a:r>
              <a:rPr lang="uk-UA" dirty="0"/>
              <a:t>звітності;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безперервність</a:t>
            </a:r>
            <a:r>
              <a:rPr lang="uk-UA" dirty="0"/>
              <a:t>, тобто оцінка активів та </a:t>
            </a:r>
            <a:r>
              <a:rPr lang="uk-UA" dirty="0" smtClean="0"/>
              <a:t>зобов'язань</a:t>
            </a:r>
            <a:r>
              <a:rPr lang="en-US" dirty="0" smtClean="0"/>
              <a:t>  </a:t>
            </a:r>
            <a:r>
              <a:rPr lang="uk-UA" dirty="0" smtClean="0"/>
              <a:t>підприємства </a:t>
            </a:r>
            <a:r>
              <a:rPr lang="uk-UA" dirty="0"/>
              <a:t>здійснюється виходячи з припущення, що </a:t>
            </a:r>
            <a:r>
              <a:rPr lang="uk-UA" dirty="0" smtClean="0"/>
              <a:t>його</a:t>
            </a:r>
            <a:r>
              <a:rPr lang="en-US" dirty="0" smtClean="0"/>
              <a:t> </a:t>
            </a:r>
            <a:r>
              <a:rPr lang="uk-UA" dirty="0" smtClean="0"/>
              <a:t>діяльність </a:t>
            </a:r>
            <a:r>
              <a:rPr lang="uk-UA" dirty="0"/>
              <a:t>буде тривати далі;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1.2.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44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052736"/>
            <a:ext cx="8496300" cy="5687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5) </a:t>
            </a:r>
            <a:r>
              <a:rPr lang="uk-UA" b="1" dirty="0" smtClean="0"/>
              <a:t>нарахування </a:t>
            </a:r>
            <a:r>
              <a:rPr lang="uk-UA" b="1" dirty="0"/>
              <a:t>та відповідність доходів та витрат</a:t>
            </a:r>
            <a:r>
              <a:rPr lang="uk-UA" dirty="0"/>
              <a:t>, тобто </a:t>
            </a:r>
            <a:r>
              <a:rPr lang="uk-UA" dirty="0" smtClean="0"/>
              <a:t>для</a:t>
            </a:r>
            <a:r>
              <a:rPr lang="en-US" dirty="0" smtClean="0"/>
              <a:t> </a:t>
            </a:r>
            <a:r>
              <a:rPr lang="uk-UA" dirty="0" smtClean="0"/>
              <a:t>визначення </a:t>
            </a:r>
            <a:r>
              <a:rPr lang="uk-UA" dirty="0"/>
              <a:t>фінансового результату звітного періоду </a:t>
            </a:r>
            <a:r>
              <a:rPr lang="uk-UA" dirty="0" smtClean="0"/>
              <a:t>необхідно</a:t>
            </a:r>
            <a:r>
              <a:rPr lang="en-US" dirty="0" smtClean="0"/>
              <a:t> </a:t>
            </a:r>
            <a:r>
              <a:rPr lang="uk-UA" dirty="0" smtClean="0"/>
              <a:t>порівняти </a:t>
            </a:r>
            <a:r>
              <a:rPr lang="uk-UA" dirty="0"/>
              <a:t>доходи звітного періоду з витратами, що були </a:t>
            </a:r>
            <a:r>
              <a:rPr lang="uk-UA" dirty="0" smtClean="0"/>
              <a:t>здійснені</a:t>
            </a:r>
            <a:r>
              <a:rPr lang="en-US" dirty="0" smtClean="0"/>
              <a:t> </a:t>
            </a:r>
            <a:r>
              <a:rPr lang="uk-UA" dirty="0" smtClean="0"/>
              <a:t>для </a:t>
            </a:r>
            <a:r>
              <a:rPr lang="uk-UA" dirty="0"/>
              <a:t>отримання цих доходів. При цьому доходи і </a:t>
            </a:r>
            <a:r>
              <a:rPr lang="uk-UA" dirty="0" smtClean="0"/>
              <a:t>витрати</a:t>
            </a:r>
            <a:r>
              <a:rPr lang="en-US" dirty="0" smtClean="0"/>
              <a:t> </a:t>
            </a:r>
            <a:r>
              <a:rPr lang="uk-UA" dirty="0" smtClean="0"/>
              <a:t>відображаються </a:t>
            </a:r>
            <a:r>
              <a:rPr lang="uk-UA" dirty="0"/>
              <a:t>в бухгалтерському обліку та фінансовій звітності </a:t>
            </a:r>
            <a:r>
              <a:rPr lang="uk-UA" dirty="0" smtClean="0"/>
              <a:t>в</a:t>
            </a:r>
            <a:r>
              <a:rPr lang="en-US" dirty="0" smtClean="0"/>
              <a:t> </a:t>
            </a:r>
            <a:r>
              <a:rPr lang="uk-UA" dirty="0" smtClean="0"/>
              <a:t>момент </a:t>
            </a:r>
            <a:r>
              <a:rPr lang="uk-UA" dirty="0"/>
              <a:t>їх виникнення, незалежно від дати надходження або </a:t>
            </a:r>
            <a:r>
              <a:rPr lang="uk-UA" dirty="0" smtClean="0"/>
              <a:t>сплати</a:t>
            </a:r>
            <a:r>
              <a:rPr lang="en-US" dirty="0" smtClean="0"/>
              <a:t> </a:t>
            </a:r>
            <a:r>
              <a:rPr lang="uk-UA" dirty="0" smtClean="0"/>
              <a:t>грошових </a:t>
            </a:r>
            <a:r>
              <a:rPr lang="uk-UA" dirty="0"/>
              <a:t>коштів;</a:t>
            </a:r>
          </a:p>
          <a:p>
            <a:pPr marL="0" indent="0">
              <a:buNone/>
            </a:pPr>
            <a:r>
              <a:rPr lang="en-US" dirty="0" smtClean="0"/>
              <a:t>6) </a:t>
            </a:r>
            <a:r>
              <a:rPr lang="uk-UA" b="1" dirty="0" smtClean="0"/>
              <a:t>превалювання </a:t>
            </a:r>
            <a:r>
              <a:rPr lang="uk-UA" b="1" dirty="0"/>
              <a:t>сутності над формою</a:t>
            </a:r>
            <a:r>
              <a:rPr lang="uk-UA" dirty="0"/>
              <a:t>, тобто </a:t>
            </a:r>
            <a:r>
              <a:rPr lang="uk-UA" dirty="0" smtClean="0"/>
              <a:t>операції</a:t>
            </a:r>
            <a:r>
              <a:rPr lang="en-US" dirty="0" smtClean="0"/>
              <a:t> </a:t>
            </a:r>
            <a:r>
              <a:rPr lang="uk-UA" dirty="0" smtClean="0"/>
              <a:t>обліковуються </a:t>
            </a:r>
            <a:r>
              <a:rPr lang="uk-UA" dirty="0"/>
              <a:t>відповідно до їх сутності, а не лише виходячи </a:t>
            </a:r>
            <a:r>
              <a:rPr lang="uk-UA" dirty="0" smtClean="0"/>
              <a:t>з</a:t>
            </a:r>
            <a:r>
              <a:rPr lang="en-US" dirty="0" smtClean="0"/>
              <a:t> </a:t>
            </a:r>
            <a:r>
              <a:rPr lang="uk-UA" dirty="0" smtClean="0"/>
              <a:t>юридичної </a:t>
            </a:r>
            <a:r>
              <a:rPr lang="uk-UA" dirty="0"/>
              <a:t>форми;</a:t>
            </a:r>
          </a:p>
          <a:p>
            <a:pPr marL="0" indent="0">
              <a:buNone/>
            </a:pPr>
            <a:r>
              <a:rPr lang="en-US" dirty="0" smtClean="0"/>
              <a:t>7) </a:t>
            </a:r>
            <a:r>
              <a:rPr lang="uk-UA" b="1" dirty="0" smtClean="0"/>
              <a:t>історична </a:t>
            </a:r>
            <a:r>
              <a:rPr lang="uk-UA" b="1" dirty="0"/>
              <a:t>(фактична) собівартість</a:t>
            </a:r>
            <a:r>
              <a:rPr lang="uk-UA" dirty="0"/>
              <a:t>, тобто пріоритетною </a:t>
            </a:r>
            <a:r>
              <a:rPr lang="uk-UA" dirty="0" smtClean="0"/>
              <a:t>є</a:t>
            </a:r>
            <a:r>
              <a:rPr lang="en-US" dirty="0" smtClean="0"/>
              <a:t> </a:t>
            </a:r>
            <a:r>
              <a:rPr lang="uk-UA" dirty="0" smtClean="0"/>
              <a:t>оцінка </a:t>
            </a:r>
            <a:r>
              <a:rPr lang="uk-UA" dirty="0"/>
              <a:t>активів підприємства, виходячи з витрат на їх </a:t>
            </a:r>
            <a:r>
              <a:rPr lang="uk-UA" dirty="0" smtClean="0"/>
              <a:t>виробництво</a:t>
            </a:r>
            <a:r>
              <a:rPr lang="en-US" dirty="0" smtClean="0"/>
              <a:t> </a:t>
            </a:r>
            <a:r>
              <a:rPr lang="uk-UA" dirty="0" smtClean="0"/>
              <a:t>та </a:t>
            </a:r>
            <a:r>
              <a:rPr lang="uk-UA" dirty="0"/>
              <a:t>придбання;</a:t>
            </a:r>
          </a:p>
          <a:p>
            <a:pPr marL="0" indent="0">
              <a:buNone/>
            </a:pPr>
            <a:r>
              <a:rPr lang="en-US" dirty="0" smtClean="0"/>
              <a:t>8) </a:t>
            </a:r>
            <a:r>
              <a:rPr lang="uk-UA" b="1" dirty="0" smtClean="0"/>
              <a:t>єдиний </a:t>
            </a:r>
            <a:r>
              <a:rPr lang="uk-UA" b="1" dirty="0"/>
              <a:t>грошовий вимірник</a:t>
            </a:r>
            <a:r>
              <a:rPr lang="uk-UA" dirty="0"/>
              <a:t>, тобто вимірювання </a:t>
            </a:r>
            <a:r>
              <a:rPr lang="uk-UA" dirty="0" smtClean="0"/>
              <a:t>та</a:t>
            </a:r>
            <a:r>
              <a:rPr lang="en-US" dirty="0" smtClean="0"/>
              <a:t> </a:t>
            </a:r>
            <a:r>
              <a:rPr lang="uk-UA" dirty="0" smtClean="0"/>
              <a:t>узагальнення </a:t>
            </a:r>
            <a:r>
              <a:rPr lang="uk-UA" dirty="0"/>
              <a:t>всіх господарських операцій підприємства у </a:t>
            </a:r>
            <a:r>
              <a:rPr lang="uk-UA" dirty="0" smtClean="0"/>
              <a:t>його</a:t>
            </a:r>
            <a:r>
              <a:rPr lang="en-US" dirty="0" smtClean="0"/>
              <a:t> </a:t>
            </a:r>
            <a:r>
              <a:rPr lang="uk-UA" dirty="0" smtClean="0"/>
              <a:t>фінансовій </a:t>
            </a:r>
            <a:r>
              <a:rPr lang="uk-UA" dirty="0"/>
              <a:t>звітності здійснюється в єдиній грошовій одиниці;</a:t>
            </a:r>
          </a:p>
          <a:p>
            <a:pPr marL="0" indent="0">
              <a:buNone/>
            </a:pPr>
            <a:r>
              <a:rPr lang="en-US" dirty="0" smtClean="0"/>
              <a:t>9) </a:t>
            </a:r>
            <a:r>
              <a:rPr lang="uk-UA" b="1" dirty="0" smtClean="0"/>
              <a:t>періодичність</a:t>
            </a:r>
            <a:r>
              <a:rPr lang="uk-UA" dirty="0"/>
              <a:t>, тобто можливість розподілу </a:t>
            </a:r>
            <a:r>
              <a:rPr lang="uk-UA" dirty="0" smtClean="0"/>
              <a:t>діяльності</a:t>
            </a:r>
            <a:r>
              <a:rPr lang="en-US" dirty="0" smtClean="0"/>
              <a:t> </a:t>
            </a:r>
            <a:r>
              <a:rPr lang="uk-UA" dirty="0" smtClean="0"/>
              <a:t>підприємства </a:t>
            </a:r>
            <a:r>
              <a:rPr lang="uk-UA" dirty="0"/>
              <a:t>на певні періоди часу з метою </a:t>
            </a:r>
            <a:r>
              <a:rPr lang="uk-UA" dirty="0" smtClean="0"/>
              <a:t>складання</a:t>
            </a:r>
            <a:r>
              <a:rPr lang="en-US" dirty="0" smtClean="0"/>
              <a:t> </a:t>
            </a:r>
            <a:r>
              <a:rPr lang="uk-UA" dirty="0" smtClean="0"/>
              <a:t>фінансової </a:t>
            </a:r>
            <a:r>
              <a:rPr lang="uk-UA" dirty="0"/>
              <a:t>звітності.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303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525963"/>
          </a:xfrm>
        </p:spPr>
        <p:txBody>
          <a:bodyPr>
            <a:normAutofit/>
          </a:bodyPr>
          <a:lstStyle/>
          <a:p>
            <a:r>
              <a:rPr lang="uk-UA" dirty="0"/>
              <a:t>Під формою бухгалтерського обліку слід розуміти </a:t>
            </a:r>
            <a:r>
              <a:rPr lang="uk-UA" dirty="0" smtClean="0"/>
              <a:t>технологію</a:t>
            </a:r>
            <a:r>
              <a:rPr lang="en-US" dirty="0" smtClean="0"/>
              <a:t> </a:t>
            </a:r>
            <a:r>
              <a:rPr lang="uk-UA" dirty="0" smtClean="0"/>
              <a:t>та </a:t>
            </a:r>
            <a:r>
              <a:rPr lang="uk-UA" dirty="0"/>
              <a:t>організацію облікового процесу з відповідними </a:t>
            </a:r>
            <a:r>
              <a:rPr lang="uk-UA" dirty="0" smtClean="0"/>
              <a:t>способами,</a:t>
            </a:r>
            <a:r>
              <a:rPr lang="en-US" dirty="0" smtClean="0"/>
              <a:t> </a:t>
            </a:r>
            <a:r>
              <a:rPr lang="uk-UA" dirty="0" smtClean="0"/>
              <a:t>технікою </a:t>
            </a:r>
            <a:r>
              <a:rPr lang="uk-UA" dirty="0"/>
              <a:t>документування та облікової реєстрації.</a:t>
            </a:r>
          </a:p>
          <a:p>
            <a:r>
              <a:rPr lang="uk-UA" dirty="0"/>
              <a:t>У страхових компаніях можуть застосовуватися такі </a:t>
            </a:r>
            <a:r>
              <a:rPr lang="uk-UA" dirty="0" smtClean="0"/>
              <a:t>форми</a:t>
            </a:r>
            <a:r>
              <a:rPr lang="en-US" dirty="0" smtClean="0"/>
              <a:t> </a:t>
            </a:r>
            <a:r>
              <a:rPr lang="uk-UA" dirty="0" smtClean="0"/>
              <a:t>бухгалтерського </a:t>
            </a:r>
            <a:r>
              <a:rPr lang="uk-UA" dirty="0"/>
              <a:t>обліку як: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err="1" smtClean="0"/>
              <a:t>меморіально</a:t>
            </a:r>
            <a:r>
              <a:rPr lang="uk-UA" dirty="0" smtClean="0"/>
              <a:t>-ордерна</a:t>
            </a:r>
            <a:r>
              <a:rPr lang="uk-UA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журнально-ордерна</a:t>
            </a:r>
            <a:r>
              <a:rPr lang="uk-UA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комп'ютерна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1.3. Характеристика </a:t>
            </a:r>
            <a:r>
              <a:rPr lang="ru-RU" sz="3200" dirty="0" err="1"/>
              <a:t>основних</a:t>
            </a:r>
            <a:r>
              <a:rPr lang="ru-RU" sz="3200" dirty="0"/>
              <a:t> форм </a:t>
            </a:r>
            <a:r>
              <a:rPr lang="ru-RU" sz="3200" dirty="0" err="1"/>
              <a:t>бухгалтерського</a:t>
            </a:r>
            <a:r>
              <a:rPr lang="ru-RU" sz="3200" dirty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застосовуються</a:t>
            </a:r>
            <a:r>
              <a:rPr lang="ru-RU" sz="3200" dirty="0" smtClean="0"/>
              <a:t> </a:t>
            </a:r>
            <a:r>
              <a:rPr lang="ru-RU" sz="3200" dirty="0"/>
              <a:t>в </a:t>
            </a:r>
            <a:r>
              <a:rPr lang="ru-RU" sz="3200" dirty="0" err="1"/>
              <a:t>страхових</a:t>
            </a:r>
            <a:r>
              <a:rPr lang="ru-RU" sz="3200" dirty="0"/>
              <a:t> </a:t>
            </a:r>
            <a:r>
              <a:rPr lang="ru-RU" sz="3200" dirty="0" err="1"/>
              <a:t>компаніях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16861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20888"/>
            <a:ext cx="8100888" cy="4137323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При </a:t>
            </a:r>
            <a:r>
              <a:rPr lang="uk-UA" dirty="0" err="1"/>
              <a:t>меморіально</a:t>
            </a:r>
            <a:r>
              <a:rPr lang="uk-UA" dirty="0"/>
              <a:t>-ордерній формі бухгалтерського </a:t>
            </a:r>
            <a:r>
              <a:rPr lang="uk-UA" dirty="0" smtClean="0"/>
              <a:t>обліку</a:t>
            </a:r>
            <a:r>
              <a:rPr lang="en-US" dirty="0" smtClean="0"/>
              <a:t> </a:t>
            </a:r>
            <a:r>
              <a:rPr lang="uk-UA" dirty="0" smtClean="0"/>
              <a:t>основою </a:t>
            </a:r>
            <a:r>
              <a:rPr lang="uk-UA" dirty="0"/>
              <a:t>записів у карточках, відомостях, балансах є </a:t>
            </a:r>
            <a:r>
              <a:rPr lang="uk-UA" dirty="0" smtClean="0"/>
              <a:t>меморіальний</a:t>
            </a:r>
            <a:r>
              <a:rPr lang="en-US" dirty="0" smtClean="0"/>
              <a:t> </a:t>
            </a:r>
            <a:r>
              <a:rPr lang="uk-UA" dirty="0" smtClean="0"/>
              <a:t>ордер.</a:t>
            </a:r>
            <a:endParaRPr lang="en-US" dirty="0" smtClean="0"/>
          </a:p>
          <a:p>
            <a:endParaRPr lang="uk-UA" dirty="0"/>
          </a:p>
          <a:p>
            <a:r>
              <a:rPr lang="uk-UA" b="1" dirty="0"/>
              <a:t>Меморіальний ордер </a:t>
            </a:r>
            <a:r>
              <a:rPr lang="uk-UA" dirty="0"/>
              <a:t>– це спеціальний бланк, на </a:t>
            </a:r>
            <a:r>
              <a:rPr lang="uk-UA" dirty="0" smtClean="0"/>
              <a:t>якому</a:t>
            </a:r>
            <a:r>
              <a:rPr lang="en-US" dirty="0" smtClean="0"/>
              <a:t> </a:t>
            </a:r>
            <a:r>
              <a:rPr lang="uk-UA" dirty="0" smtClean="0"/>
              <a:t>відображається </a:t>
            </a:r>
            <a:r>
              <a:rPr lang="uk-UA" dirty="0"/>
              <a:t>зміст операції, бухгалтерська проводка та </a:t>
            </a:r>
            <a:r>
              <a:rPr lang="uk-UA" dirty="0" smtClean="0"/>
              <a:t>сума</a:t>
            </a:r>
            <a:r>
              <a:rPr lang="en-US" dirty="0" smtClean="0"/>
              <a:t> </a:t>
            </a:r>
            <a:r>
              <a:rPr lang="uk-UA" dirty="0" smtClean="0"/>
              <a:t>операції.</a:t>
            </a:r>
            <a:endParaRPr lang="en-US" dirty="0" smtClean="0"/>
          </a:p>
          <a:p>
            <a:endParaRPr lang="uk-UA" dirty="0"/>
          </a:p>
          <a:p>
            <a:r>
              <a:rPr lang="uk-UA" dirty="0"/>
              <a:t>Завершені меморіальні ордери в хронологічному </a:t>
            </a:r>
            <a:r>
              <a:rPr lang="uk-UA" dirty="0" smtClean="0"/>
              <a:t>порядку</a:t>
            </a:r>
            <a:r>
              <a:rPr lang="en-US" dirty="0" smtClean="0"/>
              <a:t> </a:t>
            </a:r>
            <a:r>
              <a:rPr lang="uk-UA" dirty="0" smtClean="0"/>
              <a:t>реєструються </a:t>
            </a:r>
            <a:r>
              <a:rPr lang="uk-UA" dirty="0"/>
              <a:t>в журналі, в якому вказується порядковий номер, </a:t>
            </a:r>
            <a:r>
              <a:rPr lang="uk-UA" dirty="0" smtClean="0"/>
              <a:t>дата</a:t>
            </a:r>
            <a:r>
              <a:rPr lang="en-US" dirty="0" smtClean="0"/>
              <a:t> </a:t>
            </a:r>
            <a:r>
              <a:rPr lang="uk-UA" dirty="0" smtClean="0"/>
              <a:t>заповнення </a:t>
            </a:r>
            <a:r>
              <a:rPr lang="uk-UA" dirty="0"/>
              <a:t>та сума меморіального ордера. Реєстраційний </a:t>
            </a:r>
            <a:r>
              <a:rPr lang="uk-UA" dirty="0" smtClean="0"/>
              <a:t>журнал</a:t>
            </a:r>
            <a:r>
              <a:rPr lang="en-US" dirty="0" smtClean="0"/>
              <a:t> </a:t>
            </a:r>
            <a:r>
              <a:rPr lang="uk-UA" dirty="0" smtClean="0"/>
              <a:t>забезпечує </a:t>
            </a:r>
            <a:r>
              <a:rPr lang="uk-UA" dirty="0"/>
              <a:t>контроль за повнотою охоплення </a:t>
            </a:r>
            <a:r>
              <a:rPr lang="uk-UA" dirty="0" smtClean="0"/>
              <a:t>бухгалтерським</a:t>
            </a:r>
            <a:r>
              <a:rPr lang="en-US" dirty="0" smtClean="0"/>
              <a:t> </a:t>
            </a:r>
            <a:r>
              <a:rPr lang="uk-UA" dirty="0" smtClean="0"/>
              <a:t>обліком </a:t>
            </a:r>
            <a:r>
              <a:rPr lang="uk-UA" dirty="0"/>
              <a:t>господарських операцій і відображенням їх на </a:t>
            </a:r>
            <a:r>
              <a:rPr lang="uk-UA" dirty="0" smtClean="0"/>
              <a:t>синтетичних</a:t>
            </a:r>
            <a:r>
              <a:rPr lang="en-US" dirty="0" smtClean="0"/>
              <a:t> </a:t>
            </a:r>
            <a:r>
              <a:rPr lang="uk-UA" dirty="0" smtClean="0"/>
              <a:t>рахунках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691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7812856" cy="3993307"/>
          </a:xfrm>
        </p:spPr>
        <p:txBody>
          <a:bodyPr>
            <a:normAutofit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меморіальних</a:t>
            </a:r>
            <a:r>
              <a:rPr lang="ru-RU" dirty="0"/>
              <a:t> </a:t>
            </a:r>
            <a:r>
              <a:rPr lang="ru-RU" dirty="0" err="1"/>
              <a:t>ордерів</a:t>
            </a:r>
            <a:r>
              <a:rPr lang="ru-RU" dirty="0"/>
              <a:t> проводиться </a:t>
            </a:r>
            <a:r>
              <a:rPr lang="ru-RU" dirty="0" err="1" smtClean="0"/>
              <a:t>запис</a:t>
            </a:r>
            <a:r>
              <a:rPr lang="en-US" dirty="0" smtClean="0"/>
              <a:t> </a:t>
            </a:r>
            <a:r>
              <a:rPr lang="ru-RU" dirty="0" err="1" smtClean="0"/>
              <a:t>бухгалтерських</a:t>
            </a:r>
            <a:r>
              <a:rPr lang="ru-RU" dirty="0" smtClean="0"/>
              <a:t> </a:t>
            </a:r>
            <a:r>
              <a:rPr lang="ru-RU" dirty="0"/>
              <a:t>проводок в </a:t>
            </a:r>
            <a:r>
              <a:rPr lang="ru-RU" dirty="0" err="1"/>
              <a:t>головній</a:t>
            </a:r>
            <a:r>
              <a:rPr lang="ru-RU" dirty="0"/>
              <a:t> </a:t>
            </a:r>
            <a:r>
              <a:rPr lang="ru-RU" dirty="0" err="1"/>
              <a:t>книзі</a:t>
            </a:r>
            <a:r>
              <a:rPr lang="ru-RU" dirty="0"/>
              <a:t> з дебету та </a:t>
            </a:r>
            <a:r>
              <a:rPr lang="ru-RU" dirty="0" smtClean="0"/>
              <a:t>кредиту</a:t>
            </a:r>
            <a:r>
              <a:rPr lang="en-US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/>
              <a:t>рахунків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ru-RU" dirty="0" err="1"/>
              <a:t>Аналітичний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при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ведеться</a:t>
            </a:r>
            <a:r>
              <a:rPr lang="ru-RU" dirty="0"/>
              <a:t> </a:t>
            </a:r>
            <a:r>
              <a:rPr lang="ru-RU" dirty="0" smtClean="0"/>
              <a:t>на</a:t>
            </a:r>
            <a:r>
              <a:rPr lang="en-US" dirty="0" smtClean="0"/>
              <a:t> </a:t>
            </a:r>
            <a:r>
              <a:rPr lang="ru-RU" dirty="0" smtClean="0"/>
              <a:t>карточках </a:t>
            </a:r>
            <a:r>
              <a:rPr lang="ru-RU" dirty="0" err="1"/>
              <a:t>або</a:t>
            </a:r>
            <a:r>
              <a:rPr lang="ru-RU" dirty="0"/>
              <a:t> в книгах за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 smtClean="0"/>
              <a:t>рахункам</a:t>
            </a:r>
            <a:r>
              <a:rPr lang="en-US" dirty="0" smtClean="0"/>
              <a:t> </a:t>
            </a:r>
            <a:r>
              <a:rPr lang="ru-RU" dirty="0" err="1" smtClean="0"/>
              <a:t>паралельно</a:t>
            </a:r>
            <a:r>
              <a:rPr lang="en-US" dirty="0" smtClean="0"/>
              <a:t> </a:t>
            </a:r>
            <a:r>
              <a:rPr lang="ru-RU" dirty="0" smtClean="0"/>
              <a:t>синтетичному</a:t>
            </a:r>
            <a:r>
              <a:rPr lang="ru-RU" dirty="0"/>
              <a:t>.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аналітичного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 smtClean="0"/>
              <a:t>щомісячно</a:t>
            </a:r>
            <a:r>
              <a:rPr lang="en-US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/>
              <a:t>оборотні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за </a:t>
            </a:r>
            <a:r>
              <a:rPr lang="ru-RU" dirty="0" err="1"/>
              <a:t>аналітичними</a:t>
            </a:r>
            <a:r>
              <a:rPr lang="ru-RU" dirty="0"/>
              <a:t> </a:t>
            </a:r>
            <a:r>
              <a:rPr lang="ru-RU" dirty="0" err="1"/>
              <a:t>рахунками</a:t>
            </a:r>
            <a:r>
              <a:rPr lang="ru-RU" dirty="0"/>
              <a:t> </a:t>
            </a:r>
            <a:r>
              <a:rPr lang="ru-RU" dirty="0" err="1" smtClean="0"/>
              <a:t>вмежах</a:t>
            </a:r>
            <a:r>
              <a:rPr lang="ru-RU" dirty="0" smtClean="0"/>
              <a:t> </a:t>
            </a:r>
            <a:r>
              <a:rPr lang="ru-RU" dirty="0" err="1"/>
              <a:t>синтетичних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5378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92896"/>
            <a:ext cx="7812856" cy="3849291"/>
          </a:xfrm>
        </p:spPr>
        <p:txBody>
          <a:bodyPr>
            <a:normAutofit/>
          </a:bodyPr>
          <a:lstStyle/>
          <a:p>
            <a:r>
              <a:rPr lang="uk-UA" dirty="0"/>
              <a:t>Існує певна черговість записів та їх звірка при </a:t>
            </a:r>
            <a:r>
              <a:rPr lang="uk-UA" dirty="0" err="1" smtClean="0"/>
              <a:t>меморіально</a:t>
            </a:r>
            <a:r>
              <a:rPr lang="uk-UA" dirty="0" smtClean="0"/>
              <a:t>-ордерній </a:t>
            </a:r>
            <a:r>
              <a:rPr lang="uk-UA" dirty="0"/>
              <a:t>формі </a:t>
            </a:r>
            <a:r>
              <a:rPr lang="uk-UA" dirty="0" smtClean="0"/>
              <a:t>обліку.</a:t>
            </a:r>
            <a:endParaRPr lang="en-US" dirty="0" smtClean="0"/>
          </a:p>
          <a:p>
            <a:endParaRPr lang="uk-UA" dirty="0"/>
          </a:p>
          <a:p>
            <a:r>
              <a:rPr lang="uk-UA" dirty="0"/>
              <a:t>Журнально-ордерна форма обліку побудована </a:t>
            </a:r>
            <a:r>
              <a:rPr lang="uk-UA" dirty="0" smtClean="0"/>
              <a:t>на</a:t>
            </a:r>
            <a:r>
              <a:rPr lang="en-US" dirty="0" smtClean="0"/>
              <a:t> </a:t>
            </a:r>
            <a:r>
              <a:rPr lang="uk-UA" dirty="0" smtClean="0"/>
              <a:t>використанні </a:t>
            </a:r>
            <a:r>
              <a:rPr lang="uk-UA" dirty="0"/>
              <a:t>системи групувальних та </a:t>
            </a:r>
            <a:r>
              <a:rPr lang="uk-UA" dirty="0" err="1" smtClean="0"/>
              <a:t>нагромаджувальних</a:t>
            </a:r>
            <a:r>
              <a:rPr lang="en-US" dirty="0" smtClean="0"/>
              <a:t> </a:t>
            </a:r>
            <a:r>
              <a:rPr lang="uk-UA" dirty="0" smtClean="0"/>
              <a:t>облікових </a:t>
            </a:r>
            <a:r>
              <a:rPr lang="uk-UA" dirty="0"/>
              <a:t>реєстрів – журналів-ордерів та допоміжних </a:t>
            </a:r>
            <a:r>
              <a:rPr lang="uk-UA" dirty="0" smtClean="0"/>
              <a:t>відомостей</a:t>
            </a:r>
            <a:r>
              <a:rPr lang="en-US" dirty="0" smtClean="0"/>
              <a:t> </a:t>
            </a:r>
            <a:r>
              <a:rPr lang="uk-UA" dirty="0" smtClean="0"/>
              <a:t>до </a:t>
            </a:r>
            <a:r>
              <a:rPr lang="uk-UA" dirty="0"/>
              <a:t>них.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267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</TotalTime>
  <Words>1215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Тема 1. Організація бухгалтерського обліку в страхових компаніях</vt:lpstr>
      <vt:lpstr>1.1.Сутність та основні завдання бухгалтерського обліку діяльності страхових компаній </vt:lpstr>
      <vt:lpstr>Основними завданнями обліку страхової діяльності є такі як:</vt:lpstr>
      <vt:lpstr>1.2. Основні принципи бухгалтерського обліку</vt:lpstr>
      <vt:lpstr>Презентация PowerPoint</vt:lpstr>
      <vt:lpstr>1.3. Характеристика основних форм бухгалтерського, які застосовуються в страхових компаніях</vt:lpstr>
      <vt:lpstr>Презентация PowerPoint</vt:lpstr>
      <vt:lpstr>Презентация PowerPoint</vt:lpstr>
      <vt:lpstr>Презентация PowerPoint</vt:lpstr>
      <vt:lpstr>Презентация PowerPoint</vt:lpstr>
      <vt:lpstr>Кожному журналу-ордеру присвоюють постійний номер: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Конфігурація включає:</vt:lpstr>
      <vt:lpstr>1.4. План рахунків бухгалтерського обліку страхових організацій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Організація бухгалтерського обліку в страхових компаніях </dc:title>
  <dc:creator>Warlam</dc:creator>
  <cp:lastModifiedBy>Warlam</cp:lastModifiedBy>
  <cp:revision>3</cp:revision>
  <dcterms:created xsi:type="dcterms:W3CDTF">2023-09-11T05:41:16Z</dcterms:created>
  <dcterms:modified xsi:type="dcterms:W3CDTF">2023-09-11T06:10:00Z</dcterms:modified>
</cp:coreProperties>
</file>