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56" r:id="rId3"/>
    <p:sldId id="285" r:id="rId4"/>
    <p:sldId id="286" r:id="rId5"/>
    <p:sldId id="287" r:id="rId6"/>
    <p:sldId id="288" r:id="rId7"/>
    <p:sldId id="289" r:id="rId8"/>
    <p:sldId id="290" r:id="rId9"/>
    <p:sldId id="257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84" r:id="rId4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DFA18EC-FC46-43C9-A399-B106ED2F6A0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01720"/>
            <a:ext cx="5342040" cy="400716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4282200" y="10155600"/>
            <a:ext cx="32742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b">
            <a:noAutofit/>
          </a:bodyPr>
          <a:lstStyle/>
          <a:p>
            <a:pPr algn="r">
              <a:lnSpc>
                <a:spcPct val="100000"/>
              </a:lnSpc>
            </a:pPr>
            <a:fld id="{24641691-F654-4C64-906A-40C02BA1F33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666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57200" y="1447920"/>
            <a:ext cx="8075160" cy="36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noFill/>
          <a:ln w="19080">
            <a:solidFill>
              <a:srgbClr val="99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28600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CC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457200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99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 hidden="1"/>
          <p:cNvSpPr/>
          <p:nvPr/>
        </p:nvSpPr>
        <p:spPr>
          <a:xfrm>
            <a:off x="0" y="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666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 hidden="1"/>
          <p:cNvSpPr/>
          <p:nvPr/>
        </p:nvSpPr>
        <p:spPr>
          <a:xfrm>
            <a:off x="457200" y="1447920"/>
            <a:ext cx="8075160" cy="36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noFill/>
          <a:ln w="19080">
            <a:solidFill>
              <a:srgbClr val="99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 hidden="1"/>
          <p:cNvSpPr/>
          <p:nvPr/>
        </p:nvSpPr>
        <p:spPr>
          <a:xfrm>
            <a:off x="0" y="228600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CCCC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 hidden="1"/>
          <p:cNvSpPr/>
          <p:nvPr/>
        </p:nvSpPr>
        <p:spPr>
          <a:xfrm>
            <a:off x="0" y="457200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99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0" y="0"/>
            <a:ext cx="226440" cy="228384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close/>
              </a:path>
            </a:pathLst>
          </a:custGeom>
          <a:solidFill>
            <a:srgbClr val="666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Blast-like-transformation-induced-in-peripheral-by-Turk-Glade/09a40724359c121804aa7b092a5887ce1b268729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0040" y="214200"/>
            <a:ext cx="8242560" cy="1736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009900"/>
                </a:solidFill>
                <a:latin typeface="Times New Roman"/>
                <a:ea typeface="Microsoft YaHei"/>
              </a:rPr>
              <a:t>Лабораторна</a:t>
            </a:r>
            <a:r>
              <a:rPr lang="ru-RU" sz="3200" b="1" strike="noStrike" spc="-1" dirty="0">
                <a:solidFill>
                  <a:srgbClr val="009900"/>
                </a:solidFill>
                <a:latin typeface="Times New Roman"/>
                <a:ea typeface="Microsoft YaHei"/>
              </a:rPr>
              <a:t> робота № </a:t>
            </a:r>
            <a:r>
              <a:rPr lang="en-US" sz="3200" b="1" strike="noStrike" spc="-1" dirty="0" smtClean="0">
                <a:solidFill>
                  <a:srgbClr val="009900"/>
                </a:solidFill>
                <a:latin typeface="Times New Roman"/>
                <a:ea typeface="Microsoft YaHei"/>
              </a:rPr>
              <a:t>4</a:t>
            </a:r>
            <a:r>
              <a:rPr dirty="0"/>
              <a:t/>
            </a:r>
            <a:br>
              <a:rPr dirty="0"/>
            </a:br>
            <a:r>
              <a:rPr lang="ru-RU" sz="32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Тема</a:t>
            </a:r>
            <a:r>
              <a:rPr lang="ru-RU" sz="3200" b="1" i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r>
              <a:rPr lang="en-US" sz="3200" b="1" i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Основні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методичні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прийоми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культивування</a:t>
            </a:r>
            <a:r>
              <a:rPr lang="ru-RU" sz="2400" b="1" i="1" dirty="0">
                <a:solidFill>
                  <a:srgbClr val="FF0000"/>
                </a:solidFill>
              </a:rPr>
              <a:t> тканин і </a:t>
            </a:r>
            <a:r>
              <a:rPr lang="ru-RU" sz="2400" b="1" i="1" dirty="0" err="1">
                <a:solidFill>
                  <a:srgbClr val="FF0000"/>
                </a:solidFill>
              </a:rPr>
              <a:t>клітин</a:t>
            </a:r>
            <a:r>
              <a:rPr lang="en-US" sz="2400" b="1" i="1" dirty="0">
                <a:solidFill>
                  <a:srgbClr val="FF0000"/>
                </a:solidFill>
              </a:rPr>
              <a:t> in vitro. </a:t>
            </a:r>
            <a:r>
              <a:rPr lang="ru-RU" sz="2400" b="1" i="1" dirty="0">
                <a:solidFill>
                  <a:srgbClr val="FF0000"/>
                </a:solidFill>
              </a:rPr>
              <a:t>Культура </a:t>
            </a:r>
            <a:r>
              <a:rPr lang="ru-RU" sz="2400" b="1" i="1" dirty="0" err="1">
                <a:solidFill>
                  <a:srgbClr val="FF0000"/>
                </a:solidFill>
              </a:rPr>
              <a:t>клітин</a:t>
            </a:r>
            <a:r>
              <a:rPr lang="ru-RU" sz="2400" b="1" i="1" dirty="0">
                <a:solidFill>
                  <a:srgbClr val="FF0000"/>
                </a:solidFill>
              </a:rPr>
              <a:t>, тканин, </a:t>
            </a:r>
            <a:r>
              <a:rPr lang="ru-RU" sz="2400" b="1" i="1" dirty="0" err="1">
                <a:solidFill>
                  <a:srgbClr val="FF0000"/>
                </a:solidFill>
              </a:rPr>
              <a:t>органів</a:t>
            </a:r>
            <a:endParaRPr lang="ru-RU" sz="2800" b="1" i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00040" y="2071800"/>
            <a:ext cx="8285400" cy="4321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FF0000"/>
                </a:solidFill>
                <a:latin typeface="+mj-lt"/>
                <a:ea typeface="Times New Roman"/>
              </a:rPr>
              <a:t>Мета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+mj-lt"/>
                <a:ea typeface="Times New Roman"/>
              </a:rPr>
              <a:t>роботи</a:t>
            </a:r>
            <a:r>
              <a:rPr lang="ru-RU" sz="2000" b="1" i="1" strike="noStrike" spc="-1" dirty="0">
                <a:solidFill>
                  <a:srgbClr val="FF0000"/>
                </a:solidFill>
                <a:latin typeface="+mj-lt"/>
                <a:ea typeface="Times New Roman"/>
              </a:rPr>
              <a:t>: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ознайомитися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з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особливостями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отримання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latin typeface="+mj-lt"/>
                <a:ea typeface="DejaVu Sans"/>
              </a:rPr>
              <a:t>культури</a:t>
            </a:r>
            <a:r>
              <a:rPr lang="ru-RU" sz="2000" b="1" i="1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живих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тваринних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latin typeface="+mj-lt"/>
                <a:ea typeface="DejaVu Sans"/>
              </a:rPr>
              <a:t>клітин</a:t>
            </a:r>
            <a:r>
              <a:rPr lang="uk-UA" sz="2000" b="1" i="1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uk-UA" sz="2000" b="1" i="1" spc="-1" dirty="0" smtClean="0">
                <a:solidFill>
                  <a:srgbClr val="000000"/>
                </a:solidFill>
                <a:latin typeface="+mj-lt"/>
                <a:ea typeface="DejaVu Sans"/>
              </a:rPr>
              <a:t>і </a:t>
            </a:r>
            <a:r>
              <a:rPr lang="ru-RU" sz="2000" b="1" i="1" dirty="0" err="1" smtClean="0">
                <a:latin typeface="+mj-lt"/>
              </a:rPr>
              <a:t>прийомами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 smtClean="0">
                <a:latin typeface="+mj-lt"/>
              </a:rPr>
              <a:t>їх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культивування</a:t>
            </a:r>
            <a:r>
              <a:rPr lang="ru-RU" sz="2000" b="1" i="1" dirty="0"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in </a:t>
            </a:r>
            <a:r>
              <a:rPr lang="en-US" sz="2000" b="1" i="1" dirty="0">
                <a:latin typeface="+mj-lt"/>
              </a:rPr>
              <a:t>vitro. </a:t>
            </a:r>
            <a:endParaRPr lang="uk-UA" sz="2000" b="1" i="1" dirty="0" smtClean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ru-RU" sz="2000" b="1" i="1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 dirty="0" err="1">
                <a:solidFill>
                  <a:srgbClr val="FF0000"/>
                </a:solidFill>
                <a:latin typeface="+mj-lt"/>
                <a:ea typeface="Times New Roman"/>
              </a:rPr>
              <a:t>Матеріали</a:t>
            </a:r>
            <a:r>
              <a:rPr lang="ru-RU" sz="2000" b="1" i="1" strike="noStrike" spc="-1" dirty="0">
                <a:solidFill>
                  <a:srgbClr val="FF0000"/>
                </a:solidFill>
                <a:latin typeface="+mj-lt"/>
                <a:ea typeface="Times New Roman"/>
              </a:rPr>
              <a:t> та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+mj-lt"/>
                <a:ea typeface="Times New Roman"/>
              </a:rPr>
              <a:t>обладнання</a:t>
            </a:r>
            <a:r>
              <a:rPr lang="ru-RU" sz="2000" b="1" i="1" strike="noStrike" spc="-1" dirty="0">
                <a:solidFill>
                  <a:srgbClr val="FF0000"/>
                </a:solidFill>
                <a:latin typeface="+mj-lt"/>
                <a:ea typeface="Times New Roman"/>
              </a:rPr>
              <a:t>: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лабораторні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тварини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, кров, шприц,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препарувальні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голки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фізіологічний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розчин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, гепарин (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або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інший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 антикоагулянт),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Times New Roman"/>
              </a:rPr>
              <a:t>фіксатори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поживні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середовища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промислового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виготовлення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(199, RPMI),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дистильована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вода,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барвники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фосфатно-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сольовий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буфер,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фільтри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лабораторной посуд (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піпетки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градуйовані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ємністю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1, 2, 5 і 10 мл,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хімічні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та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центрифужні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пробірки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колби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конічні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й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круглі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плоскодонні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ємністю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250, 500, 1000 мл, чашки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Петрі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),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металеві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пінцети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олівці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для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скла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спиртівки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(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сухе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пальне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), бокс (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ламінарна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шафа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), ваги, </a:t>
            </a:r>
            <a:r>
              <a:rPr lang="ru-RU" sz="2000" b="1" i="1" strike="noStrike" spc="-1" dirty="0" err="1">
                <a:solidFill>
                  <a:srgbClr val="000000"/>
                </a:solidFill>
                <a:latin typeface="+mj-lt"/>
                <a:ea typeface="DejaVu Sans"/>
              </a:rPr>
              <a:t>наважки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, центрифуга, холодильник, термостат.</a:t>
            </a:r>
            <a:endParaRPr lang="ru-RU" sz="2000" b="0" strike="noStrike" spc="-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42614" y="347640"/>
            <a:ext cx="8356320" cy="6061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біотехнології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потребують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очищеної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непотрібних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типів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Тому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значення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методи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сепарації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клітин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порції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периферичної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іншого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біологічного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матеріалу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умовно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розділити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3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великі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групи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(рис.).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Вони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доповнюють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один одного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використовуються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комплексі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Комбінація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регламентується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завданнями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процедури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даний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розроблені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модифікації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практично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методик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із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різних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зовсім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без них.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Клітини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після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процедури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сепарації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змінюють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ряд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властивостей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включаючи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чутливість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фізико-хімічних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факторів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зміна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позначається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життєздатності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вимагає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уваги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їхнього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стану з метою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коректних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rcRect l="27226" t="19532" r="51234" b="24218"/>
          <a:stretch/>
        </p:blipFill>
        <p:spPr>
          <a:xfrm>
            <a:off x="1440000" y="504000"/>
            <a:ext cx="3598560" cy="52786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12000" y="6120000"/>
            <a:ext cx="2741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 сепарації клітин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769360" y="1512000"/>
            <a:ext cx="196147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Видалення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5736960" y="3024000"/>
            <a:ext cx="10299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Ізоляція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904000" y="4536000"/>
            <a:ext cx="1078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Поділ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28760" y="428760"/>
            <a:ext cx="8427960" cy="52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проведенні сепарації клітин потрібно враховувати: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1) істотні втрати клітин, причому не тільки в кількості, але і в якості.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Так, ряд функціональних станів клітин (активація, патологічні зміни) супроводжується збільшенням їх чутливості до фізико-хімічних впливів, що призводить до руйнування цих клітин і виведенню їх з-під контролю діагностичного тесту, а значить - до втрати діагностично важливої ​​інформації;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2) зміни функціональних характеристик клітин у процесі сепарації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також змінює діагностичне значення отриманих результатів.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Серед методів сепарації (виділення, поділу, сортінг) клітин використовуються різні принципи і відповідні їм методи.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85840" y="214200"/>
            <a:ext cx="8642160" cy="624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Виділення лейкоцитів в градієнті щільності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Градієнт щільності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це розчин певної речовини, що має при різній концентрації різну щільність, яка може бути виміряна спеціальним приладом - </a:t>
            </a:r>
            <a:r>
              <a:rPr lang="ru-RU" sz="1900" b="1" strike="noStrike" spc="-1">
                <a:solidFill>
                  <a:srgbClr val="7030A0"/>
                </a:solidFill>
                <a:latin typeface="Calibri"/>
                <a:ea typeface="DejaVu Sans"/>
              </a:rPr>
              <a:t>ареометром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і здатний забезпечити оптимальні для клітин умови осмотичності середовища.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щільності широко застосовуються в різних областях медико-біологічних наук. Так, в біохімії для виділення мітохондрій тощо, субклітинних органел застосовують градієнт з розчину сахарози, в вірусології - з розчинів солей кремнію або цезію.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імунології найбільш широко застосовують рослинний полісахарид -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фіколл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доповнюється рентгенокотрастним препаратом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верографін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візотрастом та ін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.), а також розчини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Перколла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(частки кремнію діаметром 15-30 нм, вкриті полівінілпіролідоном).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Багато фірм випускають готові градієнти щільності із заданими властивостями, або їх можна приготувати з окремих інгредієнтів. При цьому розраховують необхідну кількість порошку градієнта, розчиняють його в дистильованої воді, перевіряють щільність і при необхідності стерилізують.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Метод виділення мононуклеарів заснований на різній плавучості(питомій щільності) різних формених елементів крові.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Застосування градієнта певної щільності дозволяє </a:t>
            </a:r>
            <a:r>
              <a:rPr lang="ru-RU" sz="1900" b="1" strike="noStrike" spc="-1">
                <a:solidFill>
                  <a:srgbClr val="FF0000"/>
                </a:solidFill>
                <a:latin typeface="Calibri"/>
                <a:ea typeface="DejaVu Sans"/>
              </a:rPr>
              <a:t>відокремити мононуклеари (лімфоцити, моноцити, бластні клітини) від еритроцитів і гранулоцитів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275"/>
          <p:cNvPicPr/>
          <p:nvPr/>
        </p:nvPicPr>
        <p:blipFill>
          <a:blip r:embed="rId2"/>
          <a:stretch/>
        </p:blipFill>
        <p:spPr>
          <a:xfrm>
            <a:off x="214200" y="2928960"/>
            <a:ext cx="6118560" cy="357588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276"/>
          <p:cNvPicPr/>
          <p:nvPr/>
        </p:nvPicPr>
        <p:blipFill>
          <a:blip r:embed="rId3"/>
          <a:stretch/>
        </p:blipFill>
        <p:spPr>
          <a:xfrm>
            <a:off x="6572160" y="2571840"/>
            <a:ext cx="2355840" cy="42847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357120" y="214200"/>
            <a:ext cx="857124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 результаті центрифугування суспензії клітин на градієнті щільності відбувається поділ клітин на фракції, схематично представлене на рис.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бувають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одноступінчасті,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як наведений вище приклад, коли використовується градієнт з одного щільністю, а також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двох- 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триступеневий.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В останньому випадку використовують 2-3 градієнта з різною щільністю, причому на дно пробірки наливають градієнт з більш високою щільністю, а на нього - градієнт з меншою щільністю. Центрифугування на 2-3-ступеневу градієнті дозволяє виділити більшу кількість популяцій лейкоцитів, проте технічно такий спосіб складніший.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3500280"/>
            <a:ext cx="7856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Седиментація клітин периферичної крові при центрифугуванні на градієнті щільності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0" name="Рисунок 281"/>
          <p:cNvPicPr/>
          <p:nvPr/>
        </p:nvPicPr>
        <p:blipFill>
          <a:blip r:embed="rId2"/>
          <a:stretch/>
        </p:blipFill>
        <p:spPr>
          <a:xfrm>
            <a:off x="3816000" y="198000"/>
            <a:ext cx="4424040" cy="31849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1445760" y="482760"/>
            <a:ext cx="1865880" cy="268488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4"/>
          <a:stretch/>
        </p:blipFill>
        <p:spPr>
          <a:xfrm>
            <a:off x="1008000" y="4233960"/>
            <a:ext cx="7427520" cy="238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82"/>
          <p:cNvPicPr/>
          <p:nvPr/>
        </p:nvPicPr>
        <p:blipFill>
          <a:blip r:embed="rId2"/>
          <a:srcRect l="5707" t="3261" b="3463"/>
          <a:stretch/>
        </p:blipFill>
        <p:spPr>
          <a:xfrm>
            <a:off x="2808000" y="936000"/>
            <a:ext cx="3988440" cy="51825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504000" y="2565720"/>
            <a:ext cx="17539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Час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центрифу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гування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077360" y="432000"/>
            <a:ext cx="2113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Центробіжна сила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57240" y="6048000"/>
            <a:ext cx="2354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Супенатант      Осад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42920" y="214200"/>
            <a:ext cx="8785080" cy="631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Методи сепарації, засновані на використанні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моноклональних антитіл (МАТ)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Гетерогенність клітинних популяцій по експресії поверхневих клітинних маркерів дозволяє, використовуючи анти-CD МАТ, проводити специфічне сортування клітин: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Лазерне проточне сортування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(FACS = fluorescence- activated cell sorting). Мічені флуорохромом анти-CD МАТ зв'язуються з відповідними поверхневими маркерами клітин. Вносячи клітини в проточну систему клітинного цитометра при проходженні ними оптичної лави, відбувається сортування (сортінг) клітин - виділення клітин на основі параметрів, вимірюваних проточної цитометрії.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імуномагнітній клітинній сепарації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використовують Fe2O3 полістиролові намиста (гранули), покриті анти-Ig моноклональними антитілами (МАТ) або анти-CD МАТ. При зв'язуванні МАТ, що знаходяться на намисті, з клітиною мішенню в магнітному полі вже через 2-3 хвилини відбувається поділ клітин. Потім для подальших досліджень виділених клітин можна позбутися від магнітних гранул спонтанно при інкубації в культуральному середовищі протягом 24-72 год, або примусово за допомогою ферментів (папаїну або О-сіалоглікопротеази) або використовувати анти Fab АТ.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8760" y="-216"/>
            <a:ext cx="8499600" cy="66557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Завдання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Методи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отримання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культури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живих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тваринних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імунних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strike="noStrike" spc="-1" dirty="0" smtClean="0">
                <a:solidFill>
                  <a:srgbClr val="0070C0"/>
                </a:solidFill>
                <a:latin typeface="Times New Roman"/>
                <a:ea typeface="Calibri"/>
              </a:rPr>
              <a:t>1.1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Отримання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лейкоконцентрату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шляхом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гемолізу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еритроцитів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цільної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крові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(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мікрометод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  <a:r>
              <a:rPr lang="ru-RU" sz="11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Кров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об’ємом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0,5 мл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взяту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антикоагулянтом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1000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5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Плазму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ампулюють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зберігають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-20°С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титрів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антитіл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сироваткових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імуноглобулінів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 Осад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формених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лейкоцитарної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шляхом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гіпотонічного</a:t>
            </a:r>
            <a:r>
              <a:rPr lang="ru-RU" sz="18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шоку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З метою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усунення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9 мл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гемолітичної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Гемоліз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60 с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постійному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перемішуванні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Потім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 мл десятикратного концентрату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припинення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Існують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варіанти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шоку з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дистильованою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водою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припинення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гемолізу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1500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піпеткою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надосадову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осад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обережно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струшують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наявності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значного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повторюють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останнього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всю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надосадову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її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залишок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фільтрувальним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одержаного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культуральну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суміш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вихідного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об'єму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- 0,5 мл.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камері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Горяєва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необхідності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збільшують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видаленням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надлишку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зменшують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додаванням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потрібної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шоку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відмивання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повинен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70-80%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попередньо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Життєздатність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становити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95-98%.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0" name="Group 2"/>
          <p:cNvGrpSpPr/>
          <p:nvPr/>
        </p:nvGrpSpPr>
        <p:grpSpPr>
          <a:xfrm>
            <a:off x="500040" y="2000160"/>
            <a:ext cx="3864600" cy="4587840"/>
            <a:chOff x="500040" y="2000160"/>
            <a:chExt cx="3864600" cy="4587840"/>
          </a:xfrm>
        </p:grpSpPr>
        <p:grpSp>
          <p:nvGrpSpPr>
            <p:cNvPr id="131" name="Group 3"/>
            <p:cNvGrpSpPr/>
            <p:nvPr/>
          </p:nvGrpSpPr>
          <p:grpSpPr>
            <a:xfrm>
              <a:off x="1092960" y="2364480"/>
              <a:ext cx="1599480" cy="3540600"/>
              <a:chOff x="1092960" y="2364480"/>
              <a:chExt cx="1599480" cy="3540600"/>
            </a:xfrm>
          </p:grpSpPr>
          <p:grpSp>
            <p:nvGrpSpPr>
              <p:cNvPr id="132" name="Group 4"/>
              <p:cNvGrpSpPr/>
              <p:nvPr/>
            </p:nvGrpSpPr>
            <p:grpSpPr>
              <a:xfrm>
                <a:off x="1992240" y="3309120"/>
                <a:ext cx="700200" cy="2595960"/>
                <a:chOff x="1992240" y="3309120"/>
                <a:chExt cx="700200" cy="2595960"/>
              </a:xfrm>
            </p:grpSpPr>
            <p:sp>
              <p:nvSpPr>
                <p:cNvPr id="133" name="CustomShape 5"/>
                <p:cNvSpPr/>
                <p:nvPr/>
              </p:nvSpPr>
              <p:spPr>
                <a:xfrm>
                  <a:off x="2000520" y="4179960"/>
                  <a:ext cx="669240" cy="171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" name="CustomShape 6"/>
                <p:cNvSpPr/>
                <p:nvPr/>
              </p:nvSpPr>
              <p:spPr>
                <a:xfrm>
                  <a:off x="2676240" y="3445560"/>
                  <a:ext cx="15120" cy="218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" name="CustomShape 7"/>
                <p:cNvSpPr/>
                <p:nvPr/>
              </p:nvSpPr>
              <p:spPr>
                <a:xfrm>
                  <a:off x="2341440" y="5627880"/>
                  <a:ext cx="351000" cy="2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" name="CustomShape 8"/>
                <p:cNvSpPr/>
                <p:nvPr/>
              </p:nvSpPr>
              <p:spPr>
                <a:xfrm>
                  <a:off x="1992240" y="5627880"/>
                  <a:ext cx="347400" cy="2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" name="CustomShape 9"/>
                <p:cNvSpPr/>
                <p:nvPr/>
              </p:nvSpPr>
              <p:spPr>
                <a:xfrm>
                  <a:off x="1992240" y="3438720"/>
                  <a:ext cx="15120" cy="2187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" name="CustomShape 10"/>
                <p:cNvSpPr/>
                <p:nvPr/>
              </p:nvSpPr>
              <p:spPr>
                <a:xfrm>
                  <a:off x="199224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" name="CustomShape 11"/>
                <p:cNvSpPr/>
                <p:nvPr/>
              </p:nvSpPr>
              <p:spPr>
                <a:xfrm>
                  <a:off x="267480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" name="Line 12"/>
                <p:cNvSpPr/>
                <p:nvPr/>
              </p:nvSpPr>
              <p:spPr>
                <a:xfrm flipV="1">
                  <a:off x="2476440" y="5826600"/>
                  <a:ext cx="1080" cy="50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" name="CustomShape 13"/>
                <p:cNvSpPr/>
                <p:nvPr/>
              </p:nvSpPr>
              <p:spPr>
                <a:xfrm>
                  <a:off x="2459880" y="5750640"/>
                  <a:ext cx="1800" cy="3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" name="Line 14"/>
                <p:cNvSpPr/>
                <p:nvPr/>
              </p:nvSpPr>
              <p:spPr>
                <a:xfrm>
                  <a:off x="2164320" y="5844240"/>
                  <a:ext cx="5760" cy="28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" name="CustomShape 15"/>
                <p:cNvSpPr/>
                <p:nvPr/>
              </p:nvSpPr>
              <p:spPr>
                <a:xfrm>
                  <a:off x="2206440" y="5866560"/>
                  <a:ext cx="432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" name="Line 16"/>
                <p:cNvSpPr/>
                <p:nvPr/>
              </p:nvSpPr>
              <p:spPr>
                <a:xfrm>
                  <a:off x="2248920" y="5882760"/>
                  <a:ext cx="7200" cy="14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" name="CustomShape 17"/>
                <p:cNvSpPr/>
                <p:nvPr/>
              </p:nvSpPr>
              <p:spPr>
                <a:xfrm>
                  <a:off x="2295720" y="589428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" name="Line 18"/>
                <p:cNvSpPr/>
                <p:nvPr/>
              </p:nvSpPr>
              <p:spPr>
                <a:xfrm flipV="1">
                  <a:off x="2344680" y="5899320"/>
                  <a:ext cx="7200" cy="180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" name="Line 19"/>
                <p:cNvSpPr/>
                <p:nvPr/>
              </p:nvSpPr>
              <p:spPr>
                <a:xfrm flipV="1">
                  <a:off x="2391480" y="5892480"/>
                  <a:ext cx="8280" cy="14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" name="CustomShape 20"/>
                <p:cNvSpPr/>
                <p:nvPr/>
              </p:nvSpPr>
              <p:spPr>
                <a:xfrm>
                  <a:off x="2440800" y="588456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" name="Line 21"/>
                <p:cNvSpPr/>
                <p:nvPr/>
              </p:nvSpPr>
              <p:spPr>
                <a:xfrm flipV="1">
                  <a:off x="2463120" y="5849640"/>
                  <a:ext cx="3600" cy="432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" name="Group 22"/>
              <p:cNvGrpSpPr/>
              <p:nvPr/>
            </p:nvGrpSpPr>
            <p:grpSpPr>
              <a:xfrm>
                <a:off x="1092960" y="2364480"/>
                <a:ext cx="1060200" cy="1636920"/>
                <a:chOff x="1092960" y="2364480"/>
                <a:chExt cx="1060200" cy="1636920"/>
              </a:xfrm>
            </p:grpSpPr>
            <p:sp>
              <p:nvSpPr>
                <p:cNvPr id="151" name="CustomShape 23"/>
                <p:cNvSpPr/>
                <p:nvPr/>
              </p:nvSpPr>
              <p:spPr>
                <a:xfrm>
                  <a:off x="1092960" y="2727720"/>
                  <a:ext cx="1060200" cy="127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20828" y="7983"/>
                      </a:moveTo>
                      <a:cubicBezTo>
                        <a:pt x="19566" y="3488"/>
                        <a:pt x="15468" y="383"/>
                        <a:pt x="10800" y="383"/>
                      </a:cubicBezTo>
                      <a:cubicBezTo>
                        <a:pt x="5046" y="383"/>
                        <a:pt x="383" y="5046"/>
                        <a:pt x="38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639" y="0"/>
                        <a:pt x="19888" y="3219"/>
                        <a:pt x="21197" y="7879"/>
                      </a:cubicBezTo>
                      <a:lnTo>
                        <a:pt x="23797" y="7149"/>
                      </a:lnTo>
                      <a:lnTo>
                        <a:pt x="21795" y="10715"/>
                      </a:lnTo>
                      <a:lnTo>
                        <a:pt x="18229" y="8713"/>
                      </a:lnTo>
                      <a:lnTo>
                        <a:pt x="20828" y="798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" name="CustomShape 24"/>
                <p:cNvSpPr/>
                <p:nvPr/>
              </p:nvSpPr>
              <p:spPr>
                <a:xfrm>
                  <a:off x="1425960" y="2364480"/>
                  <a:ext cx="41436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2400" b="1" i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1.</a:t>
                  </a:r>
                  <a:endParaRPr lang="ru-RU" sz="24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153" name="Group 25"/>
            <p:cNvGrpSpPr/>
            <p:nvPr/>
          </p:nvGrpSpPr>
          <p:grpSpPr>
            <a:xfrm>
              <a:off x="500040" y="3309120"/>
              <a:ext cx="700200" cy="3278880"/>
              <a:chOff x="500040" y="3309120"/>
              <a:chExt cx="700200" cy="3278880"/>
            </a:xfrm>
          </p:grpSpPr>
          <p:grpSp>
            <p:nvGrpSpPr>
              <p:cNvPr id="154" name="Group 26"/>
              <p:cNvGrpSpPr/>
              <p:nvPr/>
            </p:nvGrpSpPr>
            <p:grpSpPr>
              <a:xfrm>
                <a:off x="500040" y="3309120"/>
                <a:ext cx="700200" cy="2595960"/>
                <a:chOff x="500040" y="3309120"/>
                <a:chExt cx="700200" cy="2595960"/>
              </a:xfrm>
            </p:grpSpPr>
            <p:sp>
              <p:nvSpPr>
                <p:cNvPr id="155" name="CustomShape 27"/>
                <p:cNvSpPr/>
                <p:nvPr/>
              </p:nvSpPr>
              <p:spPr>
                <a:xfrm>
                  <a:off x="508320" y="4179600"/>
                  <a:ext cx="669240" cy="171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CC33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" name="CustomShape 28"/>
                <p:cNvSpPr/>
                <p:nvPr/>
              </p:nvSpPr>
              <p:spPr>
                <a:xfrm>
                  <a:off x="1184040" y="3445560"/>
                  <a:ext cx="15120" cy="218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" name="CustomShape 29"/>
                <p:cNvSpPr/>
                <p:nvPr/>
              </p:nvSpPr>
              <p:spPr>
                <a:xfrm>
                  <a:off x="849240" y="5627520"/>
                  <a:ext cx="35100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" name="CustomShape 30"/>
                <p:cNvSpPr/>
                <p:nvPr/>
              </p:nvSpPr>
              <p:spPr>
                <a:xfrm>
                  <a:off x="500040" y="5627520"/>
                  <a:ext cx="34740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" name="CustomShape 31"/>
                <p:cNvSpPr/>
                <p:nvPr/>
              </p:nvSpPr>
              <p:spPr>
                <a:xfrm>
                  <a:off x="500040" y="3438720"/>
                  <a:ext cx="15120" cy="21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" name="CustomShape 32"/>
                <p:cNvSpPr/>
                <p:nvPr/>
              </p:nvSpPr>
              <p:spPr>
                <a:xfrm>
                  <a:off x="50004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" name="CustomShape 33"/>
                <p:cNvSpPr/>
                <p:nvPr/>
              </p:nvSpPr>
              <p:spPr>
                <a:xfrm>
                  <a:off x="118296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" name="Line 34"/>
                <p:cNvSpPr/>
                <p:nvPr/>
              </p:nvSpPr>
              <p:spPr>
                <a:xfrm flipV="1">
                  <a:off x="983880" y="5826960"/>
                  <a:ext cx="1440" cy="46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" name="CustomShape 35"/>
                <p:cNvSpPr/>
                <p:nvPr/>
              </p:nvSpPr>
              <p:spPr>
                <a:xfrm>
                  <a:off x="967320" y="5751000"/>
                  <a:ext cx="1800" cy="3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" name="Line 36"/>
                <p:cNvSpPr/>
                <p:nvPr/>
              </p:nvSpPr>
              <p:spPr>
                <a:xfrm>
                  <a:off x="672120" y="5844240"/>
                  <a:ext cx="5760" cy="396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" name="CustomShape 37"/>
                <p:cNvSpPr/>
                <p:nvPr/>
              </p:nvSpPr>
              <p:spPr>
                <a:xfrm>
                  <a:off x="713880" y="5866560"/>
                  <a:ext cx="432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" name="Line 38"/>
                <p:cNvSpPr/>
                <p:nvPr/>
              </p:nvSpPr>
              <p:spPr>
                <a:xfrm>
                  <a:off x="757080" y="5883480"/>
                  <a:ext cx="6840" cy="180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" name="CustomShape 39"/>
                <p:cNvSpPr/>
                <p:nvPr/>
              </p:nvSpPr>
              <p:spPr>
                <a:xfrm>
                  <a:off x="803880" y="589428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" name="Line 40"/>
                <p:cNvSpPr/>
                <p:nvPr/>
              </p:nvSpPr>
              <p:spPr>
                <a:xfrm flipV="1">
                  <a:off x="852480" y="5899680"/>
                  <a:ext cx="7200" cy="10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" name="Line 41"/>
                <p:cNvSpPr/>
                <p:nvPr/>
              </p:nvSpPr>
              <p:spPr>
                <a:xfrm flipV="1">
                  <a:off x="898920" y="5893200"/>
                  <a:ext cx="8640" cy="72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" name="CustomShape 42"/>
                <p:cNvSpPr/>
                <p:nvPr/>
              </p:nvSpPr>
              <p:spPr>
                <a:xfrm>
                  <a:off x="948600" y="5885640"/>
                  <a:ext cx="684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" name="Line 43"/>
                <p:cNvSpPr/>
                <p:nvPr/>
              </p:nvSpPr>
              <p:spPr>
                <a:xfrm flipV="1">
                  <a:off x="970920" y="5850000"/>
                  <a:ext cx="3600" cy="46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72" name="CustomShape 44"/>
              <p:cNvSpPr/>
              <p:nvPr/>
            </p:nvSpPr>
            <p:spPr>
              <a:xfrm>
                <a:off x="506160" y="5888520"/>
                <a:ext cx="671400" cy="6994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Кровь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grpSp>
          <p:nvGrpSpPr>
            <p:cNvPr id="173" name="Group 45"/>
            <p:cNvGrpSpPr/>
            <p:nvPr/>
          </p:nvGrpSpPr>
          <p:grpSpPr>
            <a:xfrm>
              <a:off x="1555920" y="2000160"/>
              <a:ext cx="1620000" cy="4335480"/>
              <a:chOff x="1555920" y="2000160"/>
              <a:chExt cx="1620000" cy="4335480"/>
            </a:xfrm>
          </p:grpSpPr>
          <p:grpSp>
            <p:nvGrpSpPr>
              <p:cNvPr id="174" name="Group 46"/>
              <p:cNvGrpSpPr/>
              <p:nvPr/>
            </p:nvGrpSpPr>
            <p:grpSpPr>
              <a:xfrm>
                <a:off x="1555920" y="2000160"/>
                <a:ext cx="1620000" cy="1188360"/>
                <a:chOff x="1555920" y="2000160"/>
                <a:chExt cx="1620000" cy="1188360"/>
              </a:xfrm>
            </p:grpSpPr>
            <p:sp>
              <p:nvSpPr>
                <p:cNvPr id="175" name="CustomShape 47"/>
                <p:cNvSpPr/>
                <p:nvPr/>
              </p:nvSpPr>
              <p:spPr>
                <a:xfrm>
                  <a:off x="2195640" y="2303640"/>
                  <a:ext cx="323280" cy="884880"/>
                </a:xfrm>
                <a:prstGeom prst="downArrow">
                  <a:avLst>
                    <a:gd name="adj1" fmla="val 6519"/>
                    <a:gd name="adj2" fmla="val 56460"/>
                  </a:avLst>
                </a:pr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" name="CustomShape 48"/>
                <p:cNvSpPr/>
                <p:nvPr/>
              </p:nvSpPr>
              <p:spPr>
                <a:xfrm>
                  <a:off x="1555920" y="2000160"/>
                  <a:ext cx="162000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2400" b="0" i="1" strike="noStrike" spc="-1">
                      <a:solidFill>
                        <a:srgbClr val="FF0000"/>
                      </a:solidFill>
                      <a:latin typeface="Calibri"/>
                      <a:ea typeface="DejaVu Sans"/>
                    </a:rPr>
                    <a:t>Гемолітик </a:t>
                  </a:r>
                  <a:endParaRPr lang="ru-RU" sz="2400" b="0" strike="noStrike" spc="-1">
                    <a:latin typeface="Arial"/>
                  </a:endParaRPr>
                </a:p>
              </p:txBody>
            </p:sp>
          </p:grpSp>
          <p:sp>
            <p:nvSpPr>
              <p:cNvPr id="177" name="CustomShape 49"/>
              <p:cNvSpPr/>
              <p:nvPr/>
            </p:nvSpPr>
            <p:spPr>
              <a:xfrm>
                <a:off x="1614600" y="5941080"/>
                <a:ext cx="142488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WBC &amp; HGB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grpSp>
          <p:nvGrpSpPr>
            <p:cNvPr id="178" name="Group 50"/>
            <p:cNvGrpSpPr/>
            <p:nvPr/>
          </p:nvGrpSpPr>
          <p:grpSpPr>
            <a:xfrm>
              <a:off x="2556720" y="2364480"/>
              <a:ext cx="1807920" cy="3947760"/>
              <a:chOff x="2556720" y="2364480"/>
              <a:chExt cx="1807920" cy="3947760"/>
            </a:xfrm>
          </p:grpSpPr>
          <p:grpSp>
            <p:nvGrpSpPr>
              <p:cNvPr id="179" name="Group 51"/>
              <p:cNvGrpSpPr/>
              <p:nvPr/>
            </p:nvGrpSpPr>
            <p:grpSpPr>
              <a:xfrm>
                <a:off x="2556720" y="2364480"/>
                <a:ext cx="1541880" cy="3551400"/>
                <a:chOff x="2556720" y="2364480"/>
                <a:chExt cx="1541880" cy="3551400"/>
              </a:xfrm>
            </p:grpSpPr>
            <p:grpSp>
              <p:nvGrpSpPr>
                <p:cNvPr id="180" name="Group 52"/>
                <p:cNvGrpSpPr/>
                <p:nvPr/>
              </p:nvGrpSpPr>
              <p:grpSpPr>
                <a:xfrm>
                  <a:off x="3398400" y="3319920"/>
                  <a:ext cx="700200" cy="2595960"/>
                  <a:chOff x="3398400" y="3319920"/>
                  <a:chExt cx="700200" cy="2595960"/>
                </a:xfrm>
              </p:grpSpPr>
              <p:sp>
                <p:nvSpPr>
                  <p:cNvPr id="181" name="CustomShape 53"/>
                  <p:cNvSpPr/>
                  <p:nvPr/>
                </p:nvSpPr>
                <p:spPr>
                  <a:xfrm>
                    <a:off x="3406680" y="4190760"/>
                    <a:ext cx="669240" cy="1718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" h="2568">
                        <a:moveTo>
                          <a:pt x="572" y="0"/>
                        </a:moveTo>
                        <a:lnTo>
                          <a:pt x="572" y="2283"/>
                        </a:lnTo>
                        <a:lnTo>
                          <a:pt x="572" y="2280"/>
                        </a:lnTo>
                        <a:lnTo>
                          <a:pt x="572" y="2275"/>
                        </a:lnTo>
                        <a:lnTo>
                          <a:pt x="572" y="2268"/>
                        </a:lnTo>
                        <a:lnTo>
                          <a:pt x="572" y="2261"/>
                        </a:lnTo>
                        <a:lnTo>
                          <a:pt x="572" y="2258"/>
                        </a:lnTo>
                        <a:lnTo>
                          <a:pt x="572" y="2266"/>
                        </a:lnTo>
                        <a:lnTo>
                          <a:pt x="573" y="2283"/>
                        </a:lnTo>
                        <a:lnTo>
                          <a:pt x="572" y="2311"/>
                        </a:lnTo>
                        <a:lnTo>
                          <a:pt x="568" y="2339"/>
                        </a:lnTo>
                        <a:lnTo>
                          <a:pt x="560" y="2365"/>
                        </a:lnTo>
                        <a:lnTo>
                          <a:pt x="549" y="2391"/>
                        </a:lnTo>
                        <a:lnTo>
                          <a:pt x="536" y="2416"/>
                        </a:lnTo>
                        <a:lnTo>
                          <a:pt x="520" y="2440"/>
                        </a:lnTo>
                        <a:lnTo>
                          <a:pt x="503" y="2462"/>
                        </a:lnTo>
                        <a:lnTo>
                          <a:pt x="482" y="2482"/>
                        </a:lnTo>
                        <a:lnTo>
                          <a:pt x="460" y="2501"/>
                        </a:lnTo>
                        <a:lnTo>
                          <a:pt x="438" y="2518"/>
                        </a:lnTo>
                        <a:lnTo>
                          <a:pt x="414" y="2533"/>
                        </a:lnTo>
                        <a:lnTo>
                          <a:pt x="388" y="2545"/>
                        </a:lnTo>
                        <a:lnTo>
                          <a:pt x="362" y="2554"/>
                        </a:lnTo>
                        <a:lnTo>
                          <a:pt x="336" y="2562"/>
                        </a:lnTo>
                        <a:lnTo>
                          <a:pt x="311" y="2567"/>
                        </a:lnTo>
                        <a:lnTo>
                          <a:pt x="285" y="2568"/>
                        </a:lnTo>
                        <a:lnTo>
                          <a:pt x="258" y="2567"/>
                        </a:lnTo>
                        <a:lnTo>
                          <a:pt x="233" y="2561"/>
                        </a:lnTo>
                        <a:lnTo>
                          <a:pt x="207" y="2554"/>
                        </a:lnTo>
                        <a:lnTo>
                          <a:pt x="182" y="2544"/>
                        </a:lnTo>
                        <a:lnTo>
                          <a:pt x="158" y="2530"/>
                        </a:lnTo>
                        <a:lnTo>
                          <a:pt x="134" y="2516"/>
                        </a:lnTo>
                        <a:lnTo>
                          <a:pt x="112" y="2498"/>
                        </a:lnTo>
                        <a:lnTo>
                          <a:pt x="92" y="2479"/>
                        </a:lnTo>
                        <a:lnTo>
                          <a:pt x="72" y="2458"/>
                        </a:lnTo>
                        <a:lnTo>
                          <a:pt x="54" y="2436"/>
                        </a:lnTo>
                        <a:lnTo>
                          <a:pt x="39" y="2412"/>
                        </a:lnTo>
                        <a:lnTo>
                          <a:pt x="25" y="2388"/>
                        </a:lnTo>
                        <a:lnTo>
                          <a:pt x="15" y="2361"/>
                        </a:lnTo>
                        <a:lnTo>
                          <a:pt x="7" y="2336"/>
                        </a:lnTo>
                        <a:lnTo>
                          <a:pt x="1" y="2309"/>
                        </a:lnTo>
                        <a:lnTo>
                          <a:pt x="0" y="2283"/>
                        </a:lnTo>
                        <a:lnTo>
                          <a:pt x="0" y="2277"/>
                        </a:lnTo>
                        <a:lnTo>
                          <a:pt x="0" y="2259"/>
                        </a:lnTo>
                        <a:lnTo>
                          <a:pt x="0" y="2230"/>
                        </a:lnTo>
                        <a:lnTo>
                          <a:pt x="0" y="2190"/>
                        </a:lnTo>
                        <a:lnTo>
                          <a:pt x="0" y="2141"/>
                        </a:lnTo>
                        <a:lnTo>
                          <a:pt x="0" y="2084"/>
                        </a:lnTo>
                        <a:lnTo>
                          <a:pt x="0" y="2019"/>
                        </a:lnTo>
                        <a:lnTo>
                          <a:pt x="0" y="1946"/>
                        </a:lnTo>
                        <a:lnTo>
                          <a:pt x="0" y="1867"/>
                        </a:lnTo>
                        <a:lnTo>
                          <a:pt x="0" y="1781"/>
                        </a:lnTo>
                        <a:lnTo>
                          <a:pt x="0" y="1692"/>
                        </a:lnTo>
                        <a:lnTo>
                          <a:pt x="0" y="1598"/>
                        </a:lnTo>
                        <a:lnTo>
                          <a:pt x="0" y="1501"/>
                        </a:lnTo>
                        <a:lnTo>
                          <a:pt x="0" y="1400"/>
                        </a:lnTo>
                        <a:lnTo>
                          <a:pt x="0" y="1297"/>
                        </a:lnTo>
                        <a:lnTo>
                          <a:pt x="0" y="1195"/>
                        </a:lnTo>
                        <a:lnTo>
                          <a:pt x="0" y="1091"/>
                        </a:lnTo>
                        <a:lnTo>
                          <a:pt x="0" y="987"/>
                        </a:lnTo>
                        <a:lnTo>
                          <a:pt x="0" y="885"/>
                        </a:lnTo>
                        <a:lnTo>
                          <a:pt x="0" y="785"/>
                        </a:lnTo>
                        <a:lnTo>
                          <a:pt x="0" y="687"/>
                        </a:lnTo>
                        <a:lnTo>
                          <a:pt x="0" y="592"/>
                        </a:lnTo>
                        <a:lnTo>
                          <a:pt x="0" y="502"/>
                        </a:lnTo>
                        <a:lnTo>
                          <a:pt x="0" y="416"/>
                        </a:lnTo>
                        <a:lnTo>
                          <a:pt x="0" y="336"/>
                        </a:lnTo>
                        <a:lnTo>
                          <a:pt x="0" y="263"/>
                        </a:lnTo>
                        <a:lnTo>
                          <a:pt x="0" y="197"/>
                        </a:lnTo>
                        <a:lnTo>
                          <a:pt x="0" y="139"/>
                        </a:lnTo>
                        <a:lnTo>
                          <a:pt x="0" y="89"/>
                        </a:lnTo>
                        <a:lnTo>
                          <a:pt x="0" y="49"/>
                        </a:ln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572" y="0"/>
                        </a:lnTo>
                        <a:close/>
                      </a:path>
                    </a:pathLst>
                  </a:custGeom>
                  <a:solidFill>
                    <a:srgbClr val="FFCCCC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2" name="CustomShape 54"/>
                  <p:cNvSpPr/>
                  <p:nvPr/>
                </p:nvSpPr>
                <p:spPr>
                  <a:xfrm>
                    <a:off x="4082400" y="3456720"/>
                    <a:ext cx="15120" cy="2180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2283">
                        <a:moveTo>
                          <a:pt x="0" y="2283"/>
                        </a:moveTo>
                        <a:lnTo>
                          <a:pt x="14" y="228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lnTo>
                          <a:pt x="7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3" name="CustomShape 55"/>
                  <p:cNvSpPr/>
                  <p:nvPr/>
                </p:nvSpPr>
                <p:spPr>
                  <a:xfrm>
                    <a:off x="3747600" y="5638680"/>
                    <a:ext cx="351000" cy="27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" h="292">
                        <a:moveTo>
                          <a:pt x="0" y="292"/>
                        </a:moveTo>
                        <a:lnTo>
                          <a:pt x="0" y="292"/>
                        </a:lnTo>
                        <a:lnTo>
                          <a:pt x="27" y="291"/>
                        </a:lnTo>
                        <a:lnTo>
                          <a:pt x="52" y="286"/>
                        </a:lnTo>
                        <a:lnTo>
                          <a:pt x="79" y="278"/>
                        </a:lnTo>
                        <a:lnTo>
                          <a:pt x="106" y="269"/>
                        </a:lnTo>
                        <a:lnTo>
                          <a:pt x="132" y="255"/>
                        </a:lnTo>
                        <a:lnTo>
                          <a:pt x="156" y="241"/>
                        </a:lnTo>
                        <a:lnTo>
                          <a:pt x="180" y="223"/>
                        </a:lnTo>
                        <a:lnTo>
                          <a:pt x="202" y="204"/>
                        </a:lnTo>
                        <a:lnTo>
                          <a:pt x="222" y="183"/>
                        </a:lnTo>
                        <a:lnTo>
                          <a:pt x="240" y="162"/>
                        </a:lnTo>
                        <a:lnTo>
                          <a:pt x="256" y="137"/>
                        </a:lnTo>
                        <a:lnTo>
                          <a:pt x="270" y="112"/>
                        </a:lnTo>
                        <a:lnTo>
                          <a:pt x="282" y="84"/>
                        </a:lnTo>
                        <a:lnTo>
                          <a:pt x="290" y="57"/>
                        </a:lnTo>
                        <a:lnTo>
                          <a:pt x="294" y="29"/>
                        </a:lnTo>
                        <a:lnTo>
                          <a:pt x="295" y="0"/>
                        </a:lnTo>
                        <a:lnTo>
                          <a:pt x="282" y="0"/>
                        </a:lnTo>
                        <a:lnTo>
                          <a:pt x="280" y="27"/>
                        </a:lnTo>
                        <a:lnTo>
                          <a:pt x="276" y="54"/>
                        </a:lnTo>
                        <a:lnTo>
                          <a:pt x="268" y="80"/>
                        </a:lnTo>
                        <a:lnTo>
                          <a:pt x="259" y="105"/>
                        </a:lnTo>
                        <a:lnTo>
                          <a:pt x="245" y="130"/>
                        </a:lnTo>
                        <a:lnTo>
                          <a:pt x="229" y="153"/>
                        </a:lnTo>
                        <a:lnTo>
                          <a:pt x="213" y="174"/>
                        </a:lnTo>
                        <a:lnTo>
                          <a:pt x="192" y="195"/>
                        </a:lnTo>
                        <a:lnTo>
                          <a:pt x="171" y="212"/>
                        </a:lnTo>
                        <a:lnTo>
                          <a:pt x="149" y="229"/>
                        </a:lnTo>
                        <a:lnTo>
                          <a:pt x="125" y="244"/>
                        </a:lnTo>
                        <a:lnTo>
                          <a:pt x="101" y="255"/>
                        </a:lnTo>
                        <a:lnTo>
                          <a:pt x="75" y="264"/>
                        </a:lnTo>
                        <a:lnTo>
                          <a:pt x="50" y="272"/>
                        </a:lnTo>
                        <a:lnTo>
                          <a:pt x="25" y="277"/>
                        </a:lnTo>
                        <a:lnTo>
                          <a:pt x="0" y="278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4" name="CustomShape 56"/>
                  <p:cNvSpPr/>
                  <p:nvPr/>
                </p:nvSpPr>
                <p:spPr>
                  <a:xfrm>
                    <a:off x="3398400" y="5638680"/>
                    <a:ext cx="347400" cy="27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" h="2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27"/>
                        </a:lnTo>
                        <a:lnTo>
                          <a:pt x="7" y="56"/>
                        </a:lnTo>
                        <a:lnTo>
                          <a:pt x="15" y="81"/>
                        </a:lnTo>
                        <a:lnTo>
                          <a:pt x="27" y="108"/>
                        </a:lnTo>
                        <a:lnTo>
                          <a:pt x="40" y="132"/>
                        </a:lnTo>
                        <a:lnTo>
                          <a:pt x="55" y="156"/>
                        </a:lnTo>
                        <a:lnTo>
                          <a:pt x="73" y="180"/>
                        </a:lnTo>
                        <a:lnTo>
                          <a:pt x="94" y="201"/>
                        </a:lnTo>
                        <a:lnTo>
                          <a:pt x="115" y="221"/>
                        </a:lnTo>
                        <a:lnTo>
                          <a:pt x="137" y="238"/>
                        </a:lnTo>
                        <a:lnTo>
                          <a:pt x="161" y="253"/>
                        </a:lnTo>
                        <a:lnTo>
                          <a:pt x="185" y="267"/>
                        </a:lnTo>
                        <a:lnTo>
                          <a:pt x="212" y="278"/>
                        </a:lnTo>
                        <a:lnTo>
                          <a:pt x="239" y="285"/>
                        </a:lnTo>
                        <a:lnTo>
                          <a:pt x="264" y="291"/>
                        </a:lnTo>
                        <a:lnTo>
                          <a:pt x="292" y="292"/>
                        </a:lnTo>
                        <a:lnTo>
                          <a:pt x="292" y="278"/>
                        </a:lnTo>
                        <a:lnTo>
                          <a:pt x="266" y="277"/>
                        </a:lnTo>
                        <a:lnTo>
                          <a:pt x="241" y="271"/>
                        </a:lnTo>
                        <a:lnTo>
                          <a:pt x="216" y="264"/>
                        </a:lnTo>
                        <a:lnTo>
                          <a:pt x="192" y="255"/>
                        </a:lnTo>
                        <a:lnTo>
                          <a:pt x="168" y="242"/>
                        </a:lnTo>
                        <a:lnTo>
                          <a:pt x="144" y="227"/>
                        </a:lnTo>
                        <a:lnTo>
                          <a:pt x="124" y="210"/>
                        </a:lnTo>
                        <a:lnTo>
                          <a:pt x="103" y="191"/>
                        </a:lnTo>
                        <a:lnTo>
                          <a:pt x="85" y="171"/>
                        </a:lnTo>
                        <a:lnTo>
                          <a:pt x="67" y="149"/>
                        </a:lnTo>
                        <a:lnTo>
                          <a:pt x="52" y="125"/>
                        </a:lnTo>
                        <a:lnTo>
                          <a:pt x="38" y="101"/>
                        </a:lnTo>
                        <a:lnTo>
                          <a:pt x="29" y="76"/>
                        </a:lnTo>
                        <a:lnTo>
                          <a:pt x="21" y="51"/>
                        </a:lnTo>
                        <a:lnTo>
                          <a:pt x="15" y="25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5" name="CustomShape 57"/>
                  <p:cNvSpPr/>
                  <p:nvPr/>
                </p:nvSpPr>
                <p:spPr>
                  <a:xfrm>
                    <a:off x="3398400" y="3449520"/>
                    <a:ext cx="15120" cy="2187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2290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26"/>
                        </a:lnTo>
                        <a:lnTo>
                          <a:pt x="0" y="56"/>
                        </a:lnTo>
                        <a:lnTo>
                          <a:pt x="0" y="96"/>
                        </a:lnTo>
                        <a:lnTo>
                          <a:pt x="0" y="146"/>
                        </a:lnTo>
                        <a:lnTo>
                          <a:pt x="0" y="204"/>
                        </a:lnTo>
                        <a:lnTo>
                          <a:pt x="0" y="270"/>
                        </a:lnTo>
                        <a:lnTo>
                          <a:pt x="0" y="343"/>
                        </a:lnTo>
                        <a:lnTo>
                          <a:pt x="0" y="423"/>
                        </a:lnTo>
                        <a:lnTo>
                          <a:pt x="0" y="509"/>
                        </a:lnTo>
                        <a:lnTo>
                          <a:pt x="0" y="599"/>
                        </a:lnTo>
                        <a:lnTo>
                          <a:pt x="0" y="694"/>
                        </a:lnTo>
                        <a:lnTo>
                          <a:pt x="0" y="792"/>
                        </a:lnTo>
                        <a:lnTo>
                          <a:pt x="0" y="892"/>
                        </a:lnTo>
                        <a:lnTo>
                          <a:pt x="0" y="994"/>
                        </a:lnTo>
                        <a:lnTo>
                          <a:pt x="0" y="1098"/>
                        </a:lnTo>
                        <a:lnTo>
                          <a:pt x="0" y="1202"/>
                        </a:lnTo>
                        <a:lnTo>
                          <a:pt x="0" y="1304"/>
                        </a:lnTo>
                        <a:lnTo>
                          <a:pt x="0" y="1407"/>
                        </a:lnTo>
                        <a:lnTo>
                          <a:pt x="0" y="1508"/>
                        </a:lnTo>
                        <a:lnTo>
                          <a:pt x="0" y="1605"/>
                        </a:lnTo>
                        <a:lnTo>
                          <a:pt x="0" y="1699"/>
                        </a:lnTo>
                        <a:lnTo>
                          <a:pt x="0" y="1788"/>
                        </a:lnTo>
                        <a:lnTo>
                          <a:pt x="0" y="1874"/>
                        </a:lnTo>
                        <a:lnTo>
                          <a:pt x="0" y="1953"/>
                        </a:lnTo>
                        <a:lnTo>
                          <a:pt x="0" y="2026"/>
                        </a:lnTo>
                        <a:lnTo>
                          <a:pt x="0" y="2091"/>
                        </a:lnTo>
                        <a:lnTo>
                          <a:pt x="0" y="2148"/>
                        </a:lnTo>
                        <a:lnTo>
                          <a:pt x="0" y="2197"/>
                        </a:lnTo>
                        <a:lnTo>
                          <a:pt x="0" y="2237"/>
                        </a:lnTo>
                        <a:lnTo>
                          <a:pt x="0" y="2266"/>
                        </a:lnTo>
                        <a:lnTo>
                          <a:pt x="0" y="2284"/>
                        </a:lnTo>
                        <a:lnTo>
                          <a:pt x="0" y="2290"/>
                        </a:lnTo>
                        <a:lnTo>
                          <a:pt x="14" y="2290"/>
                        </a:lnTo>
                        <a:lnTo>
                          <a:pt x="14" y="2284"/>
                        </a:lnTo>
                        <a:lnTo>
                          <a:pt x="14" y="2266"/>
                        </a:lnTo>
                        <a:lnTo>
                          <a:pt x="14" y="2237"/>
                        </a:lnTo>
                        <a:lnTo>
                          <a:pt x="14" y="2197"/>
                        </a:lnTo>
                        <a:lnTo>
                          <a:pt x="14" y="2148"/>
                        </a:lnTo>
                        <a:lnTo>
                          <a:pt x="14" y="2091"/>
                        </a:lnTo>
                        <a:lnTo>
                          <a:pt x="14" y="2026"/>
                        </a:lnTo>
                        <a:lnTo>
                          <a:pt x="14" y="1953"/>
                        </a:lnTo>
                        <a:lnTo>
                          <a:pt x="14" y="1874"/>
                        </a:lnTo>
                        <a:lnTo>
                          <a:pt x="14" y="1788"/>
                        </a:lnTo>
                        <a:lnTo>
                          <a:pt x="14" y="1699"/>
                        </a:lnTo>
                        <a:lnTo>
                          <a:pt x="14" y="1605"/>
                        </a:lnTo>
                        <a:lnTo>
                          <a:pt x="14" y="1508"/>
                        </a:lnTo>
                        <a:lnTo>
                          <a:pt x="14" y="1407"/>
                        </a:lnTo>
                        <a:lnTo>
                          <a:pt x="14" y="1304"/>
                        </a:lnTo>
                        <a:lnTo>
                          <a:pt x="14" y="1202"/>
                        </a:lnTo>
                        <a:lnTo>
                          <a:pt x="14" y="1098"/>
                        </a:lnTo>
                        <a:lnTo>
                          <a:pt x="14" y="994"/>
                        </a:lnTo>
                        <a:lnTo>
                          <a:pt x="14" y="892"/>
                        </a:lnTo>
                        <a:lnTo>
                          <a:pt x="14" y="792"/>
                        </a:lnTo>
                        <a:lnTo>
                          <a:pt x="14" y="694"/>
                        </a:lnTo>
                        <a:lnTo>
                          <a:pt x="14" y="599"/>
                        </a:lnTo>
                        <a:lnTo>
                          <a:pt x="14" y="509"/>
                        </a:lnTo>
                        <a:lnTo>
                          <a:pt x="14" y="423"/>
                        </a:lnTo>
                        <a:lnTo>
                          <a:pt x="14" y="343"/>
                        </a:lnTo>
                        <a:lnTo>
                          <a:pt x="14" y="270"/>
                        </a:lnTo>
                        <a:lnTo>
                          <a:pt x="14" y="204"/>
                        </a:lnTo>
                        <a:lnTo>
                          <a:pt x="14" y="146"/>
                        </a:lnTo>
                        <a:lnTo>
                          <a:pt x="14" y="96"/>
                        </a:lnTo>
                        <a:lnTo>
                          <a:pt x="14" y="56"/>
                        </a:lnTo>
                        <a:lnTo>
                          <a:pt x="14" y="26"/>
                        </a:lnTo>
                        <a:lnTo>
                          <a:pt x="14" y="7"/>
                        </a:lnTo>
                        <a:lnTo>
                          <a:pt x="7" y="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6" name="CustomShape 58"/>
                  <p:cNvSpPr/>
                  <p:nvPr/>
                </p:nvSpPr>
                <p:spPr>
                  <a:xfrm>
                    <a:off x="3398400" y="3319920"/>
                    <a:ext cx="15120" cy="13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7" name="CustomShape 59"/>
                  <p:cNvSpPr/>
                  <p:nvPr/>
                </p:nvSpPr>
                <p:spPr>
                  <a:xfrm>
                    <a:off x="4080960" y="3319920"/>
                    <a:ext cx="15120" cy="13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8" name="Line 60"/>
                  <p:cNvSpPr/>
                  <p:nvPr/>
                </p:nvSpPr>
                <p:spPr>
                  <a:xfrm flipV="1">
                    <a:off x="3882600" y="5838840"/>
                    <a:ext cx="1080" cy="396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9" name="CustomShape 61"/>
                  <p:cNvSpPr/>
                  <p:nvPr/>
                </p:nvSpPr>
                <p:spPr>
                  <a:xfrm>
                    <a:off x="3865680" y="5761800"/>
                    <a:ext cx="1800" cy="3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0" name="Line 62"/>
                  <p:cNvSpPr/>
                  <p:nvPr/>
                </p:nvSpPr>
                <p:spPr>
                  <a:xfrm>
                    <a:off x="3570480" y="5855400"/>
                    <a:ext cx="5760" cy="396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1" name="CustomShape 63"/>
                  <p:cNvSpPr/>
                  <p:nvPr/>
                </p:nvSpPr>
                <p:spPr>
                  <a:xfrm>
                    <a:off x="3612600" y="5877720"/>
                    <a:ext cx="4320" cy="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3">
                        <a:moveTo>
                          <a:pt x="0" y="0"/>
                        </a:moveTo>
                        <a:lnTo>
                          <a:pt x="5" y="3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2" name="Line 64"/>
                  <p:cNvSpPr/>
                  <p:nvPr/>
                </p:nvSpPr>
                <p:spPr>
                  <a:xfrm>
                    <a:off x="3655080" y="5893920"/>
                    <a:ext cx="7200" cy="252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3" name="CustomShape 65"/>
                  <p:cNvSpPr/>
                  <p:nvPr/>
                </p:nvSpPr>
                <p:spPr>
                  <a:xfrm>
                    <a:off x="3702240" y="5905080"/>
                    <a:ext cx="6840" cy="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7" y="3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4" name="Line 66"/>
                  <p:cNvSpPr/>
                  <p:nvPr/>
                </p:nvSpPr>
                <p:spPr>
                  <a:xfrm flipV="1">
                    <a:off x="3750840" y="5910480"/>
                    <a:ext cx="7200" cy="144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5" name="Line 67"/>
                  <p:cNvSpPr/>
                  <p:nvPr/>
                </p:nvSpPr>
                <p:spPr>
                  <a:xfrm flipV="1">
                    <a:off x="3797640" y="5903280"/>
                    <a:ext cx="7920" cy="180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6" name="CustomShape 68"/>
                  <p:cNvSpPr/>
                  <p:nvPr/>
                </p:nvSpPr>
                <p:spPr>
                  <a:xfrm>
                    <a:off x="3846960" y="5897160"/>
                    <a:ext cx="6840" cy="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>
                        <a:moveTo>
                          <a:pt x="0" y="2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7" name="Line 69"/>
                  <p:cNvSpPr/>
                  <p:nvPr/>
                </p:nvSpPr>
                <p:spPr>
                  <a:xfrm flipV="1">
                    <a:off x="3869280" y="5860800"/>
                    <a:ext cx="3600" cy="540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8" name="Group 70"/>
                <p:cNvGrpSpPr/>
                <p:nvPr/>
              </p:nvGrpSpPr>
              <p:grpSpPr>
                <a:xfrm>
                  <a:off x="2556720" y="2364480"/>
                  <a:ext cx="1031400" cy="1653480"/>
                  <a:chOff x="2556720" y="2364480"/>
                  <a:chExt cx="1031400" cy="1653480"/>
                </a:xfrm>
              </p:grpSpPr>
              <p:sp>
                <p:nvSpPr>
                  <p:cNvPr id="199" name="CustomShape 71"/>
                  <p:cNvSpPr/>
                  <p:nvPr/>
                </p:nvSpPr>
                <p:spPr>
                  <a:xfrm>
                    <a:off x="2556720" y="2744280"/>
                    <a:ext cx="1031400" cy="1273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>
                        <a:moveTo>
                          <a:pt x="20828" y="7983"/>
                        </a:moveTo>
                        <a:cubicBezTo>
                          <a:pt x="19566" y="3488"/>
                          <a:pt x="15468" y="383"/>
                          <a:pt x="10800" y="383"/>
                        </a:cubicBezTo>
                        <a:cubicBezTo>
                          <a:pt x="5046" y="383"/>
                          <a:pt x="383" y="5046"/>
                          <a:pt x="383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5639" y="0"/>
                          <a:pt x="19888" y="3219"/>
                          <a:pt x="21197" y="7879"/>
                        </a:cubicBezTo>
                        <a:lnTo>
                          <a:pt x="23797" y="7149"/>
                        </a:lnTo>
                        <a:lnTo>
                          <a:pt x="21795" y="10715"/>
                        </a:lnTo>
                        <a:lnTo>
                          <a:pt x="18229" y="8713"/>
                        </a:lnTo>
                        <a:lnTo>
                          <a:pt x="20828" y="798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36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0" name="CustomShape 72"/>
                  <p:cNvSpPr/>
                  <p:nvPr/>
                </p:nvSpPr>
                <p:spPr>
                  <a:xfrm>
                    <a:off x="2889360" y="2364480"/>
                    <a:ext cx="414360" cy="455400"/>
                  </a:xfrm>
                  <a:prstGeom prst="rect">
                    <a:avLst/>
                  </a:prstGeom>
                  <a:noFill/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2400" b="1" i="1" strike="noStrike" spc="-1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2.</a:t>
                    </a:r>
                    <a:endParaRPr lang="ru-RU" sz="2400" b="0" strike="noStrike" spc="-1">
                      <a:latin typeface="Arial"/>
                    </a:endParaRPr>
                  </a:p>
                </p:txBody>
              </p:sp>
            </p:grpSp>
          </p:grpSp>
          <p:sp>
            <p:nvSpPr>
              <p:cNvPr id="201" name="CustomShape 73"/>
              <p:cNvSpPr/>
              <p:nvPr/>
            </p:nvSpPr>
            <p:spPr>
              <a:xfrm>
                <a:off x="3144240" y="5917680"/>
                <a:ext cx="122040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RBC &amp; PLT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</p:grpSp>
      <p:sp>
        <p:nvSpPr>
          <p:cNvPr id="202" name="CustomShape 74"/>
          <p:cNvSpPr/>
          <p:nvPr/>
        </p:nvSpPr>
        <p:spPr>
          <a:xfrm>
            <a:off x="571320" y="214200"/>
            <a:ext cx="85712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Гемолітична рідина: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трилон Б - 0,04 г, дистильована вода до 1 л, рН 7,2-7,4 доводять сухим гідрокарбонатом натрію;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18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дистильована вода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3"/>
          <a:stretch/>
        </p:blipFill>
        <p:spPr>
          <a:xfrm>
            <a:off x="4952880" y="3500280"/>
            <a:ext cx="4189680" cy="3141720"/>
          </a:xfrm>
          <a:prstGeom prst="rect">
            <a:avLst/>
          </a:prstGeom>
          <a:ln>
            <a:noFill/>
          </a:ln>
        </p:spPr>
      </p:pic>
      <p:pic>
        <p:nvPicPr>
          <p:cNvPr id="204" name="Picture 4"/>
          <p:cNvPicPr/>
          <p:nvPr/>
        </p:nvPicPr>
        <p:blipFill>
          <a:blip r:embed="rId4"/>
          <a:srcRect t="26841" b="23326"/>
          <a:stretch/>
        </p:blipFill>
        <p:spPr>
          <a:xfrm>
            <a:off x="857160" y="1143000"/>
            <a:ext cx="3070440" cy="927360"/>
          </a:xfrm>
          <a:prstGeom prst="rect">
            <a:avLst/>
          </a:prstGeom>
          <a:ln>
            <a:noFill/>
          </a:ln>
        </p:spPr>
      </p:pic>
      <p:pic>
        <p:nvPicPr>
          <p:cNvPr id="205" name="Picture 8"/>
          <p:cNvPicPr/>
          <p:nvPr/>
        </p:nvPicPr>
        <p:blipFill>
          <a:blip r:embed="rId5"/>
          <a:stretch/>
        </p:blipFill>
        <p:spPr>
          <a:xfrm>
            <a:off x="5214960" y="1000080"/>
            <a:ext cx="3441960" cy="223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117693"/>
            <a:ext cx="84789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effectLst/>
                <a:latin typeface="Arial" panose="020B0604020202020204" pitchFamily="34" charset="0"/>
              </a:rPr>
              <a:t>Вирощування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мікроорганізмів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поживному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середовищі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називають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культивуванням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, а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розвинуті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результаті</a:t>
            </a:r>
            <a:r>
              <a:rPr lang="ru-RU" b="1" dirty="0"/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мікроорганізми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культурою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мікроорганізмів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реалізується</a:t>
            </a:r>
            <a:r>
              <a:rPr lang="ru-RU" b="1" dirty="0"/>
              <a:t> 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в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процесі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виробничого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біосинтезу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, є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основною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стадією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промислового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біомаси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метаболізму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клітин</a:t>
            </a:r>
            <a:r>
              <a:rPr lang="ru-RU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Д</a:t>
            </a:r>
            <a:r>
              <a:rPr lang="ru-RU" b="1" dirty="0" smtClean="0"/>
              <a:t>ля </a:t>
            </a:r>
            <a:r>
              <a:rPr lang="ru-RU" b="1" dirty="0" err="1"/>
              <a:t>вирощування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в </a:t>
            </a:r>
            <a:r>
              <a:rPr lang="ru-RU" b="1" dirty="0" err="1"/>
              <a:t>лабораторних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,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 smtClean="0"/>
              <a:t>їх</a:t>
            </a:r>
            <a:r>
              <a:rPr lang="ru-RU" b="1" dirty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, </a:t>
            </a:r>
            <a:r>
              <a:rPr lang="ru-RU" b="1" dirty="0" err="1"/>
              <a:t>тривалого</a:t>
            </a:r>
            <a:r>
              <a:rPr lang="ru-RU" b="1" dirty="0"/>
              <a:t> </a:t>
            </a:r>
            <a:r>
              <a:rPr lang="ru-RU" b="1" dirty="0" err="1"/>
              <a:t>зберігання</a:t>
            </a:r>
            <a:r>
              <a:rPr lang="ru-RU" b="1" dirty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живильні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b="1" dirty="0"/>
              <a:t>. Вони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відповідати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стандартам, </a:t>
            </a:r>
            <a:r>
              <a:rPr lang="ru-RU" b="1" dirty="0" err="1" smtClean="0"/>
              <a:t>створюючи</a:t>
            </a:r>
            <a:r>
              <a:rPr lang="ru-RU" b="1" dirty="0"/>
              <a:t> </a:t>
            </a:r>
            <a:r>
              <a:rPr lang="ru-RU" b="1" dirty="0" err="1" smtClean="0"/>
              <a:t>оптимальні</a:t>
            </a:r>
            <a:r>
              <a:rPr lang="ru-RU" b="1" dirty="0" smtClean="0"/>
              <a:t> </a:t>
            </a:r>
            <a:r>
              <a:rPr lang="ru-RU" b="1" dirty="0" err="1"/>
              <a:t>умови</a:t>
            </a:r>
            <a:r>
              <a:rPr lang="ru-RU" b="1" dirty="0"/>
              <a:t> для росту, </a:t>
            </a:r>
            <a:r>
              <a:rPr lang="ru-RU" b="1" dirty="0" err="1"/>
              <a:t>розмноження</a:t>
            </a:r>
            <a:r>
              <a:rPr lang="ru-RU" b="1" dirty="0"/>
              <a:t> й </a:t>
            </a:r>
            <a:r>
              <a:rPr lang="ru-RU" b="1" dirty="0" err="1"/>
              <a:t>життєдіяльності</a:t>
            </a:r>
            <a:r>
              <a:rPr lang="ru-RU" b="1" dirty="0"/>
              <a:t> </a:t>
            </a:r>
            <a:r>
              <a:rPr lang="ru-RU" b="1" dirty="0" err="1" smtClean="0"/>
              <a:t>мікроорганізмів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/>
              <a:t>першу </a:t>
            </a:r>
            <a:r>
              <a:rPr lang="ru-RU" b="1" dirty="0" err="1"/>
              <a:t>чергу</a:t>
            </a:r>
            <a:r>
              <a:rPr lang="ru-RU" b="1" dirty="0"/>
              <a:t>, </a:t>
            </a:r>
            <a:r>
              <a:rPr lang="ru-RU" b="1" dirty="0" err="1"/>
              <a:t>бактерії</a:t>
            </a:r>
            <a:r>
              <a:rPr lang="ru-RU" b="1" dirty="0"/>
              <a:t> </a:t>
            </a:r>
            <a:r>
              <a:rPr lang="ru-RU" b="1" dirty="0" err="1"/>
              <a:t>потребують</a:t>
            </a:r>
            <a:r>
              <a:rPr lang="ru-RU" b="1" dirty="0"/>
              <a:t> </a:t>
            </a:r>
            <a:r>
              <a:rPr lang="ru-RU" b="1" dirty="0" err="1"/>
              <a:t>вуглецю</a:t>
            </a:r>
            <a:r>
              <a:rPr lang="ru-RU" b="1" dirty="0"/>
              <a:t>, азоту та </a:t>
            </a:r>
            <a:r>
              <a:rPr lang="ru-RU" b="1" dirty="0" err="1"/>
              <a:t>водню</a:t>
            </a:r>
            <a:r>
              <a:rPr lang="ru-RU" b="1" dirty="0"/>
              <a:t> для </a:t>
            </a:r>
            <a:r>
              <a:rPr lang="ru-RU" b="1" dirty="0" err="1" smtClean="0"/>
              <a:t>побудови</a:t>
            </a:r>
            <a:r>
              <a:rPr lang="ru-RU" b="1" dirty="0"/>
              <a:t>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</a:t>
            </a:r>
            <a:r>
              <a:rPr lang="ru-RU" b="1" dirty="0" err="1"/>
              <a:t>білків</a:t>
            </a:r>
            <a:r>
              <a:rPr lang="ru-RU" b="1" dirty="0"/>
              <a:t>. </a:t>
            </a:r>
            <a:r>
              <a:rPr lang="ru-RU" b="1" dirty="0" err="1"/>
              <a:t>Водень</a:t>
            </a:r>
            <a:r>
              <a:rPr lang="ru-RU" b="1" dirty="0"/>
              <a:t> і </a:t>
            </a:r>
            <a:r>
              <a:rPr lang="ru-RU" b="1" dirty="0" err="1"/>
              <a:t>кисень</a:t>
            </a:r>
            <a:r>
              <a:rPr lang="ru-RU" b="1" dirty="0"/>
              <a:t> для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постачає</a:t>
            </a:r>
            <a:r>
              <a:rPr lang="ru-RU" b="1" dirty="0"/>
              <a:t> вода. </a:t>
            </a:r>
            <a:r>
              <a:rPr lang="ru-RU" b="1" dirty="0" err="1"/>
              <a:t>Джерелом</a:t>
            </a:r>
            <a:r>
              <a:rPr lang="ru-RU" b="1" dirty="0"/>
              <a:t> </a:t>
            </a:r>
            <a:r>
              <a:rPr lang="ru-RU" b="1" dirty="0" smtClean="0"/>
              <a:t>азоту </a:t>
            </a:r>
            <a:r>
              <a:rPr lang="ru-RU" b="1" dirty="0" err="1"/>
              <a:t>виступають</a:t>
            </a:r>
            <a:r>
              <a:rPr lang="ru-RU" b="1" dirty="0"/>
              <a:t> </a:t>
            </a:r>
            <a:r>
              <a:rPr lang="ru-RU" b="1" dirty="0" err="1"/>
              <a:t>численні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, в основному, </a:t>
            </a:r>
            <a:r>
              <a:rPr lang="ru-RU" b="1" dirty="0" err="1"/>
              <a:t>тваринного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(</a:t>
            </a:r>
            <a:r>
              <a:rPr lang="ru-RU" b="1" dirty="0" err="1" smtClean="0"/>
              <a:t>м’ясо</a:t>
            </a:r>
            <a:r>
              <a:rPr lang="ru-RU" b="1" dirty="0"/>
              <a:t> </a:t>
            </a:r>
            <a:r>
              <a:rPr lang="ru-RU" b="1" dirty="0" err="1" smtClean="0"/>
              <a:t>яловиче</a:t>
            </a:r>
            <a:r>
              <a:rPr lang="ru-RU" b="1" dirty="0"/>
              <a:t>, </a:t>
            </a:r>
            <a:r>
              <a:rPr lang="ru-RU" b="1" dirty="0" err="1"/>
              <a:t>риба</a:t>
            </a:r>
            <a:r>
              <a:rPr lang="ru-RU" b="1" dirty="0"/>
              <a:t>, </a:t>
            </a:r>
            <a:r>
              <a:rPr lang="ru-RU" b="1" dirty="0" err="1"/>
              <a:t>м’ясо-кісткова</a:t>
            </a:r>
            <a:r>
              <a:rPr lang="ru-RU" b="1" dirty="0"/>
              <a:t> мука, </a:t>
            </a:r>
            <a:r>
              <a:rPr lang="ru-RU" b="1" dirty="0" err="1"/>
              <a:t>казеїн</a:t>
            </a:r>
            <a:r>
              <a:rPr lang="ru-RU" b="1" dirty="0"/>
              <a:t>),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білкові</a:t>
            </a:r>
            <a:r>
              <a:rPr lang="ru-RU" b="1" dirty="0"/>
              <a:t> </a:t>
            </a:r>
            <a:r>
              <a:rPr lang="ru-RU" b="1" dirty="0" err="1"/>
              <a:t>гідролізати</a:t>
            </a:r>
            <a:r>
              <a:rPr lang="ru-RU" b="1" dirty="0"/>
              <a:t>, </a:t>
            </a:r>
            <a:r>
              <a:rPr lang="ru-RU" b="1" dirty="0" err="1" smtClean="0"/>
              <a:t>пептиди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r>
              <a:rPr lang="ru-RU" b="1" dirty="0" err="1" smtClean="0"/>
              <a:t>пептони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err="1" smtClean="0"/>
              <a:t>Середовища</a:t>
            </a:r>
            <a:r>
              <a:rPr lang="ru-RU" b="1" dirty="0" smtClean="0"/>
              <a:t>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певну</a:t>
            </a:r>
            <a:r>
              <a:rPr lang="ru-RU" b="1" dirty="0"/>
              <a:t> </a:t>
            </a:r>
            <a:r>
              <a:rPr lang="ru-RU" b="1" dirty="0" err="1"/>
              <a:t>в’язкість</a:t>
            </a:r>
            <a:r>
              <a:rPr lang="ru-RU" b="1" dirty="0"/>
              <a:t>, </a:t>
            </a:r>
            <a:r>
              <a:rPr lang="ru-RU" b="1" dirty="0" err="1"/>
              <a:t>густину</a:t>
            </a:r>
            <a:r>
              <a:rPr lang="ru-RU" b="1" dirty="0"/>
              <a:t>.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консистенції</a:t>
            </a:r>
            <a:r>
              <a:rPr lang="ru-RU" b="1" dirty="0" smtClean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i="1" dirty="0" err="1">
                <a:solidFill>
                  <a:srgbClr val="FF0000"/>
                </a:solidFill>
              </a:rPr>
              <a:t>рідкі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напіврідкі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щільні</a:t>
            </a:r>
            <a:r>
              <a:rPr lang="ru-RU" b="1" dirty="0"/>
              <a:t>, і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smtClean="0"/>
              <a:t>бути</a:t>
            </a:r>
            <a:r>
              <a:rPr lang="ru-RU" b="1" dirty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ізотонічними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прозорими</a:t>
            </a:r>
            <a:r>
              <a:rPr lang="ru-RU" b="1" i="1" dirty="0">
                <a:solidFill>
                  <a:srgbClr val="FF0000"/>
                </a:solidFill>
              </a:rPr>
              <a:t> й </a:t>
            </a:r>
            <a:r>
              <a:rPr lang="ru-RU" b="1" i="1" dirty="0" err="1">
                <a:solidFill>
                  <a:srgbClr val="FF0000"/>
                </a:solidFill>
              </a:rPr>
              <a:t>обов’язково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стерильними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/>
              <a:t>Численні</a:t>
            </a:r>
            <a:r>
              <a:rPr lang="ru-RU" b="1" dirty="0"/>
              <a:t> потреби </a:t>
            </a:r>
            <a:r>
              <a:rPr lang="ru-RU" b="1" dirty="0" err="1"/>
              <a:t>мікроорганізмів</a:t>
            </a:r>
            <a:r>
              <a:rPr lang="ru-RU" b="1" dirty="0"/>
              <a:t> </a:t>
            </a:r>
            <a:r>
              <a:rPr lang="ru-RU" b="1" dirty="0" err="1"/>
              <a:t>зумовлюють</a:t>
            </a:r>
            <a:r>
              <a:rPr lang="ru-RU" b="1" dirty="0"/>
              <a:t> </a:t>
            </a: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розмаїття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живильних</a:t>
            </a:r>
            <a:r>
              <a:rPr lang="ru-RU" b="1" dirty="0"/>
              <a:t> </a:t>
            </a:r>
            <a:r>
              <a:rPr lang="ru-RU" b="1" dirty="0" err="1"/>
              <a:t>середовищ</a:t>
            </a:r>
            <a:r>
              <a:rPr lang="ru-RU" b="1" dirty="0"/>
              <a:t>, а для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 smtClean="0"/>
              <a:t>спеціальні</a:t>
            </a:r>
            <a:r>
              <a:rPr lang="ru-RU" b="1" dirty="0"/>
              <a:t> </a:t>
            </a:r>
            <a:r>
              <a:rPr lang="ru-RU" b="1" dirty="0" err="1" smtClean="0"/>
              <a:t>середовища</a:t>
            </a:r>
            <a:r>
              <a:rPr lang="ru-RU" b="1" dirty="0"/>
              <a:t>. </a:t>
            </a:r>
            <a:r>
              <a:rPr lang="ru-RU" b="1" dirty="0" err="1"/>
              <a:t>Частину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готують</a:t>
            </a:r>
            <a:r>
              <a:rPr lang="ru-RU" b="1" dirty="0"/>
              <a:t> у </a:t>
            </a:r>
            <a:r>
              <a:rPr lang="ru-RU" b="1" dirty="0" err="1"/>
              <a:t>лабораторіях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перед </a:t>
            </a:r>
            <a:r>
              <a:rPr lang="ru-RU" b="1" dirty="0" err="1" smtClean="0"/>
              <a:t>посівом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r>
              <a:rPr lang="ru-RU" b="1" dirty="0" smtClean="0"/>
              <a:t>але </a:t>
            </a:r>
            <a:r>
              <a:rPr lang="ru-RU" b="1" dirty="0"/>
              <a:t>з </a:t>
            </a:r>
            <a:r>
              <a:rPr lang="ru-RU" b="1" dirty="0" err="1"/>
              <a:t>кожним</a:t>
            </a:r>
            <a:r>
              <a:rPr lang="ru-RU" b="1" dirty="0"/>
              <a:t> роком </a:t>
            </a:r>
            <a:r>
              <a:rPr lang="ru-RU" b="1" dirty="0" err="1"/>
              <a:t>з’являються</a:t>
            </a:r>
            <a:r>
              <a:rPr lang="ru-RU" b="1" dirty="0"/>
              <a:t> все </a:t>
            </a:r>
            <a:r>
              <a:rPr lang="ru-RU" b="1" dirty="0" err="1"/>
              <a:t>нові</a:t>
            </a:r>
            <a:r>
              <a:rPr lang="ru-RU" b="1" dirty="0"/>
              <a:t> й </a:t>
            </a:r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 smtClean="0"/>
              <a:t>заводського</a:t>
            </a:r>
            <a:r>
              <a:rPr lang="ru-RU" b="1" dirty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сухі</a:t>
            </a:r>
            <a:r>
              <a:rPr lang="ru-RU" b="1" dirty="0"/>
              <a:t>),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задовільнити</a:t>
            </a:r>
            <a:r>
              <a:rPr lang="ru-RU" b="1" dirty="0"/>
              <a:t> </a:t>
            </a:r>
            <a:r>
              <a:rPr lang="ru-RU" b="1" dirty="0" err="1"/>
              <a:t>найвибагливіші</a:t>
            </a:r>
            <a:r>
              <a:rPr lang="ru-RU" b="1" dirty="0"/>
              <a:t> </a:t>
            </a:r>
            <a:r>
              <a:rPr lang="ru-RU" b="1" dirty="0" smtClean="0"/>
              <a:t>потреби. </a:t>
            </a:r>
            <a:r>
              <a:rPr lang="ru-RU" b="1" dirty="0"/>
              <a:t>Вони </a:t>
            </a:r>
            <a:r>
              <a:rPr lang="ru-RU" b="1" dirty="0" err="1"/>
              <a:t>зберігаються</a:t>
            </a:r>
            <a:r>
              <a:rPr lang="ru-RU" b="1" dirty="0"/>
              <a:t> </a:t>
            </a:r>
            <a:r>
              <a:rPr lang="ru-RU" b="1" dirty="0" err="1"/>
              <a:t>тривалий</a:t>
            </a:r>
            <a:r>
              <a:rPr lang="ru-RU" b="1" dirty="0"/>
              <a:t> час,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стандартний</a:t>
            </a:r>
            <a:r>
              <a:rPr lang="ru-RU" b="1" dirty="0"/>
              <a:t> склад.</a:t>
            </a:r>
          </a:p>
        </p:txBody>
      </p:sp>
    </p:spTree>
    <p:extLst>
      <p:ext uri="{BB962C8B-B14F-4D97-AF65-F5344CB8AC3E}">
        <p14:creationId xmlns:p14="http://schemas.microsoft.com/office/powerpoint/2010/main" val="172548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28760" y="31320"/>
            <a:ext cx="8428320" cy="6460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pc="-1" dirty="0">
                <a:solidFill>
                  <a:srgbClr val="0070C0"/>
                </a:solidFill>
                <a:latin typeface="Times New Roman"/>
                <a:ea typeface="Times New Roman"/>
              </a:rPr>
              <a:t>1</a:t>
            </a:r>
            <a:r>
              <a:rPr lang="ru-RU" sz="2000" b="1" i="1" strike="noStrike" spc="-1" dirty="0" smtClean="0">
                <a:solidFill>
                  <a:srgbClr val="0070C0"/>
                </a:solidFill>
                <a:latin typeface="Times New Roman"/>
                <a:ea typeface="Times New Roman"/>
              </a:rPr>
              <a:t>.2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Отримання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лейкоконцентрату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шляхом спонтанного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осадження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або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склеювання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їх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розчином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желатина (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макрометод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Кров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беруть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ліктьової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об'ємі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3-5 мл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гепарином (25 од./мл)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трилоном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Б (1 мл 2,7%-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трилона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 на 10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одержання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лейкоконцентрата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взятої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10%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розчин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желатину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так,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щоб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його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кінцева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складала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1%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Кров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перемішують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витримують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водяній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лазні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+37°С 15-20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дією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желатину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склеюються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"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монетні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стовпчики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"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швидко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осідають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аглютинують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осідають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також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спонтанно, але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треба у 1,5-2 рази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часу,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ніж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желатину.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осідання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плазму з лейкоцитами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переносять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силіконовані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1500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., плазму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ампулюють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зберігають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-20 </a:t>
            </a:r>
            <a:r>
              <a:rPr lang="ru-RU" sz="18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Надлишкову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домішку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осаді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лізують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гіпотонічним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шоком.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2-3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30 с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постійному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перемішуванні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Гемоліз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припиняють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додаванням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5-6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199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ФСБ.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5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 при   1500 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надосадову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осад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розбавляють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0,5-1,0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камері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Горяєва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необхідної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виходу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осадження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желатиною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 рази.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вихідного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об’єму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10%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желатини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так,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щоб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його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кінцева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складала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1%.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Далі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вказаною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методикою.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2"/>
          <a:srcRect l="12596" r="12694"/>
          <a:stretch/>
        </p:blipFill>
        <p:spPr>
          <a:xfrm>
            <a:off x="2428920" y="1643040"/>
            <a:ext cx="6499440" cy="435636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1479600" y="5929200"/>
            <a:ext cx="76629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ru-RU" sz="32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монетні стовпчики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”  з еритроцитів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rcRect l="6751" t="14247" r="41978" b="17105"/>
          <a:stretch/>
        </p:blipFill>
        <p:spPr>
          <a:xfrm>
            <a:off x="216000" y="288000"/>
            <a:ext cx="3974040" cy="27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57120" y="247320"/>
            <a:ext cx="8571240" cy="633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i="1" spc="-1" dirty="0">
                <a:solidFill>
                  <a:srgbClr val="0070C0"/>
                </a:solidFill>
                <a:latin typeface="Times New Roman"/>
                <a:ea typeface="Calibri"/>
              </a:rPr>
              <a:t>1</a:t>
            </a:r>
            <a:r>
              <a:rPr lang="ru-RU" sz="2400" b="1" i="1" strike="noStrike" spc="-1" dirty="0" smtClean="0">
                <a:solidFill>
                  <a:srgbClr val="0070C0"/>
                </a:solidFill>
                <a:latin typeface="Times New Roman"/>
                <a:ea typeface="Calibri"/>
              </a:rPr>
              <a:t>.3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Отримання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лейкоконцентрату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за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допомогою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градієнту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щільності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-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розчину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фікол-верографіну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чистої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популяції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лімфоцитів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інших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формених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способами: на колонках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заповнювачами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(вата,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нейлон)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кульками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матеріалів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вкритих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імуноадсорбентами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електрофоретичним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гравітаційним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методами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Останній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спосіб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є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найбільш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простим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частіше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застосовується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дослідженнях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часто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ізопікнічне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неоднорідних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час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розподіляються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відповідно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своєї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Із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найбільшу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і в порядку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зменшення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-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поліморфноядерні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моноцити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лімфоцити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(1,077-1,078 г/мл),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розробленому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Беюмом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(1974),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проникають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середину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дією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сили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утворюють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осад.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лімфоцити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ту ж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меншу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ніж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проникнути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залишаються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верхньому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його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шарі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інтерфазі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Одержаний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зразок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розводять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співвідношенні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1:3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розчином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Хенкса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без Са</a:t>
            </a:r>
            <a:r>
              <a:rPr lang="ru-RU" sz="20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Мg</a:t>
            </a:r>
            <a:r>
              <a:rPr lang="ru-RU" sz="20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Розведену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кров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обережно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нашаровують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З 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фікол-урографінового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щільністю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1,077-1,078 г/мл. 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цьому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межа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розділу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фаз кров/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не повинна бути порушена.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Відношення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розведеної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фікол-урографіну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3:1.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281"/>
          <p:cNvPicPr/>
          <p:nvPr/>
        </p:nvPicPr>
        <p:blipFill>
          <a:blip r:embed="rId2"/>
          <a:stretch/>
        </p:blipFill>
        <p:spPr>
          <a:xfrm>
            <a:off x="1071360" y="1714320"/>
            <a:ext cx="7142400" cy="514224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571320" y="214200"/>
            <a:ext cx="82854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Розчин фікол-урографіну готують наступним чином.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Змішують 24 частини 9%-го розчину фіколу і 10 частин 34%-го розчину урографіну. Необхідну щільність розчину (1,077-1,078 г/мл) контролюють за допомогою денситометра. Розчин стерилізують через мембранний фільтр з діаметром пор 0,23 мкм.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28760" y="28253"/>
            <a:ext cx="8499600" cy="67388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Врівноважені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горизонтальному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роторі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35-40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прискоренні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400 g (1500 об./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прискорення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g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формулою: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g=1,1 х N</a:t>
            </a:r>
            <a:r>
              <a:rPr lang="ru-RU" sz="2400" b="1" strike="noStrike" spc="-1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2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x R x 10</a:t>
            </a:r>
            <a:r>
              <a:rPr lang="ru-RU" sz="2400" b="1" strike="noStrike" spc="-1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-5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де N - число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R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радіус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ротора у см, g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сила.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2/3 (по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висоті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над фазою)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залишену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1/3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збирають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разом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кільцем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інтерфазі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Зібрану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переносять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силіконованої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центрифужної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надлишок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(6-8 мл)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Хенкса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без Са</a:t>
            </a:r>
            <a:r>
              <a:rPr lang="ru-RU" sz="2400" b="1" i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і Мg</a:t>
            </a:r>
            <a:r>
              <a:rPr lang="ru-RU" sz="24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два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послідовних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1500 об./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відмиваючого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суспендують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0,5 мл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відсоток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виходу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оптимальний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75-90%).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95-98%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життєздатності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Потім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потрібної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конкретного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дослідження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57120" y="214200"/>
            <a:ext cx="8571240" cy="37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Життєздатність клітин можуть визначати методом фарбування (в мікропланшеті) 0,06% трипановим синім: </a:t>
            </a:r>
            <a:endParaRPr lang="ru-RU" sz="20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 мкл суспензії клітин змішують </a:t>
            </a:r>
            <a:endParaRPr lang="ru-RU" sz="18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 10 мл розчину трипанового синього, </a:t>
            </a:r>
            <a:endParaRPr lang="ru-RU" sz="18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отриманою суспензією заповнюють камеру Горяєва і підраховують живі (незабарвлені) і загиблі (пофарбовані) клітини.</a:t>
            </a:r>
            <a:endParaRPr lang="ru-RU" sz="18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Число загиблих клітин не повинно перевищувати 5-7%.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наявності значної кількості тромбоцитів потрібно</a:t>
            </a:r>
            <a:r>
              <a:rPr lang="ru-RU" sz="20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провести додаткову процедуру їх елімінації </a:t>
            </a:r>
            <a:endParaRPr lang="ru-RU" sz="20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Шляхом центрифугування суспензії клітин в 10 мл буферного сольового розчину при низькій швидкості (500-1000 об / хв) 15- 20 хвилин. </a:t>
            </a:r>
            <a:endParaRPr lang="ru-RU" sz="1800" b="0" strike="noStrike" spc="-1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 цей час важчі мононуклеарні клітини седиментують на дно пробірки, а тромбоцити, які заважають дослідженню, можна видалити з супернатантом.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357120" y="4143240"/>
            <a:ext cx="3356280" cy="2713320"/>
          </a:xfrm>
          <a:prstGeom prst="rect">
            <a:avLst/>
          </a:prstGeom>
          <a:ln w="9360">
            <a:noFill/>
          </a:ln>
        </p:spPr>
      </p:pic>
      <p:pic>
        <p:nvPicPr>
          <p:cNvPr id="216" name="Picture 5"/>
          <p:cNvPicPr/>
          <p:nvPr/>
        </p:nvPicPr>
        <p:blipFill>
          <a:blip r:embed="rId3"/>
          <a:stretch/>
        </p:blipFill>
        <p:spPr>
          <a:xfrm>
            <a:off x="3857760" y="4429080"/>
            <a:ext cx="2713320" cy="198396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4"/>
          <p:cNvPicPr/>
          <p:nvPr/>
        </p:nvPicPr>
        <p:blipFill>
          <a:blip r:embed="rId4"/>
          <a:srcRect b="13072"/>
          <a:stretch/>
        </p:blipFill>
        <p:spPr>
          <a:xfrm>
            <a:off x="6691680" y="4429080"/>
            <a:ext cx="2450880" cy="207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4214880" y="0"/>
            <a:ext cx="4551120" cy="3369960"/>
          </a:xfrm>
          <a:prstGeom prst="rect">
            <a:avLst/>
          </a:prstGeom>
          <a:ln>
            <a:noFill/>
          </a:ln>
        </p:spPr>
      </p:pic>
      <p:pic>
        <p:nvPicPr>
          <p:cNvPr id="219" name="Picture 3"/>
          <p:cNvPicPr/>
          <p:nvPr/>
        </p:nvPicPr>
        <p:blipFill>
          <a:blip r:embed="rId3"/>
          <a:srcRect l="35142" t="23440" r="37342" b="28735"/>
          <a:stretch/>
        </p:blipFill>
        <p:spPr>
          <a:xfrm>
            <a:off x="214200" y="214200"/>
            <a:ext cx="3713400" cy="3284640"/>
          </a:xfrm>
          <a:prstGeom prst="rect">
            <a:avLst/>
          </a:prstGeom>
          <a:ln w="9360">
            <a:noFill/>
          </a:ln>
        </p:spPr>
      </p:pic>
      <p:pic>
        <p:nvPicPr>
          <p:cNvPr id="220" name="Picture 5"/>
          <p:cNvPicPr/>
          <p:nvPr/>
        </p:nvPicPr>
        <p:blipFill>
          <a:blip r:embed="rId4"/>
          <a:stretch/>
        </p:blipFill>
        <p:spPr>
          <a:xfrm>
            <a:off x="214200" y="3643200"/>
            <a:ext cx="3863160" cy="2784240"/>
          </a:xfrm>
          <a:prstGeom prst="rect">
            <a:avLst/>
          </a:prstGeom>
          <a:ln>
            <a:noFill/>
          </a:ln>
        </p:spPr>
      </p:pic>
      <p:pic>
        <p:nvPicPr>
          <p:cNvPr id="221" name="Picture 7"/>
          <p:cNvPicPr/>
          <p:nvPr/>
        </p:nvPicPr>
        <p:blipFill>
          <a:blip r:embed="rId5"/>
          <a:stretch/>
        </p:blipFill>
        <p:spPr>
          <a:xfrm>
            <a:off x="4286160" y="3571920"/>
            <a:ext cx="4551120" cy="328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85840" y="214200"/>
            <a:ext cx="8570880" cy="63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Calibri"/>
                <a:ea typeface="DejaVu Sans"/>
              </a:rPr>
              <a:t>Приведення суспензії клітин до певної концентрації після їх виділення з цільної крові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Ознайомитись з формулою розрахунку для отримання суспензії клітин певної концентрації: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V1 = (V2 х C2) / С1,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де V1 – об’єм, у якому буде знаходитись концентрація мононуклеарів С1; С1 - концентрація мононуклеарів, яку необхідно отримати;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V2 – об’єм суспензії мононуклеарів у пробірці;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С2 – концентрація мононуклеарів у V2 (підраховують кількість виділених мононуклеарних клітин у камері Горяєва).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Наприклад, у 0,5 мл суспензії мононуклеарів отримали 5 млн/мл клітин.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Необхідно отримати суспензію з концентрацією клітин 2 млн/мл.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Дано: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Calibri"/>
                <a:ea typeface="DejaVu Sans"/>
              </a:rPr>
              <a:t>V1 – Х; С1 – 2 млн/мл; V2 – 0,5 мл;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Calibri"/>
                <a:ea typeface="DejaVu Sans"/>
              </a:rPr>
              <a:t>С2 – 5 млн/мл. V1 = (0,5 х 5) / 2 = 1,25 мл.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1,25 мл – 0,5 мл = 0,75 мл необхідно добавити до суспензії клітин в пробірці, щоб отримати концентрацію клітин в ній 2 млн/мл.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Підготувати отримані суспензії (концентрати) клітин для постановки імунологічних методів: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суміші лейкоцитів з концентрацією 6 млн/мл в 0,5 мл довести концентрацію клітин до 4 млн/мл.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68752" y="726087"/>
            <a:ext cx="7881943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Зразок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оформлення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частини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схеми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методу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25" name="Рисунок 224"/>
          <p:cNvPicPr/>
          <p:nvPr/>
        </p:nvPicPr>
        <p:blipFill>
          <a:blip r:embed="rId2"/>
          <a:stretch/>
        </p:blipFill>
        <p:spPr>
          <a:xfrm>
            <a:off x="668880" y="1944000"/>
            <a:ext cx="8169840" cy="295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99418" y="168982"/>
            <a:ext cx="8784720" cy="828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080" algn="just">
              <a:lnSpc>
                <a:spcPct val="90000"/>
              </a:lnSpc>
              <a:buClr>
                <a:srgbClr val="FF0000"/>
              </a:buClr>
            </a:pPr>
            <a:r>
              <a:rPr lang="ru-RU" sz="2000" b="1" strike="noStrike" spc="-1" dirty="0" err="1" smtClean="0">
                <a:solidFill>
                  <a:srgbClr val="FF0000"/>
                </a:solidFill>
                <a:latin typeface="Times New Roman"/>
                <a:ea typeface="DejaVu Sans"/>
              </a:rPr>
              <a:t>Завдання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 2. Культура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крові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/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спленоцитів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(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реакція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бласттрансформації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Times New Roman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- РБТЛ)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7030A0"/>
                </a:solidFill>
                <a:latin typeface="Times New Roman"/>
                <a:ea typeface="DejaVu Sans"/>
              </a:rPr>
              <a:t>Принцип методу .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Метод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грунтується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здатності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лімфоцитів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диференційного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впливом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антигенного стимулу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vitro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Інтенсивність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реакції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визначають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кількістю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бластних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форм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діляться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культурі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 err="1">
                <a:solidFill>
                  <a:srgbClr val="7030A0"/>
                </a:solidFill>
                <a:latin typeface="Times New Roman"/>
                <a:ea typeface="DejaVu Sans"/>
              </a:rPr>
              <a:t>Реактиви</a:t>
            </a:r>
            <a:r>
              <a:rPr lang="ru-RU" sz="1800" b="1" strike="noStrike" spc="-1" dirty="0">
                <a:solidFill>
                  <a:srgbClr val="7030A0"/>
                </a:solidFill>
                <a:latin typeface="Times New Roman"/>
                <a:ea typeface="DejaVu Sans"/>
              </a:rPr>
              <a:t>: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Сироватки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ембріонів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корів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2.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Середовище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RPMI-1640. 3. HEPES. 4. 2-меркаптоетанол. 5.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Стандартні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мітогени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(ФГА,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ЛПС). 6. 3H-тимідин. 7.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Фарба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Романовському-Гімзе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Для постановки РБТЛ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впливом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мітогенів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vitro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стерильно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виділяють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лімфоцити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спленоцити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Лімфоцити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спленоцити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концентрації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2х(10 в 6-му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ступені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)/мл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культивують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середовищі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RPMI-1640, яке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містить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10%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інактивованої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сироватки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ембріонів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корів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2-меркаптоетанолу,  20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HEPES, ФГА (10 мкг/мл),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Кон-А (5 мкг/мл),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ЛПС  (50-100 мкг/мл). Культуру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інкубують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72 год при 37 град. С. За 4  год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закінчення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інкубації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кожної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проби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вносять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 1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мкКюри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3H-тимідину.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Підготовку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проб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виміру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рівня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радіоактивності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загальноприйнятою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методикою.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Результати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вигляді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СРМ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кількість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імпульсів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за 1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на 10 в 6-му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ступені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індексу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стимуляції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відношення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імпульсів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досліді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імпульсів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).Для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визначення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функціональної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активності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Т-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можна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також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використовувати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РБТЛ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постановці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за методом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U.Junge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яким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реєстрація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результатів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реакції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проводиться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візуально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мікроскопом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інкубують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як і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першому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випадку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Потім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роблять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мазки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предметних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скельцях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підсушують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фіксують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метиловим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абсолютним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етиловим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спиртом,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фарбують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за методом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Романовського-Гімзе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мікроскопом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збільшенні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7х10, 8х90)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визначають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відсоток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нестимульованих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стимульованих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та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типових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бластних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форм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лімфоцитів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підраховуючи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200-500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лімфоїдного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ряду.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endParaRPr lang="ru-RU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5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224457"/>
            <a:ext cx="83127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можна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проводити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поверхневим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глибинним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b="1" dirty="0"/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періодичним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безперервним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методами, в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аеробних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анаеробних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умовах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.</a:t>
            </a:r>
            <a:r>
              <a:rPr lang="ru-RU" b="1" dirty="0"/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Спосіб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залежить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кінцевої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мети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: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накопичення</a:t>
            </a:r>
            <a:r>
              <a:rPr lang="ru-RU" b="1" dirty="0"/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біомаси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отримання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окремого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продукту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життєдіяльності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мікроорганізму</a:t>
            </a:r>
            <a:r>
              <a:rPr lang="ru-RU" b="1" dirty="0"/>
              <a:t> 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b="1" dirty="0" err="1" smtClean="0">
                <a:effectLst/>
                <a:latin typeface="Arial" panose="020B0604020202020204" pitchFamily="34" charset="0"/>
              </a:rPr>
              <a:t>метаболіту</a:t>
            </a:r>
            <a:r>
              <a:rPr lang="ru-RU" b="1" dirty="0" smtClean="0">
                <a:effectLst/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Поверхневий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біотехнологічний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– у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поверхневої</a:t>
            </a:r>
            <a:r>
              <a:rPr lang="ru-RU" b="1" dirty="0"/>
              <a:t> </a:t>
            </a:r>
            <a:r>
              <a:rPr lang="ru-RU" b="1" dirty="0" err="1" smtClean="0"/>
              <a:t>ферментації</a:t>
            </a:r>
            <a:r>
              <a:rPr lang="ru-RU" b="1" dirty="0"/>
              <a:t> </a:t>
            </a:r>
            <a:r>
              <a:rPr lang="ru-RU" b="1" dirty="0" err="1" smtClean="0"/>
              <a:t>біооб'єкт</a:t>
            </a:r>
            <a:r>
              <a:rPr lang="ru-RU" b="1" dirty="0" smtClean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рости</a:t>
            </a:r>
            <a:r>
              <a:rPr lang="ru-RU" b="1" dirty="0"/>
              <a:t> на </a:t>
            </a:r>
            <a:r>
              <a:rPr lang="ru-RU" b="1" dirty="0" err="1"/>
              <a:t>рідкому</a:t>
            </a:r>
            <a:r>
              <a:rPr lang="ru-RU" b="1" dirty="0"/>
              <a:t>, твердому, </a:t>
            </a:r>
            <a:r>
              <a:rPr lang="ru-RU" b="1" dirty="0" err="1"/>
              <a:t>сипучому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 smtClean="0"/>
              <a:t>пастоподібному</a:t>
            </a:r>
            <a:r>
              <a:rPr lang="ru-RU" b="1" dirty="0"/>
              <a:t> </a:t>
            </a:r>
            <a:r>
              <a:rPr lang="ru-RU" b="1" dirty="0" err="1" smtClean="0"/>
              <a:t>живильному</a:t>
            </a:r>
            <a:r>
              <a:rPr lang="ru-RU" b="1" dirty="0" smtClean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. </a:t>
            </a:r>
            <a:r>
              <a:rPr lang="ru-RU" b="1" dirty="0" err="1"/>
              <a:t>Зростання</a:t>
            </a:r>
            <a:r>
              <a:rPr lang="ru-RU" b="1" dirty="0"/>
              <a:t> </a:t>
            </a:r>
            <a:r>
              <a:rPr lang="ru-RU" b="1" dirty="0" err="1"/>
              <a:t>біооб’єкту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на </a:t>
            </a:r>
            <a:r>
              <a:rPr lang="ru-RU" b="1" dirty="0" err="1"/>
              <a:t>поверхні</a:t>
            </a:r>
            <a:r>
              <a:rPr lang="ru-RU" b="1" dirty="0"/>
              <a:t> і в </a:t>
            </a:r>
            <a:r>
              <a:rPr lang="ru-RU" b="1" dirty="0" smtClean="0"/>
              <a:t>порах</a:t>
            </a:r>
            <a:r>
              <a:rPr lang="ru-RU" b="1" dirty="0"/>
              <a:t> </a:t>
            </a:r>
            <a:r>
              <a:rPr lang="ru-RU" b="1" dirty="0" err="1" smtClean="0"/>
              <a:t>твердих</a:t>
            </a:r>
            <a:r>
              <a:rPr lang="ru-RU" b="1" dirty="0" smtClean="0"/>
              <a:t> </a:t>
            </a:r>
            <a:r>
              <a:rPr lang="ru-RU" b="1" dirty="0" err="1"/>
              <a:t>частинок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культивування</a:t>
            </a:r>
            <a:r>
              <a:rPr lang="ru-RU" b="1" dirty="0"/>
              <a:t> </a:t>
            </a:r>
            <a:r>
              <a:rPr lang="ru-RU" b="1" dirty="0" err="1"/>
              <a:t>вимагає</a:t>
            </a:r>
            <a:r>
              <a:rPr lang="ru-RU" b="1" dirty="0"/>
              <a:t> великих </a:t>
            </a:r>
            <a:r>
              <a:rPr lang="ru-RU" b="1" dirty="0" err="1" smtClean="0"/>
              <a:t>площ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/>
              <a:t>виникають</a:t>
            </a:r>
            <a:r>
              <a:rPr lang="ru-RU" b="1" dirty="0"/>
              <a:t> </a:t>
            </a:r>
            <a:r>
              <a:rPr lang="ru-RU" b="1" dirty="0" err="1"/>
              <a:t>труднощі</a:t>
            </a:r>
            <a:r>
              <a:rPr lang="ru-RU" b="1" dirty="0"/>
              <a:t> у </a:t>
            </a:r>
            <a:r>
              <a:rPr lang="ru-RU" b="1" dirty="0" err="1"/>
              <a:t>створенні</a:t>
            </a:r>
            <a:r>
              <a:rPr lang="ru-RU" b="1" dirty="0"/>
              <a:t> </a:t>
            </a:r>
            <a:r>
              <a:rPr lang="ru-RU" b="1" dirty="0" err="1"/>
              <a:t>асептичних</a:t>
            </a:r>
            <a:r>
              <a:rPr lang="ru-RU" b="1" dirty="0"/>
              <a:t> умов, </a:t>
            </a:r>
            <a:r>
              <a:rPr lang="ru-RU" b="1" dirty="0" err="1"/>
              <a:t>підтримці</a:t>
            </a:r>
            <a:r>
              <a:rPr lang="ru-RU" b="1" dirty="0"/>
              <a:t> </a:t>
            </a:r>
            <a:r>
              <a:rPr lang="ru-RU" b="1" dirty="0" err="1" smtClean="0"/>
              <a:t>постійної</a:t>
            </a:r>
            <a:r>
              <a:rPr lang="ru-RU" b="1" dirty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всьому</a:t>
            </a:r>
            <a:r>
              <a:rPr lang="ru-RU" b="1" dirty="0"/>
              <a:t> </a:t>
            </a:r>
            <a:r>
              <a:rPr lang="ru-RU" b="1" dirty="0" err="1"/>
              <a:t>ферментаційному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 і у </a:t>
            </a:r>
            <a:r>
              <a:rPr lang="ru-RU" b="1" dirty="0" err="1"/>
              <a:t>відведенні</a:t>
            </a:r>
            <a:r>
              <a:rPr lang="ru-RU" b="1" dirty="0"/>
              <a:t> тепла. </a:t>
            </a:r>
            <a:r>
              <a:rPr lang="ru-RU" b="1" dirty="0" err="1" smtClean="0"/>
              <a:t>Вихід</a:t>
            </a:r>
            <a:r>
              <a:rPr lang="ru-RU" b="1" dirty="0"/>
              <a:t> </a:t>
            </a:r>
            <a:r>
              <a:rPr lang="ru-RU" b="1" dirty="0" smtClean="0"/>
              <a:t>продукту </a:t>
            </a:r>
            <a:r>
              <a:rPr lang="ru-RU" b="1" dirty="0" err="1"/>
              <a:t>біосинтезу</a:t>
            </a:r>
            <a:r>
              <a:rPr lang="ru-RU" b="1" dirty="0"/>
              <a:t> невеликий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Глибинний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біотехнологічний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процес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  <a:r>
              <a:rPr lang="ru-RU" b="1" dirty="0" err="1"/>
              <a:t>даний</a:t>
            </a:r>
            <a:r>
              <a:rPr lang="ru-RU" b="1" dirty="0"/>
              <a:t> метод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 smtClean="0"/>
              <a:t>досконалий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r>
              <a:rPr lang="ru-RU" b="1" dirty="0" smtClean="0"/>
              <a:t>легко </a:t>
            </a:r>
            <a:r>
              <a:rPr lang="ru-RU" b="1" dirty="0" err="1"/>
              <a:t>піддається</a:t>
            </a:r>
            <a:r>
              <a:rPr lang="ru-RU" b="1" dirty="0"/>
              <a:t> </a:t>
            </a:r>
            <a:r>
              <a:rPr lang="ru-RU" b="1" dirty="0" err="1"/>
              <a:t>механізації</a:t>
            </a:r>
            <a:r>
              <a:rPr lang="ru-RU" b="1" dirty="0"/>
              <a:t> і є </a:t>
            </a:r>
            <a:r>
              <a:rPr lang="ru-RU" b="1" dirty="0" err="1"/>
              <a:t>основним</a:t>
            </a:r>
            <a:r>
              <a:rPr lang="ru-RU" b="1" dirty="0"/>
              <a:t> </a:t>
            </a:r>
            <a:r>
              <a:rPr lang="ru-RU" b="1" dirty="0" err="1"/>
              <a:t>промисловим</a:t>
            </a:r>
            <a:r>
              <a:rPr lang="ru-RU" b="1" dirty="0"/>
              <a:t> методом </a:t>
            </a:r>
            <a:r>
              <a:rPr lang="ru-RU" b="1" dirty="0" err="1" smtClean="0"/>
              <a:t>культивування</a:t>
            </a:r>
            <a:r>
              <a:rPr lang="ru-RU" b="1" dirty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/>
              <a:t>ферментації</a:t>
            </a:r>
            <a:r>
              <a:rPr lang="ru-RU" b="1" dirty="0"/>
              <a:t>.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культивування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в </a:t>
            </a:r>
            <a:r>
              <a:rPr lang="ru-RU" b="1" dirty="0" err="1"/>
              <a:t>рідкому</a:t>
            </a:r>
            <a:r>
              <a:rPr lang="ru-RU" b="1" dirty="0"/>
              <a:t> </a:t>
            </a:r>
            <a:r>
              <a:rPr lang="ru-RU" b="1" dirty="0" err="1" smtClean="0"/>
              <a:t>поживному</a:t>
            </a:r>
            <a:r>
              <a:rPr lang="ru-RU" b="1" dirty="0"/>
              <a:t> </a:t>
            </a:r>
            <a:r>
              <a:rPr lang="ru-RU" b="1" dirty="0" err="1" smtClean="0"/>
              <a:t>середовищі</a:t>
            </a:r>
            <a:r>
              <a:rPr lang="ru-RU" b="1" dirty="0"/>
              <a:t>, в </a:t>
            </a:r>
            <a:r>
              <a:rPr lang="ru-RU" b="1" dirty="0" err="1"/>
              <a:t>біореакторах</a:t>
            </a:r>
            <a:r>
              <a:rPr lang="ru-RU" b="1" dirty="0"/>
              <a:t> </a:t>
            </a:r>
            <a:r>
              <a:rPr lang="ru-RU" b="1" dirty="0" err="1"/>
              <a:t>об'ємом</a:t>
            </a:r>
            <a:r>
              <a:rPr lang="ru-RU" b="1" dirty="0"/>
              <a:t> до 100 м</a:t>
            </a:r>
            <a:r>
              <a:rPr lang="ru-RU" b="1" baseline="30000" dirty="0"/>
              <a:t>3</a:t>
            </a:r>
            <a:r>
              <a:rPr lang="ru-RU" b="1" dirty="0"/>
              <a:t>. Перед </a:t>
            </a:r>
            <a:r>
              <a:rPr lang="ru-RU" b="1" dirty="0" err="1"/>
              <a:t>заповненням</a:t>
            </a:r>
            <a:r>
              <a:rPr lang="ru-RU" b="1" dirty="0"/>
              <a:t> ферментер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стерилізують</a:t>
            </a:r>
            <a:r>
              <a:rPr lang="ru-RU" b="1" dirty="0"/>
              <a:t> </a:t>
            </a:r>
            <a:r>
              <a:rPr lang="ru-RU" b="1" dirty="0" err="1"/>
              <a:t>гарячою</a:t>
            </a:r>
            <a:r>
              <a:rPr lang="ru-RU" b="1" dirty="0"/>
              <a:t> парою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тиском</a:t>
            </a:r>
            <a:r>
              <a:rPr lang="ru-RU" b="1" dirty="0"/>
              <a:t>.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заповнюють</a:t>
            </a:r>
            <a:r>
              <a:rPr lang="ru-RU" b="1" dirty="0"/>
              <a:t> </a:t>
            </a:r>
            <a:r>
              <a:rPr lang="ru-RU" b="1" dirty="0" err="1" smtClean="0"/>
              <a:t>охолодженим</a:t>
            </a:r>
            <a:r>
              <a:rPr lang="ru-RU" b="1" dirty="0"/>
              <a:t> </a:t>
            </a:r>
            <a:r>
              <a:rPr lang="ru-RU" b="1" dirty="0" err="1" smtClean="0"/>
              <a:t>живильним</a:t>
            </a:r>
            <a:r>
              <a:rPr lang="ru-RU" b="1" dirty="0" smtClean="0"/>
              <a:t> </a:t>
            </a:r>
            <a:r>
              <a:rPr lang="ru-RU" b="1" dirty="0" err="1"/>
              <a:t>середовищем</a:t>
            </a:r>
            <a:r>
              <a:rPr lang="ru-RU" b="1" dirty="0"/>
              <a:t>. </a:t>
            </a:r>
            <a:r>
              <a:rPr lang="ru-RU" b="1" dirty="0" err="1"/>
              <a:t>Посівний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b="1" dirty="0" err="1"/>
              <a:t>вносять</a:t>
            </a:r>
            <a:r>
              <a:rPr lang="ru-RU" b="1" dirty="0"/>
              <a:t> у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5 до 20 </a:t>
            </a:r>
            <a:r>
              <a:rPr lang="ru-RU" b="1" dirty="0" smtClean="0"/>
              <a:t>%</a:t>
            </a:r>
            <a:r>
              <a:rPr lang="ru-RU" b="1" dirty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використовуваного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робить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 smtClean="0"/>
              <a:t>високоефективним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b="1" dirty="0" err="1" smtClean="0"/>
              <a:t>Накопичується</a:t>
            </a:r>
            <a:r>
              <a:rPr lang="ru-RU" b="1" dirty="0" smtClean="0"/>
              <a:t> </a:t>
            </a:r>
            <a:r>
              <a:rPr lang="ru-RU" b="1" dirty="0"/>
              <a:t>велика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цільового</a:t>
            </a:r>
            <a:r>
              <a:rPr lang="ru-RU" b="1" dirty="0"/>
              <a:t> продукту.</a:t>
            </a:r>
            <a:endParaRPr lang="ru-RU" b="1" dirty="0" smtClean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85787" y="1278240"/>
          <a:ext cx="8329617" cy="510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64">
                  <a:extLst>
                    <a:ext uri="{9D8B030D-6E8A-4147-A177-3AD203B41FA5}">
                      <a16:colId xmlns:a16="http://schemas.microsoft.com/office/drawing/2014/main" val="1694650674"/>
                    </a:ext>
                  </a:extLst>
                </a:gridCol>
                <a:gridCol w="4972053">
                  <a:extLst>
                    <a:ext uri="{9D8B030D-6E8A-4147-A177-3AD203B41FA5}">
                      <a16:colId xmlns:a16="http://schemas.microsoft.com/office/drawing/2014/main" val="2733433991"/>
                    </a:ext>
                  </a:extLst>
                </a:gridCol>
              </a:tblGrid>
              <a:tr h="414935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Напрямок дослідження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Предмет</a:t>
                      </a:r>
                      <a:r>
                        <a:rPr lang="uk-UA" sz="2000" baseline="0" dirty="0" smtClean="0"/>
                        <a:t> дослідження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37638"/>
                  </a:ext>
                </a:extLst>
              </a:tr>
              <a:tr h="1121463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1)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Проліферативна</a:t>
                      </a:r>
                      <a:r>
                        <a:rPr lang="uk-UA" sz="2000" baseline="0" dirty="0" smtClean="0"/>
                        <a:t> активність лімфоцитів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Здатність</a:t>
                      </a:r>
                      <a:r>
                        <a:rPr lang="uk-UA" sz="2000" baseline="0" dirty="0" smtClean="0"/>
                        <a:t> клітин реагувати на активаційний сигнал </a:t>
                      </a:r>
                      <a:r>
                        <a:rPr lang="uk-UA" sz="2000" baseline="0" dirty="0" err="1" smtClean="0"/>
                        <a:t>бластною</a:t>
                      </a:r>
                      <a:r>
                        <a:rPr lang="uk-UA" sz="2000" baseline="0" dirty="0" smtClean="0"/>
                        <a:t> трансформацією, вступом у мітотичний цикл та наступною проліферацією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376"/>
                  </a:ext>
                </a:extLst>
              </a:tr>
              <a:tr h="1372477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2) </a:t>
                      </a:r>
                      <a:r>
                        <a:rPr lang="uk-UA" sz="2000" dirty="0" err="1" smtClean="0"/>
                        <a:t>Цитокінпродукуюча</a:t>
                      </a:r>
                      <a:r>
                        <a:rPr lang="uk-UA" sz="2000" dirty="0" smtClean="0"/>
                        <a:t> активність лімфоцитів та інших</a:t>
                      </a:r>
                      <a:r>
                        <a:rPr lang="uk-UA" sz="2000" baseline="0" dirty="0" smtClean="0"/>
                        <a:t> типів </a:t>
                      </a:r>
                      <a:r>
                        <a:rPr lang="uk-UA" sz="2000" baseline="0" dirty="0" err="1" smtClean="0"/>
                        <a:t>імунокомпетентних</a:t>
                      </a:r>
                      <a:r>
                        <a:rPr lang="uk-UA" sz="2000" baseline="0" dirty="0" smtClean="0"/>
                        <a:t> клітин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Регуляторні функції</a:t>
                      </a:r>
                      <a:r>
                        <a:rPr lang="uk-UA" sz="2000" baseline="0" dirty="0" smtClean="0"/>
                        <a:t> клітин і особливості механізмів імунних реакцій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68871"/>
                  </a:ext>
                </a:extLst>
              </a:tr>
              <a:tr h="201083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3) </a:t>
                      </a:r>
                      <a:r>
                        <a:rPr lang="uk-UA" sz="2000" dirty="0" err="1" smtClean="0"/>
                        <a:t>Ефекторні</a:t>
                      </a:r>
                      <a:r>
                        <a:rPr lang="uk-UA" sz="2000" dirty="0" smtClean="0"/>
                        <a:t> функції</a:t>
                      </a:r>
                      <a:r>
                        <a:rPr lang="uk-UA" sz="2000" baseline="0" dirty="0" smtClean="0"/>
                        <a:t> лімфоцитів, в </a:t>
                      </a:r>
                      <a:r>
                        <a:rPr lang="uk-UA" sz="2000" baseline="0" dirty="0" err="1" smtClean="0"/>
                        <a:t>т.ч</a:t>
                      </a:r>
                      <a:r>
                        <a:rPr lang="uk-UA" sz="2000" baseline="0" dirty="0" smtClean="0"/>
                        <a:t>. цитотоксична активність, продукція антитіл, розвиток </a:t>
                      </a:r>
                      <a:r>
                        <a:rPr lang="uk-UA" sz="2000" baseline="0" dirty="0" err="1" smtClean="0"/>
                        <a:t>гіперчутливості</a:t>
                      </a:r>
                      <a:r>
                        <a:rPr lang="uk-UA" sz="2000" baseline="0" dirty="0" smtClean="0"/>
                        <a:t> сповільненого типу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Здатність до розвитку </a:t>
                      </a:r>
                      <a:r>
                        <a:rPr lang="uk-UA" sz="2000" dirty="0" err="1" smtClean="0"/>
                        <a:t>ефекторних</a:t>
                      </a:r>
                      <a:r>
                        <a:rPr lang="uk-UA" sz="2000" dirty="0" smtClean="0"/>
                        <a:t> реакцій лімфоцитів, виконуваних</a:t>
                      </a:r>
                      <a:r>
                        <a:rPr lang="uk-UA" sz="2000" baseline="0" dirty="0" smtClean="0"/>
                        <a:t> клітинами у межах </a:t>
                      </a:r>
                      <a:r>
                        <a:rPr lang="uk-UA" sz="2000" baseline="0" dirty="0" err="1" smtClean="0"/>
                        <a:t>ефекторної</a:t>
                      </a:r>
                      <a:r>
                        <a:rPr lang="uk-UA" sz="2000" baseline="0" dirty="0" smtClean="0"/>
                        <a:t>/продуктивної фази імунної відповіді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766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3857" y="318655"/>
            <a:ext cx="7736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Основні напрямки дослідження функціональних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властивостей лімфоцитів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37"/>
          <p:cNvPicPr/>
          <p:nvPr/>
        </p:nvPicPr>
        <p:blipFill>
          <a:blip r:embed="rId2"/>
          <a:stretch/>
        </p:blipFill>
        <p:spPr>
          <a:xfrm>
            <a:off x="209700" y="3793106"/>
            <a:ext cx="4321823" cy="2952877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3"/>
          <a:stretch/>
        </p:blipFill>
        <p:spPr>
          <a:xfrm>
            <a:off x="209700" y="288000"/>
            <a:ext cx="4614300" cy="331164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39"/>
          <p:cNvPicPr/>
          <p:nvPr/>
        </p:nvPicPr>
        <p:blipFill>
          <a:blip r:embed="rId4"/>
          <a:stretch/>
        </p:blipFill>
        <p:spPr>
          <a:xfrm>
            <a:off x="5037840" y="567900"/>
            <a:ext cx="3961800" cy="275184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140"/>
          <p:cNvPicPr/>
          <p:nvPr/>
        </p:nvPicPr>
        <p:blipFill>
          <a:blip r:embed="rId5"/>
          <a:srcRect l="16232" t="13284" r="9943" b="28902"/>
          <a:stretch/>
        </p:blipFill>
        <p:spPr>
          <a:xfrm>
            <a:off x="4824000" y="4117725"/>
            <a:ext cx="4175640" cy="2303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4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88000" y="360000"/>
            <a:ext cx="8495280" cy="60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Оцінка</a:t>
            </a:r>
            <a:r>
              <a:rPr lang="ru-RU" sz="24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проліферативної</a:t>
            </a:r>
            <a:r>
              <a:rPr lang="ru-RU" sz="24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активності</a:t>
            </a:r>
            <a:r>
              <a:rPr lang="ru-RU" sz="24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лімфоцитів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оцінки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проліферативної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відповіді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досліджуваного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зразка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додають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будь-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який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стандартний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мітоген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або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антиген і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культивують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протягом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24-72 год.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Нормальні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повинні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відповісти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i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посиленням</a:t>
            </a:r>
            <a:r>
              <a:rPr lang="ru-RU" sz="20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синтезу ДНК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яке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реєструється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способами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залежності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обраної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методики.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Крім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посилення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синтезу ДНК,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відбувається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i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зміна</a:t>
            </a:r>
            <a:r>
              <a:rPr lang="ru-RU" sz="20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мембранного фенотипу </a:t>
            </a:r>
            <a:r>
              <a:rPr lang="ru-RU" sz="2000" b="1" i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також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змінюється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i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активність</a:t>
            </a:r>
            <a:r>
              <a:rPr lang="ru-RU" sz="20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ряду </a:t>
            </a:r>
            <a:r>
              <a:rPr lang="ru-RU" sz="2000" b="1" i="1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ферментних</a:t>
            </a:r>
            <a:r>
              <a:rPr lang="ru-RU" sz="20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систем.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Відповідно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реєстрацію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стимулюючий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сигнал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можна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проводити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способами. 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У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більшості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випадків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дослідження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проводиться за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загальною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схемою (рис.).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Якщо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перші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етапи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постановки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проліферативних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тестів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внесення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культуру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стимулятора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подальшою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інкубацією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практично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однакові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то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реєстрації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ефекту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Причому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кожен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перерахованих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характеризується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як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своїми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перевагами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, так і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недоліками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(табл.).</a:t>
            </a: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909" y="506231"/>
            <a:ext cx="758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Основні феномени проліферації лімфоцитів і методи реєстрації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2" y="1092565"/>
            <a:ext cx="8042511" cy="54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76669" y="415636"/>
          <a:ext cx="8628785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117">
                  <a:extLst>
                    <a:ext uri="{9D8B030D-6E8A-4147-A177-3AD203B41FA5}">
                      <a16:colId xmlns:a16="http://schemas.microsoft.com/office/drawing/2014/main" val="774459096"/>
                    </a:ext>
                  </a:extLst>
                </a:gridCol>
                <a:gridCol w="2708996">
                  <a:extLst>
                    <a:ext uri="{9D8B030D-6E8A-4147-A177-3AD203B41FA5}">
                      <a16:colId xmlns:a16="http://schemas.microsoft.com/office/drawing/2014/main" val="1960398557"/>
                    </a:ext>
                  </a:extLst>
                </a:gridCol>
                <a:gridCol w="3269672">
                  <a:extLst>
                    <a:ext uri="{9D8B030D-6E8A-4147-A177-3AD203B41FA5}">
                      <a16:colId xmlns:a16="http://schemas.microsoft.com/office/drawing/2014/main" val="3729605521"/>
                    </a:ext>
                  </a:extLst>
                </a:gridCol>
              </a:tblGrid>
              <a:tr h="54032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Способи реєстрації результатів </a:t>
                      </a:r>
                      <a:r>
                        <a:rPr lang="uk-UA" sz="1600" dirty="0" err="1" smtClean="0"/>
                        <a:t>проліферативного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теста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Переваги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Недоліки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803"/>
                  </a:ext>
                </a:extLst>
              </a:tr>
              <a:tr h="67444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Мікроскопічний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Висока специфічність,</a:t>
                      </a:r>
                      <a:r>
                        <a:rPr lang="uk-UA" sz="1600" baseline="0" dirty="0" smtClean="0"/>
                        <a:t> легко визначити можливу бактеріальну контамінацію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Низька</a:t>
                      </a:r>
                      <a:r>
                        <a:rPr lang="uk-UA" sz="1600" baseline="0" dirty="0" smtClean="0"/>
                        <a:t> відтворюваність, тривалість дослідження, </a:t>
                      </a:r>
                      <a:r>
                        <a:rPr lang="uk-UA" sz="1600" baseline="0" dirty="0" err="1" smtClean="0"/>
                        <a:t>суб</a:t>
                      </a:r>
                      <a:r>
                        <a:rPr lang="es-ES" sz="1600" baseline="0" dirty="0" smtClean="0"/>
                        <a:t>´</a:t>
                      </a:r>
                      <a:r>
                        <a:rPr lang="uk-UA" sz="1600" baseline="0" dirty="0" err="1" smtClean="0"/>
                        <a:t>єктивний</a:t>
                      </a:r>
                      <a:r>
                        <a:rPr lang="uk-UA" sz="1600" baseline="0" dirty="0" smtClean="0"/>
                        <a:t> фактор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01075"/>
                  </a:ext>
                </a:extLst>
              </a:tr>
              <a:tr h="39075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Ізотопний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Висока специфічність,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висока </a:t>
                      </a:r>
                      <a:r>
                        <a:rPr lang="uk-UA" sz="1600" baseline="0" dirty="0" smtClean="0"/>
                        <a:t>відтворюваність, відсутність </a:t>
                      </a:r>
                      <a:r>
                        <a:rPr lang="uk-UA" sz="1600" baseline="0" dirty="0" err="1" smtClean="0"/>
                        <a:t>суб</a:t>
                      </a:r>
                      <a:r>
                        <a:rPr lang="es-ES" sz="1600" baseline="0" dirty="0" smtClean="0"/>
                        <a:t>´</a:t>
                      </a:r>
                      <a:r>
                        <a:rPr lang="uk-UA" sz="1600" baseline="0" dirty="0" err="1" smtClean="0"/>
                        <a:t>єктивного</a:t>
                      </a:r>
                      <a:r>
                        <a:rPr lang="uk-UA" sz="1600" baseline="0" dirty="0" smtClean="0"/>
                        <a:t> фактор</a:t>
                      </a:r>
                      <a:r>
                        <a:rPr lang="ru-RU" sz="1600" baseline="0" dirty="0" smtClean="0"/>
                        <a:t>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Потрібні умови для роботи в лабораторії з радіоактивним</a:t>
                      </a:r>
                      <a:r>
                        <a:rPr lang="uk-UA" sz="1600" baseline="0" dirty="0" smtClean="0"/>
                        <a:t>и ізотопами. Є проблема диференціювання проліферації клітин від бактеріальної контамінації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45633"/>
                  </a:ext>
                </a:extLst>
              </a:tr>
              <a:tr h="96349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Проточна </a:t>
                      </a:r>
                      <a:r>
                        <a:rPr lang="uk-UA" sz="1600" dirty="0" err="1" smtClean="0"/>
                        <a:t>цитофлюориметрія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Висока специфічність,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висока </a:t>
                      </a:r>
                      <a:r>
                        <a:rPr lang="uk-UA" sz="1600" baseline="0" dirty="0" smtClean="0"/>
                        <a:t>відтворюваність, відсутність </a:t>
                      </a:r>
                      <a:r>
                        <a:rPr lang="uk-UA" sz="1600" baseline="0" dirty="0" err="1" smtClean="0"/>
                        <a:t>суб</a:t>
                      </a:r>
                      <a:r>
                        <a:rPr lang="es-ES" sz="1600" baseline="0" dirty="0" smtClean="0"/>
                        <a:t>´</a:t>
                      </a:r>
                      <a:r>
                        <a:rPr lang="uk-UA" sz="1600" baseline="0" dirty="0" err="1" smtClean="0"/>
                        <a:t>єктивного</a:t>
                      </a:r>
                      <a:r>
                        <a:rPr lang="uk-UA" sz="1600" baseline="0" dirty="0" smtClean="0"/>
                        <a:t> фактор</a:t>
                      </a:r>
                      <a:r>
                        <a:rPr lang="ru-RU" sz="1600" baseline="0" dirty="0" smtClean="0"/>
                        <a:t>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Висока вартість реактивів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97175"/>
                  </a:ext>
                </a:extLst>
              </a:tr>
              <a:tr h="96349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Спектрофотометрія (МТТ-тест)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Висока специфічність,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висока </a:t>
                      </a:r>
                      <a:r>
                        <a:rPr lang="uk-UA" sz="1600" baseline="0" dirty="0" smtClean="0"/>
                        <a:t>відтворюваність, відсутність </a:t>
                      </a:r>
                      <a:r>
                        <a:rPr lang="uk-UA" sz="1600" baseline="0" dirty="0" err="1" smtClean="0"/>
                        <a:t>суб</a:t>
                      </a:r>
                      <a:r>
                        <a:rPr lang="es-ES" sz="1600" baseline="0" dirty="0" smtClean="0"/>
                        <a:t>´</a:t>
                      </a:r>
                      <a:r>
                        <a:rPr lang="uk-UA" sz="1600" baseline="0" dirty="0" err="1" smtClean="0"/>
                        <a:t>єктивного</a:t>
                      </a:r>
                      <a:r>
                        <a:rPr lang="uk-UA" sz="1600" baseline="0" dirty="0" smtClean="0"/>
                        <a:t> фактор</a:t>
                      </a:r>
                      <a:r>
                        <a:rPr lang="ru-RU" sz="1600" baseline="0" dirty="0" smtClean="0"/>
                        <a:t>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Потрібно більше,</a:t>
                      </a:r>
                      <a:r>
                        <a:rPr lang="uk-UA" sz="1600" baseline="0" dirty="0" smtClean="0"/>
                        <a:t> ніж в інших випадках клітин, тобто і більший зразок </a:t>
                      </a:r>
                      <a:r>
                        <a:rPr lang="uk-UA" sz="1600" baseline="0" dirty="0" err="1" smtClean="0"/>
                        <a:t>біоматеріалу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214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6669" y="6237316"/>
            <a:ext cx="679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*</a:t>
            </a:r>
            <a:r>
              <a:rPr lang="ru-RU" sz="1200" b="1" dirty="0" smtClean="0"/>
              <a:t>МТТ - </a:t>
            </a:r>
            <a:r>
              <a:rPr lang="ru-RU" sz="1200" b="1" dirty="0" err="1" smtClean="0"/>
              <a:t>жовтий</a:t>
            </a:r>
            <a:r>
              <a:rPr lang="ru-RU" sz="1200" b="1" dirty="0" smtClean="0"/>
              <a:t> </a:t>
            </a:r>
            <a:r>
              <a:rPr lang="ru-RU" sz="1200" b="1" dirty="0" err="1"/>
              <a:t>тетразол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відновлюється</a:t>
            </a:r>
            <a:r>
              <a:rPr lang="ru-RU" sz="1200" b="1" dirty="0"/>
              <a:t> в </a:t>
            </a:r>
            <a:r>
              <a:rPr lang="ru-RU" sz="1200" b="1" dirty="0" err="1"/>
              <a:t>пурпуровий</a:t>
            </a:r>
            <a:r>
              <a:rPr lang="ru-RU" sz="1200" b="1" dirty="0"/>
              <a:t> </a:t>
            </a:r>
            <a:r>
              <a:rPr lang="ru-RU" sz="1200" b="1" dirty="0" err="1"/>
              <a:t>формазан</a:t>
            </a:r>
            <a:r>
              <a:rPr lang="ru-RU" sz="1200" b="1" dirty="0"/>
              <a:t> у </a:t>
            </a:r>
            <a:r>
              <a:rPr lang="ru-RU" sz="1200" b="1" dirty="0" err="1"/>
              <a:t>живих</a:t>
            </a:r>
            <a:r>
              <a:rPr lang="ru-RU" sz="1200" b="1" dirty="0"/>
              <a:t> </a:t>
            </a:r>
            <a:r>
              <a:rPr lang="ru-RU" sz="1200" b="1" dirty="0" err="1"/>
              <a:t>клітинах</a:t>
            </a:r>
            <a:r>
              <a:rPr lang="ru-RU" sz="1200" b="1" dirty="0"/>
              <a:t>; </a:t>
            </a:r>
            <a:endParaRPr lang="ru-RU" sz="1200" b="1" dirty="0" smtClean="0"/>
          </a:p>
          <a:p>
            <a:r>
              <a:rPr lang="ru-RU" sz="1200" b="1" dirty="0" err="1" smtClean="0"/>
              <a:t>розчинний</a:t>
            </a:r>
            <a:r>
              <a:rPr lang="ru-RU" sz="1200" b="1" dirty="0" smtClean="0"/>
              <a:t> </a:t>
            </a:r>
            <a:r>
              <a:rPr lang="ru-RU" sz="1200" b="1" dirty="0"/>
              <a:t>компонент (</a:t>
            </a:r>
            <a:r>
              <a:rPr lang="ru-RU" sz="1200" b="1" dirty="0" err="1"/>
              <a:t>диметилсульфоксид</a:t>
            </a:r>
            <a:r>
              <a:rPr lang="ru-RU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/>
          <p:nvPr/>
        </p:nvPicPr>
        <p:blipFill>
          <a:blip r:embed="rId2"/>
          <a:srcRect l="14352" r="17991"/>
          <a:stretch/>
        </p:blipFill>
        <p:spPr>
          <a:xfrm>
            <a:off x="695236" y="1413163"/>
            <a:ext cx="7659055" cy="3127844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163880" y="4747320"/>
            <a:ext cx="2003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ЛІМФОЦИТИ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824000" y="4752000"/>
            <a:ext cx="3743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ТРАНСФОРМАЦІЯ В БЛАСТИ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6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/>
          <p:cNvPicPr/>
          <p:nvPr/>
        </p:nvPicPr>
        <p:blipFill>
          <a:blip r:embed="rId2"/>
          <a:stretch/>
        </p:blipFill>
        <p:spPr>
          <a:xfrm>
            <a:off x="434923" y="609599"/>
            <a:ext cx="8030204" cy="3598549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43905" t="59660" r="34840" b="13730"/>
          <a:stretch/>
        </p:blipFill>
        <p:spPr>
          <a:xfrm>
            <a:off x="568036" y="4100946"/>
            <a:ext cx="3990110" cy="260938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4876800" y="4100946"/>
            <a:ext cx="3906981" cy="26093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8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152"/>
          <p:cNvPicPr/>
          <p:nvPr/>
        </p:nvPicPr>
        <p:blipFill>
          <a:blip r:embed="rId2"/>
          <a:srcRect t="3784" b="2830"/>
          <a:stretch/>
        </p:blipFill>
        <p:spPr>
          <a:xfrm>
            <a:off x="1341000" y="72000"/>
            <a:ext cx="6362640" cy="504216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216360" y="5221800"/>
            <a:ext cx="863928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Fig. -Composite photomicrograph of sonication altered peripheral blood lymphocytes stained with Giemsa. X 2000. Photomicrograph 1. Unincubated small lymphocyte. Photomicrograph 2 and 3. Altered lymphocytes seen after 36 to 48 hours. Photomicrograph 4 to 9. Altered lymphocytes seen after 72 hours</a:t>
            </a:r>
          </a:p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000FF"/>
                </a:solidFill>
                <a:uFillTx/>
                <a:latin typeface="Arial"/>
                <a:hlinkClick r:id="rId3"/>
              </a:rPr>
              <a:t>https://www.semanticscholar.org/paper/Blast-like-transformation-induced-in-peripheral-by-Turk-Glade/09a40724359c121804aa7b092a5887ce1b268729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4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845127"/>
            <a:ext cx="8174182" cy="5444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327" y="332509"/>
            <a:ext cx="325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Зразок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схеми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дос</a:t>
            </a:r>
            <a:r>
              <a:rPr lang="uk-UA" b="1" i="1" dirty="0" err="1" smtClean="0">
                <a:solidFill>
                  <a:srgbClr val="FF0000"/>
                </a:solidFill>
              </a:rPr>
              <a:t>лідження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35760" y="360000"/>
            <a:ext cx="800352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Референтні межі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ФГА: 50 – 70%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антигеном: негативна.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Матеріал для дослідження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крові здійснюють в пробірку з гепарином.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Матеріал має бути доставлений в лабораторію впродовж 2 годин.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Підготовка пацієнта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матеріалу здійснюють в ранкові години натще, напередодні і в день забору крові виключити жирну їжу.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Інтерференція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Цитостатики, імунодепресанти, кортикостероїди, опромінення іонізуючою радіацією.</a:t>
            </a:r>
            <a:endParaRPr lang="ru-RU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197852"/>
            <a:ext cx="839585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Періодичний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біотехнологічний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досить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простий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досить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часто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застосовується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промислових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масштабах.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Однак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його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не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можна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вважати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оптимальним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У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разі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періодичного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процесу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одноразово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завантажують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реактор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всі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компоненти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живильного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середовища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посівний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матеріал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Потім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відбувається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повний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цикл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ферментації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Таким чином,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корекції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умов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біосинтезу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під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час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ферментаційного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циклу не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виконується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: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немає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постійної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підтримки</a:t>
            </a:r>
            <a:r>
              <a:rPr lang="ru-RU" sz="2000" b="1" dirty="0"/>
              <a:t> 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оптимального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співвідношення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джерел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вуглецю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азоту, фосфору,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додавання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потрібний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момент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попередників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цільового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продукту,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збереження</a:t>
            </a:r>
            <a:r>
              <a:rPr lang="ru-RU" sz="2000" b="1" dirty="0"/>
              <a:t> 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оптимального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значення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рН і т.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ін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Все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це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позначається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продуктивності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ферментації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Вихід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цільового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продукту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зменшується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</a:t>
            </a:r>
            <a:endParaRPr lang="ru-RU" sz="2000" b="1" dirty="0"/>
          </a:p>
          <a:p>
            <a:pPr algn="just"/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Безперервний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ферментації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полягає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тому,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з реактора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безперервно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відбирають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невеликі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порції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культуральної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рідини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одночасно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нього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ж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вносять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такий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самий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обсяг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живильного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середовища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Система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виявляється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проточною.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безперервного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процесу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доцільно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в тому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випадку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якщо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цільовим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продуктом є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безпосередньо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сама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біомаса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вирощуваного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мікроорганізму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9001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0000" y="360000"/>
            <a:ext cx="828792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Інтерпретація: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РБТЛ з ФГА: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↑ гіперактивність імунної системи при алергічних і аутоалергічних захворюваннях,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активація антитрансплантаційного імунітету,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гострий період первинної інфекції,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імунна відповідь на тимусзалежні антигени.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↓ онкологічні захворювання,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вторинні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первинні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СНІД,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вірусні інфекції,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опіки, травми.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по РБТЛ з антигеном: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Наявність проліферативної відповіді лімфоцитів на певний антиген дає уявлення про наявність і вираженість специфічної сенсибілізації організму.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4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62506" y="304857"/>
            <a:ext cx="8499600" cy="380266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strike="noStrike" spc="-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Навчальні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завдання</a:t>
            </a:r>
            <a:r>
              <a:rPr lang="ru-RU" sz="28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для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оформлення</a:t>
            </a:r>
            <a:r>
              <a:rPr lang="ru-RU" sz="28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протоколу:</a:t>
            </a:r>
            <a:endParaRPr lang="ru-RU" sz="2800" b="0" strike="noStrike" spc="-1" dirty="0">
              <a:latin typeface="Arial"/>
            </a:endParaRPr>
          </a:p>
          <a:p>
            <a:pPr marL="216000" indent="457200" algn="just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Складіть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схему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етапів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клітин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різними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методами та приклад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їх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культивування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216000" indent="457200" algn="just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щура та/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людини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отримайте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плазму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marL="216000" indent="457200" algn="just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щура та/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людини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отримайте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лейкоконцентрат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допомогою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гемолітичного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шоку,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желатини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фікол-верографіну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marL="216000" indent="457200" algn="just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Доведіть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концентрацію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лейкоцитів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необхідної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(1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2 млн/мл).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Зробіть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висновок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роботи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3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76000" y="2426040"/>
            <a:ext cx="824256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1510E2"/>
                </a:solidFill>
                <a:latin typeface="Arial"/>
                <a:ea typeface="DejaVu Sans"/>
              </a:rPr>
              <a:t>ДЯКУЮ ЗА УВАГУ!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491" y="350023"/>
            <a:ext cx="81603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Глибинний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метод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своїм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перевагам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широко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використовується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для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отримання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біомаси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пресовані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хлібопекарські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дріжджі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кормових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дріжджів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) і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різних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продуктів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життєдіяльності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/>
              <a:t> 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органічні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кислоти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антибіотики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амінокислот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). 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Перевага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глибинного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полягає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у тому,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цей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спосіб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не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потребує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великих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площ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і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громіздкого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обладнання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об’єм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ферментаторів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можна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збільшити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за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рахунок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збільшення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висоти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Перевагою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є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також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простота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обслуговування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можливість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автоматизації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а головне,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зручність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видалення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непошкодженого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цільного</a:t>
            </a:r>
            <a:r>
              <a:rPr lang="ru-RU" sz="2000" b="1" dirty="0"/>
              <a:t> 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продукту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із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культуральної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рідини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До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основних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показників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контролюють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процесі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виробничого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біосинтезу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належить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: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−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концентрація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біомаси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її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мікробіологічна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чистота;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− рН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культуральної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рідини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;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−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динаміка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споживання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основних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компонентів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середовища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;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−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накопичення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цільового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продукту.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85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4" y="238589"/>
            <a:ext cx="832658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Біотехнологічні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методи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культивування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біооб'єктів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виконуються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спеціальному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обладнанні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у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ферментерах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вирощують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бактерії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гриби</a:t>
            </a:r>
            <a:r>
              <a:rPr lang="ru-RU" sz="2000" b="1" dirty="0"/>
              <a:t> 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для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одержання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антибіотиків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ферментів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органічних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кислот,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деяких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вітамінів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тощо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</a:t>
            </a:r>
            <a:endParaRPr lang="ru-RU" sz="2000" b="1" dirty="0"/>
          </a:p>
          <a:p>
            <a:pPr algn="just"/>
            <a:r>
              <a:rPr lang="ru-RU" sz="2000" b="1" dirty="0" smtClean="0">
                <a:effectLst/>
                <a:latin typeface="Arial" panose="020B0604020202020204" pitchFamily="34" charset="0"/>
              </a:rPr>
              <a:t>У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подібних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ферментерах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вирощують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деякі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людини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бласти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) для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одержання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білка-інтерферону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також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деякі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види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рослинних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Однак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останні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частіше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вирощують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стаціонарних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середовищі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ущільненою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агаризованою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підкладкою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скляних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поліетиленових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ємностях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Lactobacillus</a:t>
            </a:r>
            <a:r>
              <a:rPr lang="en-US" sz="2000" b="1" dirty="0"/>
              <a:t> – </a:t>
            </a:r>
            <a:r>
              <a:rPr lang="ru-RU" sz="2000" b="1" dirty="0" err="1"/>
              <a:t>рід</a:t>
            </a:r>
            <a:r>
              <a:rPr lang="ru-RU" sz="2000" b="1" dirty="0"/>
              <a:t> </a:t>
            </a:r>
            <a:r>
              <a:rPr lang="ru-RU" sz="2000" b="1" dirty="0" err="1"/>
              <a:t>грампозитивних</a:t>
            </a:r>
            <a:r>
              <a:rPr lang="ru-RU" sz="2000" b="1" dirty="0"/>
              <a:t> факультативно </a:t>
            </a:r>
            <a:r>
              <a:rPr lang="ru-RU" sz="2000" b="1" dirty="0" err="1"/>
              <a:t>анаеробних</a:t>
            </a:r>
            <a:r>
              <a:rPr lang="ru-RU" sz="2000" b="1" dirty="0"/>
              <a:t> </a:t>
            </a:r>
            <a:r>
              <a:rPr lang="ru-RU" sz="2000" b="1" dirty="0" err="1" smtClean="0"/>
              <a:t>бактерій</a:t>
            </a:r>
            <a:r>
              <a:rPr lang="ru-RU" sz="2000" b="1" dirty="0" smtClean="0"/>
              <a:t>. До </a:t>
            </a:r>
            <a:r>
              <a:rPr lang="ru-RU" sz="2000" b="1" dirty="0"/>
              <a:t>них </a:t>
            </a:r>
            <a:r>
              <a:rPr lang="ru-RU" sz="2000" b="1" dirty="0" err="1"/>
              <a:t>належить</a:t>
            </a:r>
            <a:r>
              <a:rPr lang="ru-RU" sz="2000" b="1" dirty="0"/>
              <a:t> велика </a:t>
            </a:r>
            <a:r>
              <a:rPr lang="ru-RU" sz="2000" b="1" dirty="0" err="1"/>
              <a:t>частина</a:t>
            </a:r>
            <a:r>
              <a:rPr lang="ru-RU" sz="2000" b="1" dirty="0"/>
              <a:t> молочно-</a:t>
            </a:r>
            <a:r>
              <a:rPr lang="ru-RU" sz="2000" b="1" dirty="0" err="1"/>
              <a:t>кислих</a:t>
            </a:r>
            <a:r>
              <a:rPr lang="ru-RU" sz="2000" b="1" dirty="0"/>
              <a:t> </a:t>
            </a:r>
            <a:r>
              <a:rPr lang="ru-RU" sz="2000" b="1" dirty="0" err="1"/>
              <a:t>бактерій</a:t>
            </a:r>
            <a:r>
              <a:rPr lang="ru-RU" sz="2000" b="1" dirty="0"/>
              <a:t>, </a:t>
            </a:r>
            <a:r>
              <a:rPr lang="ru-RU" sz="2000" b="1" dirty="0" err="1"/>
              <a:t>групи</a:t>
            </a:r>
            <a:r>
              <a:rPr lang="ru-RU" sz="2000" b="1" dirty="0"/>
              <a:t>, </a:t>
            </a:r>
            <a:r>
              <a:rPr lang="ru-RU" sz="2000" b="1" dirty="0" err="1"/>
              <a:t>названої</a:t>
            </a:r>
            <a:r>
              <a:rPr lang="ru-RU" sz="2000" b="1" dirty="0"/>
              <a:t> </a:t>
            </a:r>
            <a:r>
              <a:rPr lang="ru-RU" sz="2000" b="1" dirty="0" smtClean="0"/>
              <a:t>так</a:t>
            </a:r>
            <a:r>
              <a:rPr lang="ru-RU" sz="2000" b="1" dirty="0"/>
              <a:t> </a:t>
            </a:r>
            <a:r>
              <a:rPr lang="ru-RU" sz="2000" b="1" dirty="0" smtClean="0"/>
              <a:t>за </a:t>
            </a:r>
            <a:r>
              <a:rPr lang="ru-RU" sz="2000" b="1" dirty="0"/>
              <a:t>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більшість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членів</a:t>
            </a:r>
            <a:r>
              <a:rPr lang="ru-RU" sz="2000" b="1" dirty="0"/>
              <a:t> </a:t>
            </a:r>
            <a:r>
              <a:rPr lang="ru-RU" sz="2000" b="1" dirty="0" err="1"/>
              <a:t>перетворюють</a:t>
            </a:r>
            <a:r>
              <a:rPr lang="ru-RU" sz="2000" b="1" dirty="0"/>
              <a:t> лактозу і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цукри</a:t>
            </a:r>
            <a:r>
              <a:rPr lang="ru-RU" sz="2000" b="1" dirty="0"/>
              <a:t> на </a:t>
            </a:r>
            <a:r>
              <a:rPr lang="ru-RU" sz="2000" b="1" dirty="0" err="1" smtClean="0"/>
              <a:t>молочну</a:t>
            </a:r>
            <a:r>
              <a:rPr lang="ru-RU" sz="2000" b="1" dirty="0"/>
              <a:t> </a:t>
            </a:r>
            <a:r>
              <a:rPr lang="ru-RU" sz="2000" b="1" dirty="0" smtClean="0"/>
              <a:t>кислоту</a:t>
            </a:r>
            <a:r>
              <a:rPr lang="ru-RU" sz="2000" b="1" dirty="0"/>
              <a:t>. </a:t>
            </a:r>
            <a:r>
              <a:rPr lang="ru-RU" sz="2000" b="1" dirty="0" err="1"/>
              <a:t>Деякі</a:t>
            </a:r>
            <a:r>
              <a:rPr lang="ru-RU" sz="2000" b="1" dirty="0"/>
              <a:t> </a:t>
            </a:r>
            <a:r>
              <a:rPr lang="ru-RU" sz="2000" b="1" dirty="0" err="1"/>
              <a:t>різновиди</a:t>
            </a:r>
            <a:r>
              <a:rPr lang="ru-RU" sz="2000" b="1" dirty="0"/>
              <a:t> </a:t>
            </a:r>
            <a:r>
              <a:rPr lang="en-US" sz="2000" b="1" dirty="0"/>
              <a:t>Lactobacillus </a:t>
            </a:r>
            <a:r>
              <a:rPr lang="ru-RU" sz="2000" b="1" dirty="0" err="1"/>
              <a:t>використовують</a:t>
            </a:r>
            <a:r>
              <a:rPr lang="ru-RU" sz="2000" b="1" dirty="0"/>
              <a:t> у </a:t>
            </a:r>
            <a:r>
              <a:rPr lang="ru-RU" sz="2000" b="1" dirty="0" err="1" smtClean="0"/>
              <a:t>промисловості</a:t>
            </a:r>
            <a:r>
              <a:rPr lang="ru-RU" sz="2000" b="1" dirty="0" smtClean="0"/>
              <a:t> для</a:t>
            </a:r>
            <a:r>
              <a:rPr lang="ru-RU" sz="2000" b="1" dirty="0"/>
              <a:t> </a:t>
            </a:r>
            <a:r>
              <a:rPr lang="ru-RU" sz="2000" b="1" dirty="0" err="1" smtClean="0"/>
              <a:t>виробництва</a:t>
            </a:r>
            <a:r>
              <a:rPr lang="ru-RU" sz="2000" b="1" dirty="0" smtClean="0"/>
              <a:t> </a:t>
            </a:r>
            <a:r>
              <a:rPr lang="ru-RU" sz="2000" b="1" dirty="0" err="1"/>
              <a:t>кефіру</a:t>
            </a:r>
            <a:r>
              <a:rPr lang="ru-RU" sz="2000" b="1" dirty="0"/>
              <a:t>, йогурту, </a:t>
            </a:r>
            <a:r>
              <a:rPr lang="ru-RU" sz="2000" b="1" dirty="0" err="1"/>
              <a:t>сиру</a:t>
            </a:r>
            <a:r>
              <a:rPr lang="ru-RU" sz="2000" b="1" dirty="0"/>
              <a:t>, </a:t>
            </a:r>
            <a:r>
              <a:rPr lang="ru-RU" sz="2000" b="1" dirty="0" err="1"/>
              <a:t>квашених</a:t>
            </a:r>
            <a:r>
              <a:rPr lang="ru-RU" sz="2000" b="1" dirty="0"/>
              <a:t> </a:t>
            </a:r>
            <a:r>
              <a:rPr lang="ru-RU" sz="2000" b="1" dirty="0" err="1"/>
              <a:t>овочів</a:t>
            </a:r>
            <a:r>
              <a:rPr lang="ru-RU" sz="2000" b="1" dirty="0"/>
              <a:t>, </a:t>
            </a:r>
            <a:r>
              <a:rPr lang="ru-RU" sz="2000" b="1" dirty="0" err="1"/>
              <a:t>маринадів</a:t>
            </a:r>
            <a:r>
              <a:rPr lang="ru-RU" sz="2000" b="1" dirty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/>
              <a:t> </a:t>
            </a:r>
            <a:r>
              <a:rPr lang="ru-RU" sz="2000" b="1" dirty="0" err="1" smtClean="0"/>
              <a:t>продуктів</a:t>
            </a:r>
            <a:r>
              <a:rPr lang="ru-RU" sz="2000" b="1" dirty="0" smtClean="0"/>
              <a:t> </a:t>
            </a:r>
            <a:r>
              <a:rPr lang="ru-RU" sz="2000" b="1" dirty="0"/>
              <a:t>молочнокислого </a:t>
            </a:r>
            <a:r>
              <a:rPr lang="ru-RU" sz="2000" b="1" dirty="0" err="1"/>
              <a:t>бродіння</a:t>
            </a:r>
            <a:r>
              <a:rPr lang="ru-RU" sz="2000" b="1" dirty="0"/>
              <a:t>, </a:t>
            </a:r>
            <a:r>
              <a:rPr lang="ru-RU" sz="2000" b="1" dirty="0" err="1"/>
              <a:t>наприклад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заготівлі</a:t>
            </a:r>
            <a:r>
              <a:rPr lang="ru-RU" sz="2000" b="1" dirty="0" smtClean="0"/>
              <a:t> силосу.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Концентрацію</a:t>
            </a:r>
            <a:r>
              <a:rPr lang="ru-RU" sz="2000" b="1" dirty="0" smtClean="0"/>
              <a:t> </a:t>
            </a:r>
            <a:r>
              <a:rPr lang="ru-RU" sz="2000" b="1" dirty="0" err="1"/>
              <a:t>біомаси</a:t>
            </a:r>
            <a:r>
              <a:rPr lang="ru-RU" sz="2000" b="1" dirty="0"/>
              <a:t> </a:t>
            </a:r>
            <a:r>
              <a:rPr lang="ru-RU" sz="2000" b="1" dirty="0" err="1"/>
              <a:t>визначають</a:t>
            </a:r>
            <a:r>
              <a:rPr lang="ru-RU" sz="2000" b="1" dirty="0"/>
              <a:t> </a:t>
            </a:r>
            <a:r>
              <a:rPr lang="ru-RU" sz="2000" b="1" dirty="0" err="1"/>
              <a:t>ваговим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 smtClean="0"/>
              <a:t>нефелометричним</a:t>
            </a:r>
            <a:r>
              <a:rPr lang="ru-RU" sz="2000" b="1" dirty="0"/>
              <a:t> </a:t>
            </a:r>
            <a:r>
              <a:rPr lang="ru-RU" sz="2000" b="1" dirty="0" smtClean="0"/>
              <a:t>методом.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039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457200"/>
            <a:ext cx="82573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Нефелометричне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визначення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біомаси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базується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вимірюванні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інтенсивності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світла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проходить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крізь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суспензію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Кількість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світла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розсіюється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суспензією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пропорційна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їх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концентрації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їх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середнім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розмірам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Для культур,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утворюють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рівномірну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каламуть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характерна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чітка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залежність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між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кількістю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розсіяного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світла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та числом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1 см</a:t>
            </a:r>
            <a:r>
              <a:rPr lang="ru-RU" sz="2000" b="1" baseline="30000" dirty="0" smtClean="0">
                <a:effectLst/>
                <a:latin typeface="Arial" panose="020B0604020202020204" pitchFamily="34" charset="0"/>
              </a:rPr>
              <a:t>3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культуральної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рідини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Концентрація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може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бути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виражена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sz="2000" b="1" dirty="0"/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безпосередньо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одиницях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оптичної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густини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за 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</a:t>
            </a:r>
            <a:r>
              <a:rPr lang="ru-RU" sz="2000" b="1" dirty="0" err="1" smtClean="0">
                <a:effectLst/>
                <a:latin typeface="Arial" panose="020B0604020202020204" pitchFamily="34" charset="0"/>
              </a:rPr>
              <a:t>алібрувального</a:t>
            </a:r>
            <a:r>
              <a:rPr lang="ru-RU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1" dirty="0" err="1"/>
              <a:t>графіка</a:t>
            </a:r>
            <a:r>
              <a:rPr lang="ru-RU" sz="2000" b="1" dirty="0"/>
              <a:t> </a:t>
            </a:r>
            <a:r>
              <a:rPr lang="ru-RU" sz="2000" b="1" dirty="0" err="1"/>
              <a:t>залежності</a:t>
            </a:r>
            <a:r>
              <a:rPr lang="ru-RU" sz="2000" b="1" dirty="0"/>
              <a:t> </a:t>
            </a:r>
            <a:r>
              <a:rPr lang="ru-RU" sz="2000" b="1" dirty="0" err="1"/>
              <a:t>величини</a:t>
            </a:r>
            <a:r>
              <a:rPr lang="ru-RU" sz="2000" b="1" dirty="0"/>
              <a:t> </a:t>
            </a:r>
            <a:r>
              <a:rPr lang="ru-RU" sz="2000" b="1" dirty="0" err="1"/>
              <a:t>світлорозсіювання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вмісту</a:t>
            </a:r>
            <a:r>
              <a:rPr lang="ru-RU" sz="2000" b="1" dirty="0"/>
              <a:t> </a:t>
            </a:r>
            <a:r>
              <a:rPr lang="ru-RU" sz="2000" b="1" dirty="0" err="1"/>
              <a:t>сухої</a:t>
            </a:r>
            <a:r>
              <a:rPr lang="ru-RU" sz="2000" b="1" dirty="0"/>
              <a:t> </a:t>
            </a:r>
            <a:r>
              <a:rPr lang="ru-RU" sz="2000" b="1" dirty="0" err="1"/>
              <a:t>біомаси</a:t>
            </a:r>
            <a:r>
              <a:rPr lang="ru-RU" sz="2000" b="1" dirty="0"/>
              <a:t> </a:t>
            </a:r>
            <a:r>
              <a:rPr lang="ru-RU" sz="2000" b="1" dirty="0" smtClean="0"/>
              <a:t>в</a:t>
            </a:r>
            <a:r>
              <a:rPr lang="ru-RU" sz="2000" b="1" dirty="0"/>
              <a:t> </a:t>
            </a:r>
            <a:r>
              <a:rPr lang="ru-RU" sz="2000" b="1" dirty="0" err="1" smtClean="0"/>
              <a:t>одиниці</a:t>
            </a:r>
            <a:r>
              <a:rPr lang="ru-RU" sz="2000" b="1" dirty="0" smtClean="0"/>
              <a:t> </a:t>
            </a:r>
            <a:r>
              <a:rPr lang="ru-RU" sz="2000" b="1" dirty="0" err="1"/>
              <a:t>об’єму</a:t>
            </a:r>
            <a:r>
              <a:rPr lang="ru-RU" sz="2000" b="1" dirty="0"/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Калібрувальний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графік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/>
              <a:t>будують</a:t>
            </a:r>
            <a:r>
              <a:rPr lang="ru-RU" sz="2000" b="1" dirty="0"/>
              <a:t>, </a:t>
            </a:r>
            <a:r>
              <a:rPr lang="ru-RU" sz="2000" b="1" dirty="0" err="1"/>
              <a:t>відбираючи</a:t>
            </a:r>
            <a:r>
              <a:rPr lang="ru-RU" sz="2000" b="1" dirty="0"/>
              <a:t> </a:t>
            </a:r>
            <a:r>
              <a:rPr lang="ru-RU" sz="2000" b="1" dirty="0" err="1" smtClean="0"/>
              <a:t>проби</a:t>
            </a:r>
            <a:r>
              <a:rPr lang="ru-RU" sz="2000" b="1" dirty="0"/>
              <a:t> </a:t>
            </a:r>
            <a:r>
              <a:rPr lang="ru-RU" sz="2000" b="1" dirty="0" err="1" smtClean="0"/>
              <a:t>культуральної</a:t>
            </a:r>
            <a:r>
              <a:rPr lang="ru-RU" sz="2000" b="1" dirty="0" smtClean="0"/>
              <a:t> </a:t>
            </a:r>
            <a:r>
              <a:rPr lang="ru-RU" sz="2000" b="1" dirty="0" err="1"/>
              <a:t>рідини</a:t>
            </a:r>
            <a:r>
              <a:rPr lang="ru-RU" sz="2000" b="1" dirty="0"/>
              <a:t> та </a:t>
            </a:r>
            <a:r>
              <a:rPr lang="ru-RU" sz="2000" b="1" dirty="0" err="1"/>
              <a:t>визначаючи</a:t>
            </a:r>
            <a:r>
              <a:rPr lang="ru-RU" sz="2000" b="1" dirty="0"/>
              <a:t> в них </a:t>
            </a:r>
            <a:r>
              <a:rPr lang="ru-RU" sz="2000" b="1" dirty="0" err="1"/>
              <a:t>концентрацію</a:t>
            </a:r>
            <a:r>
              <a:rPr lang="ru-RU" sz="2000" b="1" dirty="0"/>
              <a:t> </a:t>
            </a:r>
            <a:r>
              <a:rPr lang="ru-RU" sz="2000" b="1" dirty="0" err="1"/>
              <a:t>біомаси</a:t>
            </a:r>
            <a:r>
              <a:rPr lang="ru-RU" sz="2000" b="1" dirty="0"/>
              <a:t> </a:t>
            </a:r>
            <a:r>
              <a:rPr lang="ru-RU" sz="2000" b="1" dirty="0" err="1" smtClean="0"/>
              <a:t>одночасно</a:t>
            </a:r>
            <a:r>
              <a:rPr lang="ru-RU" sz="2000" b="1" dirty="0"/>
              <a:t> </a:t>
            </a:r>
            <a:r>
              <a:rPr lang="ru-RU" sz="2000" b="1" dirty="0" err="1" smtClean="0"/>
              <a:t>ваговим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нефелометричним</a:t>
            </a:r>
            <a:r>
              <a:rPr lang="ru-RU" sz="2000" b="1" dirty="0"/>
              <a:t> </a:t>
            </a:r>
            <a:r>
              <a:rPr lang="ru-RU" sz="2000" b="1" dirty="0" smtClean="0"/>
              <a:t>методом.</a:t>
            </a:r>
            <a:endParaRPr lang="ru-RU" sz="2000" b="1" dirty="0"/>
          </a:p>
          <a:p>
            <a:pPr algn="just"/>
            <a:r>
              <a:rPr lang="ru-RU" sz="2000" b="1" dirty="0" err="1" smtClean="0"/>
              <a:t>Цей</a:t>
            </a:r>
            <a:r>
              <a:rPr lang="ru-RU" sz="2000" b="1" dirty="0" smtClean="0"/>
              <a:t> </a:t>
            </a:r>
            <a:r>
              <a:rPr lang="ru-RU" sz="2000" b="1" dirty="0"/>
              <a:t>принцип не </a:t>
            </a:r>
            <a:r>
              <a:rPr lang="ru-RU" sz="2000" b="1" dirty="0" err="1"/>
              <a:t>справджується</a:t>
            </a:r>
            <a:r>
              <a:rPr lang="ru-RU" sz="2000" b="1" dirty="0"/>
              <a:t> у </a:t>
            </a:r>
            <a:r>
              <a:rPr lang="ru-RU" sz="2000" b="1" dirty="0" err="1"/>
              <a:t>випадку</a:t>
            </a:r>
            <a:r>
              <a:rPr lang="ru-RU" sz="2000" b="1" dirty="0"/>
              <a:t> </a:t>
            </a:r>
            <a:r>
              <a:rPr lang="ru-RU" sz="2000" b="1" dirty="0" err="1"/>
              <a:t>утворення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мікроорганізмами</a:t>
            </a:r>
            <a:r>
              <a:rPr lang="ru-RU" sz="2000" b="1" dirty="0"/>
              <a:t> </a:t>
            </a:r>
            <a:r>
              <a:rPr lang="ru-RU" sz="2000" b="1" dirty="0" err="1" smtClean="0"/>
              <a:t>плівок</a:t>
            </a:r>
            <a:r>
              <a:rPr lang="ru-RU" sz="2000" b="1" dirty="0"/>
              <a:t>, </a:t>
            </a:r>
            <a:r>
              <a:rPr lang="ru-RU" sz="2000" b="1" dirty="0" err="1"/>
              <a:t>міцелію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зернистого осаду.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07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807640" y="214200"/>
            <a:ext cx="36745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Теоретична довідка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608760" y="960840"/>
            <a:ext cx="8174880" cy="523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41400" y="571680"/>
            <a:ext cx="8631000" cy="556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3711</Words>
  <Application>Microsoft Office PowerPoint</Application>
  <PresentationFormat>Экран (4:3)</PresentationFormat>
  <Paragraphs>192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Microsoft YaHei</vt:lpstr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User</cp:lastModifiedBy>
  <cp:revision>148</cp:revision>
  <dcterms:created xsi:type="dcterms:W3CDTF">2021-02-04T23:51:26Z</dcterms:created>
  <dcterms:modified xsi:type="dcterms:W3CDTF">2023-04-16T22:41:05Z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2014-05-05T00:00:00Z</vt:filetime>
  </property>
  <property fmtid="{D5CDD505-2E9C-101B-9397-08002B2CF9AE}" pid="4" name="Creator">
    <vt:lpwstr>pdftk 1.44 - www.pdftk.com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2021-02-04T00:00:00Z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1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37</vt:i4>
  </property>
</Properties>
</file>