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1" r:id="rId9"/>
    <p:sldId id="262"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50D12407-B690-42C2-91D7-D92548DB81E1}"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4269801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50D12407-B690-42C2-91D7-D92548DB81E1}"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132034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50D12407-B690-42C2-91D7-D92548DB81E1}"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414519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50D12407-B690-42C2-91D7-D92548DB81E1}"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2359453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0D12407-B690-42C2-91D7-D92548DB81E1}" type="datetimeFigureOut">
              <a:rPr lang="en-US" smtClean="0"/>
              <a:t>4/13/2025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131771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50D12407-B690-42C2-91D7-D92548DB81E1}" type="datetimeFigureOut">
              <a:rPr lang="en-US" smtClean="0"/>
              <a:t>4/13/2025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3042320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50D12407-B690-42C2-91D7-D92548DB81E1}" type="datetimeFigureOut">
              <a:rPr lang="en-US" smtClean="0"/>
              <a:t>4/13/2025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467031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50D12407-B690-42C2-91D7-D92548DB81E1}" type="datetimeFigureOut">
              <a:rPr lang="en-US" smtClean="0"/>
              <a:t>4/13/2025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2106451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0D12407-B690-42C2-91D7-D92548DB81E1}" type="datetimeFigureOut">
              <a:rPr lang="en-US" smtClean="0"/>
              <a:t>4/13/2025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741870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0D12407-B690-42C2-91D7-D92548DB81E1}" type="datetimeFigureOut">
              <a:rPr lang="en-US" smtClean="0"/>
              <a:t>4/13/2025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167247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0D12407-B690-42C2-91D7-D92548DB81E1}" type="datetimeFigureOut">
              <a:rPr lang="en-US" smtClean="0"/>
              <a:t>4/13/2025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9DA9BAA3-42A9-44ED-9265-A45EDD7CE301}" type="slidenum">
              <a:rPr lang="en-US" smtClean="0"/>
              <a:t>‹#›</a:t>
            </a:fld>
            <a:endParaRPr lang="en-US"/>
          </a:p>
        </p:txBody>
      </p:sp>
    </p:spTree>
    <p:extLst>
      <p:ext uri="{BB962C8B-B14F-4D97-AF65-F5344CB8AC3E}">
        <p14:creationId xmlns:p14="http://schemas.microsoft.com/office/powerpoint/2010/main" val="811762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D12407-B690-42C2-91D7-D92548DB81E1}" type="datetimeFigureOut">
              <a:rPr lang="en-US" smtClean="0"/>
              <a:t>4/13/2025</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9BAA3-42A9-44ED-9265-A45EDD7CE301}" type="slidenum">
              <a:rPr lang="en-US" smtClean="0"/>
              <a:t>‹#›</a:t>
            </a:fld>
            <a:endParaRPr lang="en-US"/>
          </a:p>
        </p:txBody>
      </p:sp>
    </p:spTree>
    <p:extLst>
      <p:ext uri="{BB962C8B-B14F-4D97-AF65-F5344CB8AC3E}">
        <p14:creationId xmlns:p14="http://schemas.microsoft.com/office/powerpoint/2010/main" val="1416864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20981" y="1565708"/>
            <a:ext cx="9448799" cy="2784620"/>
          </a:xfrm>
        </p:spPr>
        <p:txBody>
          <a:bodyPr>
            <a:normAutofit/>
          </a:bodyPr>
          <a:lstStyle/>
          <a:p>
            <a:r>
              <a:rPr lang="uk-UA" sz="4800" b="1" dirty="0" smtClean="0">
                <a:latin typeface="Times New Roman" panose="02020603050405020304" pitchFamily="18" charset="0"/>
                <a:cs typeface="Times New Roman" panose="02020603050405020304" pitchFamily="18" charset="0"/>
              </a:rPr>
              <a:t>МІЖНАРОДНЕ ПОРТФЕЛЬНЕ </a:t>
            </a:r>
            <a:r>
              <a:rPr lang="uk-UA" sz="4800" b="1" dirty="0" smtClean="0">
                <a:latin typeface="Times New Roman" panose="02020603050405020304" pitchFamily="18" charset="0"/>
                <a:cs typeface="Times New Roman" panose="02020603050405020304" pitchFamily="18" charset="0"/>
              </a:rPr>
              <a:t>ІНВЕСТУВАННЯ</a:t>
            </a:r>
            <a:br>
              <a:rPr lang="uk-UA" sz="4800" b="1" dirty="0" smtClean="0">
                <a:latin typeface="Times New Roman" panose="02020603050405020304" pitchFamily="18" charset="0"/>
                <a:cs typeface="Times New Roman" panose="02020603050405020304" pitchFamily="18" charset="0"/>
              </a:rPr>
            </a:br>
            <a:r>
              <a:rPr lang="uk-UA" sz="4800" b="1" dirty="0" smtClean="0">
                <a:latin typeface="Times New Roman" panose="02020603050405020304" pitchFamily="18" charset="0"/>
                <a:cs typeface="Times New Roman" panose="02020603050405020304" pitchFamily="18" charset="0"/>
              </a:rPr>
              <a:t/>
            </a:r>
            <a:br>
              <a:rPr lang="uk-UA" sz="4800" b="1" dirty="0" smtClean="0">
                <a:latin typeface="Times New Roman" panose="02020603050405020304" pitchFamily="18" charset="0"/>
                <a:cs typeface="Times New Roman" panose="02020603050405020304" pitchFamily="18" charset="0"/>
              </a:rPr>
            </a:br>
            <a:r>
              <a:rPr lang="uk-UA" sz="2800" dirty="0">
                <a:latin typeface="Times New Roman" panose="02020603050405020304" pitchFamily="18" charset="0"/>
                <a:cs typeface="Times New Roman" panose="02020603050405020304" pitchFamily="18" charset="0"/>
              </a:rPr>
              <a:t>Викладач: </a:t>
            </a:r>
            <a:r>
              <a:rPr lang="uk-UA" sz="2800" dirty="0" err="1">
                <a:latin typeface="Times New Roman" panose="02020603050405020304" pitchFamily="18" charset="0"/>
                <a:cs typeface="Times New Roman" panose="02020603050405020304" pitchFamily="18" charset="0"/>
              </a:rPr>
              <a:t>к.е.н</a:t>
            </a:r>
            <a:r>
              <a:rPr lang="uk-UA" sz="2800" dirty="0">
                <a:latin typeface="Times New Roman" panose="02020603050405020304" pitchFamily="18" charset="0"/>
                <a:cs typeface="Times New Roman" panose="02020603050405020304" pitchFamily="18" charset="0"/>
              </a:rPr>
              <a:t>., доцент </a:t>
            </a:r>
            <a:r>
              <a:rPr lang="uk-UA" sz="2800" dirty="0" err="1">
                <a:latin typeface="Times New Roman" panose="02020603050405020304" pitchFamily="18" charset="0"/>
                <a:cs typeface="Times New Roman" panose="02020603050405020304" pitchFamily="18" charset="0"/>
              </a:rPr>
              <a:t>Щебликіна</a:t>
            </a:r>
            <a:r>
              <a:rPr lang="uk-UA" sz="2800" dirty="0">
                <a:latin typeface="Times New Roman" panose="02020603050405020304" pitchFamily="18" charset="0"/>
                <a:cs typeface="Times New Roman" panose="02020603050405020304" pitchFamily="18" charset="0"/>
              </a:rPr>
              <a:t> Інна Олександрівна</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9071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665018"/>
            <a:ext cx="10827327" cy="5638800"/>
          </a:xfrm>
        </p:spPr>
        <p:txBody>
          <a:bodyPr>
            <a:normAutofit fontScale="92500" lnSpcReduction="10000"/>
          </a:bodyPr>
          <a:lstStyle/>
          <a:p>
            <a:pPr marL="0" indent="0" algn="just">
              <a:buNone/>
            </a:pPr>
            <a:r>
              <a:rPr lang="uk-UA" b="1" dirty="0">
                <a:latin typeface="Times New Roman" panose="02020603050405020304" pitchFamily="18" charset="0"/>
                <a:cs typeface="Times New Roman" panose="02020603050405020304" pitchFamily="18" charset="0"/>
              </a:rPr>
              <a:t>«Інвестори повинні скептично ставитися до моделей ринків і акцій, заснованих на історичних даних. Ці моделі побудовані різними розумниками, які використовують терміни, зрозумілі тільки «присвяченим» (такі як бета, гамма, сигма і їм подібні) – вони можуть справити на вас велике враження. Однак досить часто інвестори забувають розібратися в припущеннях, які стоять за всіма цими моделями. Бійтеся «ботаніків» з формулами» – </a:t>
            </a:r>
            <a:r>
              <a:rPr lang="uk-UA" b="1" dirty="0" err="1">
                <a:latin typeface="Times New Roman" panose="02020603050405020304" pitchFamily="18" charset="0"/>
                <a:cs typeface="Times New Roman" panose="02020603050405020304" pitchFamily="18" charset="0"/>
              </a:rPr>
              <a:t>Уоррен</a:t>
            </a:r>
            <a:r>
              <a:rPr lang="uk-UA" b="1" dirty="0">
                <a:latin typeface="Times New Roman" panose="02020603050405020304" pitchFamily="18" charset="0"/>
                <a:cs typeface="Times New Roman" panose="02020603050405020304" pitchFamily="18" charset="0"/>
              </a:rPr>
              <a:t> </a:t>
            </a:r>
            <a:r>
              <a:rPr lang="uk-UA" b="1" dirty="0" err="1">
                <a:latin typeface="Times New Roman" panose="02020603050405020304" pitchFamily="18" charset="0"/>
                <a:cs typeface="Times New Roman" panose="02020603050405020304" pitchFamily="18" charset="0"/>
              </a:rPr>
              <a:t>Баффетт</a:t>
            </a:r>
            <a:r>
              <a:rPr lang="uk-UA"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Warren Buffett)</a:t>
            </a:r>
          </a:p>
          <a:p>
            <a:pPr marL="0" indent="0" algn="just">
              <a:buNone/>
            </a:pPr>
            <a:r>
              <a:rPr lang="uk-UA" dirty="0">
                <a:latin typeface="Times New Roman" panose="02020603050405020304" pitchFamily="18" charset="0"/>
                <a:cs typeface="Times New Roman" panose="02020603050405020304" pitchFamily="18" charset="0"/>
              </a:rPr>
              <a:t>Існує велика кількість літератури та сайтів з технічного аналізу ринків. Аналіз трендів – не дуже складне, але захопливе завдання, і багато початківців інвесторів захоплюються технічним аналізом. Однак пам'ятайте, що минулі результати й тренди не гарантують майбутніх. Вам необхідно проводити регулярний фундаментальний аналіз макроекономічної ситуації, окремих ринків і компаній. Використовуючи тільки технічний аналіз, ви ризикуєте програти. Короткострокові інвестиції на основі технічного аналізу – по суті спекуляції, а не інвестиції.</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592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8873" y="568036"/>
            <a:ext cx="11014363" cy="5608927"/>
          </a:xfrm>
        </p:spPr>
        <p:txBody>
          <a:bodyPr>
            <a:normAutofit lnSpcReduction="10000"/>
          </a:bodyPr>
          <a:lstStyle/>
          <a:p>
            <a:pPr marL="0" indent="0" algn="just">
              <a:buNone/>
            </a:pPr>
            <a:r>
              <a:rPr lang="uk-UA" b="1" dirty="0">
                <a:latin typeface="Times New Roman" panose="02020603050405020304" pitchFamily="18" charset="0"/>
                <a:cs typeface="Times New Roman" panose="02020603050405020304" pitchFamily="18" charset="0"/>
              </a:rPr>
              <a:t>«Я розповім вам, як стати багатим. Закрийте двері. Бійтеся, коли інші жадібні. Будьте жадібні, коли інші бояться» – </a:t>
            </a:r>
            <a:r>
              <a:rPr lang="uk-UA" b="1" dirty="0" err="1">
                <a:latin typeface="Times New Roman" panose="02020603050405020304" pitchFamily="18" charset="0"/>
                <a:cs typeface="Times New Roman" panose="02020603050405020304" pitchFamily="18" charset="0"/>
              </a:rPr>
              <a:t>Уоррен</a:t>
            </a:r>
            <a:r>
              <a:rPr lang="uk-UA" b="1" dirty="0">
                <a:latin typeface="Times New Roman" panose="02020603050405020304" pitchFamily="18" charset="0"/>
                <a:cs typeface="Times New Roman" panose="02020603050405020304" pitchFamily="18" charset="0"/>
              </a:rPr>
              <a:t> </a:t>
            </a:r>
            <a:r>
              <a:rPr lang="uk-UA" b="1" dirty="0" err="1">
                <a:latin typeface="Times New Roman" panose="02020603050405020304" pitchFamily="18" charset="0"/>
                <a:cs typeface="Times New Roman" panose="02020603050405020304" pitchFamily="18" charset="0"/>
              </a:rPr>
              <a:t>Баффетт</a:t>
            </a:r>
            <a:r>
              <a:rPr lang="uk-UA"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Warren Buffett)</a:t>
            </a:r>
          </a:p>
          <a:p>
            <a:pPr marL="0" indent="0" algn="just">
              <a:buNone/>
            </a:pPr>
            <a:r>
              <a:rPr lang="uk-UA" dirty="0">
                <a:latin typeface="Times New Roman" panose="02020603050405020304" pitchFamily="18" charset="0"/>
                <a:cs typeface="Times New Roman" panose="02020603050405020304" pitchFamily="18" charset="0"/>
              </a:rPr>
              <a:t>Будьте готові інвестувати, коли ринок падає. Але будьте готові все продати й піти з ринку, коли він знаходиться на піку. Ось простий приклад. Ви, напевно, пам'ятаєте кризу 2008 року, коли ціни на акції падали кожен день і дуже швидко? Більшість людей було злякані та виводили гроші з ринку. Але криза минула, і акції ринку </a:t>
            </a:r>
            <a:r>
              <a:rPr lang="en-US" dirty="0">
                <a:latin typeface="Times New Roman" panose="02020603050405020304" pitchFamily="18" charset="0"/>
                <a:cs typeface="Times New Roman" panose="02020603050405020304" pitchFamily="18" charset="0"/>
              </a:rPr>
              <a:t>S&amp;P500 </a:t>
            </a:r>
            <a:r>
              <a:rPr lang="uk-UA" dirty="0">
                <a:latin typeface="Times New Roman" panose="02020603050405020304" pitchFamily="18" charset="0"/>
                <a:cs typeface="Times New Roman" panose="02020603050405020304" pitchFamily="18" charset="0"/>
              </a:rPr>
              <a:t>виросли з березня 2009 року у 2,6 </a:t>
            </a:r>
            <a:r>
              <a:rPr lang="uk-UA" dirty="0" err="1">
                <a:latin typeface="Times New Roman" panose="02020603050405020304" pitchFamily="18" charset="0"/>
                <a:cs typeface="Times New Roman" panose="02020603050405020304" pitchFamily="18" charset="0"/>
              </a:rPr>
              <a:t>раза</a:t>
            </a:r>
            <a:r>
              <a:rPr lang="uk-UA" dirty="0">
                <a:latin typeface="Times New Roman" panose="02020603050405020304" pitchFamily="18" charset="0"/>
                <a:cs typeface="Times New Roman" panose="02020603050405020304" pitchFamily="18" charset="0"/>
              </a:rPr>
              <a:t>. Ті, хто купували акції під час кризи, змогли заробити непоганий капітал. Гадаєте, що ви упустили свій шанс? Не турбуйтеся, буде нове падіння, нове зростання, і буде нова можливість розбагатіти на ринку. Але чи будете ви до цього готові, і чи зумієте скористатися цією можливістю? Чи буде готівковий капітал і сміливість купити акції в найважчі хвилини кризи? Це і є один з головних секретів, як стати багатим.</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7873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52054" y="775855"/>
            <a:ext cx="10515600" cy="5068599"/>
          </a:xfrm>
        </p:spPr>
        <p:txBody>
          <a:bodyPr>
            <a:normAutofit/>
          </a:bodyPr>
          <a:lstStyle/>
          <a:p>
            <a:pPr marL="0" indent="0" algn="just">
              <a:buNone/>
            </a:pPr>
            <a:r>
              <a:rPr lang="uk-UA" sz="3600" b="1" dirty="0">
                <a:latin typeface="Times New Roman" panose="02020603050405020304" pitchFamily="18" charset="0"/>
                <a:cs typeface="Times New Roman" panose="02020603050405020304" pitchFamily="18" charset="0"/>
              </a:rPr>
              <a:t>Метою викладання навчальної дисципліни «Міжнародне портфельне інвестування»  </a:t>
            </a:r>
            <a:r>
              <a:rPr lang="uk-UA" sz="3600" dirty="0">
                <a:latin typeface="Times New Roman" panose="02020603050405020304" pitchFamily="18" charset="0"/>
                <a:cs typeface="Times New Roman" panose="02020603050405020304" pitchFamily="18" charset="0"/>
              </a:rPr>
              <a:t>є розвиток у студентів розуміння закономірностей міжнародної інвестиційної діяльності та її мотивації, формування знань і набуття аналітичних і практичних навичок у сфері реалізації зарубіжних та іноземних інвестицій, в тому числі у конкретних умовах України</a:t>
            </a:r>
            <a:r>
              <a:rPr lang="uk-UA"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a:p>
            <a:pPr marL="0" indent="0" algn="just">
              <a:buNone/>
            </a:pP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8744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6745" y="554182"/>
            <a:ext cx="10785764" cy="5902035"/>
          </a:xfrm>
        </p:spPr>
        <p:txBody>
          <a:bodyPr>
            <a:noAutofit/>
          </a:bodyPr>
          <a:lstStyle/>
          <a:p>
            <a:pPr marL="0" indent="0" algn="just">
              <a:buNone/>
            </a:pPr>
            <a:r>
              <a:rPr lang="uk-UA" sz="3200" b="1" dirty="0">
                <a:latin typeface="Times New Roman" panose="02020603050405020304" pitchFamily="18" charset="0"/>
                <a:cs typeface="Times New Roman" panose="02020603050405020304" pitchFamily="18" charset="0"/>
              </a:rPr>
              <a:t>Завдання дисципліни «Міжнародне портфельне інвестування» </a:t>
            </a:r>
            <a:r>
              <a:rPr lang="uk-UA" sz="3200" dirty="0">
                <a:latin typeface="Times New Roman" panose="02020603050405020304" pitchFamily="18" charset="0"/>
                <a:cs typeface="Times New Roman" panose="02020603050405020304" pitchFamily="18" charset="0"/>
              </a:rPr>
              <a:t>орієнтовані на формування компетентності студентів відносно: сутності міжнародних інвестицій, їх місця і ролі у сучасному міжнародному бізнесі; вивчення теорій вивозу капіталу, мотивації та факторів, що обумовлюють активізацію міжнародної інвестиційної діяльності; загальних тенденцій розвитку світового господарства та їх впливом на активізацію інвестиційної діяльності компаній; суб’єктів, об’єктів, видів і форм міжнародної інвестиційної діяльності; сутності міжнародного інвестиційного ринку, умов і факторів розвитку його структури; видів та форм міжнародних інвестицій, їх місця та ролі у міжнародному бізнесі.</a:t>
            </a:r>
            <a:endParaRPr lang="en-US" sz="3200" dirty="0">
              <a:latin typeface="Times New Roman" panose="02020603050405020304" pitchFamily="18" charset="0"/>
              <a:cs typeface="Times New Roman" panose="02020603050405020304" pitchFamily="18" charset="0"/>
            </a:endParaRP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7658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37310"/>
            <a:ext cx="10515600" cy="5539654"/>
          </a:xfrm>
        </p:spPr>
        <p:txBody>
          <a:bodyPr>
            <a:noAutofit/>
          </a:bodyPr>
          <a:lstStyle/>
          <a:p>
            <a:pPr marL="0" indent="0" algn="just">
              <a:buNone/>
            </a:pPr>
            <a:r>
              <a:rPr lang="uk-UA" b="1" dirty="0">
                <a:latin typeface="Times New Roman" panose="02020603050405020304" pitchFamily="18" charset="0"/>
                <a:cs typeface="Times New Roman" panose="02020603050405020304" pitchFamily="18" charset="0"/>
              </a:rPr>
              <a:t>Предмет дисципліни </a:t>
            </a:r>
            <a:r>
              <a:rPr lang="uk-UA" dirty="0">
                <a:latin typeface="Times New Roman" panose="02020603050405020304" pitchFamily="18" charset="0"/>
                <a:cs typeface="Times New Roman" panose="02020603050405020304" pitchFamily="18" charset="0"/>
              </a:rPr>
              <a:t>«Міжнародне портфельне інвестування» - економічні відносини, що виникають у процесі акумуляції, перерозподілу і використання міжнародних інвестиційних ресурсів.</a:t>
            </a:r>
            <a:endParaRPr lang="en-US" dirty="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Дисципліна «Міжнародне портфельне інвестування»  поглиблює та конкретизує знання, набуті студентами в результаті вивчення курсів «Фінанси зарубіжних корпорацій», «Ринок фінансових послуг», «Фінанси», «Інвестування», «Інвестиційний аналіз», «Аналіз фондового ринку», «Міжнародна економіка», конкретизує окремі аспекти, що вивчаються дисципліною «Корпоративні фінанси», створює передумови для засвоєння дисциплін «Проектне фінансування», «Управління фінансовими ризиками», «Управління інвестиційним портфелем».</a:t>
            </a:r>
            <a:endParaRPr lang="en-US" dirty="0">
              <a:latin typeface="Times New Roman" panose="02020603050405020304" pitchFamily="18" charset="0"/>
              <a:cs typeface="Times New Roman" panose="02020603050405020304" pitchFamily="18" charset="0"/>
            </a:endParaRPr>
          </a:p>
          <a:p>
            <a:pPr marL="0" indent="0" algn="just">
              <a:buNone/>
            </a:pP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2887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894892370"/>
              </p:ext>
            </p:extLst>
          </p:nvPr>
        </p:nvGraphicFramePr>
        <p:xfrm>
          <a:off x="484909" y="1219199"/>
          <a:ext cx="10571018" cy="5049290"/>
        </p:xfrm>
        <a:graphic>
          <a:graphicData uri="http://schemas.openxmlformats.org/drawingml/2006/table">
            <a:tbl>
              <a:tblPr firstRow="1" firstCol="1" bandRow="1">
                <a:tableStyleId>{5C22544A-7EE6-4342-B048-85BDC9FD1C3A}</a:tableStyleId>
              </a:tblPr>
              <a:tblGrid>
                <a:gridCol w="3263837">
                  <a:extLst>
                    <a:ext uri="{9D8B030D-6E8A-4147-A177-3AD203B41FA5}">
                      <a16:colId xmlns:a16="http://schemas.microsoft.com/office/drawing/2014/main" val="3924706690"/>
                    </a:ext>
                  </a:extLst>
                </a:gridCol>
                <a:gridCol w="3574105">
                  <a:extLst>
                    <a:ext uri="{9D8B030D-6E8A-4147-A177-3AD203B41FA5}">
                      <a16:colId xmlns:a16="http://schemas.microsoft.com/office/drawing/2014/main" val="3599588112"/>
                    </a:ext>
                  </a:extLst>
                </a:gridCol>
                <a:gridCol w="3733076">
                  <a:extLst>
                    <a:ext uri="{9D8B030D-6E8A-4147-A177-3AD203B41FA5}">
                      <a16:colId xmlns:a16="http://schemas.microsoft.com/office/drawing/2014/main" val="2628510084"/>
                    </a:ext>
                  </a:extLst>
                </a:gridCol>
              </a:tblGrid>
              <a:tr h="685449">
                <a:tc>
                  <a:txBody>
                    <a:bodyPr/>
                    <a:lstStyle/>
                    <a:p>
                      <a:pPr algn="ctr">
                        <a:lnSpc>
                          <a:spcPct val="115000"/>
                        </a:lnSpc>
                        <a:spcAft>
                          <a:spcPts val="0"/>
                        </a:spcAft>
                      </a:pPr>
                      <a:r>
                        <a:rPr lang="uk-UA" sz="1600" kern="100" dirty="0">
                          <a:solidFill>
                            <a:schemeClr val="tx1"/>
                          </a:solidFill>
                          <a:effectLst/>
                          <a:latin typeface="Times New Roman" panose="02020603050405020304" pitchFamily="18" charset="0"/>
                          <a:cs typeface="Times New Roman" panose="02020603050405020304" pitchFamily="18" charset="0"/>
                        </a:rPr>
                        <a:t>Нормативні показники </a:t>
                      </a:r>
                      <a:endParaRPr lang="en-US" sz="1600" kern="100" dirty="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денна форма здобуття освіти</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заочна форма здобуття освіти</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extLst>
                  <a:ext uri="{0D108BD9-81ED-4DB2-BD59-A6C34878D82A}">
                    <a16:rowId xmlns:a16="http://schemas.microsoft.com/office/drawing/2014/main" val="1451237189"/>
                  </a:ext>
                </a:extLst>
              </a:tr>
              <a:tr h="159446">
                <a:tc>
                  <a:txBody>
                    <a:bodyPr/>
                    <a:lstStyle/>
                    <a:p>
                      <a:pPr algn="ctr">
                        <a:lnSpc>
                          <a:spcPct val="107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1</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07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2</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07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3</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extLst>
                  <a:ext uri="{0D108BD9-81ED-4DB2-BD59-A6C34878D82A}">
                    <a16:rowId xmlns:a16="http://schemas.microsoft.com/office/drawing/2014/main" val="2392116105"/>
                  </a:ext>
                </a:extLst>
              </a:tr>
              <a:tr h="283339">
                <a:tc>
                  <a:txBody>
                    <a:bodyPr/>
                    <a:lstStyle/>
                    <a:p>
                      <a:pPr>
                        <a:lnSpc>
                          <a:spcPct val="115000"/>
                        </a:lnSpc>
                        <a:spcBef>
                          <a:spcPts val="300"/>
                        </a:spcBef>
                        <a:spcAft>
                          <a:spcPts val="300"/>
                        </a:spcAft>
                      </a:pPr>
                      <a:r>
                        <a:rPr lang="uk-UA" sz="1600" kern="100">
                          <a:solidFill>
                            <a:schemeClr val="tx1"/>
                          </a:solidFill>
                          <a:effectLst/>
                          <a:latin typeface="Times New Roman" panose="02020603050405020304" pitchFamily="18" charset="0"/>
                          <a:cs typeface="Times New Roman" panose="02020603050405020304" pitchFamily="18" charset="0"/>
                        </a:rPr>
                        <a:t>Статус дисципліни</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gridSpan="2">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Вибіркова </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542014802"/>
                  </a:ext>
                </a:extLst>
              </a:tr>
              <a:tr h="257101">
                <a:tc>
                  <a:txBody>
                    <a:bodyPr/>
                    <a:lstStyle/>
                    <a:p>
                      <a:pPr>
                        <a:lnSpc>
                          <a:spcPct val="115000"/>
                        </a:lnSpc>
                        <a:spcBef>
                          <a:spcPts val="300"/>
                        </a:spcBef>
                        <a:spcAft>
                          <a:spcPts val="300"/>
                        </a:spcAft>
                      </a:pPr>
                      <a:r>
                        <a:rPr lang="uk-UA" sz="1600" kern="100">
                          <a:solidFill>
                            <a:schemeClr val="tx1"/>
                          </a:solidFill>
                          <a:effectLst/>
                          <a:latin typeface="Times New Roman" panose="02020603050405020304" pitchFamily="18" charset="0"/>
                          <a:cs typeface="Times New Roman" panose="02020603050405020304" pitchFamily="18" charset="0"/>
                        </a:rPr>
                        <a:t>Семестр </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3 -й</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3 -й</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extLst>
                  <a:ext uri="{0D108BD9-81ED-4DB2-BD59-A6C34878D82A}">
                    <a16:rowId xmlns:a16="http://schemas.microsoft.com/office/drawing/2014/main" val="2764347062"/>
                  </a:ext>
                </a:extLst>
              </a:tr>
              <a:tr h="396675">
                <a:tc>
                  <a:txBody>
                    <a:bodyPr/>
                    <a:lstStyle/>
                    <a:p>
                      <a:pPr>
                        <a:lnSpc>
                          <a:spcPct val="115000"/>
                        </a:lnSpc>
                        <a:spcBef>
                          <a:spcPts val="300"/>
                        </a:spcBef>
                        <a:spcAft>
                          <a:spcPts val="300"/>
                        </a:spcAft>
                      </a:pPr>
                      <a:r>
                        <a:rPr lang="uk-UA" sz="1600" kern="100">
                          <a:solidFill>
                            <a:schemeClr val="tx1"/>
                          </a:solidFill>
                          <a:effectLst/>
                          <a:latin typeface="Times New Roman" panose="02020603050405020304" pitchFamily="18" charset="0"/>
                          <a:cs typeface="Times New Roman" panose="02020603050405020304" pitchFamily="18" charset="0"/>
                        </a:rPr>
                        <a:t>Кількість кредитів ECTS </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gridSpan="2">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3</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123106446"/>
                  </a:ext>
                </a:extLst>
              </a:tr>
              <a:tr h="282563">
                <a:tc>
                  <a:txBody>
                    <a:bodyPr/>
                    <a:lstStyle/>
                    <a:p>
                      <a:pPr>
                        <a:lnSpc>
                          <a:spcPct val="115000"/>
                        </a:lnSpc>
                        <a:spcBef>
                          <a:spcPts val="300"/>
                        </a:spcBef>
                        <a:spcAft>
                          <a:spcPts val="300"/>
                        </a:spcAft>
                      </a:pPr>
                      <a:r>
                        <a:rPr lang="uk-UA" sz="1600" kern="100">
                          <a:solidFill>
                            <a:schemeClr val="tx1"/>
                          </a:solidFill>
                          <a:effectLst/>
                          <a:latin typeface="Times New Roman" panose="02020603050405020304" pitchFamily="18" charset="0"/>
                          <a:cs typeface="Times New Roman" panose="02020603050405020304" pitchFamily="18" charset="0"/>
                        </a:rPr>
                        <a:t>Кількість годин </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gridSpan="2">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90</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670933070"/>
                  </a:ext>
                </a:extLst>
              </a:tr>
              <a:tr h="257101">
                <a:tc>
                  <a:txBody>
                    <a:bodyPr/>
                    <a:lstStyle/>
                    <a:p>
                      <a:pP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Лекційні заняття</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10 год.</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4 год.</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extLst>
                  <a:ext uri="{0D108BD9-81ED-4DB2-BD59-A6C34878D82A}">
                    <a16:rowId xmlns:a16="http://schemas.microsoft.com/office/drawing/2014/main" val="4048443551"/>
                  </a:ext>
                </a:extLst>
              </a:tr>
              <a:tr h="527089">
                <a:tc>
                  <a:txBody>
                    <a:bodyPr/>
                    <a:lstStyle/>
                    <a:p>
                      <a:pP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Практичні </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22 год.</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4 год.</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extLst>
                  <a:ext uri="{0D108BD9-81ED-4DB2-BD59-A6C34878D82A}">
                    <a16:rowId xmlns:a16="http://schemas.microsoft.com/office/drawing/2014/main" val="276999561"/>
                  </a:ext>
                </a:extLst>
              </a:tr>
              <a:tr h="257101">
                <a:tc>
                  <a:txBody>
                    <a:bodyPr/>
                    <a:lstStyle/>
                    <a:p>
                      <a:pP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Самостійна робота</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58 год.</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82 год.</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extLst>
                  <a:ext uri="{0D108BD9-81ED-4DB2-BD59-A6C34878D82A}">
                    <a16:rowId xmlns:a16="http://schemas.microsoft.com/office/drawing/2014/main" val="2143522434"/>
                  </a:ext>
                </a:extLst>
              </a:tr>
              <a:tr h="470421">
                <a:tc>
                  <a:txBody>
                    <a:bodyPr/>
                    <a:lstStyle/>
                    <a:p>
                      <a:pP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Консультації </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gridSpan="2">
                  <a:txBody>
                    <a:bodyPr/>
                    <a:lstStyle/>
                    <a:p>
                      <a:pPr>
                        <a:lnSpc>
                          <a:spcPct val="107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Очно Середа 9:35-10:55. Проспект Соборний,74 (V корп., к. 114) або дистанційно </a:t>
                      </a:r>
                      <a:r>
                        <a:rPr lang="en-US" sz="1600" kern="100">
                          <a:solidFill>
                            <a:schemeClr val="tx1"/>
                          </a:solidFill>
                          <a:effectLst/>
                          <a:latin typeface="Times New Roman" panose="02020603050405020304" pitchFamily="18" charset="0"/>
                          <a:cs typeface="Times New Roman" panose="02020603050405020304" pitchFamily="18" charset="0"/>
                        </a:rPr>
                        <a:t>ZOOM</a:t>
                      </a:r>
                      <a:r>
                        <a:rPr lang="uk-UA" sz="1600" kern="100">
                          <a:solidFill>
                            <a:schemeClr val="tx1"/>
                          </a:solidFill>
                          <a:effectLst/>
                          <a:latin typeface="Times New Roman" panose="02020603050405020304" pitchFamily="18" charset="0"/>
                          <a:cs typeface="Times New Roman" panose="02020603050405020304" pitchFamily="18" charset="0"/>
                        </a:rPr>
                        <a:t> конференція (ідентифікатор 3238585040. Код 7</a:t>
                      </a:r>
                      <a:r>
                        <a:rPr lang="en-US" sz="1600" kern="100">
                          <a:solidFill>
                            <a:schemeClr val="tx1"/>
                          </a:solidFill>
                          <a:effectLst/>
                          <a:latin typeface="Times New Roman" panose="02020603050405020304" pitchFamily="18" charset="0"/>
                          <a:cs typeface="Times New Roman" panose="02020603050405020304" pitchFamily="18" charset="0"/>
                        </a:rPr>
                        <a:t>FtFY</a:t>
                      </a:r>
                      <a:r>
                        <a:rPr lang="ru-RU" sz="1600" kern="100">
                          <a:solidFill>
                            <a:schemeClr val="tx1"/>
                          </a:solidFill>
                          <a:effectLst/>
                          <a:latin typeface="Times New Roman" panose="02020603050405020304" pitchFamily="18" charset="0"/>
                          <a:cs typeface="Times New Roman" panose="02020603050405020304" pitchFamily="18" charset="0"/>
                        </a:rPr>
                        <a:t>3</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66711270"/>
                  </a:ext>
                </a:extLst>
              </a:tr>
              <a:tr h="514203">
                <a:tc>
                  <a:txBody>
                    <a:bodyPr/>
                    <a:lstStyle/>
                    <a:p>
                      <a:pP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Вид підсумкового семестрового контролю: </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gridSpan="2">
                  <a:txBody>
                    <a:bodyPr/>
                    <a:lstStyle/>
                    <a:p>
                      <a:pPr algn="ct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залік</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387445705"/>
                  </a:ext>
                </a:extLst>
              </a:tr>
              <a:tr h="689330">
                <a:tc>
                  <a:txBody>
                    <a:bodyPr/>
                    <a:lstStyle/>
                    <a:p>
                      <a:pPr>
                        <a:lnSpc>
                          <a:spcPct val="115000"/>
                        </a:lnSpc>
                        <a:spcAft>
                          <a:spcPts val="0"/>
                        </a:spcAft>
                      </a:pPr>
                      <a:r>
                        <a:rPr lang="uk-UA" sz="1600" kern="100">
                          <a:solidFill>
                            <a:schemeClr val="tx1"/>
                          </a:solidFill>
                          <a:effectLst/>
                          <a:latin typeface="Times New Roman" panose="02020603050405020304" pitchFamily="18" charset="0"/>
                          <a:cs typeface="Times New Roman" panose="02020603050405020304" pitchFamily="18" charset="0"/>
                        </a:rPr>
                        <a:t>Посилання на електронний курс у СЕЗН ЗНУ (платформа Moodle)</a:t>
                      </a:r>
                      <a:endParaRPr lang="en-US" sz="1600" kern="10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gridSpan="2">
                  <a:txBody>
                    <a:bodyPr/>
                    <a:lstStyle/>
                    <a:p>
                      <a:pPr algn="ctr">
                        <a:lnSpc>
                          <a:spcPct val="115000"/>
                        </a:lnSpc>
                        <a:spcAft>
                          <a:spcPts val="0"/>
                        </a:spcAft>
                      </a:pPr>
                      <a:r>
                        <a:rPr lang="uk-UA" sz="1600" kern="100" dirty="0">
                          <a:solidFill>
                            <a:schemeClr val="tx1"/>
                          </a:solidFill>
                          <a:effectLst/>
                          <a:latin typeface="Times New Roman" panose="02020603050405020304" pitchFamily="18" charset="0"/>
                          <a:cs typeface="Times New Roman" panose="02020603050405020304" pitchFamily="18" charset="0"/>
                        </a:rPr>
                        <a:t>https://moodle.znu.edu.ua/course/view.php?id=11302</a:t>
                      </a:r>
                      <a:endParaRPr lang="en-US" sz="1600" kern="100" dirty="0">
                        <a:solidFill>
                          <a:schemeClr val="tx1"/>
                        </a:solidFill>
                        <a:effectLst/>
                        <a:latin typeface="Times New Roman" panose="02020603050405020304" pitchFamily="18" charset="0"/>
                        <a:ea typeface="Droid Sans Fallback"/>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201452287"/>
                  </a:ext>
                </a:extLst>
              </a:tr>
            </a:tbl>
          </a:graphicData>
        </a:graphic>
      </p:graphicFrame>
      <p:sp>
        <p:nvSpPr>
          <p:cNvPr id="5" name="Rectangle 1"/>
          <p:cNvSpPr>
            <a:spLocks noChangeArrowheads="1"/>
          </p:cNvSpPr>
          <p:nvPr/>
        </p:nvSpPr>
        <p:spPr bwMode="auto">
          <a:xfrm>
            <a:off x="3477492" y="471890"/>
            <a:ext cx="459052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zh-CN" sz="2000" b="1" i="0" u="none" strike="noStrike" cap="none" normalizeH="0" baseline="0" dirty="0" smtClean="0">
                <a:ln>
                  <a:noFill/>
                </a:ln>
                <a:solidFill>
                  <a:schemeClr val="tx1"/>
                </a:solidFill>
                <a:effectLst/>
                <a:latin typeface="Times New Roman" panose="02020603050405020304" pitchFamily="18" charset="0"/>
                <a:ea typeface="MS Mincho"/>
                <a:cs typeface="Times New Roman" panose="02020603050405020304" pitchFamily="18" charset="0"/>
              </a:rPr>
              <a:t>Паспорт навчальної дисципліни</a:t>
            </a:r>
            <a:endParaRPr kumimoji="0" lang="uk-UA" altLang="zh-CN"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850802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8655" y="443346"/>
            <a:ext cx="11471563" cy="5733618"/>
          </a:xfrm>
        </p:spPr>
        <p:txBody>
          <a:bodyPr>
            <a:normAutofit lnSpcReduction="10000"/>
          </a:bodyPr>
          <a:lstStyle/>
          <a:p>
            <a:pPr marL="0" indent="0" algn="ctr">
              <a:buNone/>
            </a:pPr>
            <a:r>
              <a:rPr lang="uk-UA" b="1" dirty="0">
                <a:latin typeface="Times New Roman" pitchFamily="18" charset="0"/>
                <a:ea typeface="MS Mincho" pitchFamily="49" charset="-128"/>
                <a:cs typeface="Times New Roman" pitchFamily="18" charset="0"/>
              </a:rPr>
              <a:t>Заплановані освітньою програмою компетентності і результати навчання </a:t>
            </a:r>
            <a:endParaRPr lang="ru-RU" b="1" dirty="0">
              <a:latin typeface="Times New Roman" pitchFamily="18" charset="0"/>
              <a:ea typeface="MS Mincho" pitchFamily="49" charset="-128"/>
              <a:cs typeface="Times New Roman" pitchFamily="18" charset="0"/>
            </a:endParaRPr>
          </a:p>
          <a:p>
            <a:pPr algn="just"/>
            <a:r>
              <a:rPr lang="uk-UA" sz="2400" dirty="0">
                <a:latin typeface="Times New Roman" panose="02020603050405020304" pitchFamily="18" charset="0"/>
                <a:cs typeface="Times New Roman" panose="02020603050405020304" pitchFamily="18" charset="0"/>
              </a:rPr>
              <a:t>ЗК1. Здатність до абстрактного мислення, аналізу та синтезу. </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ЗК3. Здатність проведення досліджень на відповідному рівні. </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ЗК4. Вміння виявляти, ставити та вирішувати проблеми. </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ЗК5. Здатність приймати обґрунтовані рішення. </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ЗК6. Навички міжособистісної взаємодії. </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СК1. Здатність використовувати фундаментальні закономірності розвитку фінансів, банківської справи та страхування у поєднанні з дослідницькими і управлінськими інструментами для здійснення професійної та наукової діяльності.</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СК5. Здатність оцінювати межі власної фахової компетентності та підвищувати професійну кваліфікацію. </a:t>
            </a:r>
            <a:endParaRPr lang="uk-UA" sz="2400" dirty="0" smtClean="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СК6. Здатність застосовувати міждисциплінарні підходи при розв’язанні складних задач і проблем у сфері фінансів, банківської справи та страхування</a:t>
            </a:r>
            <a:r>
              <a:rPr lang="uk-UA"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18382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8655" y="443345"/>
            <a:ext cx="11596253" cy="5733618"/>
          </a:xfrm>
        </p:spPr>
        <p:txBody>
          <a:bodyPr>
            <a:noAutofit/>
          </a:bodyPr>
          <a:lstStyle/>
          <a:p>
            <a:pPr algn="just"/>
            <a:r>
              <a:rPr lang="uk-UA" sz="2400" dirty="0" smtClean="0">
                <a:latin typeface="Times New Roman" panose="02020603050405020304" pitchFamily="18" charset="0"/>
                <a:cs typeface="Times New Roman" panose="02020603050405020304" pitchFamily="18" charset="0"/>
              </a:rPr>
              <a:t>СК7</a:t>
            </a:r>
            <a:r>
              <a:rPr lang="uk-UA" sz="2400" dirty="0">
                <a:latin typeface="Times New Roman" panose="02020603050405020304" pitchFamily="18" charset="0"/>
                <a:cs typeface="Times New Roman" panose="02020603050405020304" pitchFamily="18" charset="0"/>
              </a:rPr>
              <a:t>. Здатність до пошуку, використання та інтерпретації інформації, необхідної для вирішення професійних і наукових завдань в сфері фінансів, банківської справи та страхування.</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ПР01. Використовувати фундаментальні закономірності розвитку фінансів, банківської справи та страхування у поєднанні з дослідницькими і управлінськими інструментами для здійснення професійної та наукової діяльності. </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ПР02. Знати на рівні новітніх досягнень основні концепції і методології наукового пізнання у сфері фінансів, банківської справи та страхування. </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ПР04. Відшуковувати, обробляти, систематизувати та аналізувати інформацію, необхідну для вирішення професійних та наукових завдань в сфері фінансів, банківської справи та страхування.</a:t>
            </a:r>
            <a:endParaRPr lang="en-US"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ПР06. Доступно і аргументовано представляти результати досліджень усно і письмово, брати участь у фахових дискусіях. </a:t>
            </a:r>
            <a:endParaRPr lang="uk-UA" sz="2400" dirty="0" smtClean="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ПР11. Застосовувати поглиблені знання в сфері фінансового,  банківського та страхового менеджменту для прийняття рішень.</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05139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4073" y="609600"/>
            <a:ext cx="10979727" cy="5567363"/>
          </a:xfrm>
        </p:spPr>
        <p:txBody>
          <a:bodyPr/>
          <a:lstStyle/>
          <a:p>
            <a:pPr marL="0" indent="0" algn="ctr">
              <a:buNone/>
            </a:pPr>
            <a:r>
              <a:rPr lang="uk-UA" b="1" dirty="0" smtClean="0">
                <a:latin typeface="Times New Roman" panose="02020603050405020304" pitchFamily="18" charset="0"/>
                <a:cs typeface="Times New Roman" panose="02020603050405020304" pitchFamily="18" charset="0"/>
              </a:rPr>
              <a:t>Методи навчання</a:t>
            </a:r>
          </a:p>
          <a:p>
            <a:pPr marL="0" indent="0" algn="ctr">
              <a:buNone/>
            </a:pPr>
            <a:endParaRPr lang="uk-UA" b="1" dirty="0" smtClean="0">
              <a:latin typeface="Times New Roman" panose="02020603050405020304" pitchFamily="18" charset="0"/>
              <a:cs typeface="Times New Roman" panose="02020603050405020304" pitchFamily="18" charset="0"/>
            </a:endParaRPr>
          </a:p>
          <a:p>
            <a:pPr algn="just"/>
            <a:r>
              <a:rPr lang="uk-UA" b="1" dirty="0" smtClean="0">
                <a:latin typeface="Times New Roman" panose="02020603050405020304" pitchFamily="18" charset="0"/>
                <a:cs typeface="Times New Roman" panose="02020603050405020304" pitchFamily="18" charset="0"/>
              </a:rPr>
              <a:t>Лекції</a:t>
            </a:r>
            <a:r>
              <a:rPr lang="uk-UA" b="1" dirty="0">
                <a:latin typeface="Times New Roman" panose="02020603050405020304" pitchFamily="18" charset="0"/>
                <a:cs typeface="Times New Roman" panose="02020603050405020304" pitchFamily="18" charset="0"/>
              </a:rPr>
              <a:t>, практичні заняття</a:t>
            </a:r>
            <a:r>
              <a:rPr lang="uk-UA" dirty="0">
                <a:latin typeface="Times New Roman" panose="02020603050405020304" pitchFamily="18" charset="0"/>
                <a:cs typeface="Times New Roman" panose="02020603050405020304" pitchFamily="18" charset="0"/>
              </a:rPr>
              <a:t>: репродуктивний метод (лекція, пояснення, доповідь); наочні методи (презентації, діаграми, ілюстрації, схеми); метод проблемного викладу (постановка проблем і розкриття шляху їхнього вирішення); дискусійні методи (дискусії, презентації, робота в групах, мозковий штурм, дебати); економіко-статистичні методи.</a:t>
            </a:r>
            <a:endParaRPr lang="en-US"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Самостійна робота</a:t>
            </a:r>
            <a:r>
              <a:rPr lang="uk-UA" dirty="0">
                <a:latin typeface="Times New Roman" panose="02020603050405020304" pitchFamily="18" charset="0"/>
                <a:cs typeface="Times New Roman" panose="02020603050405020304" pitchFamily="18" charset="0"/>
              </a:rPr>
              <a:t>: репродуктивний метод, дослідницький метод, метод навчання з використанням Інтернет-технологій (електронне навчання), аналіз, синтез, індукція, дедукція, узагальнення.</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12585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7927" y="526473"/>
            <a:ext cx="11263746" cy="5902036"/>
          </a:xfrm>
        </p:spPr>
        <p:txBody>
          <a:bodyPr/>
          <a:lstStyle/>
          <a:p>
            <a:pPr marL="0" indent="0" algn="ctr">
              <a:buNone/>
            </a:pPr>
            <a:r>
              <a:rPr lang="uk-UA" b="1" dirty="0">
                <a:latin typeface="Times New Roman" panose="02020603050405020304" pitchFamily="18" charset="0"/>
                <a:cs typeface="Times New Roman" panose="02020603050405020304" pitchFamily="18" charset="0"/>
              </a:rPr>
              <a:t>Тематика </a:t>
            </a:r>
            <a:r>
              <a:rPr lang="uk-UA" b="1" dirty="0" smtClean="0">
                <a:latin typeface="Times New Roman" panose="02020603050405020304" pitchFamily="18" charset="0"/>
                <a:cs typeface="Times New Roman" panose="02020603050405020304" pitchFamily="18" charset="0"/>
              </a:rPr>
              <a:t>курсу</a:t>
            </a:r>
          </a:p>
          <a:p>
            <a:pPr marL="0" indent="0" algn="just">
              <a:buNone/>
            </a:pPr>
            <a:r>
              <a:rPr lang="uk-UA" dirty="0" smtClean="0">
                <a:latin typeface="Times New Roman" panose="02020603050405020304" pitchFamily="18" charset="0"/>
                <a:cs typeface="Times New Roman" panose="02020603050405020304" pitchFamily="18" charset="0"/>
              </a:rPr>
              <a:t>Тема </a:t>
            </a:r>
            <a:r>
              <a:rPr lang="uk-UA" dirty="0">
                <a:latin typeface="Times New Roman" panose="02020603050405020304" pitchFamily="18" charset="0"/>
                <a:cs typeface="Times New Roman" panose="02020603050405020304" pitchFamily="18" charset="0"/>
              </a:rPr>
              <a:t>1. Особливості організації та управління міжнародними інвестиціями </a:t>
            </a:r>
            <a:endParaRPr lang="en-US"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Тема 2. Міжнародна інвестиційна інфраструктура</a:t>
            </a:r>
            <a:endParaRPr lang="en-US"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Тема 3. Інвестиційна привабливість на різних рівнях економіки</a:t>
            </a:r>
            <a:endParaRPr lang="en-US"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Тема 4. Регулювання і стимулювання міжнародних інвестицій</a:t>
            </a:r>
            <a:endParaRPr lang="en-US"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Тема 5. Інвестиційна стратегія і напрями формування інвестиційних ресурсів</a:t>
            </a:r>
            <a:endParaRPr lang="en-US"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Тема 6. Формування портфеля міжнародних інвестицій</a:t>
            </a:r>
            <a:endParaRPr lang="en-US"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Тема 7. Портфельне інвестування як напрям інвестиційної діяльності</a:t>
            </a:r>
            <a:endParaRPr lang="en-US" dirty="0">
              <a:latin typeface="Times New Roman" panose="02020603050405020304" pitchFamily="18" charset="0"/>
              <a:cs typeface="Times New Roman" panose="02020603050405020304" pitchFamily="18" charset="0"/>
            </a:endParaRPr>
          </a:p>
          <a:p>
            <a:pPr marL="0" indent="0" algn="just">
              <a:buNone/>
            </a:pPr>
            <a:r>
              <a:rPr lang="uk-UA" dirty="0">
                <a:latin typeface="Times New Roman" panose="02020603050405020304" pitchFamily="18" charset="0"/>
                <a:cs typeface="Times New Roman" panose="02020603050405020304" pitchFamily="18" charset="0"/>
              </a:rPr>
              <a:t>Тема 8. Стратегія портфельного інвестування</a:t>
            </a:r>
            <a:endParaRPr lang="en-US" dirty="0">
              <a:latin typeface="Times New Roman" panose="02020603050405020304" pitchFamily="18" charset="0"/>
              <a:cs typeface="Times New Roman" panose="02020603050405020304" pitchFamily="18" charset="0"/>
            </a:endParaRPr>
          </a:p>
          <a:p>
            <a:pPr marL="0" indent="0" algn="just">
              <a:buNone/>
            </a:pPr>
            <a:endParaRPr lang="uk-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761924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1095</Words>
  <Application>Microsoft Office PowerPoint</Application>
  <PresentationFormat>Широкоэкранный</PresentationFormat>
  <Paragraphs>69</Paragraphs>
  <Slides>11</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vt:lpstr>
      <vt:lpstr>Calibri</vt:lpstr>
      <vt:lpstr>Calibri Light</vt:lpstr>
      <vt:lpstr>等线</vt:lpstr>
      <vt:lpstr>Droid Sans Fallback</vt:lpstr>
      <vt:lpstr>MS Mincho</vt:lpstr>
      <vt:lpstr>Times New Roman</vt:lpstr>
      <vt:lpstr>Тема Office</vt:lpstr>
      <vt:lpstr>МІЖНАРОДНЕ ПОРТФЕЛЬНЕ ІНВЕСТУВАННЯ  Викладач: к.е.н., доцент Щебликіна Інна Олександрівна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ІННОВАЦІЙНИЙ РОЗВИТОК ПІДПРИЄМСТВ</dc:title>
  <dc:creator>Инна</dc:creator>
  <cp:lastModifiedBy>Инна</cp:lastModifiedBy>
  <cp:revision>8</cp:revision>
  <dcterms:created xsi:type="dcterms:W3CDTF">2025-03-29T16:57:10Z</dcterms:created>
  <dcterms:modified xsi:type="dcterms:W3CDTF">2025-04-13T15:40:21Z</dcterms:modified>
</cp:coreProperties>
</file>