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756" r:id="rId4"/>
    <p:sldMasterId id="2147483768" r:id="rId5"/>
  </p:sld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  <p:sldId id="263" r:id="rId13"/>
    <p:sldId id="264" r:id="rId14"/>
    <p:sldId id="266" r:id="rId15"/>
    <p:sldId id="267" r:id="rId16"/>
    <p:sldId id="268" r:id="rId17"/>
    <p:sldId id="265" r:id="rId18"/>
    <p:sldId id="270" r:id="rId19"/>
    <p:sldId id="272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868898B-7D72-468E-B667-6B78169C2FE7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BCD19FA-21A3-49FB-9A14-AECCCCE3DF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530" y="188640"/>
            <a:ext cx="89082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Гуманізація викладання історії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4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966" y="188640"/>
            <a:ext cx="90140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ТЕНДЕНЦІЇ РОЗВИТКУ ЗМІСТУ СУЧАСНОЇ ШКІЛЬНОЇ ІСТОРИЧНОЇ ОСВІТИ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3232" y="908720"/>
            <a:ext cx="909197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B050"/>
                </a:solidFill>
              </a:rPr>
              <a:t>Основоположними</a:t>
            </a:r>
            <a:r>
              <a:rPr lang="ru-RU" sz="2000" dirty="0" smtClean="0">
                <a:solidFill>
                  <a:srgbClr val="00B050"/>
                </a:solidFill>
              </a:rPr>
              <a:t> принципами </a:t>
            </a:r>
            <a:r>
              <a:rPr lang="ru-RU" sz="2000" dirty="0" err="1" smtClean="0">
                <a:solidFill>
                  <a:srgbClr val="00B050"/>
                </a:solidFill>
              </a:rPr>
              <a:t>його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err="1" smtClean="0">
                <a:solidFill>
                  <a:srgbClr val="00B050"/>
                </a:solidFill>
              </a:rPr>
              <a:t>конструювання</a:t>
            </a:r>
            <a:r>
              <a:rPr lang="ru-RU" sz="2000" dirty="0" smtClean="0">
                <a:solidFill>
                  <a:srgbClr val="00B050"/>
                </a:solidFill>
              </a:rPr>
              <a:t> є </a:t>
            </a:r>
            <a:r>
              <a:rPr lang="ru-RU" sz="2000" dirty="0" err="1" smtClean="0">
                <a:solidFill>
                  <a:srgbClr val="FF0000"/>
                </a:solidFill>
              </a:rPr>
              <a:t>гуманізація</a:t>
            </a:r>
            <a:r>
              <a:rPr lang="ru-RU" sz="2000" dirty="0" smtClean="0">
                <a:solidFill>
                  <a:srgbClr val="FF0000"/>
                </a:solidFill>
              </a:rPr>
              <a:t> та </a:t>
            </a:r>
            <a:r>
              <a:rPr lang="ru-RU" sz="2000" dirty="0" err="1" smtClean="0">
                <a:solidFill>
                  <a:srgbClr val="FF0000"/>
                </a:solidFill>
              </a:rPr>
              <a:t>гуманітаризація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    ГУМАНІЗАЦІЯ</a:t>
            </a:r>
            <a:r>
              <a:rPr lang="ru-RU" dirty="0" smtClean="0"/>
              <a:t> - </a:t>
            </a:r>
            <a:r>
              <a:rPr lang="ru-RU" sz="2400" i="1" dirty="0" err="1" smtClean="0"/>
              <a:t>це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відображення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освіті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тенденцій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гуманізації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сучасного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суспільства</a:t>
            </a:r>
            <a:r>
              <a:rPr lang="ru-RU" sz="2400" i="1" dirty="0" smtClean="0"/>
              <a:t>, коли </a:t>
            </a:r>
            <a:r>
              <a:rPr lang="ru-RU" sz="2400" i="1" dirty="0" err="1" smtClean="0"/>
              <a:t>людська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особистість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визначається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найвищою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цінністю</a:t>
            </a:r>
            <a:r>
              <a:rPr lang="ru-RU" sz="2400" i="1" dirty="0" smtClean="0"/>
              <a:t>, а </a:t>
            </a:r>
            <a:r>
              <a:rPr lang="ru-RU" sz="2400" i="1" dirty="0" err="1" smtClean="0"/>
              <a:t>ствердження</a:t>
            </a:r>
            <a:r>
              <a:rPr lang="ru-RU" sz="2400" i="1" dirty="0" smtClean="0"/>
              <a:t> блага </a:t>
            </a:r>
            <a:r>
              <a:rPr lang="ru-RU" sz="2400" i="1" dirty="0" err="1" smtClean="0"/>
              <a:t>людини</a:t>
            </a:r>
            <a:r>
              <a:rPr lang="ru-RU" sz="2400" i="1" dirty="0" smtClean="0"/>
              <a:t> - </a:t>
            </a:r>
            <a:r>
              <a:rPr lang="ru-RU" sz="2400" i="1" dirty="0" err="1" smtClean="0"/>
              <a:t>найважливішим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критерієм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суспільних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відносин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Сутністю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освітнього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процесу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цілеспрямоване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перетворення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соціального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досвіду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досвід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особистий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залучення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людини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всього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багатства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культури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Гуманізація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освіти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визначається</a:t>
            </a:r>
            <a:r>
              <a:rPr lang="ru-RU" sz="2400" i="1" dirty="0" smtClean="0"/>
              <a:t> як </a:t>
            </a:r>
            <a:r>
              <a:rPr lang="ru-RU" sz="2400" i="1" dirty="0" err="1" smtClean="0"/>
              <a:t>орієнтування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її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цілей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змісту</a:t>
            </a:r>
            <a:r>
              <a:rPr lang="ru-RU" sz="2400" i="1" dirty="0" smtClean="0"/>
              <a:t>, форм і </a:t>
            </a:r>
            <a:r>
              <a:rPr lang="ru-RU" sz="2400" i="1" dirty="0" err="1" smtClean="0"/>
              <a:t>методів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особистість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учня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гармонізацію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його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розвитку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передбачає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визнання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унікальності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дитини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її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активності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внутрішньої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свободи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духовності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387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828092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ОСНОВНІ НАПРЯМИ ГУМАНІЗАЦІЇ ТА ГУМАНІТАРИЗАЦІЇ ОСВІТИ ВИЗНАЧЕНІ У КОНЦЕПЦІЇ НАЦІОНАЛЬНОГО ВИХОВАННЯ. </a:t>
            </a:r>
          </a:p>
          <a:p>
            <a:pPr algn="just"/>
            <a:r>
              <a:rPr lang="ru-RU" sz="2400" dirty="0" err="1" smtClean="0">
                <a:solidFill>
                  <a:srgbClr val="FFFF00"/>
                </a:solidFill>
              </a:rPr>
              <a:t>Гуманізм</a:t>
            </a:r>
            <a:r>
              <a:rPr lang="ru-RU" sz="2400" dirty="0" smtClean="0">
                <a:solidFill>
                  <a:srgbClr val="FFFF00"/>
                </a:solidFill>
              </a:rPr>
              <a:t> у дидактичному </a:t>
            </a:r>
            <a:r>
              <a:rPr lang="ru-RU" sz="2400" dirty="0" err="1" smtClean="0">
                <a:solidFill>
                  <a:srgbClr val="FFFF00"/>
                </a:solidFill>
              </a:rPr>
              <a:t>процесі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реалізується</a:t>
            </a:r>
            <a:r>
              <a:rPr lang="ru-RU" sz="2400" dirty="0" smtClean="0">
                <a:solidFill>
                  <a:srgbClr val="FFFF00"/>
                </a:solidFill>
              </a:rPr>
              <a:t> в </a:t>
            </a:r>
            <a:r>
              <a:rPr lang="ru-RU" sz="2400" dirty="0" err="1" smtClean="0">
                <a:solidFill>
                  <a:srgbClr val="FFFF00"/>
                </a:solidFill>
              </a:rPr>
              <a:t>суб'єктній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діалогічній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взаємодії</a:t>
            </a:r>
            <a:r>
              <a:rPr lang="ru-RU" sz="2400" dirty="0" smtClean="0">
                <a:solidFill>
                  <a:srgbClr val="FFFF00"/>
                </a:solidFill>
              </a:rPr>
              <a:t> педагога й </a:t>
            </a:r>
            <a:r>
              <a:rPr lang="ru-RU" sz="2400" dirty="0" err="1" smtClean="0">
                <a:solidFill>
                  <a:srgbClr val="FFFF00"/>
                </a:solidFill>
              </a:rPr>
              <a:t>учня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Педагог повинен: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/>
              <a:t>виховувати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виявляючи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чуйність</a:t>
            </a:r>
            <a:r>
              <a:rPr lang="ru-RU" sz="2400" dirty="0" smtClean="0"/>
              <a:t> і </a:t>
            </a:r>
            <a:r>
              <a:rPr lang="ru-RU" sz="2400" dirty="0" err="1" smtClean="0"/>
              <a:t>уважність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слабких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сторін</a:t>
            </a:r>
            <a:r>
              <a:rPr lang="ru-RU" sz="2400" dirty="0" smtClean="0"/>
              <a:t>, </a:t>
            </a:r>
            <a:r>
              <a:rPr lang="ru-RU" sz="2400" dirty="0" err="1" smtClean="0"/>
              <a:t>тактовно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виправляти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помилки</a:t>
            </a:r>
            <a:r>
              <a:rPr lang="ru-RU" sz="2400" dirty="0" smtClean="0"/>
              <a:t>, </a:t>
            </a:r>
            <a:r>
              <a:rPr lang="ru-RU" sz="2400" dirty="0" err="1" smtClean="0"/>
              <a:t>стимулювати</a:t>
            </a:r>
            <a:r>
              <a:rPr lang="ru-RU" sz="2400" dirty="0" smtClean="0"/>
              <a:t> і </a:t>
            </a:r>
            <a:r>
              <a:rPr lang="ru-RU" sz="2400" dirty="0" err="1" smtClean="0"/>
              <a:t>невстигаючих</a:t>
            </a:r>
            <a:r>
              <a:rPr lang="ru-RU" sz="2400" dirty="0" smtClean="0"/>
              <a:t>, і </a:t>
            </a:r>
            <a:r>
              <a:rPr lang="ru-RU" sz="2400" dirty="0" err="1" smtClean="0"/>
              <a:t>сильних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подолання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труднощів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навчально-пізнавальної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/>
              <a:t>збуджувати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</a:t>
            </a:r>
            <a:r>
              <a:rPr lang="ru-RU" sz="2400" dirty="0" smtClean="0"/>
              <a:t> до </a:t>
            </a:r>
            <a:r>
              <a:rPr lang="ru-RU" sz="2400" dirty="0" err="1" smtClean="0"/>
              <a:t>загальнонаукових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професійних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розширення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загального</a:t>
            </a:r>
            <a:r>
              <a:rPr lang="ru-RU" sz="2400" dirty="0" smtClean="0"/>
              <a:t> кругозору і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здібностей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знань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навичок</a:t>
            </a:r>
            <a:r>
              <a:rPr lang="ru-RU" sz="2400" dirty="0" smtClean="0"/>
              <a:t> і </a:t>
            </a:r>
            <a:r>
              <a:rPr lang="ru-RU" sz="2400" dirty="0" err="1" smtClean="0"/>
              <a:t>вмінь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професійній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/>
              <a:t>враховувати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самобутність</a:t>
            </a:r>
            <a:r>
              <a:rPr lang="ru-RU" sz="2400" dirty="0" smtClean="0"/>
              <a:t> кожного </a:t>
            </a:r>
            <a:r>
              <a:rPr lang="ru-RU" sz="2400" dirty="0" err="1" smtClean="0"/>
              <a:t>учня</a:t>
            </a:r>
            <a:r>
              <a:rPr lang="ru-RU" sz="2400" dirty="0" smtClean="0"/>
              <a:t>,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соціальні</a:t>
            </a:r>
            <a:r>
              <a:rPr lang="ru-RU" sz="2400" dirty="0" smtClean="0"/>
              <a:t>, </a:t>
            </a:r>
            <a:r>
              <a:rPr lang="ru-RU" sz="2400" dirty="0" err="1" smtClean="0"/>
              <a:t>психічні</a:t>
            </a:r>
            <a:r>
              <a:rPr lang="ru-RU" sz="2400" dirty="0" smtClean="0"/>
              <a:t>, </a:t>
            </a:r>
            <a:r>
              <a:rPr lang="ru-RU" sz="2400" dirty="0" err="1" smtClean="0"/>
              <a:t>психофізіологічні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життєві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настанови</a:t>
            </a:r>
            <a:r>
              <a:rPr lang="ru-RU" sz="2400" dirty="0" smtClean="0"/>
              <a:t>,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навчально-пізнавальної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9076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6606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2400" dirty="0" err="1" smtClean="0"/>
              <a:t>враховувати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стежити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розвитком</a:t>
            </a:r>
            <a:r>
              <a:rPr lang="ru-RU" sz="2400" dirty="0" smtClean="0"/>
              <a:t> кожного </a:t>
            </a:r>
            <a:r>
              <a:rPr lang="ru-RU" sz="2400" dirty="0" err="1" smtClean="0"/>
              <a:t>учня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;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2400" dirty="0" err="1" smtClean="0"/>
              <a:t>формувати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персональну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учня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власні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успіхи</a:t>
            </a:r>
            <a:r>
              <a:rPr lang="ru-RU" sz="2400" dirty="0" smtClean="0"/>
              <a:t>, </a:t>
            </a:r>
            <a:r>
              <a:rPr lang="ru-RU" sz="2400" dirty="0" err="1" smtClean="0"/>
              <a:t>успіхи</a:t>
            </a:r>
            <a:r>
              <a:rPr lang="ru-RU" sz="2400" dirty="0" smtClean="0"/>
              <a:t> </a:t>
            </a:r>
            <a:r>
              <a:rPr lang="ru-RU" sz="2400" dirty="0" err="1" smtClean="0"/>
              <a:t>класу</a:t>
            </a:r>
            <a:r>
              <a:rPr lang="ru-RU" sz="2400" dirty="0" smtClean="0"/>
              <a:t> і </a:t>
            </a:r>
            <a:r>
              <a:rPr lang="ru-RU" sz="2400" dirty="0" err="1" smtClean="0"/>
              <a:t>товаришів</a:t>
            </a:r>
            <a:r>
              <a:rPr lang="ru-RU" sz="2400" dirty="0" smtClean="0"/>
              <a:t>;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u-RU" sz="2400" dirty="0" err="1" smtClean="0"/>
              <a:t>допомагати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учневі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пізнати</a:t>
            </a:r>
            <a:r>
              <a:rPr lang="ru-RU" sz="2400" dirty="0" smtClean="0"/>
              <a:t> самого себе (до 80-х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XX ст.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 smtClean="0"/>
              <a:t>тенденція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пізнання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мікро</a:t>
            </a:r>
            <a:r>
              <a:rPr lang="ru-RU" sz="2400" dirty="0" smtClean="0"/>
              <a:t>- та макрокосму, а </a:t>
            </a:r>
            <a:r>
              <a:rPr lang="ru-RU" sz="2400" dirty="0" err="1" smtClean="0"/>
              <a:t>тепер</a:t>
            </a:r>
            <a:r>
              <a:rPr lang="ru-RU" sz="2400" dirty="0" smtClean="0"/>
              <a:t> – </a:t>
            </a:r>
            <a:r>
              <a:rPr lang="ru-RU" sz="2400" dirty="0" err="1" smtClean="0"/>
              <a:t>самої</a:t>
            </a:r>
            <a:r>
              <a:rPr lang="ru-RU" sz="2400" dirty="0" smtClean="0"/>
              <a:t> себе),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сократівського</a:t>
            </a:r>
            <a:r>
              <a:rPr lang="ru-RU" sz="2400" dirty="0" smtClean="0"/>
              <a:t> принципу «</a:t>
            </a:r>
            <a:r>
              <a:rPr lang="ru-RU" sz="2400" dirty="0" err="1" smtClean="0"/>
              <a:t>Пізнай</a:t>
            </a:r>
            <a:r>
              <a:rPr lang="ru-RU" sz="2400" dirty="0" smtClean="0"/>
              <a:t> самого себе».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38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8" y="766232"/>
            <a:ext cx="7135602" cy="47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-4465"/>
            <a:ext cx="30973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Висновки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36" y="875824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err="1" smtClean="0"/>
              <a:t>Отож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сучасному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етапі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постає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подальшої</a:t>
            </a:r>
            <a:endParaRPr lang="ru-RU" sz="2000" dirty="0" smtClean="0"/>
          </a:p>
          <a:p>
            <a:r>
              <a:rPr lang="ru-RU" sz="2000" dirty="0" err="1" smtClean="0"/>
              <a:t>науково-практичної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сучасних</a:t>
            </a:r>
            <a:r>
              <a:rPr lang="ru-RU" sz="2000" dirty="0" smtClean="0"/>
              <a:t> проблем </a:t>
            </a:r>
            <a:r>
              <a:rPr lang="ru-RU" sz="2000" dirty="0" err="1" smtClean="0"/>
              <a:t>гуманізації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та широкого </a:t>
            </a:r>
            <a:r>
              <a:rPr lang="ru-RU" sz="2000" dirty="0" err="1" smtClean="0"/>
              <a:t>впровадження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відповідних</a:t>
            </a:r>
            <a:r>
              <a:rPr lang="ru-RU" sz="2000" dirty="0" smtClean="0"/>
              <a:t> психолого-</a:t>
            </a:r>
            <a:r>
              <a:rPr lang="ru-RU" sz="2000" dirty="0" err="1" smtClean="0"/>
              <a:t>педагогічних</a:t>
            </a:r>
            <a:r>
              <a:rPr lang="ru-RU" sz="2000" dirty="0" smtClean="0"/>
              <a:t> і </a:t>
            </a:r>
            <a:r>
              <a:rPr lang="ru-RU" sz="2000" dirty="0" err="1" smtClean="0"/>
              <a:t>методичних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надбань</a:t>
            </a:r>
            <a:r>
              <a:rPr lang="ru-RU" sz="2000" dirty="0" smtClean="0"/>
              <a:t> у практику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закладів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сказати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з </a:t>
            </a:r>
            <a:r>
              <a:rPr lang="ru-RU" sz="2000" dirty="0" err="1" smtClean="0"/>
              <a:t>важливих</a:t>
            </a:r>
            <a:r>
              <a:rPr lang="ru-RU" sz="2000" dirty="0" smtClean="0"/>
              <a:t> парадигм </a:t>
            </a:r>
            <a:r>
              <a:rPr lang="ru-RU" sz="2000" dirty="0" err="1" smtClean="0"/>
              <a:t>сучасної</a:t>
            </a:r>
            <a:r>
              <a:rPr lang="ru-RU" sz="2000" dirty="0"/>
              <a:t> </a:t>
            </a:r>
            <a:r>
              <a:rPr lang="ru-RU" sz="2000" dirty="0" err="1" smtClean="0"/>
              <a:t>освітянської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є </a:t>
            </a:r>
            <a:r>
              <a:rPr lang="ru-RU" sz="2000" dirty="0" err="1" smtClean="0"/>
              <a:t>випереджаючий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, </a:t>
            </a:r>
            <a:r>
              <a:rPr lang="ru-RU" sz="2000" dirty="0" err="1" smtClean="0"/>
              <a:t>орієнтовані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нові</a:t>
            </a:r>
            <a:r>
              <a:rPr lang="ru-RU" sz="2000" dirty="0" smtClean="0"/>
              <a:t> потреби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. </a:t>
            </a:r>
            <a:r>
              <a:rPr lang="ru-RU" sz="2000" dirty="0" err="1" smtClean="0"/>
              <a:t>Вироблення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/>
              <a:t> </a:t>
            </a:r>
            <a:r>
              <a:rPr lang="ru-RU" sz="2000" dirty="0" err="1" smtClean="0"/>
              <a:t>цінностей</a:t>
            </a:r>
            <a:r>
              <a:rPr lang="ru-RU" sz="2000" dirty="0" smtClean="0"/>
              <a:t> у </a:t>
            </a:r>
            <a:r>
              <a:rPr lang="ru-RU" sz="2000" dirty="0" err="1" smtClean="0"/>
              <a:t>молоді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відносин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учнем</a:t>
            </a:r>
            <a:r>
              <a:rPr lang="ru-RU" sz="2000" dirty="0" smtClean="0"/>
              <a:t> і </a:t>
            </a:r>
            <a:r>
              <a:rPr lang="ru-RU" sz="2000" dirty="0" err="1" smtClean="0"/>
              <a:t>вчителем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обумовленої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мотивації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орієнтована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самоактуалізацію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індивідуальних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цінностей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гуманістичних</a:t>
            </a:r>
            <a:r>
              <a:rPr lang="ru-RU" sz="2000" dirty="0"/>
              <a:t> </a:t>
            </a:r>
            <a:r>
              <a:rPr lang="ru-RU" sz="2000" dirty="0" err="1" smtClean="0"/>
              <a:t>відносин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учнем</a:t>
            </a:r>
            <a:r>
              <a:rPr lang="ru-RU" sz="2000" dirty="0" smtClean="0"/>
              <a:t> і </a:t>
            </a:r>
            <a:r>
              <a:rPr lang="ru-RU" sz="2000" dirty="0" err="1" smtClean="0"/>
              <a:t>вчителем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   </a:t>
            </a:r>
            <a:r>
              <a:rPr lang="ru-RU" sz="2000" dirty="0" err="1" smtClean="0"/>
              <a:t>Подолання</a:t>
            </a:r>
            <a:r>
              <a:rPr lang="ru-RU" sz="2000" dirty="0" smtClean="0"/>
              <a:t>  </a:t>
            </a:r>
            <a:r>
              <a:rPr lang="ru-RU" sz="2000" dirty="0" err="1" smtClean="0"/>
              <a:t>технократичної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, через </a:t>
            </a:r>
            <a:r>
              <a:rPr lang="ru-RU" sz="2000" dirty="0" err="1" smtClean="0"/>
              <a:t>становлення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особистості</a:t>
            </a:r>
            <a:r>
              <a:rPr lang="ru-RU" sz="2000" dirty="0" smtClean="0"/>
              <a:t> в </a:t>
            </a:r>
            <a:r>
              <a:rPr lang="ru-RU" sz="2000" dirty="0" err="1" smtClean="0"/>
              <a:t>тісному</a:t>
            </a:r>
            <a:r>
              <a:rPr lang="ru-RU" sz="2000" dirty="0"/>
              <a:t> </a:t>
            </a:r>
            <a:r>
              <a:rPr lang="ru-RU" sz="2000" dirty="0" err="1" smtClean="0"/>
              <a:t>поєднанні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культурних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знань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цінностей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новими</a:t>
            </a:r>
            <a:r>
              <a:rPr lang="ru-RU" sz="2000" dirty="0" smtClean="0"/>
              <a:t> психолого-</a:t>
            </a:r>
            <a:r>
              <a:rPr lang="ru-RU" sz="2000" dirty="0" err="1" smtClean="0"/>
              <a:t>педагогічними</a:t>
            </a:r>
            <a:r>
              <a:rPr lang="ru-RU" sz="2000" dirty="0"/>
              <a:t> </a:t>
            </a:r>
            <a:r>
              <a:rPr lang="ru-RU" sz="2000" dirty="0" smtClean="0"/>
              <a:t>методиками.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6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336" y="8758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7192" y="1198989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</a:t>
            </a:r>
            <a:r>
              <a:rPr lang="ru-RU" sz="2000" dirty="0" err="1" smtClean="0"/>
              <a:t>Успіх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здійснюваних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реформ </a:t>
            </a:r>
            <a:r>
              <a:rPr lang="ru-RU" sz="2000" dirty="0" err="1" smtClean="0"/>
              <a:t>можливий</a:t>
            </a:r>
            <a:r>
              <a:rPr lang="ru-RU" sz="2000" dirty="0" smtClean="0"/>
              <a:t> за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духовно-</a:t>
            </a:r>
            <a:r>
              <a:rPr lang="ru-RU" sz="2000" dirty="0" err="1" smtClean="0"/>
              <a:t>інтелектуального</a:t>
            </a:r>
            <a:r>
              <a:rPr lang="ru-RU" sz="2000" dirty="0" smtClean="0"/>
              <a:t>, культурного </a:t>
            </a:r>
            <a:r>
              <a:rPr lang="ru-RU" sz="2000" dirty="0" err="1" smtClean="0"/>
              <a:t>відродження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народу, </a:t>
            </a:r>
            <a:r>
              <a:rPr lang="ru-RU" sz="2000" dirty="0" err="1" smtClean="0"/>
              <a:t>підвищення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професійного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творчого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потенціалу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реформування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 з </a:t>
            </a:r>
            <a:r>
              <a:rPr lang="ru-RU" sz="2000" dirty="0" err="1" smtClean="0"/>
              <a:t>пріоритетом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загальнолюдських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цінностей</a:t>
            </a:r>
            <a:r>
              <a:rPr lang="ru-RU" sz="2000" dirty="0" smtClean="0"/>
              <a:t>, на </a:t>
            </a:r>
            <a:r>
              <a:rPr lang="ru-RU" sz="2000" dirty="0" err="1" smtClean="0"/>
              <a:t>національній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, з </a:t>
            </a:r>
            <a:r>
              <a:rPr lang="ru-RU" sz="2000" dirty="0" err="1" smtClean="0"/>
              <a:t>виходом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гуманітарної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спеціалістів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98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5679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Буяльська</a:t>
            </a:r>
            <a:r>
              <a:rPr lang="ru-RU" dirty="0" smtClean="0"/>
              <a:t> Т. </a:t>
            </a:r>
            <a:r>
              <a:rPr lang="ru-RU" dirty="0" err="1" smtClean="0"/>
              <a:t>Гуманізація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– </a:t>
            </a:r>
            <a:r>
              <a:rPr lang="ru-RU" dirty="0" err="1" smtClean="0"/>
              <a:t>вичерпане</a:t>
            </a:r>
            <a:r>
              <a:rPr lang="ru-RU" dirty="0" smtClean="0"/>
              <a:t> гасло і (не) </a:t>
            </a:r>
            <a:r>
              <a:rPr lang="ru-RU" dirty="0" err="1" smtClean="0"/>
              <a:t>виконане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? // </a:t>
            </a:r>
            <a:r>
              <a:rPr lang="ru-RU" dirty="0" err="1" smtClean="0"/>
              <a:t>Освіта</a:t>
            </a:r>
            <a:r>
              <a:rPr lang="ru-RU" dirty="0" smtClean="0"/>
              <a:t>. – 21-28 </a:t>
            </a:r>
            <a:r>
              <a:rPr lang="ru-RU" dirty="0" err="1" smtClean="0"/>
              <a:t>червня</a:t>
            </a:r>
            <a:r>
              <a:rPr lang="ru-RU" dirty="0" smtClean="0"/>
              <a:t>. – 2006. – С.4-5.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Гірний</a:t>
            </a:r>
            <a:r>
              <a:rPr lang="ru-RU" dirty="0" smtClean="0"/>
              <a:t>. </a:t>
            </a:r>
            <a:r>
              <a:rPr lang="ru-RU" dirty="0" err="1" smtClean="0"/>
              <a:t>Аксіома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плану // Шлях </a:t>
            </a:r>
            <a:r>
              <a:rPr lang="ru-RU" dirty="0" err="1" smtClean="0"/>
              <a:t>освіти</a:t>
            </a:r>
            <a:r>
              <a:rPr lang="ru-RU" dirty="0" smtClean="0"/>
              <a:t>. – №3. – 2001. – С.8-13.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Гогомохин</a:t>
            </a:r>
            <a:r>
              <a:rPr lang="ru-RU" dirty="0" smtClean="0"/>
              <a:t> С.П., Литвинова Т.Е. Системный подход к формированию ориентации на общечеловеческие духовные ценности, социальное и гуманитарное мышление. – М., 1998.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Гриб В.І., Смоляр Л.Ю. </a:t>
            </a:r>
            <a:r>
              <a:rPr lang="ru-RU" dirty="0" err="1" smtClean="0"/>
              <a:t>Орієнтація</a:t>
            </a:r>
            <a:r>
              <a:rPr lang="ru-RU" dirty="0" smtClean="0"/>
              <a:t> на </a:t>
            </a:r>
            <a:r>
              <a:rPr lang="ru-RU" dirty="0" err="1" smtClean="0"/>
              <a:t>загальнолюдські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як </a:t>
            </a:r>
            <a:r>
              <a:rPr lang="ru-RU" dirty="0" err="1" smtClean="0"/>
              <a:t>умова</a:t>
            </a:r>
            <a:r>
              <a:rPr lang="ru-RU" dirty="0" smtClean="0"/>
              <a:t> </a:t>
            </a:r>
            <a:r>
              <a:rPr lang="ru-RU" dirty="0" err="1" smtClean="0"/>
              <a:t>виживання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– К., 1999.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Романенко М.І. </a:t>
            </a:r>
            <a:r>
              <a:rPr lang="ru-RU" dirty="0" err="1" smtClean="0"/>
              <a:t>Гуманізація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: </a:t>
            </a:r>
            <a:r>
              <a:rPr lang="ru-RU" dirty="0" err="1" smtClean="0"/>
              <a:t>концептуальні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та </a:t>
            </a:r>
            <a:r>
              <a:rPr lang="ru-RU" dirty="0" err="1" smtClean="0"/>
              <a:t>практичний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: </a:t>
            </a:r>
            <a:r>
              <a:rPr lang="ru-RU" dirty="0" err="1" smtClean="0"/>
              <a:t>Наукова</a:t>
            </a:r>
            <a:r>
              <a:rPr lang="ru-RU" dirty="0" smtClean="0"/>
              <a:t> </a:t>
            </a:r>
            <a:r>
              <a:rPr lang="ru-RU" dirty="0" err="1" smtClean="0"/>
              <a:t>монографія</a:t>
            </a:r>
            <a:r>
              <a:rPr lang="ru-RU" dirty="0" smtClean="0"/>
              <a:t>. – 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: </a:t>
            </a:r>
            <a:r>
              <a:rPr lang="ru-RU" dirty="0" err="1" smtClean="0"/>
              <a:t>Промінь</a:t>
            </a:r>
            <a:r>
              <a:rPr lang="ru-RU" dirty="0" smtClean="0"/>
              <a:t>, 2001.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Сидоренко В. </a:t>
            </a:r>
            <a:r>
              <a:rPr lang="ru-RU" dirty="0" err="1" smtClean="0"/>
              <a:t>Термінологічний</a:t>
            </a:r>
            <a:r>
              <a:rPr lang="ru-RU" dirty="0" smtClean="0"/>
              <a:t> словник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педагогічної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і </a:t>
            </a:r>
            <a:r>
              <a:rPr lang="ru-RU" dirty="0" err="1" smtClean="0"/>
              <a:t>майстерності</a:t>
            </a:r>
            <a:r>
              <a:rPr lang="ru-RU" dirty="0" smtClean="0"/>
              <a:t>» // </a:t>
            </a:r>
            <a:r>
              <a:rPr lang="ru-RU" dirty="0" err="1" smtClean="0"/>
              <a:t>Відкритий</a:t>
            </a:r>
            <a:r>
              <a:rPr lang="ru-RU" dirty="0" smtClean="0"/>
              <a:t> урок. – №21-22. – 2005. – С.28-46.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Гуманізація</a:t>
            </a:r>
            <a:r>
              <a:rPr lang="ru-RU" dirty="0" smtClean="0"/>
              <a:t> </a:t>
            </a:r>
            <a:r>
              <a:rPr lang="ru-RU" dirty="0" err="1" smtClean="0"/>
              <a:t>навчально-виховного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: </a:t>
            </a:r>
            <a:r>
              <a:rPr lang="ru-RU" dirty="0" err="1" smtClean="0"/>
              <a:t>Збірник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/>
              <a:t> </a:t>
            </a:r>
            <a:r>
              <a:rPr lang="ru-RU" dirty="0" err="1" smtClean="0"/>
              <a:t>праць</a:t>
            </a:r>
            <a:r>
              <a:rPr lang="ru-RU" dirty="0" smtClean="0"/>
              <a:t>. </a:t>
            </a:r>
            <a:r>
              <a:rPr lang="ru-RU" dirty="0" err="1" smtClean="0"/>
              <a:t>Випуск</a:t>
            </a:r>
            <a:r>
              <a:rPr lang="ru-RU" dirty="0" smtClean="0"/>
              <a:t> ХХХІІ. /За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редакцією</a:t>
            </a:r>
            <a:r>
              <a:rPr lang="ru-RU" dirty="0" smtClean="0"/>
              <a:t> </a:t>
            </a:r>
            <a:r>
              <a:rPr lang="ru-RU" dirty="0" err="1" smtClean="0"/>
              <a:t>В.І.Сипченка</a:t>
            </a:r>
            <a:r>
              <a:rPr lang="ru-RU" dirty="0" smtClean="0"/>
              <a:t> – </a:t>
            </a:r>
            <a:r>
              <a:rPr lang="ru-RU" dirty="0" err="1" smtClean="0"/>
              <a:t>Слов’янськ</a:t>
            </a:r>
            <a:r>
              <a:rPr lang="ru-RU" dirty="0" smtClean="0"/>
              <a:t>: </a:t>
            </a:r>
            <a:r>
              <a:rPr lang="ru-RU" dirty="0" err="1" smtClean="0"/>
              <a:t>Видавничий</a:t>
            </a:r>
            <a:r>
              <a:rPr lang="ru-RU" dirty="0" smtClean="0"/>
              <a:t> центр СДПУ, 2006. – 278 с.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3510" y="116632"/>
            <a:ext cx="4246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Література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2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70C0"/>
                </a:solidFill>
              </a:rPr>
              <a:t>Теоретичні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пошуки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педагогічних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ідей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</a:rPr>
              <a:t>гуманізму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2488" y="90872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Петрарка так писав про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і </a:t>
            </a:r>
            <a:r>
              <a:rPr lang="ru-RU" dirty="0" err="1" smtClean="0"/>
              <a:t>моральності</a:t>
            </a:r>
            <a:r>
              <a:rPr lang="ru-RU" dirty="0" smtClean="0"/>
              <a:t>: </a:t>
            </a:r>
            <a:r>
              <a:rPr lang="ru-RU" i="1" dirty="0" smtClean="0">
                <a:solidFill>
                  <a:srgbClr val="00B050"/>
                </a:solidFill>
              </a:rPr>
              <a:t>«Для </a:t>
            </a:r>
            <a:r>
              <a:rPr lang="ru-RU" i="1" dirty="0" err="1" smtClean="0">
                <a:solidFill>
                  <a:srgbClr val="00B050"/>
                </a:solidFill>
              </a:rPr>
              <a:t>багатьох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знання</a:t>
            </a:r>
            <a:r>
              <a:rPr lang="ru-RU" i="1" dirty="0" smtClean="0">
                <a:solidFill>
                  <a:srgbClr val="00B050"/>
                </a:solidFill>
              </a:rPr>
              <a:t> – </a:t>
            </a:r>
            <a:r>
              <a:rPr lang="ru-RU" i="1" dirty="0" err="1" smtClean="0">
                <a:solidFill>
                  <a:srgbClr val="00B050"/>
                </a:solidFill>
              </a:rPr>
              <a:t>знаряддя</a:t>
            </a:r>
            <a:r>
              <a:rPr lang="ru-RU" i="1" dirty="0" smtClean="0">
                <a:solidFill>
                  <a:srgbClr val="00B050"/>
                </a:solidFill>
              </a:rPr>
              <a:t> безумства, </a:t>
            </a:r>
            <a:r>
              <a:rPr lang="ru-RU" i="1" dirty="0" err="1" smtClean="0">
                <a:solidFill>
                  <a:srgbClr val="00B050"/>
                </a:solidFill>
              </a:rPr>
              <a:t>майже</a:t>
            </a:r>
            <a:r>
              <a:rPr lang="ru-RU" i="1" dirty="0" smtClean="0">
                <a:solidFill>
                  <a:srgbClr val="00B050"/>
                </a:solidFill>
              </a:rPr>
              <a:t> для </a:t>
            </a:r>
            <a:r>
              <a:rPr lang="ru-RU" i="1" dirty="0" err="1" smtClean="0">
                <a:solidFill>
                  <a:srgbClr val="00B050"/>
                </a:solidFill>
              </a:rPr>
              <a:t>всіх</a:t>
            </a:r>
            <a:r>
              <a:rPr lang="ru-RU" i="1" dirty="0" smtClean="0">
                <a:solidFill>
                  <a:srgbClr val="00B050"/>
                </a:solidFill>
              </a:rPr>
              <a:t> – </a:t>
            </a:r>
            <a:r>
              <a:rPr lang="ru-RU" i="1" dirty="0" err="1" smtClean="0">
                <a:solidFill>
                  <a:srgbClr val="00B050"/>
                </a:solidFill>
              </a:rPr>
              <a:t>зарозумілості</a:t>
            </a:r>
            <a:r>
              <a:rPr lang="ru-RU" i="1" dirty="0" smtClean="0">
                <a:solidFill>
                  <a:srgbClr val="00B050"/>
                </a:solidFill>
              </a:rPr>
              <a:t>, </a:t>
            </a:r>
            <a:r>
              <a:rPr lang="ru-RU" i="1" dirty="0" err="1" smtClean="0">
                <a:solidFill>
                  <a:srgbClr val="00B050"/>
                </a:solidFill>
              </a:rPr>
              <a:t>якщо</a:t>
            </a:r>
            <a:r>
              <a:rPr lang="ru-RU" i="1" dirty="0" smtClean="0">
                <a:solidFill>
                  <a:srgbClr val="00B050"/>
                </a:solidFill>
              </a:rPr>
              <a:t> – </a:t>
            </a:r>
            <a:r>
              <a:rPr lang="ru-RU" i="1" dirty="0" err="1" smtClean="0">
                <a:solidFill>
                  <a:srgbClr val="00B050"/>
                </a:solidFill>
              </a:rPr>
              <a:t>що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буває</a:t>
            </a:r>
            <a:r>
              <a:rPr lang="ru-RU" i="1" dirty="0" smtClean="0">
                <a:solidFill>
                  <a:srgbClr val="00B050"/>
                </a:solidFill>
              </a:rPr>
              <a:t> </a:t>
            </a:r>
            <a:r>
              <a:rPr lang="ru-RU" i="1" dirty="0" err="1" smtClean="0">
                <a:solidFill>
                  <a:srgbClr val="00B050"/>
                </a:solidFill>
              </a:rPr>
              <a:t>рідко</a:t>
            </a:r>
            <a:r>
              <a:rPr lang="ru-RU" i="1" dirty="0" smtClean="0">
                <a:solidFill>
                  <a:srgbClr val="00B050"/>
                </a:solidFill>
              </a:rPr>
              <a:t> – не </a:t>
            </a:r>
            <a:r>
              <a:rPr lang="ru-RU" i="1" dirty="0" err="1" smtClean="0">
                <a:solidFill>
                  <a:srgbClr val="00B050"/>
                </a:solidFill>
              </a:rPr>
              <a:t>впадуть</a:t>
            </a:r>
            <a:r>
              <a:rPr lang="ru-RU" i="1" dirty="0" smtClean="0">
                <a:solidFill>
                  <a:srgbClr val="00B050"/>
                </a:solidFill>
              </a:rPr>
              <a:t> вони в добру і </a:t>
            </a:r>
            <a:r>
              <a:rPr lang="ru-RU" i="1" dirty="0" err="1" smtClean="0">
                <a:solidFill>
                  <a:srgbClr val="00B050"/>
                </a:solidFill>
              </a:rPr>
              <a:t>виховану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smtClean="0">
                <a:solidFill>
                  <a:srgbClr val="00B050"/>
                </a:solidFill>
              </a:rPr>
              <a:t>душу». </a:t>
            </a:r>
          </a:p>
          <a:p>
            <a:pPr marL="342900" indent="-342900">
              <a:buAutoNum type="arabicPeriod"/>
            </a:pPr>
            <a:endParaRPr lang="ru-RU" i="1" dirty="0" smtClean="0">
              <a:solidFill>
                <a:srgbClr val="00B050"/>
              </a:solidFill>
            </a:endParaRPr>
          </a:p>
          <a:p>
            <a:r>
              <a:rPr lang="ru-RU" dirty="0"/>
              <a:t> </a:t>
            </a:r>
            <a:r>
              <a:rPr lang="ru-RU" dirty="0" smtClean="0"/>
              <a:t>   Таким чином, </a:t>
            </a:r>
            <a:r>
              <a:rPr lang="ru-RU" dirty="0" err="1" smtClean="0"/>
              <a:t>проголошується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</a:t>
            </a:r>
            <a:r>
              <a:rPr lang="ru-RU" dirty="0" err="1" smtClean="0"/>
              <a:t>виховання,пріоритет</a:t>
            </a:r>
            <a:r>
              <a:rPr lang="ru-RU" dirty="0" smtClean="0"/>
              <a:t> </a:t>
            </a:r>
            <a:r>
              <a:rPr lang="ru-RU" dirty="0" err="1" smtClean="0"/>
              <a:t>виховних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стала такою, </a:t>
            </a:r>
            <a:r>
              <a:rPr lang="ru-RU" dirty="0" err="1" smtClean="0"/>
              <a:t>що</a:t>
            </a:r>
            <a:r>
              <a:rPr lang="ru-RU" dirty="0" smtClean="0"/>
              <a:t> є </a:t>
            </a:r>
            <a:r>
              <a:rPr lang="ru-RU" dirty="0" err="1" smtClean="0"/>
              <a:t>провідною</a:t>
            </a:r>
            <a:r>
              <a:rPr lang="ru-RU" dirty="0" smtClean="0"/>
              <a:t> в </a:t>
            </a:r>
            <a:r>
              <a:rPr lang="ru-RU" dirty="0" err="1" smtClean="0"/>
              <a:t>гуманістичній</a:t>
            </a:r>
            <a:r>
              <a:rPr lang="ru-RU" dirty="0" smtClean="0"/>
              <a:t> </a:t>
            </a:r>
            <a:r>
              <a:rPr lang="ru-RU" dirty="0" err="1" smtClean="0"/>
              <a:t>педагогіці</a:t>
            </a:r>
            <a:r>
              <a:rPr lang="ru-RU" dirty="0" smtClean="0"/>
              <a:t> й не </a:t>
            </a:r>
            <a:r>
              <a:rPr lang="ru-RU" dirty="0" err="1" smtClean="0"/>
              <a:t>втратила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дотепер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1" y="940078"/>
            <a:ext cx="4009405" cy="46085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3133" y="5577284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Петрарка (1304-1374)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9" y="404664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Гуманісти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розмірковували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співвідношення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 і </a:t>
            </a:r>
            <a:r>
              <a:rPr lang="ru-RU" sz="2000" dirty="0" err="1" smtClean="0"/>
              <a:t>освіти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Еразм</a:t>
            </a:r>
            <a:r>
              <a:rPr lang="ru-RU" sz="2000" dirty="0" smtClean="0"/>
              <a:t> </a:t>
            </a:r>
            <a:r>
              <a:rPr lang="ru-RU" sz="2000" dirty="0" err="1" smtClean="0"/>
              <a:t>Роттердамський</a:t>
            </a:r>
            <a:r>
              <a:rPr lang="ru-RU" sz="2000" dirty="0" smtClean="0"/>
              <a:t> так </a:t>
            </a:r>
            <a:r>
              <a:rPr lang="ru-RU" sz="2000" dirty="0" err="1" smtClean="0"/>
              <a:t>відповідав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це</a:t>
            </a:r>
            <a:r>
              <a:rPr lang="ru-RU" sz="2000" dirty="0"/>
              <a:t>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: «</a:t>
            </a:r>
            <a:r>
              <a:rPr lang="ru-RU" sz="2000" i="1" dirty="0" err="1" smtClean="0">
                <a:solidFill>
                  <a:srgbClr val="00B050"/>
                </a:solidFill>
              </a:rPr>
              <a:t>Помиляються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ті</a:t>
            </a:r>
            <a:r>
              <a:rPr lang="ru-RU" sz="2000" i="1" dirty="0" smtClean="0">
                <a:solidFill>
                  <a:srgbClr val="00B050"/>
                </a:solidFill>
              </a:rPr>
              <a:t>, </a:t>
            </a:r>
            <a:r>
              <a:rPr lang="ru-RU" sz="2000" i="1" dirty="0" err="1" smtClean="0">
                <a:solidFill>
                  <a:srgbClr val="00B050"/>
                </a:solidFill>
              </a:rPr>
              <a:t>хто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думають</a:t>
            </a:r>
            <a:r>
              <a:rPr lang="ru-RU" sz="2000" i="1" dirty="0" smtClean="0">
                <a:solidFill>
                  <a:srgbClr val="00B050"/>
                </a:solidFill>
              </a:rPr>
              <a:t>, </a:t>
            </a:r>
            <a:r>
              <a:rPr lang="ru-RU" sz="2000" i="1" dirty="0" err="1" smtClean="0">
                <a:solidFill>
                  <a:srgbClr val="00B050"/>
                </a:solidFill>
              </a:rPr>
              <a:t>що</a:t>
            </a:r>
            <a:r>
              <a:rPr lang="ru-RU" sz="2000" i="1" dirty="0" smtClean="0">
                <a:solidFill>
                  <a:srgbClr val="00B050"/>
                </a:solidFill>
              </a:rPr>
              <a:t> природа не дала </a:t>
            </a:r>
            <a:r>
              <a:rPr lang="ru-RU" sz="2000" i="1" dirty="0" err="1" smtClean="0">
                <a:solidFill>
                  <a:srgbClr val="00B050"/>
                </a:solidFill>
              </a:rPr>
              <a:t>людині</a:t>
            </a:r>
            <a:endParaRPr lang="ru-RU" sz="2000" i="1" dirty="0" smtClean="0">
              <a:solidFill>
                <a:srgbClr val="00B050"/>
              </a:solidFill>
            </a:endParaRPr>
          </a:p>
          <a:p>
            <a:r>
              <a:rPr lang="ru-RU" sz="2000" i="1" dirty="0" err="1" smtClean="0">
                <a:solidFill>
                  <a:srgbClr val="00B050"/>
                </a:solidFill>
              </a:rPr>
              <a:t>жодних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ознак</a:t>
            </a:r>
            <a:r>
              <a:rPr lang="ru-RU" sz="2000" i="1" dirty="0" smtClean="0">
                <a:solidFill>
                  <a:srgbClr val="00B050"/>
                </a:solidFill>
              </a:rPr>
              <a:t>, за </a:t>
            </a:r>
            <a:r>
              <a:rPr lang="ru-RU" sz="2000" i="1" dirty="0" err="1" smtClean="0">
                <a:solidFill>
                  <a:srgbClr val="00B050"/>
                </a:solidFill>
              </a:rPr>
              <a:t>допомогою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яких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можна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визначити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природні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здібності</a:t>
            </a:r>
            <a:r>
              <a:rPr lang="ru-RU" sz="2000" i="1" dirty="0" smtClean="0">
                <a:solidFill>
                  <a:srgbClr val="00B050"/>
                </a:solidFill>
              </a:rPr>
              <a:t>».</a:t>
            </a:r>
          </a:p>
          <a:p>
            <a:r>
              <a:rPr lang="ru-RU" sz="2000" i="1" dirty="0" smtClean="0">
                <a:solidFill>
                  <a:srgbClr val="00B050"/>
                </a:solidFill>
              </a:rPr>
              <a:t>    </a:t>
            </a:r>
            <a:r>
              <a:rPr lang="ru-RU" sz="2000" dirty="0" err="1" smtClean="0"/>
              <a:t>Утой</a:t>
            </a:r>
            <a:r>
              <a:rPr lang="ru-RU" sz="2000" dirty="0" smtClean="0"/>
              <a:t> же час,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навряд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знайдеться</a:t>
            </a:r>
            <a:r>
              <a:rPr lang="ru-RU" sz="2000" dirty="0" smtClean="0"/>
              <a:t> «</a:t>
            </a:r>
            <a:r>
              <a:rPr lang="ru-RU" sz="2000" i="1" dirty="0" err="1" smtClean="0">
                <a:solidFill>
                  <a:srgbClr val="00B050"/>
                </a:solidFill>
              </a:rPr>
              <a:t>дисципліна</a:t>
            </a:r>
            <a:r>
              <a:rPr lang="ru-RU" sz="2000" i="1" dirty="0" smtClean="0">
                <a:solidFill>
                  <a:srgbClr val="00B050"/>
                </a:solidFill>
              </a:rPr>
              <a:t>, до </a:t>
            </a:r>
            <a:r>
              <a:rPr lang="ru-RU" sz="2000" i="1" dirty="0" err="1" smtClean="0">
                <a:solidFill>
                  <a:srgbClr val="00B050"/>
                </a:solidFill>
              </a:rPr>
              <a:t>якої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людський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розум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від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народження</a:t>
            </a:r>
            <a:r>
              <a:rPr lang="ru-RU" sz="2000" i="1" dirty="0" smtClean="0">
                <a:solidFill>
                  <a:srgbClr val="00B050"/>
                </a:solidFill>
              </a:rPr>
              <a:t> не </a:t>
            </a:r>
            <a:r>
              <a:rPr lang="ru-RU" sz="2000" i="1" dirty="0" err="1" smtClean="0">
                <a:solidFill>
                  <a:srgbClr val="00B050"/>
                </a:solidFill>
              </a:rPr>
              <a:t>здатний</a:t>
            </a:r>
            <a:r>
              <a:rPr lang="ru-RU" sz="2000" i="1" dirty="0" smtClean="0">
                <a:solidFill>
                  <a:srgbClr val="00B050"/>
                </a:solidFill>
              </a:rPr>
              <a:t>, </a:t>
            </a:r>
            <a:r>
              <a:rPr lang="ru-RU" sz="2000" i="1" dirty="0" err="1" smtClean="0">
                <a:solidFill>
                  <a:srgbClr val="00B050"/>
                </a:solidFill>
              </a:rPr>
              <a:t>якщо</a:t>
            </a:r>
            <a:r>
              <a:rPr lang="ru-RU" sz="2000" i="1" dirty="0" smtClean="0">
                <a:solidFill>
                  <a:srgbClr val="00B050"/>
                </a:solidFill>
              </a:rPr>
              <a:t> ми не </a:t>
            </a:r>
            <a:r>
              <a:rPr lang="ru-RU" sz="2000" i="1" dirty="0" err="1" smtClean="0">
                <a:solidFill>
                  <a:srgbClr val="00B050"/>
                </a:solidFill>
              </a:rPr>
              <a:t>наставимо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його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</a:rPr>
              <a:t>розпорядженнями</a:t>
            </a:r>
            <a:r>
              <a:rPr lang="ru-RU" sz="2000" i="1" dirty="0" smtClean="0">
                <a:solidFill>
                  <a:srgbClr val="00B050"/>
                </a:solidFill>
              </a:rPr>
              <a:t> і </a:t>
            </a:r>
            <a:r>
              <a:rPr lang="ru-RU" sz="2000" i="1" dirty="0" err="1" smtClean="0">
                <a:solidFill>
                  <a:srgbClr val="00B050"/>
                </a:solidFill>
              </a:rPr>
              <a:t>вправами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1534" y="5836622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Еразм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Роттердамський</a:t>
            </a:r>
            <a:r>
              <a:rPr lang="ru-RU" dirty="0" smtClean="0">
                <a:solidFill>
                  <a:srgbClr val="FF0000"/>
                </a:solidFill>
              </a:rPr>
              <a:t> (1466-1536)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4" y="404664"/>
            <a:ext cx="407009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095703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i="1" dirty="0" err="1" smtClean="0">
                <a:solidFill>
                  <a:srgbClr val="FF0000"/>
                </a:solidFill>
              </a:rPr>
              <a:t>єдність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освіти</a:t>
            </a:r>
            <a:r>
              <a:rPr lang="ru-RU" sz="2800" i="1" dirty="0" smtClean="0">
                <a:solidFill>
                  <a:srgbClr val="FF0000"/>
                </a:solidFill>
              </a:rPr>
              <a:t> і </a:t>
            </a:r>
            <a:r>
              <a:rPr lang="ru-RU" sz="2800" i="1" dirty="0" err="1" smtClean="0">
                <a:solidFill>
                  <a:srgbClr val="FF0000"/>
                </a:solidFill>
              </a:rPr>
              <a:t>виховання</a:t>
            </a:r>
            <a:r>
              <a:rPr lang="ru-RU" sz="2800" i="1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i="1" dirty="0" err="1" smtClean="0">
                <a:solidFill>
                  <a:srgbClr val="FF0000"/>
                </a:solidFill>
              </a:rPr>
              <a:t>високі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вимоги</a:t>
            </a:r>
            <a:r>
              <a:rPr lang="ru-RU" sz="2800" i="1" dirty="0" smtClean="0">
                <a:solidFill>
                  <a:srgbClr val="FF0000"/>
                </a:solidFill>
              </a:rPr>
              <a:t>, </a:t>
            </a:r>
            <a:r>
              <a:rPr lang="ru-RU" sz="2800" i="1" dirty="0" err="1" smtClean="0">
                <a:solidFill>
                  <a:srgbClr val="FF0000"/>
                </a:solidFill>
              </a:rPr>
              <a:t>що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висуваються</a:t>
            </a:r>
            <a:r>
              <a:rPr lang="ru-RU" sz="2800" i="1" dirty="0" smtClean="0">
                <a:solidFill>
                  <a:srgbClr val="FF0000"/>
                </a:solidFill>
              </a:rPr>
              <a:t> до </a:t>
            </a:r>
            <a:r>
              <a:rPr lang="ru-RU" sz="2800" i="1" dirty="0" err="1" smtClean="0">
                <a:solidFill>
                  <a:srgbClr val="FF0000"/>
                </a:solidFill>
              </a:rPr>
              <a:t>особистості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вчителя</a:t>
            </a:r>
            <a:r>
              <a:rPr lang="ru-RU" sz="2800" i="1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i="1" dirty="0" err="1" smtClean="0">
                <a:solidFill>
                  <a:srgbClr val="FF0000"/>
                </a:solidFill>
              </a:rPr>
              <a:t>врахування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психологічних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особливостей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людини</a:t>
            </a:r>
            <a:r>
              <a:rPr lang="ru-RU" sz="2800" i="1" dirty="0" smtClean="0">
                <a:solidFill>
                  <a:srgbClr val="FF0000"/>
                </a:solidFill>
              </a:rPr>
              <a:t>, але не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i="1" dirty="0" err="1" smtClean="0">
                <a:solidFill>
                  <a:srgbClr val="FF0000"/>
                </a:solidFill>
              </a:rPr>
              <a:t>абсолютизація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природних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здібностей</a:t>
            </a:r>
            <a:r>
              <a:rPr lang="ru-RU" sz="2800" i="1" dirty="0" smtClean="0">
                <a:solidFill>
                  <a:srgbClr val="FF0000"/>
                </a:solidFill>
              </a:rPr>
              <a:t> і </a:t>
            </a:r>
            <a:r>
              <a:rPr lang="ru-RU" sz="2800" i="1" dirty="0" err="1" smtClean="0">
                <a:solidFill>
                  <a:srgbClr val="FF0000"/>
                </a:solidFill>
              </a:rPr>
              <a:t>здатностей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учня</a:t>
            </a:r>
            <a:r>
              <a:rPr lang="ru-RU" sz="2800" i="1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i="1" dirty="0" err="1" smtClean="0">
                <a:solidFill>
                  <a:srgbClr val="FF0000"/>
                </a:solidFill>
              </a:rPr>
              <a:t>гармонійний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розвиток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людської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особистості</a:t>
            </a:r>
            <a:r>
              <a:rPr lang="ru-RU" sz="2800" i="1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i="1" dirty="0" err="1" smtClean="0">
                <a:solidFill>
                  <a:srgbClr val="FF0000"/>
                </a:solidFill>
              </a:rPr>
              <a:t>гуманітаризація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err="1" smtClean="0">
                <a:solidFill>
                  <a:srgbClr val="FF0000"/>
                </a:solidFill>
              </a:rPr>
              <a:t>освіти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FFFF00"/>
                </a:solidFill>
              </a:rPr>
              <a:t>Отже</a:t>
            </a:r>
            <a:r>
              <a:rPr lang="ru-RU" sz="2400" dirty="0" smtClean="0">
                <a:solidFill>
                  <a:srgbClr val="FFFF00"/>
                </a:solidFill>
              </a:rPr>
              <a:t>, в </a:t>
            </a:r>
            <a:r>
              <a:rPr lang="ru-RU" sz="2400" dirty="0" err="1" smtClean="0">
                <a:solidFill>
                  <a:srgbClr val="FFFF00"/>
                </a:solidFill>
              </a:rPr>
              <a:t>основі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гуманної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педагогіки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епохи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Відродження</a:t>
            </a:r>
            <a:r>
              <a:rPr lang="ru-RU" sz="2400" dirty="0" smtClean="0">
                <a:solidFill>
                  <a:srgbClr val="FFFF00"/>
                </a:solidFill>
              </a:rPr>
              <a:t> лежали </a:t>
            </a:r>
            <a:r>
              <a:rPr lang="ru-RU" sz="2400" dirty="0" err="1" smtClean="0">
                <a:solidFill>
                  <a:srgbClr val="FFFF00"/>
                </a:solidFill>
              </a:rPr>
              <a:t>педагогічні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ідеї</a:t>
            </a:r>
            <a:r>
              <a:rPr lang="ru-RU" sz="2400" dirty="0" smtClean="0">
                <a:solidFill>
                  <a:srgbClr val="FFFF00"/>
                </a:solidFill>
              </a:rPr>
              <a:t>: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6912" y="22503"/>
            <a:ext cx="54970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Загальнішим</a:t>
            </a:r>
            <a:r>
              <a:rPr lang="ru-RU" sz="2000" dirty="0" smtClean="0">
                <a:solidFill>
                  <a:srgbClr val="FF0000"/>
                </a:solidFill>
              </a:rPr>
              <a:t> є </a:t>
            </a:r>
            <a:r>
              <a:rPr lang="ru-RU" sz="2000" dirty="0" err="1" smtClean="0">
                <a:solidFill>
                  <a:srgbClr val="FF0000"/>
                </a:solidFill>
              </a:rPr>
              <a:t>інший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підхід</a:t>
            </a:r>
            <a:r>
              <a:rPr lang="ru-RU" sz="2000" dirty="0" smtClean="0">
                <a:solidFill>
                  <a:srgbClr val="FF0000"/>
                </a:solidFill>
              </a:rPr>
              <a:t> до </a:t>
            </a:r>
            <a:r>
              <a:rPr lang="ru-RU" sz="2000" dirty="0" err="1" smtClean="0">
                <a:solidFill>
                  <a:srgbClr val="FF0000"/>
                </a:solidFill>
              </a:rPr>
              <a:t>трактування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терміна</a:t>
            </a:r>
            <a:r>
              <a:rPr lang="ru-RU" sz="2000" dirty="0" smtClean="0">
                <a:solidFill>
                  <a:srgbClr val="FF0000"/>
                </a:solidFill>
              </a:rPr>
              <a:t> «</a:t>
            </a:r>
            <a:r>
              <a:rPr lang="ru-RU" sz="2000" dirty="0" err="1" smtClean="0">
                <a:solidFill>
                  <a:srgbClr val="FF0000"/>
                </a:solidFill>
              </a:rPr>
              <a:t>гуманізм</a:t>
            </a:r>
            <a:r>
              <a:rPr lang="ru-RU" sz="2000" dirty="0" smtClean="0">
                <a:solidFill>
                  <a:srgbClr val="FF0000"/>
                </a:solidFill>
              </a:rPr>
              <a:t>», </a:t>
            </a:r>
            <a:r>
              <a:rPr lang="ru-RU" sz="2000" dirty="0" err="1" smtClean="0">
                <a:solidFill>
                  <a:srgbClr val="FF0000"/>
                </a:solidFill>
              </a:rPr>
              <a:t>який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подається</a:t>
            </a:r>
            <a:r>
              <a:rPr lang="ru-RU" sz="2000" dirty="0" smtClean="0">
                <a:solidFill>
                  <a:srgbClr val="FF0000"/>
                </a:solidFill>
              </a:rPr>
              <a:t> другим за </a:t>
            </a:r>
            <a:r>
              <a:rPr lang="ru-RU" sz="2000" dirty="0" err="1" smtClean="0">
                <a:solidFill>
                  <a:srgbClr val="FF0000"/>
                </a:solidFill>
              </a:rPr>
              <a:t>значенням</a:t>
            </a:r>
            <a:r>
              <a:rPr lang="ru-RU" sz="2000" dirty="0" smtClean="0">
                <a:solidFill>
                  <a:srgbClr val="FF0000"/>
                </a:solidFill>
              </a:rPr>
              <a:t> у </a:t>
            </a:r>
            <a:r>
              <a:rPr lang="ru-RU" sz="2000" dirty="0" err="1" smtClean="0">
                <a:solidFill>
                  <a:srgbClr val="FF0000"/>
                </a:solidFill>
              </a:rPr>
              <a:t>довідковій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літературі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/>
              <a:t> В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сенсі</a:t>
            </a:r>
            <a:r>
              <a:rPr lang="ru-RU" sz="2000" dirty="0"/>
              <a:t> </a:t>
            </a:r>
            <a:r>
              <a:rPr lang="ru-RU" sz="2000" dirty="0" err="1" smtClean="0"/>
              <a:t>гуманізм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i="1" dirty="0" err="1" smtClean="0">
                <a:solidFill>
                  <a:srgbClr val="00B050"/>
                </a:solidFill>
              </a:rPr>
              <a:t>ставлення</a:t>
            </a:r>
            <a:r>
              <a:rPr lang="ru-RU" sz="2400" i="1" dirty="0" smtClean="0">
                <a:solidFill>
                  <a:srgbClr val="00B050"/>
                </a:solidFill>
              </a:rPr>
              <a:t> до </a:t>
            </a:r>
            <a:r>
              <a:rPr lang="ru-RU" sz="2400" i="1" dirty="0" err="1" smtClean="0">
                <a:solidFill>
                  <a:srgbClr val="00B050"/>
                </a:solidFill>
              </a:rPr>
              <a:t>людини</a:t>
            </a:r>
            <a:r>
              <a:rPr lang="ru-RU" sz="2400" i="1" dirty="0" smtClean="0">
                <a:solidFill>
                  <a:srgbClr val="00B050"/>
                </a:solidFill>
              </a:rPr>
              <a:t>, </a:t>
            </a:r>
            <a:r>
              <a:rPr lang="ru-RU" sz="2400" i="1" dirty="0" err="1" smtClean="0">
                <a:solidFill>
                  <a:srgbClr val="00B050"/>
                </a:solidFill>
              </a:rPr>
              <a:t>пройняте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турботою</a:t>
            </a:r>
            <a:r>
              <a:rPr lang="ru-RU" sz="2400" i="1" dirty="0" smtClean="0">
                <a:solidFill>
                  <a:srgbClr val="00B050"/>
                </a:solidFill>
              </a:rPr>
              <a:t> про </a:t>
            </a:r>
            <a:r>
              <a:rPr lang="ru-RU" sz="2400" i="1" dirty="0" err="1" smtClean="0">
                <a:solidFill>
                  <a:srgbClr val="00B050"/>
                </a:solidFill>
              </a:rPr>
              <a:t>її</a:t>
            </a:r>
            <a:r>
              <a:rPr lang="ru-RU" sz="2400" i="1" dirty="0" smtClean="0">
                <a:solidFill>
                  <a:srgbClr val="00B050"/>
                </a:solidFill>
              </a:rPr>
              <a:t> блага, </a:t>
            </a:r>
            <a:r>
              <a:rPr lang="ru-RU" sz="2400" i="1" dirty="0" err="1" smtClean="0">
                <a:solidFill>
                  <a:srgbClr val="00B050"/>
                </a:solidFill>
              </a:rPr>
              <a:t>повагою</a:t>
            </a:r>
            <a:r>
              <a:rPr lang="ru-RU" sz="2400" i="1" dirty="0" smtClean="0">
                <a:solidFill>
                  <a:srgbClr val="00B050"/>
                </a:solidFill>
              </a:rPr>
              <a:t> до </a:t>
            </a:r>
            <a:r>
              <a:rPr lang="ru-RU" sz="2400" i="1" dirty="0" err="1" smtClean="0">
                <a:solidFill>
                  <a:srgbClr val="00B050"/>
                </a:solidFill>
              </a:rPr>
              <a:t>її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гідності</a:t>
            </a:r>
            <a:r>
              <a:rPr lang="ru-RU" sz="2400" i="1" dirty="0" smtClean="0">
                <a:solidFill>
                  <a:srgbClr val="00B050"/>
                </a:solidFill>
              </a:rPr>
              <a:t>; </a:t>
            </a:r>
            <a:r>
              <a:rPr lang="ru-RU" sz="2400" i="1" dirty="0" err="1" smtClean="0">
                <a:solidFill>
                  <a:srgbClr val="00B050"/>
                </a:solidFill>
              </a:rPr>
              <a:t>людяність</a:t>
            </a:r>
            <a:r>
              <a:rPr lang="ru-RU" sz="2400" i="1" dirty="0" smtClean="0">
                <a:solidFill>
                  <a:srgbClr val="00B05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i="1" dirty="0" err="1" smtClean="0">
                <a:solidFill>
                  <a:srgbClr val="00B050"/>
                </a:solidFill>
              </a:rPr>
              <a:t>чуйне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ставлення</a:t>
            </a:r>
            <a:r>
              <a:rPr lang="ru-RU" sz="2400" i="1" dirty="0" smtClean="0">
                <a:solidFill>
                  <a:srgbClr val="00B050"/>
                </a:solidFill>
              </a:rPr>
              <a:t> до </a:t>
            </a:r>
            <a:r>
              <a:rPr lang="ru-RU" sz="2400" i="1" dirty="0" err="1" smtClean="0">
                <a:solidFill>
                  <a:srgbClr val="00B050"/>
                </a:solidFill>
              </a:rPr>
              <a:t>людини</a:t>
            </a:r>
            <a:r>
              <a:rPr lang="ru-RU" sz="2400" i="1" dirty="0" smtClean="0">
                <a:solidFill>
                  <a:srgbClr val="00B050"/>
                </a:solidFill>
              </a:rPr>
              <a:t>, </a:t>
            </a:r>
            <a:r>
              <a:rPr lang="ru-RU" sz="2400" i="1" dirty="0" err="1" smtClean="0">
                <a:solidFill>
                  <a:srgbClr val="00B050"/>
                </a:solidFill>
              </a:rPr>
              <a:t>пройняте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турботою</a:t>
            </a:r>
            <a:r>
              <a:rPr lang="ru-RU" sz="2400" i="1" dirty="0" smtClean="0">
                <a:solidFill>
                  <a:srgbClr val="00B050"/>
                </a:solidFill>
              </a:rPr>
              <a:t> про </a:t>
            </a:r>
            <a:r>
              <a:rPr lang="ru-RU" sz="2400" i="1" dirty="0" err="1" smtClean="0">
                <a:solidFill>
                  <a:srgbClr val="00B050"/>
                </a:solidFill>
              </a:rPr>
              <a:t>її</a:t>
            </a:r>
            <a:r>
              <a:rPr lang="ru-RU" sz="2400" i="1" dirty="0" smtClean="0">
                <a:solidFill>
                  <a:srgbClr val="00B050"/>
                </a:solidFill>
              </a:rPr>
              <a:t> блага, </a:t>
            </a:r>
            <a:r>
              <a:rPr lang="ru-RU" sz="2400" i="1" dirty="0" err="1" smtClean="0">
                <a:solidFill>
                  <a:srgbClr val="00B050"/>
                </a:solidFill>
              </a:rPr>
              <a:t>повагою</a:t>
            </a:r>
            <a:r>
              <a:rPr lang="ru-RU" sz="2400" i="1" dirty="0" smtClean="0">
                <a:solidFill>
                  <a:srgbClr val="00B050"/>
                </a:solidFill>
              </a:rPr>
              <a:t> до </a:t>
            </a:r>
            <a:r>
              <a:rPr lang="ru-RU" sz="2400" i="1" dirty="0" err="1" smtClean="0">
                <a:solidFill>
                  <a:srgbClr val="00B050"/>
                </a:solidFill>
              </a:rPr>
              <a:t>її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гідності</a:t>
            </a:r>
            <a:r>
              <a:rPr lang="ru-RU" sz="2400" i="1" dirty="0" smtClean="0">
                <a:solidFill>
                  <a:srgbClr val="00B050"/>
                </a:solidFill>
              </a:rPr>
              <a:t>; </a:t>
            </a:r>
            <a:r>
              <a:rPr lang="ru-RU" sz="2400" i="1" dirty="0" err="1" smtClean="0">
                <a:solidFill>
                  <a:srgbClr val="00B050"/>
                </a:solidFill>
              </a:rPr>
              <a:t>людяність</a:t>
            </a:r>
            <a:r>
              <a:rPr lang="ru-RU" sz="2400" i="1" dirty="0" smtClean="0">
                <a:solidFill>
                  <a:srgbClr val="00B050"/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i="1" dirty="0" err="1" smtClean="0">
                <a:solidFill>
                  <a:srgbClr val="00B050"/>
                </a:solidFill>
              </a:rPr>
              <a:t>гуманізм</a:t>
            </a:r>
            <a:r>
              <a:rPr lang="ru-RU" sz="2400" i="1" dirty="0" smtClean="0">
                <a:solidFill>
                  <a:srgbClr val="00B050"/>
                </a:solidFill>
              </a:rPr>
              <a:t> – </a:t>
            </a:r>
            <a:r>
              <a:rPr lang="ru-RU" sz="2400" i="1" dirty="0" err="1" smtClean="0">
                <a:solidFill>
                  <a:srgbClr val="00B050"/>
                </a:solidFill>
              </a:rPr>
              <a:t>визнання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цінності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людини</a:t>
            </a:r>
            <a:r>
              <a:rPr lang="ru-RU" sz="2400" i="1" dirty="0" smtClean="0">
                <a:solidFill>
                  <a:srgbClr val="00B050"/>
                </a:solidFill>
              </a:rPr>
              <a:t> як </a:t>
            </a:r>
            <a:r>
              <a:rPr lang="ru-RU" sz="2400" i="1" dirty="0" err="1" smtClean="0">
                <a:solidFill>
                  <a:srgbClr val="00B050"/>
                </a:solidFill>
              </a:rPr>
              <a:t>особистості</a:t>
            </a:r>
            <a:r>
              <a:rPr lang="ru-RU" sz="2400" i="1" dirty="0" smtClean="0">
                <a:solidFill>
                  <a:srgbClr val="00B050"/>
                </a:solidFill>
              </a:rPr>
              <a:t>, </a:t>
            </a:r>
            <a:r>
              <a:rPr lang="ru-RU" sz="2400" i="1" dirty="0" err="1" smtClean="0">
                <a:solidFill>
                  <a:srgbClr val="00B050"/>
                </a:solidFill>
              </a:rPr>
              <a:t>його</a:t>
            </a:r>
            <a:r>
              <a:rPr lang="ru-RU" sz="2400" i="1" dirty="0" smtClean="0">
                <a:solidFill>
                  <a:srgbClr val="00B050"/>
                </a:solidFill>
              </a:rPr>
              <a:t> права на </a:t>
            </a:r>
            <a:r>
              <a:rPr lang="ru-RU" sz="2400" i="1" dirty="0" err="1" smtClean="0">
                <a:solidFill>
                  <a:srgbClr val="00B050"/>
                </a:solidFill>
              </a:rPr>
              <a:t>вільний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розвиток</a:t>
            </a:r>
            <a:r>
              <a:rPr lang="ru-RU" sz="2400" i="1" dirty="0" smtClean="0">
                <a:solidFill>
                  <a:srgbClr val="00B050"/>
                </a:solidFill>
              </a:rPr>
              <a:t> та </a:t>
            </a:r>
            <a:r>
              <a:rPr lang="ru-RU" sz="2400" i="1" dirty="0" err="1" smtClean="0">
                <a:solidFill>
                  <a:srgbClr val="00B050"/>
                </a:solidFill>
              </a:rPr>
              <a:t>прояв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своїх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можливостей</a:t>
            </a:r>
            <a:r>
              <a:rPr lang="ru-RU" sz="2400" i="1" dirty="0" smtClean="0">
                <a:solidFill>
                  <a:srgbClr val="00B050"/>
                </a:solidFill>
              </a:rPr>
              <a:t>, </a:t>
            </a:r>
            <a:r>
              <a:rPr lang="ru-RU" sz="2400" i="1" dirty="0" err="1" smtClean="0">
                <a:solidFill>
                  <a:srgbClr val="00B050"/>
                </a:solidFill>
              </a:rPr>
              <a:t>ствердження</a:t>
            </a:r>
            <a:r>
              <a:rPr lang="ru-RU" sz="2400" i="1" dirty="0" smtClean="0">
                <a:solidFill>
                  <a:srgbClr val="00B050"/>
                </a:solidFill>
              </a:rPr>
              <a:t> благ </a:t>
            </a:r>
            <a:r>
              <a:rPr lang="ru-RU" sz="2400" i="1" dirty="0" err="1" smtClean="0">
                <a:solidFill>
                  <a:srgbClr val="00B050"/>
                </a:solidFill>
              </a:rPr>
              <a:t>людини</a:t>
            </a:r>
            <a:r>
              <a:rPr lang="ru-RU" sz="2400" i="1" dirty="0" smtClean="0">
                <a:solidFill>
                  <a:srgbClr val="00B050"/>
                </a:solidFill>
              </a:rPr>
              <a:t> як </a:t>
            </a:r>
            <a:r>
              <a:rPr lang="ru-RU" sz="2400" i="1" dirty="0" err="1" smtClean="0">
                <a:solidFill>
                  <a:srgbClr val="00B050"/>
                </a:solidFill>
              </a:rPr>
              <a:t>критерію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оцінки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суспільних</a:t>
            </a:r>
            <a:r>
              <a:rPr lang="ru-RU" sz="2400" i="1" dirty="0" smtClean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відносин</a:t>
            </a:r>
            <a:endParaRPr lang="ru-RU" sz="2400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" y="280824"/>
            <a:ext cx="3664035" cy="54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ПОХІДНИМ ВІД ТЕРМІНА </a:t>
            </a:r>
            <a:r>
              <a:rPr lang="ru-RU" sz="2000" b="1" dirty="0" smtClean="0">
                <a:solidFill>
                  <a:srgbClr val="FF0000"/>
                </a:solidFill>
              </a:rPr>
              <a:t>«ГУМАНІЗМ» </a:t>
            </a:r>
            <a:r>
              <a:rPr lang="ru-RU" sz="2000" b="1" dirty="0" smtClean="0">
                <a:solidFill>
                  <a:srgbClr val="0070C0"/>
                </a:solidFill>
              </a:rPr>
              <a:t>ВИСТУПАЄ ТЕРМІН </a:t>
            </a:r>
            <a:r>
              <a:rPr lang="ru-RU" sz="2000" b="1" dirty="0" smtClean="0">
                <a:solidFill>
                  <a:srgbClr val="FF0000"/>
                </a:solidFill>
              </a:rPr>
              <a:t>«ГУМАНІЗАЦІЯ»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6856" y="896526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 думку Б. Б. Косова, </a:t>
            </a:r>
            <a:r>
              <a:rPr lang="ru-RU" dirty="0" err="1" smtClean="0">
                <a:solidFill>
                  <a:srgbClr val="00B050"/>
                </a:solidFill>
              </a:rPr>
              <a:t>існує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чотири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основні</a:t>
            </a:r>
            <a:r>
              <a:rPr lang="ru-RU" dirty="0" smtClean="0">
                <a:solidFill>
                  <a:srgbClr val="00B050"/>
                </a:solidFill>
              </a:rPr>
              <a:t> напрямки </a:t>
            </a:r>
            <a:r>
              <a:rPr lang="ru-RU" dirty="0" err="1" smtClean="0">
                <a:solidFill>
                  <a:srgbClr val="00B050"/>
                </a:solidFill>
              </a:rPr>
              <a:t>гуманізації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err="1" smtClean="0">
                <a:solidFill>
                  <a:srgbClr val="00B050"/>
                </a:solidFill>
              </a:rPr>
              <a:t>освіти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err="1" smtClean="0">
                <a:solidFill>
                  <a:srgbClr val="7030A0"/>
                </a:solidFill>
              </a:rPr>
              <a:t>Навчання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має</a:t>
            </a:r>
            <a:r>
              <a:rPr lang="ru-RU" sz="2000" i="1" dirty="0" smtClean="0">
                <a:solidFill>
                  <a:srgbClr val="7030A0"/>
                </a:solidFill>
              </a:rPr>
              <a:t> бути </a:t>
            </a:r>
            <a:r>
              <a:rPr lang="ru-RU" sz="2000" i="1" dirty="0" err="1" smtClean="0">
                <a:solidFill>
                  <a:srgbClr val="7030A0"/>
                </a:solidFill>
              </a:rPr>
              <a:t>доповнене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побудовою</a:t>
            </a:r>
            <a:r>
              <a:rPr lang="ru-RU" sz="2000" i="1" dirty="0" smtClean="0">
                <a:solidFill>
                  <a:srgbClr val="7030A0"/>
                </a:solidFill>
              </a:rPr>
              <a:t> студентом </a:t>
            </a:r>
            <a:r>
              <a:rPr lang="ru-RU" sz="2000" i="1" dirty="0" err="1" smtClean="0">
                <a:solidFill>
                  <a:srgbClr val="7030A0"/>
                </a:solidFill>
              </a:rPr>
              <a:t>особистісно</a:t>
            </a:r>
            <a:r>
              <a:rPr lang="ru-RU" sz="2000" i="1" dirty="0" smtClean="0">
                <a:solidFill>
                  <a:srgbClr val="7030A0"/>
                </a:solidFill>
              </a:rPr>
              <a:t>-</a:t>
            </a:r>
          </a:p>
          <a:p>
            <a:r>
              <a:rPr lang="ru-RU" sz="2000" i="1" dirty="0" err="1" smtClean="0">
                <a:solidFill>
                  <a:srgbClr val="7030A0"/>
                </a:solidFill>
              </a:rPr>
              <a:t>значущих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індивідуальних</a:t>
            </a:r>
            <a:r>
              <a:rPr lang="ru-RU" sz="2000" i="1" dirty="0" smtClean="0">
                <a:solidFill>
                  <a:srgbClr val="7030A0"/>
                </a:solidFill>
              </a:rPr>
              <a:t> моделей </a:t>
            </a:r>
            <a:r>
              <a:rPr lang="ru-RU" sz="2000" i="1" dirty="0" err="1" smtClean="0">
                <a:solidFill>
                  <a:srgbClr val="7030A0"/>
                </a:solidFill>
              </a:rPr>
              <a:t>пізнання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</a:p>
          <a:p>
            <a:endParaRPr lang="ru-RU" sz="2000" i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7030A0"/>
                </a:solidFill>
              </a:rPr>
              <a:t>В </a:t>
            </a:r>
            <a:r>
              <a:rPr lang="ru-RU" sz="2000" i="1" dirty="0" err="1" smtClean="0">
                <a:solidFill>
                  <a:srgbClr val="7030A0"/>
                </a:solidFill>
              </a:rPr>
              <a:t>учінні</a:t>
            </a:r>
            <a:r>
              <a:rPr lang="ru-RU" sz="2000" i="1" dirty="0" smtClean="0">
                <a:solidFill>
                  <a:srgbClr val="7030A0"/>
                </a:solidFill>
              </a:rPr>
              <a:t> представлена </a:t>
            </a:r>
            <a:r>
              <a:rPr lang="ru-RU" sz="2000" i="1" dirty="0" err="1" smtClean="0">
                <a:solidFill>
                  <a:srgbClr val="7030A0"/>
                </a:solidFill>
              </a:rPr>
              <a:t>єдність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когнітивних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здібностей</a:t>
            </a:r>
            <a:r>
              <a:rPr lang="ru-RU" sz="2000" i="1" dirty="0" smtClean="0">
                <a:solidFill>
                  <a:srgbClr val="7030A0"/>
                </a:solidFill>
              </a:rPr>
              <a:t> і </a:t>
            </a:r>
            <a:r>
              <a:rPr lang="ru-RU" sz="2000" i="1" dirty="0" err="1" smtClean="0">
                <a:solidFill>
                  <a:srgbClr val="7030A0"/>
                </a:solidFill>
              </a:rPr>
              <a:t>мотиваційних</a:t>
            </a:r>
            <a:r>
              <a:rPr lang="ru-RU" sz="2000" i="1" dirty="0" smtClean="0">
                <a:solidFill>
                  <a:srgbClr val="7030A0"/>
                </a:solidFill>
              </a:rPr>
              <a:t> установок.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i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err="1" smtClean="0">
                <a:solidFill>
                  <a:srgbClr val="7030A0"/>
                </a:solidFill>
              </a:rPr>
              <a:t>Потрібно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диференціювати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навчальні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програми</a:t>
            </a:r>
            <a:r>
              <a:rPr lang="ru-RU" sz="2000" i="1" dirty="0" smtClean="0">
                <a:solidFill>
                  <a:srgbClr val="7030A0"/>
                </a:solidFill>
              </a:rPr>
              <a:t>, перш за все, з</a:t>
            </a:r>
          </a:p>
          <a:p>
            <a:r>
              <a:rPr lang="ru-RU" sz="2000" i="1" dirty="0" err="1" smtClean="0">
                <a:solidFill>
                  <a:srgbClr val="7030A0"/>
                </a:solidFill>
              </a:rPr>
              <a:t>урахуванням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суб'єктивного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досвіду</a:t>
            </a:r>
            <a:r>
              <a:rPr lang="ru-RU" sz="2000" i="1" dirty="0" smtClean="0">
                <a:solidFill>
                  <a:srgbClr val="7030A0"/>
                </a:solidFill>
              </a:rPr>
              <a:t> і </a:t>
            </a:r>
            <a:r>
              <a:rPr lang="ru-RU" sz="2000" i="1" dirty="0" err="1" smtClean="0">
                <a:solidFill>
                  <a:srgbClr val="7030A0"/>
                </a:solidFill>
              </a:rPr>
              <a:t>надання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переваги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учням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тим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або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іншим</a:t>
            </a:r>
            <a:r>
              <a:rPr lang="ru-RU" sz="2000" i="1" dirty="0" smtClean="0">
                <a:solidFill>
                  <a:srgbClr val="7030A0"/>
                </a:solidFill>
              </a:rPr>
              <a:t> способам </a:t>
            </a:r>
            <a:r>
              <a:rPr lang="ru-RU" sz="2000" i="1" dirty="0" err="1" smtClean="0">
                <a:solidFill>
                  <a:srgbClr val="7030A0"/>
                </a:solidFill>
              </a:rPr>
              <a:t>навчальної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роботи</a:t>
            </a:r>
            <a:r>
              <a:rPr lang="ru-RU" sz="2000" i="1" dirty="0" smtClean="0">
                <a:solidFill>
                  <a:srgbClr val="7030A0"/>
                </a:solidFill>
              </a:rPr>
              <a:t>. </a:t>
            </a:r>
          </a:p>
          <a:p>
            <a:endParaRPr lang="ru-RU" sz="2000" i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err="1" smtClean="0">
                <a:solidFill>
                  <a:srgbClr val="7030A0"/>
                </a:solidFill>
              </a:rPr>
              <a:t>Основним</a:t>
            </a:r>
            <a:r>
              <a:rPr lang="ru-RU" sz="2000" i="1" dirty="0" smtClean="0">
                <a:solidFill>
                  <a:srgbClr val="7030A0"/>
                </a:solidFill>
              </a:rPr>
              <a:t> результатом </a:t>
            </a:r>
            <a:r>
              <a:rPr lang="ru-RU" sz="2000" i="1" dirty="0" err="1" smtClean="0">
                <a:solidFill>
                  <a:srgbClr val="7030A0"/>
                </a:solidFill>
              </a:rPr>
              <a:t>навчання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має</a:t>
            </a:r>
            <a:r>
              <a:rPr lang="ru-RU" sz="2000" i="1" dirty="0" smtClean="0">
                <a:solidFill>
                  <a:srgbClr val="7030A0"/>
                </a:solidFill>
              </a:rPr>
              <a:t> бути </a:t>
            </a:r>
            <a:r>
              <a:rPr lang="ru-RU" sz="2000" i="1" dirty="0" err="1" smtClean="0">
                <a:solidFill>
                  <a:srgbClr val="7030A0"/>
                </a:solidFill>
              </a:rPr>
              <a:t>формування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пізнавальних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здібностей</a:t>
            </a:r>
            <a:r>
              <a:rPr lang="ru-RU" sz="2000" i="1" dirty="0" smtClean="0">
                <a:solidFill>
                  <a:srgbClr val="7030A0"/>
                </a:solidFill>
              </a:rPr>
              <a:t> на </a:t>
            </a:r>
            <a:r>
              <a:rPr lang="ru-RU" sz="2000" i="1" dirty="0" err="1" smtClean="0">
                <a:solidFill>
                  <a:srgbClr val="7030A0"/>
                </a:solidFill>
              </a:rPr>
              <a:t>основі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оволодіння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відповідними</a:t>
            </a:r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</a:rPr>
              <a:t>знаннями</a:t>
            </a:r>
            <a:r>
              <a:rPr lang="ru-RU" sz="2000" i="1" dirty="0" smtClean="0">
                <a:solidFill>
                  <a:srgbClr val="7030A0"/>
                </a:solidFill>
              </a:rPr>
              <a:t> і </a:t>
            </a:r>
            <a:r>
              <a:rPr lang="ru-RU" sz="2000" i="1" dirty="0" err="1" smtClean="0">
                <a:solidFill>
                  <a:srgbClr val="7030A0"/>
                </a:solidFill>
              </a:rPr>
              <a:t>вміннями</a:t>
            </a:r>
            <a:endParaRPr lang="ru-RU" sz="2000" i="1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uk-UA" sz="2000" i="1" dirty="0">
              <a:solidFill>
                <a:srgbClr val="7030A0"/>
              </a:solidFill>
            </a:endParaRPr>
          </a:p>
          <a:p>
            <a:pPr algn="ctr"/>
            <a:r>
              <a:rPr lang="ru-RU" sz="2800" i="1" dirty="0" err="1" smtClean="0">
                <a:solidFill>
                  <a:srgbClr val="FF0000"/>
                </a:solidFill>
              </a:rPr>
              <a:t>Доступність</a:t>
            </a:r>
            <a:r>
              <a:rPr lang="ru-RU" sz="2800" i="1" dirty="0" smtClean="0">
                <a:solidFill>
                  <a:srgbClr val="FF0000"/>
                </a:solidFill>
              </a:rPr>
              <a:t> та </a:t>
            </a:r>
            <a:r>
              <a:rPr lang="ru-RU" sz="2800" i="1" dirty="0" err="1" smtClean="0">
                <a:solidFill>
                  <a:srgbClr val="FF0000"/>
                </a:solidFill>
              </a:rPr>
              <a:t>інтерес</a:t>
            </a:r>
            <a:r>
              <a:rPr lang="ru-RU" sz="2800" i="1" dirty="0" smtClean="0">
                <a:solidFill>
                  <a:srgbClr val="FF0000"/>
                </a:solidFill>
              </a:rPr>
              <a:t> до </a:t>
            </a:r>
            <a:r>
              <a:rPr lang="ru-RU" sz="2800" i="1" dirty="0" err="1" smtClean="0">
                <a:solidFill>
                  <a:srgbClr val="FF0000"/>
                </a:solidFill>
              </a:rPr>
              <a:t>знань</a:t>
            </a:r>
            <a:r>
              <a:rPr lang="ru-RU" sz="2000" i="1" dirty="0" smtClean="0">
                <a:solidFill>
                  <a:srgbClr val="7030A0"/>
                </a:solidFill>
              </a:rPr>
              <a:t> – </a:t>
            </a:r>
            <a:r>
              <a:rPr lang="ru-RU" sz="2000" i="1" dirty="0" smtClean="0"/>
              <a:t>ось </a:t>
            </a:r>
            <a:r>
              <a:rPr lang="ru-RU" sz="2000" i="1" dirty="0" err="1" smtClean="0"/>
              <a:t>дві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головні</a:t>
            </a:r>
          </a:p>
          <a:p>
            <a:pPr algn="ctr"/>
            <a:r>
              <a:rPr lang="ru-RU" sz="2000" i="1" dirty="0" err="1" smtClean="0"/>
              <a:t>складові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гуманізації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освіти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97386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996</Words>
  <Application>Microsoft Office PowerPoint</Application>
  <PresentationFormat>Екран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Воздушный поток</vt:lpstr>
      <vt:lpstr>Кнопка</vt:lpstr>
      <vt:lpstr>Литейная</vt:lpstr>
      <vt:lpstr>Остин</vt:lpstr>
      <vt:lpstr>1_Остин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Сергій Терно</cp:lastModifiedBy>
  <cp:revision>12</cp:revision>
  <dcterms:created xsi:type="dcterms:W3CDTF">2013-11-23T09:54:07Z</dcterms:created>
  <dcterms:modified xsi:type="dcterms:W3CDTF">2014-09-20T19:51:15Z</dcterms:modified>
</cp:coreProperties>
</file>