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Ефективність галузевих ринків.</a:t>
            </a:r>
            <a:br>
              <a:rPr lang="uk-UA" sz="3200" dirty="0" smtClean="0"/>
            </a:br>
            <a:r>
              <a:rPr lang="uk-UA" sz="3200" dirty="0" smtClean="0"/>
              <a:t>2. Теорії регулювання.</a:t>
            </a:r>
            <a:br>
              <a:rPr lang="uk-UA" sz="3200" dirty="0" smtClean="0"/>
            </a:br>
            <a:r>
              <a:rPr lang="uk-UA" sz="3200" dirty="0" smtClean="0"/>
              <a:t>3. Галузева політика та її типи.</a:t>
            </a:r>
            <a:br>
              <a:rPr lang="uk-UA" sz="3200" dirty="0" smtClean="0"/>
            </a:br>
            <a:r>
              <a:rPr lang="uk-UA" sz="3200" dirty="0" smtClean="0"/>
              <a:t>4. Антимонопольне регулювання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4. </a:t>
            </a:r>
            <a:r>
              <a:rPr lang="uk-UA" b="1" dirty="0" smtClean="0"/>
              <a:t>Економічна ефективність та державне регулювання галузевих ринків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Антимонопольна політика </a:t>
            </a:r>
            <a:r>
              <a:rPr lang="uk-UA" sz="2100" dirty="0"/>
              <a:t>– це чітка система заходів держави щодо демонополізації економіки, фінансової, інформаційної, консультативної та іншої підтримки суб'єктів господарювання, які сприяють розвитку конкуренції.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Антимонопольна політика проводиться </a:t>
            </a:r>
            <a:r>
              <a:rPr lang="uk-UA" sz="2100" b="1" dirty="0"/>
              <a:t>з метою: </a:t>
            </a:r>
            <a:r>
              <a:rPr lang="uk-UA" sz="2100" dirty="0"/>
              <a:t>забезпечення ефективності виробництва, розподілу ресурсів на галузевих ринках та між ними; запобігання небажаним галузевим ринковим структурам або їх ліквідації та небажаної поведінки економічних агентів, тобто ситуацій, що негативно впливають на суспільний добробут; вирівнювання умов діяльності підприємців.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Антимонопольне </a:t>
            </a:r>
            <a:r>
              <a:rPr lang="uk-UA" sz="2100" b="1" dirty="0"/>
              <a:t>регулювання здійснюється </a:t>
            </a:r>
            <a:r>
              <a:rPr lang="uk-UA" sz="2100" dirty="0"/>
              <a:t>для підтримки конкуренції на галузевих ринках шляхом обмеження монопольної влади окремих фірм на ринках, контролю за концентрацією та </a:t>
            </a:r>
            <a:r>
              <a:rPr lang="uk-UA" sz="2100" dirty="0" err="1"/>
              <a:t>антиконкурентною</a:t>
            </a:r>
            <a:r>
              <a:rPr lang="uk-UA" sz="2100" dirty="0"/>
              <a:t> поведінкою.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До </a:t>
            </a:r>
            <a:r>
              <a:rPr lang="uk-UA" sz="2100" b="1" dirty="0"/>
              <a:t>антимонопольних інструментів, що використовуються на галузевому рівні, належать </a:t>
            </a:r>
            <a:r>
              <a:rPr lang="uk-UA" sz="2100" dirty="0"/>
              <a:t>заходи щодо регулювання окремих галузей, та антимонопольне законодавство, дія якого поширюється на всі галузі та підприємства економіки.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58945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 smtClean="0"/>
              <a:t>Антимонопольні законодавства спрямовується на регулювання як структури ринку, так і поведінки окремих фірм.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Регулювання структури ринку здійснюється </a:t>
            </a:r>
            <a:r>
              <a:rPr lang="uk-UA" sz="2100" dirty="0" smtClean="0"/>
              <a:t>на основі контролю за економічною концентрацією, тобто за кількістю фірм на ринку та часткою окремих підприємств у галузевому випуску, у випадках: злиття фірм або приєднання одного підприємства до іншого; отримання контролю за діяльністю окремих фірм шляхом безпосереднього або опосередкованого придбання суб'єкта господарювання або його частки, або перехресного управління.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Відповідно до світової практики антимонопольного регулювання незаконною поведінкою фірм вважається: </a:t>
            </a:r>
            <a:r>
              <a:rPr lang="uk-UA" sz="2100" dirty="0" smtClean="0"/>
              <a:t>фіксація цін на горизонтальному рівні; обмеження покупки: заборона замовникам купляти будь-який товар в іншому місці, у іншого продавця, за іншою ціною або в іншому обсязі, ніж це встановлено фірмою-продавцем; обмеження продажу: заборона постачальника продавати товар іншому клієнту, в іншому місці, за іншою ціною або в іншому обсязі, ніж це передбачено угодою з фірмою-покупцем; взаємопов'язаний продаж; недобросовісна реклама, наприклад оголошення в рекламі таких якостей продукту, які в дійсності відсутні, або надання в рекламі неправдивої інформації про конкурента або його продукції; недобросовісне маркування товару, оформлення зовнішнього вигляду так, що він не відповідає призначенню, або відображення тих якостей, яких він не має; вертикальні та горизонтальні обмеження конкуренції, зокрема, тиск на постачальників продукції або на інші фірми, що виробляють даний продукт, із метою посилення власного становища на ринку шляхом примусового нав'язування своїх правил </a:t>
            </a:r>
            <a:r>
              <a:rPr lang="uk-UA" sz="2100" dirty="0" err="1" smtClean="0"/>
              <a:t>поведінк</a:t>
            </a:r>
            <a:r>
              <a:rPr lang="ru-RU" sz="2100" dirty="0" smtClean="0"/>
              <a:t>и</a:t>
            </a:r>
            <a:r>
              <a:rPr lang="ru-RU" sz="2100" dirty="0"/>
              <a:t>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561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Стан довгострокової рівноваги фірми характеризується такими ознаками:</a:t>
            </a:r>
          </a:p>
          <a:p>
            <a:pPr marL="0" indent="0" algn="just">
              <a:buNone/>
            </a:pPr>
            <a:r>
              <a:rPr lang="uk-UA" sz="2100" dirty="0" smtClean="0"/>
              <a:t>1. Умовою </a:t>
            </a:r>
            <a:r>
              <a:rPr lang="uk-UA" sz="2100" dirty="0"/>
              <a:t>максимізації прибутку фірми на ринку досконалої конкуренції є рівняння граничних витрат ціни, що сплачують споживачі за цю одиницю продукції.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2</a:t>
            </a:r>
            <a:r>
              <a:rPr lang="uk-UA" sz="2100" dirty="0"/>
              <a:t>. Економічний прибуток відсутній, інвестори отримують дохід, якого достатньо лише для того, щоб підтримувати їхні інвестиції на рівні ефективного виробництва продукції галузі.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3</a:t>
            </a:r>
            <a:r>
              <a:rPr lang="uk-UA" sz="2100" dirty="0"/>
              <a:t>. Кожна фірма виробляє продукцію з мінімальними середніми витратами, тобто ресурси використовуються найбільш ефективно.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Політичні </a:t>
            </a:r>
            <a:r>
              <a:rPr lang="uk-UA" sz="2100" b="1" dirty="0"/>
              <a:t>аргументи на користь конкуренції.</a:t>
            </a:r>
          </a:p>
          <a:p>
            <a:pPr marL="0" indent="0" algn="just">
              <a:buNone/>
            </a:pPr>
            <a:r>
              <a:rPr lang="uk-UA" sz="2100" dirty="0"/>
              <a:t>По-перше, атомістична структура покупців і продавців, що так необхідна для конкуренції, децентралізує та розпорошує сили, які приймають рішення щодо розподілу ресурсів та доходу: те, що може свідомо вирішуватися чи то приватними особами, чи урядом, регулюється ринковим механізмом попиту та пропозиції.</a:t>
            </a:r>
          </a:p>
          <a:p>
            <a:pPr marL="0" indent="0" algn="just">
              <a:buNone/>
            </a:pPr>
            <a:r>
              <a:rPr lang="uk-UA" sz="2100" dirty="0"/>
              <a:t>По-друге, перевагою є те, що економічні проблеми вирішуються </a:t>
            </a:r>
            <a:r>
              <a:rPr lang="uk-UA" sz="2100" dirty="0" err="1"/>
              <a:t>знеособлено</a:t>
            </a:r>
            <a:r>
              <a:rPr lang="uk-UA" sz="2100" dirty="0"/>
              <a:t>, а не шляхом особистої участі підприємців та бюрократів.</a:t>
            </a:r>
          </a:p>
          <a:p>
            <a:pPr marL="0" indent="0" algn="just">
              <a:buNone/>
            </a:pPr>
            <a:r>
              <a:rPr lang="uk-UA" sz="2100" dirty="0"/>
              <a:t>По-третє, лише конкуренція забезпечує свободу вибору щодо виду діяльності, професії.</a:t>
            </a:r>
          </a:p>
          <a:p>
            <a:pPr marL="0" indent="0" algn="just">
              <a:buNone/>
            </a:pPr>
            <a:endParaRPr lang="uk-UA" sz="2100" dirty="0"/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Монополізація </a:t>
            </a:r>
            <a:r>
              <a:rPr lang="uk-UA" sz="2100" b="1" dirty="0"/>
              <a:t>ринків призводить до неефективність монопольного ціноутворення та неефективний розподіл ресурсів унаслідок формування попиту фірми на ресурси.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Модель </a:t>
            </a:r>
            <a:r>
              <a:rPr lang="uk-UA" sz="2100" b="1" dirty="0"/>
              <a:t>рівноваги фірми на ринку чистої монополії показує, що монопольна ціна завжди буде більшою за конкурентну, а обсяг випуску продукції за умови чистої монополії є меншим, ніж коли фірма працює на ринку досконалої конкуренції.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Чим </a:t>
            </a:r>
            <a:r>
              <a:rPr lang="uk-UA" sz="2100" b="1" dirty="0"/>
              <a:t>вище конкуренція на галузевому ринку і він є ближчим до вільної конкуренції, тим вище його ефективність. Однак, досягти цього на практиці складно, що вимагає втручання держави у функціонування галузевих ринків.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sz="2100" b="1" dirty="0"/>
              <a:t>Відокремлюють три етапи розвитку теорії, що пов'язана з необхідністю та наслідками державного регулювання галузевих ринків.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just">
              <a:buNone/>
            </a:pPr>
            <a:r>
              <a:rPr lang="uk-UA" sz="2100" b="1" dirty="0" smtClean="0"/>
              <a:t>Перший </a:t>
            </a:r>
            <a:r>
              <a:rPr lang="uk-UA" sz="2100" b="1" dirty="0"/>
              <a:t>етап. </a:t>
            </a:r>
            <a:r>
              <a:rPr lang="uk-UA" sz="2100" dirty="0"/>
              <a:t>Спочатку була висунута гіпотеза про те, що регулюванню підлягають галузі, в яких спостерігається "неспроможність ринку". Тоді ж виникла теорія, яку спершу називали </a:t>
            </a:r>
            <a:r>
              <a:rPr lang="uk-UA" sz="2100" b="1" dirty="0"/>
              <a:t>теорією регулювання в інтересах суспільства (</a:t>
            </a:r>
            <a:r>
              <a:rPr lang="en-US" sz="2100" b="1" dirty="0"/>
              <a:t>public interest theory)</a:t>
            </a:r>
            <a:r>
              <a:rPr lang="en-US" sz="2100" dirty="0"/>
              <a:t>, </a:t>
            </a:r>
            <a:r>
              <a:rPr lang="uk-UA" sz="2100" dirty="0"/>
              <a:t>а останнім часом – </a:t>
            </a:r>
            <a:r>
              <a:rPr lang="uk-UA" sz="2100" b="1" dirty="0"/>
              <a:t>нормативним аналізом як позитивною теорією (НПТ) (</a:t>
            </a:r>
            <a:r>
              <a:rPr lang="en-US" sz="2100" b="1" dirty="0"/>
              <a:t>normative analysis as a positive theory)</a:t>
            </a:r>
            <a:r>
              <a:rPr lang="en-US" sz="2100" dirty="0"/>
              <a:t>.</a:t>
            </a:r>
          </a:p>
          <a:p>
            <a:pPr marL="0" indent="0" algn="just">
              <a:buNone/>
            </a:pPr>
            <a:r>
              <a:rPr lang="uk-UA" sz="2100" b="1" dirty="0"/>
              <a:t>Другий етап. </a:t>
            </a:r>
            <a:r>
              <a:rPr lang="uk-UA" sz="2100" dirty="0"/>
              <a:t>Емпіричні дані не підтверджували висновки розробленого нормативного аналізу, тому економісти та політологи розробили нову теорію – </a:t>
            </a:r>
            <a:r>
              <a:rPr lang="uk-UA" sz="2100" b="1" dirty="0" err="1"/>
              <a:t>теорію</a:t>
            </a:r>
            <a:r>
              <a:rPr lang="uk-UA" sz="2100" b="1" dirty="0"/>
              <a:t> захоплення (ТЗ) (</a:t>
            </a:r>
            <a:r>
              <a:rPr lang="en-US" sz="2100" b="1" dirty="0"/>
              <a:t>capture theory)</a:t>
            </a:r>
            <a:r>
              <a:rPr lang="en-US" sz="2100" dirty="0"/>
              <a:t>. </a:t>
            </a:r>
            <a:r>
              <a:rPr lang="uk-UA" sz="2100" dirty="0"/>
              <a:t>В її основу покладено ідею про те, що незалежно від способу організації агентство, яке покликане регулювати певну галузь, "захоплюється" цією галуззю. Як наслідок, регулювання сприяє збільшенню прибутків галузі, а не суспільного добробуту. </a:t>
            </a:r>
          </a:p>
          <a:p>
            <a:pPr marL="0" indent="0" algn="just">
              <a:buNone/>
            </a:pPr>
            <a:r>
              <a:rPr lang="uk-UA" sz="2100" b="1" dirty="0"/>
              <a:t>Третій етап </a:t>
            </a:r>
            <a:r>
              <a:rPr lang="uk-UA" sz="2100" dirty="0"/>
              <a:t>еволюції ідей регулювання має вигляд </a:t>
            </a:r>
            <a:r>
              <a:rPr lang="uk-UA" sz="2100" b="1" dirty="0"/>
              <a:t>економічної теорії регулювання (ЕТ) (</a:t>
            </a:r>
            <a:r>
              <a:rPr lang="en-US" sz="2100" b="1" dirty="0"/>
              <a:t>economic theory of regulation). </a:t>
            </a:r>
            <a:r>
              <a:rPr lang="uk-UA" sz="2100" dirty="0"/>
              <a:t>Це теорія в повному розумінні цього слова, оскільки на її підставі можна формулювати гіпотези, що підлягають перевірці та є логічними висновками, одержаними внаслідок низки припущень.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630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Галузева політика – </a:t>
            </a:r>
            <a:r>
              <a:rPr lang="uk-UA" sz="2100" dirty="0"/>
              <a:t>система економічних цілей, стратегічних і тактичних завдань розвитку національних галузевих ринків, втілених у державних (урядових) програмах, інструментів та механізмів, які забезпечують їх вирішення.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Головною </a:t>
            </a:r>
            <a:r>
              <a:rPr lang="uk-UA" sz="2100" b="1" dirty="0"/>
              <a:t>метою проведення галузевої політики є підвищення ефективності функціонування ринків шляхом:</a:t>
            </a:r>
          </a:p>
          <a:p>
            <a:pPr marL="0" indent="0" algn="just">
              <a:buNone/>
            </a:pPr>
            <a:r>
              <a:rPr lang="uk-UA" sz="2100" dirty="0"/>
              <a:t>- підвищення конкурентоспроможності галузей економіки;</a:t>
            </a:r>
          </a:p>
          <a:p>
            <a:pPr marL="0" indent="0" algn="just">
              <a:buNone/>
            </a:pPr>
            <a:r>
              <a:rPr lang="uk-UA" sz="2100" dirty="0"/>
              <a:t>- оптимізації рівня конкуренції шляхом створення сприятливих умов для змагальної діяльності, а саме нових технологій, товарів та видів діяльності, інноваційної діяльності, зменшення витрат на виробництво;</a:t>
            </a:r>
          </a:p>
          <a:p>
            <a:pPr marL="0" indent="0" algn="just">
              <a:buNone/>
            </a:pPr>
            <a:r>
              <a:rPr lang="uk-UA" sz="2100" dirty="0"/>
              <a:t>- оптимізації поведінки учасників ринку на основі незалежного прийняття рішень суб'єктами господарювання: зменшення галузевих бар'єрів, розвиток ринкової інфраструктури; поширення інформації.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5884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Головними завданнями галузевої політики є: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зростання обсягів виробництва; поліпшення якості продукції; вдосконалення галузевої структури; розробка та впровадження в діяльність суб'єктів галузевих ринків науково-технічних досягнень; посилення конкурентоспроможності галузей економіки; збільшення експортного потенціалу галузей; ефективне вирішення соціальних проблем.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Основні принципи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системи державного регулювання галузевих </a:t>
            </a: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ринків: 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розумної достатності;  адекватності; системності.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Напрями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галузевої політики: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за сферами: види економічної діяльності;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за часом дії: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довго-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uk-UA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середньо-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 та короткострокові;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за політичною та соціально-економічною значущістю: стратегічні, тактичні, пріоритетні.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При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проведенні галузевої політики використовуються прямі та непрямі методи регулювання галузевих ринків.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65407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Рис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. 1. Етапи формування та реалізації державної галузевої політики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725" y="188640"/>
            <a:ext cx="4400550" cy="421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9519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6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Для виміру наслідків державної галузевої політики використовуються такі методи: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порівняння наслідків і умов функціонування фірм та ринків, що регулюються й не регулюються;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використання різних варіацій ступеня інтенсивності обмежень щодо фірм на одному й тому ж галузевому ринку;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контрольовані експерименти: проведення заходів регулювання в невеликих масштабах із метою з'ясування їхнього впливу на поведінку фірм та функціонування ринку;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- моделювання поведінки фірм та ринків із різними умовами.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Доцільно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виокремлювати стратегічну та тактичну галузеву політику держави.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Стратегічна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галузева політика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– це система економічних цілей, стратегічних завдань розвитку національних галузевих ринків, втілених у державних (урядових) програмах стратегічного розвитку, інструментів та механізмів, які забезпечують їх вирішення.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Тактична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галузева політика </a:t>
            </a:r>
            <a:r>
              <a:rPr lang="uk-UA" sz="2400" dirty="0">
                <a:solidFill>
                  <a:srgbClr val="000000"/>
                </a:solidFill>
                <a:latin typeface="Times New Roman"/>
                <a:ea typeface="Times New Roman"/>
              </a:rPr>
              <a:t>– це система тактичних завдань розвитку національних галузевих ринків у межах обраної стратегії, втілених у державних (урядових) програмах розвитку, інструментів та механізмів, які забезпечують їх вирішення.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Вплив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на галузеві ринки уряд здійснює за допомогою </a:t>
            </a:r>
            <a:r>
              <a:rPr lang="uk-UA" sz="24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антимонопольних, </a:t>
            </a:r>
            <a:r>
              <a:rPr lang="uk-UA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бюджетно-податкових, інвестиційних, зовнішньоекономічних інструментів регулювання, а також прогнозування, стратегічного та індикативного планування, програмування.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4311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Досвід реалізації галузевої політики свідчить про існування суперечностей у державному регулюванні галузевих ринків між:</a:t>
            </a:r>
          </a:p>
          <a:p>
            <a:pPr marL="0" indent="0" algn="just">
              <a:buNone/>
            </a:pPr>
            <a:r>
              <a:rPr lang="uk-UA" sz="2100" dirty="0"/>
              <a:t>- приватними інтересами компаній та суспільними інтересами;</a:t>
            </a:r>
          </a:p>
          <a:p>
            <a:pPr marL="0" indent="0" algn="just">
              <a:buNone/>
            </a:pPr>
            <a:r>
              <a:rPr lang="uk-UA" sz="2100" dirty="0"/>
              <a:t>- інтересами окремих галузей та загальними цілями розвитку країни;</a:t>
            </a:r>
          </a:p>
          <a:p>
            <a:pPr marL="0" indent="0" algn="just">
              <a:buNone/>
            </a:pPr>
            <a:r>
              <a:rPr lang="uk-UA" sz="2100" dirty="0"/>
              <a:t>- національними інтересами та інтересами іноземних компаній;</a:t>
            </a:r>
          </a:p>
          <a:p>
            <a:pPr marL="0" indent="0" algn="just">
              <a:buNone/>
            </a:pPr>
            <a:r>
              <a:rPr lang="uk-UA" sz="2100" dirty="0"/>
              <a:t>- інтересами споживачів і приватними інтересами компаній;</a:t>
            </a:r>
          </a:p>
          <a:p>
            <a:pPr marL="0" indent="0" algn="just">
              <a:buNone/>
            </a:pPr>
            <a:r>
              <a:rPr lang="uk-UA" sz="2100" dirty="0"/>
              <a:t>- окремими галузями економіки.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010322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1302</Words>
  <Application>Microsoft Office PowerPoint</Application>
  <PresentationFormat>Экран (4:3)</PresentationFormat>
  <Paragraphs>122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1. Ефективність галузевих ринків. 2. Теорії регулювання. 3. Галузева політика та її типи. 4. Антимонопольне регулювання.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24</cp:revision>
  <dcterms:created xsi:type="dcterms:W3CDTF">2020-08-26T06:53:27Z</dcterms:created>
  <dcterms:modified xsi:type="dcterms:W3CDTF">2022-09-19T14:36:45Z</dcterms:modified>
</cp:coreProperties>
</file>