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64" r:id="rId4"/>
  </p:sldMasterIdLst>
  <p:notesMasterIdLst>
    <p:notesMasterId r:id="rId24"/>
  </p:notesMasterIdLst>
  <p:handoutMasterIdLst>
    <p:handoutMasterId r:id="rId25"/>
  </p:handoutMasterIdLst>
  <p:sldIdLst>
    <p:sldId id="263" r:id="rId5"/>
    <p:sldId id="256" r:id="rId6"/>
    <p:sldId id="262" r:id="rId7"/>
    <p:sldId id="264" r:id="rId8"/>
    <p:sldId id="269" r:id="rId9"/>
    <p:sldId id="270" r:id="rId10"/>
    <p:sldId id="271" r:id="rId11"/>
    <p:sldId id="261" r:id="rId12"/>
    <p:sldId id="265" r:id="rId13"/>
    <p:sldId id="266" r:id="rId14"/>
    <p:sldId id="267" r:id="rId15"/>
    <p:sldId id="268" r:id="rId16"/>
    <p:sldId id="260" r:id="rId17"/>
    <p:sldId id="272" r:id="rId18"/>
    <p:sldId id="276" r:id="rId19"/>
    <p:sldId id="273" r:id="rId20"/>
    <p:sldId id="277" r:id="rId21"/>
    <p:sldId id="274" r:id="rId22"/>
    <p:sldId id="275" r:id="rId23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2B20"/>
    <a:srgbClr val="CCECFF"/>
    <a:srgbClr val="FF0000"/>
    <a:srgbClr val="99CCFF"/>
    <a:srgbClr val="FF99CC"/>
    <a:srgbClr val="FFFF99"/>
    <a:srgbClr val="C6D8D7"/>
    <a:srgbClr val="24DC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2" autoAdjust="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1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784DC4-94C1-4FF8-B6BF-F22ED9982D96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B247CDB-3D66-414B-A588-0717C44DBE80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uk-UA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Пряме фінансування (прямий трансфер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E31209-47F8-4F69-A74A-C57D6E7001C7}" type="parTrans" cxnId="{441FF3A2-D6A1-44AF-8819-7CEBE2FEB62A}">
      <dgm:prSet/>
      <dgm:spPr/>
      <dgm:t>
        <a:bodyPr/>
        <a:lstStyle/>
        <a:p>
          <a:endParaRPr lang="ru-RU"/>
        </a:p>
      </dgm:t>
    </dgm:pt>
    <dgm:pt modelId="{18BFF88A-53DE-4598-AC59-17E1DF454AC1}" type="sibTrans" cxnId="{441FF3A2-D6A1-44AF-8819-7CEBE2FEB62A}">
      <dgm:prSet/>
      <dgm:spPr/>
      <dgm:t>
        <a:bodyPr/>
        <a:lstStyle/>
        <a:p>
          <a:endParaRPr lang="ru-RU"/>
        </a:p>
      </dgm:t>
    </dgm:pt>
    <dgm:pt modelId="{66A00226-7F60-4C8C-88A1-60F794471F57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uk-UA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Непряме (опосередковане) фінансування</a:t>
          </a:r>
          <a:r>
            <a: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F3E1E3-F646-4D0A-AFA8-6C1839AB1BC4}" type="parTrans" cxnId="{B5F902B6-9F3C-46C4-9D9C-7D65C42E44D8}">
      <dgm:prSet/>
      <dgm:spPr/>
      <dgm:t>
        <a:bodyPr/>
        <a:lstStyle/>
        <a:p>
          <a:endParaRPr lang="ru-RU"/>
        </a:p>
      </dgm:t>
    </dgm:pt>
    <dgm:pt modelId="{B4037A20-1B3A-4981-AD10-A9479BDD663C}" type="sibTrans" cxnId="{B5F902B6-9F3C-46C4-9D9C-7D65C42E44D8}">
      <dgm:prSet/>
      <dgm:spPr/>
      <dgm:t>
        <a:bodyPr/>
        <a:lstStyle/>
        <a:p>
          <a:endParaRPr lang="ru-RU"/>
        </a:p>
      </dgm:t>
    </dgm:pt>
    <dgm:pt modelId="{12724E20-2A9A-440A-8918-B6297AB1F051}" type="pres">
      <dgm:prSet presAssocID="{CA784DC4-94C1-4FF8-B6BF-F22ED9982D96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F891E2D-D47D-49C8-B8C6-34542466889B}" type="pres">
      <dgm:prSet presAssocID="{4B247CDB-3D66-414B-A588-0717C44DBE80}" presName="composite" presStyleCnt="0"/>
      <dgm:spPr/>
    </dgm:pt>
    <dgm:pt modelId="{8096243A-EA07-4B5B-899F-CFDA9CF41D42}" type="pres">
      <dgm:prSet presAssocID="{4B247CDB-3D66-414B-A588-0717C44DBE80}" presName="Parent1" presStyleLbl="node1" presStyleIdx="0" presStyleCnt="4" custScaleX="122791" custLinFactNeighborX="8432" custLinFactNeighborY="308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61A558-3FDC-4EBD-B09D-14434050A808}" type="pres">
      <dgm:prSet presAssocID="{4B247CDB-3D66-414B-A588-0717C44DBE80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33E9BF-C2C7-476E-A05B-51CBD89A78D1}" type="pres">
      <dgm:prSet presAssocID="{4B247CDB-3D66-414B-A588-0717C44DBE80}" presName="BalanceSpacing" presStyleCnt="0"/>
      <dgm:spPr/>
    </dgm:pt>
    <dgm:pt modelId="{7D4B3973-9BAC-4A71-8CC5-FECA7987C07D}" type="pres">
      <dgm:prSet presAssocID="{4B247CDB-3D66-414B-A588-0717C44DBE80}" presName="BalanceSpacing1" presStyleCnt="0"/>
      <dgm:spPr/>
    </dgm:pt>
    <dgm:pt modelId="{CD588E7E-08AB-49E8-A074-027FB07D3AED}" type="pres">
      <dgm:prSet presAssocID="{18BFF88A-53DE-4598-AC59-17E1DF454AC1}" presName="Accent1Text" presStyleLbl="node1" presStyleIdx="1" presStyleCnt="4"/>
      <dgm:spPr/>
      <dgm:t>
        <a:bodyPr/>
        <a:lstStyle/>
        <a:p>
          <a:endParaRPr lang="ru-RU"/>
        </a:p>
      </dgm:t>
    </dgm:pt>
    <dgm:pt modelId="{863EEA92-079B-4414-ADB7-BF2493BACE5A}" type="pres">
      <dgm:prSet presAssocID="{18BFF88A-53DE-4598-AC59-17E1DF454AC1}" presName="spaceBetweenRectangles" presStyleCnt="0"/>
      <dgm:spPr/>
    </dgm:pt>
    <dgm:pt modelId="{8D66C3F4-E782-4E82-9944-76EBFAE625F7}" type="pres">
      <dgm:prSet presAssocID="{66A00226-7F60-4C8C-88A1-60F794471F57}" presName="composite" presStyleCnt="0"/>
      <dgm:spPr/>
    </dgm:pt>
    <dgm:pt modelId="{2DC4302A-7B5F-4685-BBE8-576B96753C4E}" type="pres">
      <dgm:prSet presAssocID="{66A00226-7F60-4C8C-88A1-60F794471F57}" presName="Parent1" presStyleLbl="node1" presStyleIdx="2" presStyleCnt="4" custScaleX="1531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28BEED-0A20-4A48-9F3A-7EA157685806}" type="pres">
      <dgm:prSet presAssocID="{66A00226-7F60-4C8C-88A1-60F794471F57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7BCEF-DF9A-4CFD-9C8C-3D0BACBDDCA6}" type="pres">
      <dgm:prSet presAssocID="{66A00226-7F60-4C8C-88A1-60F794471F57}" presName="BalanceSpacing" presStyleCnt="0"/>
      <dgm:spPr/>
    </dgm:pt>
    <dgm:pt modelId="{BA447882-64EF-4295-A8BF-C651024D9BF4}" type="pres">
      <dgm:prSet presAssocID="{66A00226-7F60-4C8C-88A1-60F794471F57}" presName="BalanceSpacing1" presStyleCnt="0"/>
      <dgm:spPr/>
    </dgm:pt>
    <dgm:pt modelId="{59734C9C-BEDB-4E6E-A4F0-B2F090885A61}" type="pres">
      <dgm:prSet presAssocID="{B4037A20-1B3A-4981-AD10-A9479BDD663C}" presName="Accent1Text" presStyleLbl="node1" presStyleIdx="3" presStyleCnt="4" custLinFactNeighborX="22736" custLinFactNeighborY="-1930"/>
      <dgm:spPr/>
      <dgm:t>
        <a:bodyPr/>
        <a:lstStyle/>
        <a:p>
          <a:endParaRPr lang="ru-RU"/>
        </a:p>
      </dgm:t>
    </dgm:pt>
  </dgm:ptLst>
  <dgm:cxnLst>
    <dgm:cxn modelId="{7F67EAAE-925E-452B-8818-D7369BC5FC59}" type="presOf" srcId="{66A00226-7F60-4C8C-88A1-60F794471F57}" destId="{2DC4302A-7B5F-4685-BBE8-576B96753C4E}" srcOrd="0" destOrd="0" presId="urn:microsoft.com/office/officeart/2008/layout/AlternatingHexagons"/>
    <dgm:cxn modelId="{3A7C0AAE-CBD7-4347-B78B-1895197F1990}" type="presOf" srcId="{CA784DC4-94C1-4FF8-B6BF-F22ED9982D96}" destId="{12724E20-2A9A-440A-8918-B6297AB1F051}" srcOrd="0" destOrd="0" presId="urn:microsoft.com/office/officeart/2008/layout/AlternatingHexagons"/>
    <dgm:cxn modelId="{B5F902B6-9F3C-46C4-9D9C-7D65C42E44D8}" srcId="{CA784DC4-94C1-4FF8-B6BF-F22ED9982D96}" destId="{66A00226-7F60-4C8C-88A1-60F794471F57}" srcOrd="1" destOrd="0" parTransId="{B1F3E1E3-F646-4D0A-AFA8-6C1839AB1BC4}" sibTransId="{B4037A20-1B3A-4981-AD10-A9479BDD663C}"/>
    <dgm:cxn modelId="{2F35D96D-369B-40C6-82B8-80C7481E3315}" type="presOf" srcId="{4B247CDB-3D66-414B-A588-0717C44DBE80}" destId="{8096243A-EA07-4B5B-899F-CFDA9CF41D42}" srcOrd="0" destOrd="0" presId="urn:microsoft.com/office/officeart/2008/layout/AlternatingHexagons"/>
    <dgm:cxn modelId="{441FF3A2-D6A1-44AF-8819-7CEBE2FEB62A}" srcId="{CA784DC4-94C1-4FF8-B6BF-F22ED9982D96}" destId="{4B247CDB-3D66-414B-A588-0717C44DBE80}" srcOrd="0" destOrd="0" parTransId="{C5E31209-47F8-4F69-A74A-C57D6E7001C7}" sibTransId="{18BFF88A-53DE-4598-AC59-17E1DF454AC1}"/>
    <dgm:cxn modelId="{4CB448C5-E268-4E60-949B-3709AF4205BD}" type="presOf" srcId="{18BFF88A-53DE-4598-AC59-17E1DF454AC1}" destId="{CD588E7E-08AB-49E8-A074-027FB07D3AED}" srcOrd="0" destOrd="0" presId="urn:microsoft.com/office/officeart/2008/layout/AlternatingHexagons"/>
    <dgm:cxn modelId="{71F5D6DC-A556-4A6D-9827-D5F18E62A7DF}" type="presOf" srcId="{B4037A20-1B3A-4981-AD10-A9479BDD663C}" destId="{59734C9C-BEDB-4E6E-A4F0-B2F090885A61}" srcOrd="0" destOrd="0" presId="urn:microsoft.com/office/officeart/2008/layout/AlternatingHexagons"/>
    <dgm:cxn modelId="{FC571C5D-DE46-4366-8DDB-CA9FC3FA9CEE}" type="presParOf" srcId="{12724E20-2A9A-440A-8918-B6297AB1F051}" destId="{EF891E2D-D47D-49C8-B8C6-34542466889B}" srcOrd="0" destOrd="0" presId="urn:microsoft.com/office/officeart/2008/layout/AlternatingHexagons"/>
    <dgm:cxn modelId="{2EEFC62E-02C9-45FD-82CC-6C0DF04AD3B5}" type="presParOf" srcId="{EF891E2D-D47D-49C8-B8C6-34542466889B}" destId="{8096243A-EA07-4B5B-899F-CFDA9CF41D42}" srcOrd="0" destOrd="0" presId="urn:microsoft.com/office/officeart/2008/layout/AlternatingHexagons"/>
    <dgm:cxn modelId="{07A9606B-B121-4778-91EB-875B124AE12D}" type="presParOf" srcId="{EF891E2D-D47D-49C8-B8C6-34542466889B}" destId="{CB61A558-3FDC-4EBD-B09D-14434050A808}" srcOrd="1" destOrd="0" presId="urn:microsoft.com/office/officeart/2008/layout/AlternatingHexagons"/>
    <dgm:cxn modelId="{1161CC19-3EC6-4285-9CB6-B82B8D7C386B}" type="presParOf" srcId="{EF891E2D-D47D-49C8-B8C6-34542466889B}" destId="{7F33E9BF-C2C7-476E-A05B-51CBD89A78D1}" srcOrd="2" destOrd="0" presId="urn:microsoft.com/office/officeart/2008/layout/AlternatingHexagons"/>
    <dgm:cxn modelId="{E27DCEF5-6E84-4F12-9EF9-91E9A9A747F4}" type="presParOf" srcId="{EF891E2D-D47D-49C8-B8C6-34542466889B}" destId="{7D4B3973-9BAC-4A71-8CC5-FECA7987C07D}" srcOrd="3" destOrd="0" presId="urn:microsoft.com/office/officeart/2008/layout/AlternatingHexagons"/>
    <dgm:cxn modelId="{3AFED1EF-BC1E-4026-8A47-36794D34FC69}" type="presParOf" srcId="{EF891E2D-D47D-49C8-B8C6-34542466889B}" destId="{CD588E7E-08AB-49E8-A074-027FB07D3AED}" srcOrd="4" destOrd="0" presId="urn:microsoft.com/office/officeart/2008/layout/AlternatingHexagons"/>
    <dgm:cxn modelId="{206B7DF8-3830-47DC-A4D8-0E5E8D7D0425}" type="presParOf" srcId="{12724E20-2A9A-440A-8918-B6297AB1F051}" destId="{863EEA92-079B-4414-ADB7-BF2493BACE5A}" srcOrd="1" destOrd="0" presId="urn:microsoft.com/office/officeart/2008/layout/AlternatingHexagons"/>
    <dgm:cxn modelId="{B19F956F-4FA6-4B24-98D0-FFEE0F4C3B6B}" type="presParOf" srcId="{12724E20-2A9A-440A-8918-B6297AB1F051}" destId="{8D66C3F4-E782-4E82-9944-76EBFAE625F7}" srcOrd="2" destOrd="0" presId="urn:microsoft.com/office/officeart/2008/layout/AlternatingHexagons"/>
    <dgm:cxn modelId="{2CAC2187-3240-4507-BDD1-FDA392E06C5D}" type="presParOf" srcId="{8D66C3F4-E782-4E82-9944-76EBFAE625F7}" destId="{2DC4302A-7B5F-4685-BBE8-576B96753C4E}" srcOrd="0" destOrd="0" presId="urn:microsoft.com/office/officeart/2008/layout/AlternatingHexagons"/>
    <dgm:cxn modelId="{08769BB6-8B77-46F5-BF3A-A6E8932ACA07}" type="presParOf" srcId="{8D66C3F4-E782-4E82-9944-76EBFAE625F7}" destId="{A328BEED-0A20-4A48-9F3A-7EA157685806}" srcOrd="1" destOrd="0" presId="urn:microsoft.com/office/officeart/2008/layout/AlternatingHexagons"/>
    <dgm:cxn modelId="{2C004D89-FF9E-49FA-9FFE-0322E1A5A6EF}" type="presParOf" srcId="{8D66C3F4-E782-4E82-9944-76EBFAE625F7}" destId="{F267BCEF-DF9A-4CFD-9C8C-3D0BACBDDCA6}" srcOrd="2" destOrd="0" presId="urn:microsoft.com/office/officeart/2008/layout/AlternatingHexagons"/>
    <dgm:cxn modelId="{EDCE0C89-E694-4E9C-AE84-29739842971B}" type="presParOf" srcId="{8D66C3F4-E782-4E82-9944-76EBFAE625F7}" destId="{BA447882-64EF-4295-A8BF-C651024D9BF4}" srcOrd="3" destOrd="0" presId="urn:microsoft.com/office/officeart/2008/layout/AlternatingHexagons"/>
    <dgm:cxn modelId="{234F3189-D769-4E57-8879-CD989B21CC02}" type="presParOf" srcId="{8D66C3F4-E782-4E82-9944-76EBFAE625F7}" destId="{59734C9C-BEDB-4E6E-A4F0-B2F090885A61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0FB2EE-4143-43D1-817A-9730FE873531}" type="doc">
      <dgm:prSet loTypeId="urn:microsoft.com/office/officeart/2005/8/layout/bProcess4" loCatId="process" qsTypeId="urn:microsoft.com/office/officeart/2005/8/quickstyle/simple5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1A066BF7-810B-498E-9B71-4BE604C35145}">
      <dgm:prSet phldrT="[Текст]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Інституційний портфель цінних паперів</a:t>
          </a:r>
          <a:endParaRPr lang="ru-RU" noProof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1E2BC4-322B-4917-80F0-6F289DD131BD}" type="parTrans" cxnId="{87998FD1-A301-4733-9331-1795CC56534D}">
      <dgm:prSet/>
      <dgm:spPr/>
      <dgm:t>
        <a:bodyPr rtlCol="0"/>
        <a:lstStyle/>
        <a:p>
          <a:pPr rtl="0"/>
          <a:endParaRPr lang="ru-RU" noProof="0" dirty="0">
            <a:solidFill>
              <a:schemeClr val="tx1"/>
            </a:solidFill>
          </a:endParaRPr>
        </a:p>
      </dgm:t>
    </dgm:pt>
    <dgm:pt modelId="{BCD89840-710B-41CC-80E1-A699FA6BF644}" type="sibTrans" cxnId="{87998FD1-A301-4733-9331-1795CC56534D}">
      <dgm:prSet/>
      <dgm:spPr>
        <a:solidFill>
          <a:schemeClr val="tx1">
            <a:lumMod val="75000"/>
            <a:lumOff val="25000"/>
          </a:schemeClr>
        </a:solidFill>
      </dgm:spPr>
      <dgm:t>
        <a:bodyPr rtlCol="0"/>
        <a:lstStyle/>
        <a:p>
          <a:pPr rtl="0"/>
          <a:endParaRPr lang="ru-RU" noProof="0" dirty="0">
            <a:solidFill>
              <a:schemeClr val="tx1"/>
            </a:solidFill>
          </a:endParaRPr>
        </a:p>
      </dgm:t>
    </dgm:pt>
    <dgm:pt modelId="{8B339BE7-93F5-4293-97DB-6A89BDC9F596}">
      <dgm:prSet phldrT="[Текст]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Корпоративний портфель цінних паперів</a:t>
          </a:r>
          <a:endParaRPr lang="ru-RU" noProof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4988AC-7EE9-49A3-BEB5-78C4CBE589F9}" type="parTrans" cxnId="{2C4DC21C-550F-4A76-972F-5A0623CB0C67}">
      <dgm:prSet/>
      <dgm:spPr/>
      <dgm:t>
        <a:bodyPr/>
        <a:lstStyle/>
        <a:p>
          <a:endParaRPr lang="ru-RU"/>
        </a:p>
      </dgm:t>
    </dgm:pt>
    <dgm:pt modelId="{67C9AA0E-2593-4F42-B684-152C699B5283}" type="sibTrans" cxnId="{2C4DC21C-550F-4A76-972F-5A0623CB0C67}">
      <dgm:prSet/>
      <dgm:spPr/>
      <dgm:t>
        <a:bodyPr/>
        <a:lstStyle/>
        <a:p>
          <a:endParaRPr lang="ru-RU"/>
        </a:p>
      </dgm:t>
    </dgm:pt>
    <dgm:pt modelId="{2275EA6D-7D79-43CA-B7EC-62C3A1FF0D35}">
      <dgm:prSet phldrT="[Текст]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pPr>
            <a:lnSpc>
              <a:spcPct val="150000"/>
            </a:lnSpc>
          </a:pPr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Індивідуальний </a:t>
          </a:r>
          <a:r>
            <a: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портфель цінних паперів</a:t>
          </a:r>
          <a:endParaRPr lang="ru-RU" noProof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BC1AEE-7430-4BE5-B548-6FCEF857353E}" type="parTrans" cxnId="{1E355377-E607-4DF6-9574-5411C0D5FB8A}">
      <dgm:prSet/>
      <dgm:spPr/>
      <dgm:t>
        <a:bodyPr/>
        <a:lstStyle/>
        <a:p>
          <a:endParaRPr lang="ru-RU"/>
        </a:p>
      </dgm:t>
    </dgm:pt>
    <dgm:pt modelId="{1AB47802-3250-4D24-A3A6-D791404A2B8A}" type="sibTrans" cxnId="{1E355377-E607-4DF6-9574-5411C0D5FB8A}">
      <dgm:prSet/>
      <dgm:spPr/>
      <dgm:t>
        <a:bodyPr/>
        <a:lstStyle/>
        <a:p>
          <a:endParaRPr lang="ru-RU"/>
        </a:p>
      </dgm:t>
    </dgm:pt>
    <dgm:pt modelId="{E22D0B22-AAAD-4780-89CC-847BAD6F468F}" type="pres">
      <dgm:prSet presAssocID="{1F0FB2EE-4143-43D1-817A-9730FE873531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4B311BFD-8EB7-46E9-A3B6-C5C47CFE6942}" type="pres">
      <dgm:prSet presAssocID="{1A066BF7-810B-498E-9B71-4BE604C35145}" presName="compNode" presStyleCnt="0"/>
      <dgm:spPr/>
    </dgm:pt>
    <dgm:pt modelId="{C8CF5390-16B5-4FC5-8640-64964D240785}" type="pres">
      <dgm:prSet presAssocID="{1A066BF7-810B-498E-9B71-4BE604C35145}" presName="dummyConnPt" presStyleCnt="0"/>
      <dgm:spPr/>
    </dgm:pt>
    <dgm:pt modelId="{4F4DBFEA-6993-43D2-8550-9C63128083EA}" type="pres">
      <dgm:prSet presAssocID="{1A066BF7-810B-498E-9B71-4BE604C35145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A262D-0B93-49C0-85A8-FF57875272C2}" type="pres">
      <dgm:prSet presAssocID="{BCD89840-710B-41CC-80E1-A699FA6BF644}" presName="sibTrans" presStyleLbl="bgSibTrans2D1" presStyleIdx="0" presStyleCnt="2"/>
      <dgm:spPr/>
      <dgm:t>
        <a:bodyPr/>
        <a:lstStyle/>
        <a:p>
          <a:endParaRPr lang="ru-RU"/>
        </a:p>
      </dgm:t>
    </dgm:pt>
    <dgm:pt modelId="{1B08BCAD-C2FC-4ABE-B2ED-04A591EBED17}" type="pres">
      <dgm:prSet presAssocID="{8B339BE7-93F5-4293-97DB-6A89BDC9F596}" presName="compNode" presStyleCnt="0"/>
      <dgm:spPr/>
    </dgm:pt>
    <dgm:pt modelId="{9A05DF42-D4AC-4B03-997D-616AF25AD2E9}" type="pres">
      <dgm:prSet presAssocID="{8B339BE7-93F5-4293-97DB-6A89BDC9F596}" presName="dummyConnPt" presStyleCnt="0"/>
      <dgm:spPr/>
    </dgm:pt>
    <dgm:pt modelId="{4DB9E99D-117D-4690-BA07-D81BD003F12D}" type="pres">
      <dgm:prSet presAssocID="{8B339BE7-93F5-4293-97DB-6A89BDC9F596}" presName="node" presStyleLbl="node1" presStyleIdx="1" presStyleCnt="3" custLinFactNeighborX="-2901" custLinFactNeighborY="-48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AC8506-91A8-4774-BCD5-918B2FB061C2}" type="pres">
      <dgm:prSet presAssocID="{67C9AA0E-2593-4F42-B684-152C699B5283}" presName="sibTrans" presStyleLbl="bgSibTrans2D1" presStyleIdx="1" presStyleCnt="2"/>
      <dgm:spPr/>
      <dgm:t>
        <a:bodyPr/>
        <a:lstStyle/>
        <a:p>
          <a:endParaRPr lang="ru-RU"/>
        </a:p>
      </dgm:t>
    </dgm:pt>
    <dgm:pt modelId="{B176F2B6-4C60-4142-A588-DF7C7933D17D}" type="pres">
      <dgm:prSet presAssocID="{2275EA6D-7D79-43CA-B7EC-62C3A1FF0D35}" presName="compNode" presStyleCnt="0"/>
      <dgm:spPr/>
    </dgm:pt>
    <dgm:pt modelId="{B1D61C34-7107-4F35-82D1-AE65CE40F86A}" type="pres">
      <dgm:prSet presAssocID="{2275EA6D-7D79-43CA-B7EC-62C3A1FF0D35}" presName="dummyConnPt" presStyleCnt="0"/>
      <dgm:spPr/>
    </dgm:pt>
    <dgm:pt modelId="{C163BB09-3452-441A-AA05-73D4B739BBD1}" type="pres">
      <dgm:prSet presAssocID="{2275EA6D-7D79-43CA-B7EC-62C3A1FF0D3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3408F6-062A-417A-8B56-5B3805F2E7D2}" type="presOf" srcId="{BCD89840-710B-41CC-80E1-A699FA6BF644}" destId="{E28A262D-0B93-49C0-85A8-FF57875272C2}" srcOrd="0" destOrd="0" presId="urn:microsoft.com/office/officeart/2005/8/layout/bProcess4"/>
    <dgm:cxn modelId="{94FF781A-5569-4269-B9C0-CE5BB96C45D1}" type="presOf" srcId="{8B339BE7-93F5-4293-97DB-6A89BDC9F596}" destId="{4DB9E99D-117D-4690-BA07-D81BD003F12D}" srcOrd="0" destOrd="0" presId="urn:microsoft.com/office/officeart/2005/8/layout/bProcess4"/>
    <dgm:cxn modelId="{1E355377-E607-4DF6-9574-5411C0D5FB8A}" srcId="{1F0FB2EE-4143-43D1-817A-9730FE873531}" destId="{2275EA6D-7D79-43CA-B7EC-62C3A1FF0D35}" srcOrd="2" destOrd="0" parTransId="{85BC1AEE-7430-4BE5-B548-6FCEF857353E}" sibTransId="{1AB47802-3250-4D24-A3A6-D791404A2B8A}"/>
    <dgm:cxn modelId="{8B60FEAC-2DC6-4F90-AC94-4A27F37DACCF}" type="presOf" srcId="{2275EA6D-7D79-43CA-B7EC-62C3A1FF0D35}" destId="{C163BB09-3452-441A-AA05-73D4B739BBD1}" srcOrd="0" destOrd="0" presId="urn:microsoft.com/office/officeart/2005/8/layout/bProcess4"/>
    <dgm:cxn modelId="{87998FD1-A301-4733-9331-1795CC56534D}" srcId="{1F0FB2EE-4143-43D1-817A-9730FE873531}" destId="{1A066BF7-810B-498E-9B71-4BE604C35145}" srcOrd="0" destOrd="0" parTransId="{551E2BC4-322B-4917-80F0-6F289DD131BD}" sibTransId="{BCD89840-710B-41CC-80E1-A699FA6BF644}"/>
    <dgm:cxn modelId="{9FD6FD2C-F051-4269-B1AD-517B42541B84}" type="presOf" srcId="{67C9AA0E-2593-4F42-B684-152C699B5283}" destId="{CCAC8506-91A8-4774-BCD5-918B2FB061C2}" srcOrd="0" destOrd="0" presId="urn:microsoft.com/office/officeart/2005/8/layout/bProcess4"/>
    <dgm:cxn modelId="{2C4DC21C-550F-4A76-972F-5A0623CB0C67}" srcId="{1F0FB2EE-4143-43D1-817A-9730FE873531}" destId="{8B339BE7-93F5-4293-97DB-6A89BDC9F596}" srcOrd="1" destOrd="0" parTransId="{3D4988AC-7EE9-49A3-BEB5-78C4CBE589F9}" sibTransId="{67C9AA0E-2593-4F42-B684-152C699B5283}"/>
    <dgm:cxn modelId="{9424868D-8343-45E5-AC5A-7B055F878BFF}" type="presOf" srcId="{1A066BF7-810B-498E-9B71-4BE604C35145}" destId="{4F4DBFEA-6993-43D2-8550-9C63128083EA}" srcOrd="0" destOrd="0" presId="urn:microsoft.com/office/officeart/2005/8/layout/bProcess4"/>
    <dgm:cxn modelId="{A2C00009-8AAD-4FC7-BD1D-A484E3E2852A}" type="presOf" srcId="{1F0FB2EE-4143-43D1-817A-9730FE873531}" destId="{E22D0B22-AAAD-4780-89CC-847BAD6F468F}" srcOrd="0" destOrd="0" presId="urn:microsoft.com/office/officeart/2005/8/layout/bProcess4"/>
    <dgm:cxn modelId="{31903D10-BC41-4974-A829-EA3C7278BC39}" type="presParOf" srcId="{E22D0B22-AAAD-4780-89CC-847BAD6F468F}" destId="{4B311BFD-8EB7-46E9-A3B6-C5C47CFE6942}" srcOrd="0" destOrd="0" presId="urn:microsoft.com/office/officeart/2005/8/layout/bProcess4"/>
    <dgm:cxn modelId="{ED08DCA1-D394-46C6-AFB5-E45D7CD5669A}" type="presParOf" srcId="{4B311BFD-8EB7-46E9-A3B6-C5C47CFE6942}" destId="{C8CF5390-16B5-4FC5-8640-64964D240785}" srcOrd="0" destOrd="0" presId="urn:microsoft.com/office/officeart/2005/8/layout/bProcess4"/>
    <dgm:cxn modelId="{515CF915-6D48-4936-98AC-D566CF36A4A3}" type="presParOf" srcId="{4B311BFD-8EB7-46E9-A3B6-C5C47CFE6942}" destId="{4F4DBFEA-6993-43D2-8550-9C63128083EA}" srcOrd="1" destOrd="0" presId="urn:microsoft.com/office/officeart/2005/8/layout/bProcess4"/>
    <dgm:cxn modelId="{414CE1D3-D08F-4904-973C-D8B601DDB2D9}" type="presParOf" srcId="{E22D0B22-AAAD-4780-89CC-847BAD6F468F}" destId="{E28A262D-0B93-49C0-85A8-FF57875272C2}" srcOrd="1" destOrd="0" presId="urn:microsoft.com/office/officeart/2005/8/layout/bProcess4"/>
    <dgm:cxn modelId="{3EAC9A7C-CC66-4750-8A30-EECD1A6F21DF}" type="presParOf" srcId="{E22D0B22-AAAD-4780-89CC-847BAD6F468F}" destId="{1B08BCAD-C2FC-4ABE-B2ED-04A591EBED17}" srcOrd="2" destOrd="0" presId="urn:microsoft.com/office/officeart/2005/8/layout/bProcess4"/>
    <dgm:cxn modelId="{7CB16C4D-11A8-44EC-BFF4-8F152ABCD38F}" type="presParOf" srcId="{1B08BCAD-C2FC-4ABE-B2ED-04A591EBED17}" destId="{9A05DF42-D4AC-4B03-997D-616AF25AD2E9}" srcOrd="0" destOrd="0" presId="urn:microsoft.com/office/officeart/2005/8/layout/bProcess4"/>
    <dgm:cxn modelId="{B31E8978-0B9C-4252-8572-C3D479130334}" type="presParOf" srcId="{1B08BCAD-C2FC-4ABE-B2ED-04A591EBED17}" destId="{4DB9E99D-117D-4690-BA07-D81BD003F12D}" srcOrd="1" destOrd="0" presId="urn:microsoft.com/office/officeart/2005/8/layout/bProcess4"/>
    <dgm:cxn modelId="{135ED0B6-386B-49B5-9712-064C98B05372}" type="presParOf" srcId="{E22D0B22-AAAD-4780-89CC-847BAD6F468F}" destId="{CCAC8506-91A8-4774-BCD5-918B2FB061C2}" srcOrd="3" destOrd="0" presId="urn:microsoft.com/office/officeart/2005/8/layout/bProcess4"/>
    <dgm:cxn modelId="{FB022ADF-3F97-4ED5-B255-2AE59C385767}" type="presParOf" srcId="{E22D0B22-AAAD-4780-89CC-847BAD6F468F}" destId="{B176F2B6-4C60-4142-A588-DF7C7933D17D}" srcOrd="4" destOrd="0" presId="urn:microsoft.com/office/officeart/2005/8/layout/bProcess4"/>
    <dgm:cxn modelId="{A257DDCF-4665-4DF7-96C3-7321228A6FEC}" type="presParOf" srcId="{B176F2B6-4C60-4142-A588-DF7C7933D17D}" destId="{B1D61C34-7107-4F35-82D1-AE65CE40F86A}" srcOrd="0" destOrd="0" presId="urn:microsoft.com/office/officeart/2005/8/layout/bProcess4"/>
    <dgm:cxn modelId="{682172B5-72F1-4D11-B8B2-92FB06E78A9A}" type="presParOf" srcId="{B176F2B6-4C60-4142-A588-DF7C7933D17D}" destId="{C163BB09-3452-441A-AA05-73D4B739BBD1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580E98-A5BB-4411-AF73-6FA0594EAACD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14128B1-5B7B-41A2-B896-FFDD05E1F6CD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Фіксовані (пасивні)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4480FF-5056-45B1-B30A-9A53D187CB00}" type="parTrans" cxnId="{7AAE019B-596B-400B-B5A8-AF6C0ED20D7B}">
      <dgm:prSet/>
      <dgm:spPr/>
      <dgm:t>
        <a:bodyPr/>
        <a:lstStyle/>
        <a:p>
          <a:endParaRPr lang="ru-RU" sz="2400"/>
        </a:p>
      </dgm:t>
    </dgm:pt>
    <dgm:pt modelId="{D3648BFA-FA72-4835-BA55-F511A502C9A6}" type="sibTrans" cxnId="{7AAE019B-596B-400B-B5A8-AF6C0ED20D7B}">
      <dgm:prSet/>
      <dgm:spPr/>
      <dgm:t>
        <a:bodyPr/>
        <a:lstStyle/>
        <a:p>
          <a:endParaRPr lang="ru-RU" sz="2400"/>
        </a:p>
      </dgm:t>
    </dgm:pt>
    <dgm:pt modelId="{2F148AB2-33EA-4F00-B924-CFA5C4526BB4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Гнучкі (активні, керовані)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C0A502A-B6A2-492A-BC83-FA42FA923DFF}" type="parTrans" cxnId="{2FA737BA-2384-4ACE-9440-F9B1685FCC8E}">
      <dgm:prSet/>
      <dgm:spPr/>
      <dgm:t>
        <a:bodyPr/>
        <a:lstStyle/>
        <a:p>
          <a:endParaRPr lang="ru-RU" sz="2400"/>
        </a:p>
      </dgm:t>
    </dgm:pt>
    <dgm:pt modelId="{9201DBAB-7525-4EDD-95E5-CB34CA8D0D95}" type="sibTrans" cxnId="{2FA737BA-2384-4ACE-9440-F9B1685FCC8E}">
      <dgm:prSet/>
      <dgm:spPr/>
      <dgm:t>
        <a:bodyPr/>
        <a:lstStyle/>
        <a:p>
          <a:endParaRPr lang="ru-RU" sz="2400"/>
        </a:p>
      </dgm:t>
    </dgm:pt>
    <dgm:pt modelId="{FEA0FFBF-0825-43BE-AA6E-245E67C60D04}" type="pres">
      <dgm:prSet presAssocID="{1F580E98-A5BB-4411-AF73-6FA0594EAACD}" presName="cycle" presStyleCnt="0">
        <dgm:presLayoutVars>
          <dgm:dir/>
          <dgm:resizeHandles val="exact"/>
        </dgm:presLayoutVars>
      </dgm:prSet>
      <dgm:spPr/>
    </dgm:pt>
    <dgm:pt modelId="{0E4C46FB-5E37-4D74-8C03-65AB4FB6F608}" type="pres">
      <dgm:prSet presAssocID="{414128B1-5B7B-41A2-B896-FFDD05E1F6CD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8D087D-865C-4529-84AF-15C6087C5213}" type="pres">
      <dgm:prSet presAssocID="{414128B1-5B7B-41A2-B896-FFDD05E1F6CD}" presName="spNode" presStyleCnt="0"/>
      <dgm:spPr/>
    </dgm:pt>
    <dgm:pt modelId="{9A0FC2F4-3E6E-4148-990D-BA779C921074}" type="pres">
      <dgm:prSet presAssocID="{D3648BFA-FA72-4835-BA55-F511A502C9A6}" presName="sibTrans" presStyleLbl="sibTrans1D1" presStyleIdx="0" presStyleCnt="2"/>
      <dgm:spPr/>
    </dgm:pt>
    <dgm:pt modelId="{7EE60353-BF17-456A-86F0-737F100E4E9A}" type="pres">
      <dgm:prSet presAssocID="{2F148AB2-33EA-4F00-B924-CFA5C4526BB4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5DC44E-6D87-4767-A3F1-185F99D1CE35}" type="pres">
      <dgm:prSet presAssocID="{2F148AB2-33EA-4F00-B924-CFA5C4526BB4}" presName="spNode" presStyleCnt="0"/>
      <dgm:spPr/>
    </dgm:pt>
    <dgm:pt modelId="{AB29C59D-1CE0-4A02-B59C-A71E4AEEF294}" type="pres">
      <dgm:prSet presAssocID="{9201DBAB-7525-4EDD-95E5-CB34CA8D0D95}" presName="sibTrans" presStyleLbl="sibTrans1D1" presStyleIdx="1" presStyleCnt="2"/>
      <dgm:spPr/>
    </dgm:pt>
  </dgm:ptLst>
  <dgm:cxnLst>
    <dgm:cxn modelId="{7AAE019B-596B-400B-B5A8-AF6C0ED20D7B}" srcId="{1F580E98-A5BB-4411-AF73-6FA0594EAACD}" destId="{414128B1-5B7B-41A2-B896-FFDD05E1F6CD}" srcOrd="0" destOrd="0" parTransId="{DE4480FF-5056-45B1-B30A-9A53D187CB00}" sibTransId="{D3648BFA-FA72-4835-BA55-F511A502C9A6}"/>
    <dgm:cxn modelId="{BC568D3D-BBE2-4E9D-9820-4812BEB17116}" type="presOf" srcId="{D3648BFA-FA72-4835-BA55-F511A502C9A6}" destId="{9A0FC2F4-3E6E-4148-990D-BA779C921074}" srcOrd="0" destOrd="0" presId="urn:microsoft.com/office/officeart/2005/8/layout/cycle5"/>
    <dgm:cxn modelId="{2FA1D341-6A71-401D-B693-C647EB3DF0C8}" type="presOf" srcId="{1F580E98-A5BB-4411-AF73-6FA0594EAACD}" destId="{FEA0FFBF-0825-43BE-AA6E-245E67C60D04}" srcOrd="0" destOrd="0" presId="urn:microsoft.com/office/officeart/2005/8/layout/cycle5"/>
    <dgm:cxn modelId="{4F82B43D-E256-46F9-A7BD-DC3973B52C48}" type="presOf" srcId="{9201DBAB-7525-4EDD-95E5-CB34CA8D0D95}" destId="{AB29C59D-1CE0-4A02-B59C-A71E4AEEF294}" srcOrd="0" destOrd="0" presId="urn:microsoft.com/office/officeart/2005/8/layout/cycle5"/>
    <dgm:cxn modelId="{2FA737BA-2384-4ACE-9440-F9B1685FCC8E}" srcId="{1F580E98-A5BB-4411-AF73-6FA0594EAACD}" destId="{2F148AB2-33EA-4F00-B924-CFA5C4526BB4}" srcOrd="1" destOrd="0" parTransId="{DC0A502A-B6A2-492A-BC83-FA42FA923DFF}" sibTransId="{9201DBAB-7525-4EDD-95E5-CB34CA8D0D95}"/>
    <dgm:cxn modelId="{F862454D-2085-4F7F-8E58-A750149CFCBF}" type="presOf" srcId="{2F148AB2-33EA-4F00-B924-CFA5C4526BB4}" destId="{7EE60353-BF17-456A-86F0-737F100E4E9A}" srcOrd="0" destOrd="0" presId="urn:microsoft.com/office/officeart/2005/8/layout/cycle5"/>
    <dgm:cxn modelId="{C2D6BB72-2AEA-41A0-9058-3C7F5616749B}" type="presOf" srcId="{414128B1-5B7B-41A2-B896-FFDD05E1F6CD}" destId="{0E4C46FB-5E37-4D74-8C03-65AB4FB6F608}" srcOrd="0" destOrd="0" presId="urn:microsoft.com/office/officeart/2005/8/layout/cycle5"/>
    <dgm:cxn modelId="{E3A3955C-39A3-4117-95BA-64828E6D33B0}" type="presParOf" srcId="{FEA0FFBF-0825-43BE-AA6E-245E67C60D04}" destId="{0E4C46FB-5E37-4D74-8C03-65AB4FB6F608}" srcOrd="0" destOrd="0" presId="urn:microsoft.com/office/officeart/2005/8/layout/cycle5"/>
    <dgm:cxn modelId="{515A4A5C-4C13-4E72-8A96-281379935038}" type="presParOf" srcId="{FEA0FFBF-0825-43BE-AA6E-245E67C60D04}" destId="{1B8D087D-865C-4529-84AF-15C6087C5213}" srcOrd="1" destOrd="0" presId="urn:microsoft.com/office/officeart/2005/8/layout/cycle5"/>
    <dgm:cxn modelId="{04AEDB29-957B-46DC-878F-2754CC279A59}" type="presParOf" srcId="{FEA0FFBF-0825-43BE-AA6E-245E67C60D04}" destId="{9A0FC2F4-3E6E-4148-990D-BA779C921074}" srcOrd="2" destOrd="0" presId="urn:microsoft.com/office/officeart/2005/8/layout/cycle5"/>
    <dgm:cxn modelId="{2BD3AE76-D00B-4CF4-890D-1B8BA5BBE978}" type="presParOf" srcId="{FEA0FFBF-0825-43BE-AA6E-245E67C60D04}" destId="{7EE60353-BF17-456A-86F0-737F100E4E9A}" srcOrd="3" destOrd="0" presId="urn:microsoft.com/office/officeart/2005/8/layout/cycle5"/>
    <dgm:cxn modelId="{6BA54AB4-41CA-41F3-B884-027B9E64FE23}" type="presParOf" srcId="{FEA0FFBF-0825-43BE-AA6E-245E67C60D04}" destId="{7F5DC44E-6D87-4767-A3F1-185F99D1CE35}" srcOrd="4" destOrd="0" presId="urn:microsoft.com/office/officeart/2005/8/layout/cycle5"/>
    <dgm:cxn modelId="{3DA2A027-643A-4A7D-A269-45A12470BFFE}" type="presParOf" srcId="{FEA0FFBF-0825-43BE-AA6E-245E67C60D04}" destId="{AB29C59D-1CE0-4A02-B59C-A71E4AEEF294}" srcOrd="5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E6EC95-ECE6-4C97-84E8-6CA8DC6AF920}" type="doc">
      <dgm:prSet loTypeId="urn:microsoft.com/office/officeart/2009/3/layout/PlusandMinus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8C52D7-6A8D-4CB1-B95B-3096C1C31ADA}">
      <dgm:prSet phldrT="[Текст]" custT="1"/>
      <dgm:spPr/>
      <dgm:t>
        <a:bodyPr/>
        <a:lstStyle/>
        <a:p>
          <a:pPr algn="l">
            <a:lnSpc>
              <a:spcPct val="150000"/>
            </a:lnSpc>
          </a:pPr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Комбінований портфель</a:t>
          </a:r>
          <a:r>
            <a:rPr lang="ru-RU" sz="1800" dirty="0" smtClean="0"/>
            <a:t> </a:t>
          </a:r>
        </a:p>
        <a:p>
          <a:pPr algn="l">
            <a:lnSpc>
              <a:spcPct val="150000"/>
            </a:lnSpc>
          </a:pP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●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Включає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певну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широковрізноманітнену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сукупність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видів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цінних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паперів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Він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може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поєднувати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акції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облігації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інші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види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цінних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паперів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2D294C-5948-48A9-9D73-56646F7C03EC}" type="parTrans" cxnId="{FB451795-1DE9-45C5-8FA9-43D78CBF6EC6}">
      <dgm:prSet/>
      <dgm:spPr/>
      <dgm:t>
        <a:bodyPr/>
        <a:lstStyle/>
        <a:p>
          <a:endParaRPr lang="ru-RU"/>
        </a:p>
      </dgm:t>
    </dgm:pt>
    <dgm:pt modelId="{AD5D8F5C-64F4-438A-A502-B5427D0A1C52}" type="sibTrans" cxnId="{FB451795-1DE9-45C5-8FA9-43D78CBF6EC6}">
      <dgm:prSet/>
      <dgm:spPr/>
      <dgm:t>
        <a:bodyPr/>
        <a:lstStyle/>
        <a:p>
          <a:endParaRPr lang="ru-RU"/>
        </a:p>
      </dgm:t>
    </dgm:pt>
    <dgm:pt modelId="{55F1255F-2614-4843-9C73-A614BC45688E}">
      <dgm:prSet phldrT="[Текст]" custT="1"/>
      <dgm:spPr/>
      <dgm:t>
        <a:bodyPr/>
        <a:lstStyle/>
        <a:p>
          <a:pPr algn="l">
            <a:lnSpc>
              <a:spcPct val="90000"/>
            </a:lnSpc>
          </a:pP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DE3261-B9A1-4569-A02F-19D63FD0D380}" type="parTrans" cxnId="{B9082083-1132-40C1-8D5B-57F8C1CC7B01}">
      <dgm:prSet/>
      <dgm:spPr/>
      <dgm:t>
        <a:bodyPr/>
        <a:lstStyle/>
        <a:p>
          <a:endParaRPr lang="ru-RU"/>
        </a:p>
      </dgm:t>
    </dgm:pt>
    <dgm:pt modelId="{6BD4ED14-F8EC-4083-A0C5-A45383B28807}" type="sibTrans" cxnId="{B9082083-1132-40C1-8D5B-57F8C1CC7B01}">
      <dgm:prSet/>
      <dgm:spPr/>
      <dgm:t>
        <a:bodyPr/>
        <a:lstStyle/>
        <a:p>
          <a:endParaRPr lang="ru-RU"/>
        </a:p>
      </dgm:t>
    </dgm:pt>
    <dgm:pt modelId="{5C432454-5260-4066-B7F6-905EE17657A1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Спеціалізований портфель</a:t>
          </a:r>
          <a:b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● </a:t>
          </a:r>
          <a:r>
            <a:rPr lang="uk-UA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оже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бути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сформований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як портфель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акцій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портфель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облігацій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або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портфель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фінансових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активів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певної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галузі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регіону</a:t>
          </a:r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r>
            <a:rPr lang="ru-RU" sz="18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тощо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61A217-E241-46C2-AFBB-5B59E4369C72}" type="parTrans" cxnId="{738C98E6-81F2-4AEA-BF4B-2213AF98C256}">
      <dgm:prSet/>
      <dgm:spPr/>
      <dgm:t>
        <a:bodyPr/>
        <a:lstStyle/>
        <a:p>
          <a:endParaRPr lang="ru-RU"/>
        </a:p>
      </dgm:t>
    </dgm:pt>
    <dgm:pt modelId="{60827685-2E3F-4F24-80D8-9992DA1D0BB3}" type="sibTrans" cxnId="{738C98E6-81F2-4AEA-BF4B-2213AF98C256}">
      <dgm:prSet/>
      <dgm:spPr/>
      <dgm:t>
        <a:bodyPr/>
        <a:lstStyle/>
        <a:p>
          <a:endParaRPr lang="ru-RU"/>
        </a:p>
      </dgm:t>
    </dgm:pt>
    <dgm:pt modelId="{FFEF3A36-D98A-4848-98F9-7B656A6E3961}">
      <dgm:prSet phldrT="[Текст]" custT="1"/>
      <dgm:spPr/>
      <dgm:t>
        <a:bodyPr/>
        <a:lstStyle/>
        <a:p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DCEC7C-1F36-488F-A252-350FCC0DF712}" type="parTrans" cxnId="{22232F4B-6F33-4DA0-9E6C-075C94359AFC}">
      <dgm:prSet/>
      <dgm:spPr/>
      <dgm:t>
        <a:bodyPr/>
        <a:lstStyle/>
        <a:p>
          <a:endParaRPr lang="ru-RU"/>
        </a:p>
      </dgm:t>
    </dgm:pt>
    <dgm:pt modelId="{3F0FA09C-E07B-4DE0-9C9A-15DA84E438DC}" type="sibTrans" cxnId="{22232F4B-6F33-4DA0-9E6C-075C94359AFC}">
      <dgm:prSet/>
      <dgm:spPr/>
      <dgm:t>
        <a:bodyPr/>
        <a:lstStyle/>
        <a:p>
          <a:endParaRPr lang="ru-RU"/>
        </a:p>
      </dgm:t>
    </dgm:pt>
    <dgm:pt modelId="{3945391F-904D-4A24-83B6-83BA50AE8763}" type="pres">
      <dgm:prSet presAssocID="{0AE6EC95-ECE6-4C97-84E8-6CA8DC6AF920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B0B1C7BC-1C9D-4A40-92A7-E6DB76F34B4D}" type="pres">
      <dgm:prSet presAssocID="{0AE6EC95-ECE6-4C97-84E8-6CA8DC6AF920}" presName="Background" presStyleLbl="bgImgPlace1" presStyleIdx="0" presStyleCnt="1" custScaleX="176310" custLinFactNeighborX="-3536" custLinFactNeighborY="-326"/>
      <dgm:spPr/>
    </dgm:pt>
    <dgm:pt modelId="{B7C8144A-3272-4D80-AA89-70632A88A90C}" type="pres">
      <dgm:prSet presAssocID="{0AE6EC95-ECE6-4C97-84E8-6CA8DC6AF920}" presName="ParentText1" presStyleLbl="revTx" presStyleIdx="0" presStyleCnt="2" custScaleX="176954" custLinFactNeighborX="-41017" custLinFactNeighborY="-39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2F493C-D9BC-4D6F-8F59-9553ABDD0474}" type="pres">
      <dgm:prSet presAssocID="{0AE6EC95-ECE6-4C97-84E8-6CA8DC6AF920}" presName="ParentText2" presStyleLbl="revTx" presStyleIdx="1" presStyleCnt="2" custScaleX="164717" custLinFactNeighborX="50436" custLinFactNeighborY="-52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3E316B-0F59-43FB-9484-42B20CD5E039}" type="pres">
      <dgm:prSet presAssocID="{0AE6EC95-ECE6-4C97-84E8-6CA8DC6AF920}" presName="Plus" presStyleLbl="alignNode1" presStyleIdx="0" presStyleCnt="2"/>
      <dgm:spPr/>
    </dgm:pt>
    <dgm:pt modelId="{43C2EC0C-959C-46AA-BFAF-E33B06C53FE4}" type="pres">
      <dgm:prSet presAssocID="{0AE6EC95-ECE6-4C97-84E8-6CA8DC6AF920}" presName="Minus" presStyleLbl="alignNode1" presStyleIdx="1" presStyleCnt="2"/>
      <dgm:spPr/>
    </dgm:pt>
    <dgm:pt modelId="{661A3B36-5001-4BDD-B2B0-9E9182AA56EC}" type="pres">
      <dgm:prSet presAssocID="{0AE6EC95-ECE6-4C97-84E8-6CA8DC6AF920}" presName="Divider" presStyleLbl="parChTrans1D1" presStyleIdx="0" presStyleCnt="1"/>
      <dgm:spPr/>
    </dgm:pt>
  </dgm:ptLst>
  <dgm:cxnLst>
    <dgm:cxn modelId="{22232F4B-6F33-4DA0-9E6C-075C94359AFC}" srcId="{0AE6EC95-ECE6-4C97-84E8-6CA8DC6AF920}" destId="{FFEF3A36-D98A-4848-98F9-7B656A6E3961}" srcOrd="2" destOrd="0" parTransId="{B4DCEC7C-1F36-488F-A252-350FCC0DF712}" sibTransId="{3F0FA09C-E07B-4DE0-9C9A-15DA84E438DC}"/>
    <dgm:cxn modelId="{37821883-680A-4E2F-9F9F-C2EB5C30C673}" type="presOf" srcId="{55F1255F-2614-4843-9C73-A614BC45688E}" destId="{B7C8144A-3272-4D80-AA89-70632A88A90C}" srcOrd="0" destOrd="1" presId="urn:microsoft.com/office/officeart/2009/3/layout/PlusandMinus"/>
    <dgm:cxn modelId="{B9082083-1132-40C1-8D5B-57F8C1CC7B01}" srcId="{DC8C52D7-6A8D-4CB1-B95B-3096C1C31ADA}" destId="{55F1255F-2614-4843-9C73-A614BC45688E}" srcOrd="0" destOrd="0" parTransId="{D2DE3261-B9A1-4569-A02F-19D63FD0D380}" sibTransId="{6BD4ED14-F8EC-4083-A0C5-A45383B28807}"/>
    <dgm:cxn modelId="{738C98E6-81F2-4AEA-BF4B-2213AF98C256}" srcId="{0AE6EC95-ECE6-4C97-84E8-6CA8DC6AF920}" destId="{5C432454-5260-4066-B7F6-905EE17657A1}" srcOrd="1" destOrd="0" parTransId="{6361A217-E241-46C2-AFBB-5B59E4369C72}" sibTransId="{60827685-2E3F-4F24-80D8-9992DA1D0BB3}"/>
    <dgm:cxn modelId="{FB451795-1DE9-45C5-8FA9-43D78CBF6EC6}" srcId="{0AE6EC95-ECE6-4C97-84E8-6CA8DC6AF920}" destId="{DC8C52D7-6A8D-4CB1-B95B-3096C1C31ADA}" srcOrd="0" destOrd="0" parTransId="{602D294C-5948-48A9-9D73-56646F7C03EC}" sibTransId="{AD5D8F5C-64F4-438A-A502-B5427D0A1C52}"/>
    <dgm:cxn modelId="{6B977930-DFF6-4445-B16A-CD6ACF8CC30F}" type="presOf" srcId="{5C432454-5260-4066-B7F6-905EE17657A1}" destId="{9B2F493C-D9BC-4D6F-8F59-9553ABDD0474}" srcOrd="0" destOrd="0" presId="urn:microsoft.com/office/officeart/2009/3/layout/PlusandMinus"/>
    <dgm:cxn modelId="{7DFE6FC4-E489-4B25-9567-513900A5903C}" type="presOf" srcId="{0AE6EC95-ECE6-4C97-84E8-6CA8DC6AF920}" destId="{3945391F-904D-4A24-83B6-83BA50AE8763}" srcOrd="0" destOrd="0" presId="urn:microsoft.com/office/officeart/2009/3/layout/PlusandMinus"/>
    <dgm:cxn modelId="{C3209905-F414-4676-99CF-A9B9378F90DA}" type="presOf" srcId="{DC8C52D7-6A8D-4CB1-B95B-3096C1C31ADA}" destId="{B7C8144A-3272-4D80-AA89-70632A88A90C}" srcOrd="0" destOrd="0" presId="urn:microsoft.com/office/officeart/2009/3/layout/PlusandMinus"/>
    <dgm:cxn modelId="{F1004BC1-A9E1-4794-BF40-A5DC91302971}" type="presParOf" srcId="{3945391F-904D-4A24-83B6-83BA50AE8763}" destId="{B0B1C7BC-1C9D-4A40-92A7-E6DB76F34B4D}" srcOrd="0" destOrd="0" presId="urn:microsoft.com/office/officeart/2009/3/layout/PlusandMinus"/>
    <dgm:cxn modelId="{471123BC-2917-4618-BCF5-F1413AD95943}" type="presParOf" srcId="{3945391F-904D-4A24-83B6-83BA50AE8763}" destId="{B7C8144A-3272-4D80-AA89-70632A88A90C}" srcOrd="1" destOrd="0" presId="urn:microsoft.com/office/officeart/2009/3/layout/PlusandMinus"/>
    <dgm:cxn modelId="{69C0D5FE-AE11-4303-AF25-91017BE4BF0A}" type="presParOf" srcId="{3945391F-904D-4A24-83B6-83BA50AE8763}" destId="{9B2F493C-D9BC-4D6F-8F59-9553ABDD0474}" srcOrd="2" destOrd="0" presId="urn:microsoft.com/office/officeart/2009/3/layout/PlusandMinus"/>
    <dgm:cxn modelId="{DE6543C5-FC15-4943-9582-1C7516DB31E7}" type="presParOf" srcId="{3945391F-904D-4A24-83B6-83BA50AE8763}" destId="{6A3E316B-0F59-43FB-9484-42B20CD5E039}" srcOrd="3" destOrd="0" presId="urn:microsoft.com/office/officeart/2009/3/layout/PlusandMinus"/>
    <dgm:cxn modelId="{83B72D69-9739-469D-BBBE-581DADCB08AB}" type="presParOf" srcId="{3945391F-904D-4A24-83B6-83BA50AE8763}" destId="{43C2EC0C-959C-46AA-BFAF-E33B06C53FE4}" srcOrd="4" destOrd="0" presId="urn:microsoft.com/office/officeart/2009/3/layout/PlusandMinus"/>
    <dgm:cxn modelId="{31F276DF-53A0-44D7-B6B0-8A21B1EB51DD}" type="presParOf" srcId="{3945391F-904D-4A24-83B6-83BA50AE8763}" destId="{661A3B36-5001-4BDD-B2B0-9E9182AA56EC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48FEB2B-2E1A-4590-9A8C-F3CC62EFFA7E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DF47B348-0B49-4195-BC25-C186AF8CACD9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 етап – формулювання інвестиційних цілей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0F9AF7-3BBC-4F49-8736-8F52E56FC162}" type="parTrans" cxnId="{86EDB912-46C7-4203-B27E-C3E52C0CAB1D}">
      <dgm:prSet/>
      <dgm:spPr/>
      <dgm:t>
        <a:bodyPr/>
        <a:lstStyle/>
        <a:p>
          <a:endParaRPr lang="ru-RU"/>
        </a:p>
      </dgm:t>
    </dgm:pt>
    <dgm:pt modelId="{0627F36E-0E43-464E-9708-A5227040EFF8}" type="sibTrans" cxnId="{86EDB912-46C7-4203-B27E-C3E52C0CAB1D}">
      <dgm:prSet/>
      <dgm:spPr/>
      <dgm:t>
        <a:bodyPr/>
        <a:lstStyle/>
        <a:p>
          <a:endParaRPr lang="ru-RU"/>
        </a:p>
      </dgm:t>
    </dgm:pt>
    <dgm:pt modelId="{08FAD867-901B-4603-8512-240FA1EE078C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ІІ етап – формування інвестиційної політики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A3CD63-81FE-49D4-ABB0-E7D1108FB308}" type="parTrans" cxnId="{4C543CE7-18BE-4D4D-B654-D352F073FB18}">
      <dgm:prSet/>
      <dgm:spPr/>
      <dgm:t>
        <a:bodyPr/>
        <a:lstStyle/>
        <a:p>
          <a:endParaRPr lang="ru-RU"/>
        </a:p>
      </dgm:t>
    </dgm:pt>
    <dgm:pt modelId="{CBF4D5D6-193A-42EC-A959-2ACE71465DDA}" type="sibTrans" cxnId="{4C543CE7-18BE-4D4D-B654-D352F073FB18}">
      <dgm:prSet/>
      <dgm:spPr/>
      <dgm:t>
        <a:bodyPr/>
        <a:lstStyle/>
        <a:p>
          <a:endParaRPr lang="ru-RU"/>
        </a:p>
      </dgm:t>
    </dgm:pt>
    <dgm:pt modelId="{9C3A2ABF-F3B8-45EE-879F-633C24A489BD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ІІІ етап – вибір портфельної стратегії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CE3EE3-9414-4990-9EB8-8BBB509567AF}" type="parTrans" cxnId="{B2C099A7-3DE9-4BAC-8A88-C2256F5449FA}">
      <dgm:prSet/>
      <dgm:spPr/>
      <dgm:t>
        <a:bodyPr/>
        <a:lstStyle/>
        <a:p>
          <a:endParaRPr lang="ru-RU"/>
        </a:p>
      </dgm:t>
    </dgm:pt>
    <dgm:pt modelId="{48041E5D-0E50-4C17-A1C9-DC46D0E98667}" type="sibTrans" cxnId="{B2C099A7-3DE9-4BAC-8A88-C2256F5449FA}">
      <dgm:prSet/>
      <dgm:spPr/>
      <dgm:t>
        <a:bodyPr/>
        <a:lstStyle/>
        <a:p>
          <a:endParaRPr lang="ru-RU"/>
        </a:p>
      </dgm:t>
    </dgm:pt>
    <dgm:pt modelId="{E4991D17-2994-4F8A-B1AD-458A4A6947BB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</a:t>
          </a: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r>
            <a: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етап - вибір активів на засадах аналізу і прогнозування інвестиційних рішень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D3A28A-DE9B-417B-8B1B-1296038FEDD6}" type="parTrans" cxnId="{F9CFB7F1-3023-4884-8823-5DB05444A3AC}">
      <dgm:prSet/>
      <dgm:spPr/>
      <dgm:t>
        <a:bodyPr/>
        <a:lstStyle/>
        <a:p>
          <a:endParaRPr lang="ru-RU"/>
        </a:p>
      </dgm:t>
    </dgm:pt>
    <dgm:pt modelId="{1CAC0950-C9A9-43E3-AF0A-4AB22EC016B6}" type="sibTrans" cxnId="{F9CFB7F1-3023-4884-8823-5DB05444A3AC}">
      <dgm:prSet/>
      <dgm:spPr/>
      <dgm:t>
        <a:bodyPr/>
        <a:lstStyle/>
        <a:p>
          <a:endParaRPr lang="ru-RU"/>
        </a:p>
      </dgm:t>
    </dgm:pt>
    <dgm:pt modelId="{601F09B4-0683-452F-9C57-40D7CB3B2D9F}">
      <dgm:prSet phldrT="[Текст]" custT="1"/>
      <dgm:spPr/>
      <dgm:t>
        <a:bodyPr/>
        <a:lstStyle/>
        <a:p>
          <a:pPr>
            <a:lnSpc>
              <a:spcPct val="150000"/>
            </a:lnSpc>
          </a:pPr>
          <a:r>
            <a: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r>
            <a:rPr lang="uk-UA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етап - оцінювання ефективності інвестицій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E4D94D-7CD5-42AA-8B7C-EF3AFDCD939F}" type="parTrans" cxnId="{7D22EF76-5824-45A6-AE76-02E987EC1AAA}">
      <dgm:prSet/>
      <dgm:spPr/>
      <dgm:t>
        <a:bodyPr/>
        <a:lstStyle/>
        <a:p>
          <a:endParaRPr lang="ru-RU"/>
        </a:p>
      </dgm:t>
    </dgm:pt>
    <dgm:pt modelId="{2AC31B6B-F23C-4FA9-8923-4D592301CCDF}" type="sibTrans" cxnId="{7D22EF76-5824-45A6-AE76-02E987EC1AAA}">
      <dgm:prSet/>
      <dgm:spPr/>
      <dgm:t>
        <a:bodyPr/>
        <a:lstStyle/>
        <a:p>
          <a:endParaRPr lang="ru-RU"/>
        </a:p>
      </dgm:t>
    </dgm:pt>
    <dgm:pt modelId="{E0B7E66A-81E5-4180-B44E-C7011DE270BA}" type="pres">
      <dgm:prSet presAssocID="{648FEB2B-2E1A-4590-9A8C-F3CC62EFFA7E}" presName="linear" presStyleCnt="0">
        <dgm:presLayoutVars>
          <dgm:dir/>
          <dgm:animLvl val="lvl"/>
          <dgm:resizeHandles val="exact"/>
        </dgm:presLayoutVars>
      </dgm:prSet>
      <dgm:spPr/>
    </dgm:pt>
    <dgm:pt modelId="{02B2A6B7-C910-4900-AB05-9ED857E0ACF8}" type="pres">
      <dgm:prSet presAssocID="{DF47B348-0B49-4195-BC25-C186AF8CACD9}" presName="parentLin" presStyleCnt="0"/>
      <dgm:spPr/>
    </dgm:pt>
    <dgm:pt modelId="{2FC2C99A-7EE8-4436-9C4D-0208BF52B9D5}" type="pres">
      <dgm:prSet presAssocID="{DF47B348-0B49-4195-BC25-C186AF8CACD9}" presName="parentLeftMargin" presStyleLbl="node1" presStyleIdx="0" presStyleCnt="5"/>
      <dgm:spPr/>
    </dgm:pt>
    <dgm:pt modelId="{A7200F4B-DFB5-4B18-B517-E950527B051A}" type="pres">
      <dgm:prSet presAssocID="{DF47B348-0B49-4195-BC25-C186AF8CACD9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F28EA1-DA79-4BAA-A73D-FB2F13AC1002}" type="pres">
      <dgm:prSet presAssocID="{DF47B348-0B49-4195-BC25-C186AF8CACD9}" presName="negativeSpace" presStyleCnt="0"/>
      <dgm:spPr/>
    </dgm:pt>
    <dgm:pt modelId="{156835ED-D142-406B-BC39-C8718AFAA2EE}" type="pres">
      <dgm:prSet presAssocID="{DF47B348-0B49-4195-BC25-C186AF8CACD9}" presName="childText" presStyleLbl="conFgAcc1" presStyleIdx="0" presStyleCnt="5">
        <dgm:presLayoutVars>
          <dgm:bulletEnabled val="1"/>
        </dgm:presLayoutVars>
      </dgm:prSet>
      <dgm:spPr/>
    </dgm:pt>
    <dgm:pt modelId="{2DFD35D1-C4FB-44AA-B827-1FA95DBF327D}" type="pres">
      <dgm:prSet presAssocID="{0627F36E-0E43-464E-9708-A5227040EFF8}" presName="spaceBetweenRectangles" presStyleCnt="0"/>
      <dgm:spPr/>
    </dgm:pt>
    <dgm:pt modelId="{BA080CF7-B8D0-4857-9CA6-B4B1E55425F2}" type="pres">
      <dgm:prSet presAssocID="{08FAD867-901B-4603-8512-240FA1EE078C}" presName="parentLin" presStyleCnt="0"/>
      <dgm:spPr/>
    </dgm:pt>
    <dgm:pt modelId="{CC4BA203-9EDE-4EC4-9029-5DFB8ACE88CE}" type="pres">
      <dgm:prSet presAssocID="{08FAD867-901B-4603-8512-240FA1EE078C}" presName="parentLeftMargin" presStyleLbl="node1" presStyleIdx="0" presStyleCnt="5"/>
      <dgm:spPr/>
    </dgm:pt>
    <dgm:pt modelId="{00BD3B87-D3BC-462E-AC45-0BE9EE9D449B}" type="pres">
      <dgm:prSet presAssocID="{08FAD867-901B-4603-8512-240FA1EE078C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D1B78B-2B58-4423-AAAE-F7B09E7FC6DD}" type="pres">
      <dgm:prSet presAssocID="{08FAD867-901B-4603-8512-240FA1EE078C}" presName="negativeSpace" presStyleCnt="0"/>
      <dgm:spPr/>
    </dgm:pt>
    <dgm:pt modelId="{D0962F2F-5F62-47E6-9FF9-1A11EF6308D1}" type="pres">
      <dgm:prSet presAssocID="{08FAD867-901B-4603-8512-240FA1EE078C}" presName="childText" presStyleLbl="conFgAcc1" presStyleIdx="1" presStyleCnt="5">
        <dgm:presLayoutVars>
          <dgm:bulletEnabled val="1"/>
        </dgm:presLayoutVars>
      </dgm:prSet>
      <dgm:spPr/>
    </dgm:pt>
    <dgm:pt modelId="{78550C40-430F-45AC-B58F-0429A5171191}" type="pres">
      <dgm:prSet presAssocID="{CBF4D5D6-193A-42EC-A959-2ACE71465DDA}" presName="spaceBetweenRectangles" presStyleCnt="0"/>
      <dgm:spPr/>
    </dgm:pt>
    <dgm:pt modelId="{D591AB20-4EFC-4E65-98DD-BC6424DD5F0E}" type="pres">
      <dgm:prSet presAssocID="{9C3A2ABF-F3B8-45EE-879F-633C24A489BD}" presName="parentLin" presStyleCnt="0"/>
      <dgm:spPr/>
    </dgm:pt>
    <dgm:pt modelId="{A8635861-80CF-427C-B5D6-85036F77E430}" type="pres">
      <dgm:prSet presAssocID="{9C3A2ABF-F3B8-45EE-879F-633C24A489BD}" presName="parentLeftMargin" presStyleLbl="node1" presStyleIdx="1" presStyleCnt="5"/>
      <dgm:spPr/>
    </dgm:pt>
    <dgm:pt modelId="{F1297BF4-91BB-49CD-9465-896D68E5F77A}" type="pres">
      <dgm:prSet presAssocID="{9C3A2ABF-F3B8-45EE-879F-633C24A489BD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45E639-8C19-4933-AB67-C1900FCE1133}" type="pres">
      <dgm:prSet presAssocID="{9C3A2ABF-F3B8-45EE-879F-633C24A489BD}" presName="negativeSpace" presStyleCnt="0"/>
      <dgm:spPr/>
    </dgm:pt>
    <dgm:pt modelId="{5D19C71D-F692-4FE5-9D72-6FA5FE00792F}" type="pres">
      <dgm:prSet presAssocID="{9C3A2ABF-F3B8-45EE-879F-633C24A489BD}" presName="childText" presStyleLbl="conFgAcc1" presStyleIdx="2" presStyleCnt="5">
        <dgm:presLayoutVars>
          <dgm:bulletEnabled val="1"/>
        </dgm:presLayoutVars>
      </dgm:prSet>
      <dgm:spPr/>
    </dgm:pt>
    <dgm:pt modelId="{1DC491B4-37BF-491B-906D-ACA3F3C7A0A6}" type="pres">
      <dgm:prSet presAssocID="{48041E5D-0E50-4C17-A1C9-DC46D0E98667}" presName="spaceBetweenRectangles" presStyleCnt="0"/>
      <dgm:spPr/>
    </dgm:pt>
    <dgm:pt modelId="{48B6F4F4-7BA8-4602-B35E-37EAB72E45BD}" type="pres">
      <dgm:prSet presAssocID="{E4991D17-2994-4F8A-B1AD-458A4A6947BB}" presName="parentLin" presStyleCnt="0"/>
      <dgm:spPr/>
    </dgm:pt>
    <dgm:pt modelId="{B7100466-9BB6-487F-8306-3625A0B5C8A8}" type="pres">
      <dgm:prSet presAssocID="{E4991D17-2994-4F8A-B1AD-458A4A6947BB}" presName="parentLeftMargin" presStyleLbl="node1" presStyleIdx="2" presStyleCnt="5"/>
      <dgm:spPr/>
    </dgm:pt>
    <dgm:pt modelId="{577D70A8-92E5-411B-B37A-44060C1D0A71}" type="pres">
      <dgm:prSet presAssocID="{E4991D17-2994-4F8A-B1AD-458A4A6947BB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1CDC9D-B2F4-47CD-AED2-DB431D6D7062}" type="pres">
      <dgm:prSet presAssocID="{E4991D17-2994-4F8A-B1AD-458A4A6947BB}" presName="negativeSpace" presStyleCnt="0"/>
      <dgm:spPr/>
    </dgm:pt>
    <dgm:pt modelId="{F97B9944-ABE6-46C8-8C22-97225CFBE318}" type="pres">
      <dgm:prSet presAssocID="{E4991D17-2994-4F8A-B1AD-458A4A6947BB}" presName="childText" presStyleLbl="conFgAcc1" presStyleIdx="3" presStyleCnt="5">
        <dgm:presLayoutVars>
          <dgm:bulletEnabled val="1"/>
        </dgm:presLayoutVars>
      </dgm:prSet>
      <dgm:spPr/>
    </dgm:pt>
    <dgm:pt modelId="{62B399E6-3AC6-45F3-85E3-9F3B7AF5EF4C}" type="pres">
      <dgm:prSet presAssocID="{1CAC0950-C9A9-43E3-AF0A-4AB22EC016B6}" presName="spaceBetweenRectangles" presStyleCnt="0"/>
      <dgm:spPr/>
    </dgm:pt>
    <dgm:pt modelId="{E596E974-25E1-4FB6-B0D9-1FFFB884CD85}" type="pres">
      <dgm:prSet presAssocID="{601F09B4-0683-452F-9C57-40D7CB3B2D9F}" presName="parentLin" presStyleCnt="0"/>
      <dgm:spPr/>
    </dgm:pt>
    <dgm:pt modelId="{CBC8C5DE-885F-41A0-AA2F-5C3A0F1EF309}" type="pres">
      <dgm:prSet presAssocID="{601F09B4-0683-452F-9C57-40D7CB3B2D9F}" presName="parentLeftMargin" presStyleLbl="node1" presStyleIdx="3" presStyleCnt="5"/>
      <dgm:spPr/>
    </dgm:pt>
    <dgm:pt modelId="{DE431D31-020F-4E8D-95B2-C11A3D887C53}" type="pres">
      <dgm:prSet presAssocID="{601F09B4-0683-452F-9C57-40D7CB3B2D9F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2F7E5F-55AA-4310-88B9-AFF183137457}" type="pres">
      <dgm:prSet presAssocID="{601F09B4-0683-452F-9C57-40D7CB3B2D9F}" presName="negativeSpace" presStyleCnt="0"/>
      <dgm:spPr/>
    </dgm:pt>
    <dgm:pt modelId="{74647817-04A6-4B2F-B4AA-A6B88A63E9CF}" type="pres">
      <dgm:prSet presAssocID="{601F09B4-0683-452F-9C57-40D7CB3B2D9F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0C855370-AACA-469B-8A4B-EC0F0270FCD7}" type="presOf" srcId="{9C3A2ABF-F3B8-45EE-879F-633C24A489BD}" destId="{A8635861-80CF-427C-B5D6-85036F77E430}" srcOrd="0" destOrd="0" presId="urn:microsoft.com/office/officeart/2005/8/layout/list1"/>
    <dgm:cxn modelId="{ED6108E7-97A7-4786-A1D1-F910BA0A51F2}" type="presOf" srcId="{DF47B348-0B49-4195-BC25-C186AF8CACD9}" destId="{A7200F4B-DFB5-4B18-B517-E950527B051A}" srcOrd="1" destOrd="0" presId="urn:microsoft.com/office/officeart/2005/8/layout/list1"/>
    <dgm:cxn modelId="{7D22EF76-5824-45A6-AE76-02E987EC1AAA}" srcId="{648FEB2B-2E1A-4590-9A8C-F3CC62EFFA7E}" destId="{601F09B4-0683-452F-9C57-40D7CB3B2D9F}" srcOrd="4" destOrd="0" parTransId="{30E4D94D-7CD5-42AA-8B7C-EF3AFDCD939F}" sibTransId="{2AC31B6B-F23C-4FA9-8923-4D592301CCDF}"/>
    <dgm:cxn modelId="{246C4DCD-08CA-4F8B-8231-6FC2AD187882}" type="presOf" srcId="{9C3A2ABF-F3B8-45EE-879F-633C24A489BD}" destId="{F1297BF4-91BB-49CD-9465-896D68E5F77A}" srcOrd="1" destOrd="0" presId="urn:microsoft.com/office/officeart/2005/8/layout/list1"/>
    <dgm:cxn modelId="{9335BD85-A7C4-4812-82CD-EBF47A51653A}" type="presOf" srcId="{E4991D17-2994-4F8A-B1AD-458A4A6947BB}" destId="{577D70A8-92E5-411B-B37A-44060C1D0A71}" srcOrd="1" destOrd="0" presId="urn:microsoft.com/office/officeart/2005/8/layout/list1"/>
    <dgm:cxn modelId="{7741010C-DDFD-4AE5-84F9-F3D8DE29C305}" type="presOf" srcId="{601F09B4-0683-452F-9C57-40D7CB3B2D9F}" destId="{DE431D31-020F-4E8D-95B2-C11A3D887C53}" srcOrd="1" destOrd="0" presId="urn:microsoft.com/office/officeart/2005/8/layout/list1"/>
    <dgm:cxn modelId="{8151658F-76C1-4ECA-A0A8-48FE0893EE5B}" type="presOf" srcId="{601F09B4-0683-452F-9C57-40D7CB3B2D9F}" destId="{CBC8C5DE-885F-41A0-AA2F-5C3A0F1EF309}" srcOrd="0" destOrd="0" presId="urn:microsoft.com/office/officeart/2005/8/layout/list1"/>
    <dgm:cxn modelId="{F78843D0-0653-47E9-9853-0F71883397C9}" type="presOf" srcId="{648FEB2B-2E1A-4590-9A8C-F3CC62EFFA7E}" destId="{E0B7E66A-81E5-4180-B44E-C7011DE270BA}" srcOrd="0" destOrd="0" presId="urn:microsoft.com/office/officeart/2005/8/layout/list1"/>
    <dgm:cxn modelId="{7FB13E66-053C-445B-885C-085A08105920}" type="presOf" srcId="{DF47B348-0B49-4195-BC25-C186AF8CACD9}" destId="{2FC2C99A-7EE8-4436-9C4D-0208BF52B9D5}" srcOrd="0" destOrd="0" presId="urn:microsoft.com/office/officeart/2005/8/layout/list1"/>
    <dgm:cxn modelId="{60C7CBC2-4F09-438B-9F2C-35E3E2B1793F}" type="presOf" srcId="{08FAD867-901B-4603-8512-240FA1EE078C}" destId="{00BD3B87-D3BC-462E-AC45-0BE9EE9D449B}" srcOrd="1" destOrd="0" presId="urn:microsoft.com/office/officeart/2005/8/layout/list1"/>
    <dgm:cxn modelId="{916A7944-61A3-4FC9-B2A5-8CC25D82E45E}" type="presOf" srcId="{08FAD867-901B-4603-8512-240FA1EE078C}" destId="{CC4BA203-9EDE-4EC4-9029-5DFB8ACE88CE}" srcOrd="0" destOrd="0" presId="urn:microsoft.com/office/officeart/2005/8/layout/list1"/>
    <dgm:cxn modelId="{CFBA0CC5-7EAB-40E0-8B27-57840B44B796}" type="presOf" srcId="{E4991D17-2994-4F8A-B1AD-458A4A6947BB}" destId="{B7100466-9BB6-487F-8306-3625A0B5C8A8}" srcOrd="0" destOrd="0" presId="urn:microsoft.com/office/officeart/2005/8/layout/list1"/>
    <dgm:cxn modelId="{4C543CE7-18BE-4D4D-B654-D352F073FB18}" srcId="{648FEB2B-2E1A-4590-9A8C-F3CC62EFFA7E}" destId="{08FAD867-901B-4603-8512-240FA1EE078C}" srcOrd="1" destOrd="0" parTransId="{EBA3CD63-81FE-49D4-ABB0-E7D1108FB308}" sibTransId="{CBF4D5D6-193A-42EC-A959-2ACE71465DDA}"/>
    <dgm:cxn modelId="{B2C099A7-3DE9-4BAC-8A88-C2256F5449FA}" srcId="{648FEB2B-2E1A-4590-9A8C-F3CC62EFFA7E}" destId="{9C3A2ABF-F3B8-45EE-879F-633C24A489BD}" srcOrd="2" destOrd="0" parTransId="{30CE3EE3-9414-4990-9EB8-8BBB509567AF}" sibTransId="{48041E5D-0E50-4C17-A1C9-DC46D0E98667}"/>
    <dgm:cxn modelId="{F9CFB7F1-3023-4884-8823-5DB05444A3AC}" srcId="{648FEB2B-2E1A-4590-9A8C-F3CC62EFFA7E}" destId="{E4991D17-2994-4F8A-B1AD-458A4A6947BB}" srcOrd="3" destOrd="0" parTransId="{50D3A28A-DE9B-417B-8B1B-1296038FEDD6}" sibTransId="{1CAC0950-C9A9-43E3-AF0A-4AB22EC016B6}"/>
    <dgm:cxn modelId="{86EDB912-46C7-4203-B27E-C3E52C0CAB1D}" srcId="{648FEB2B-2E1A-4590-9A8C-F3CC62EFFA7E}" destId="{DF47B348-0B49-4195-BC25-C186AF8CACD9}" srcOrd="0" destOrd="0" parTransId="{FC0F9AF7-3BBC-4F49-8736-8F52E56FC162}" sibTransId="{0627F36E-0E43-464E-9708-A5227040EFF8}"/>
    <dgm:cxn modelId="{A0C23B61-B0A4-4AB1-AEF8-7BCAD791D074}" type="presParOf" srcId="{E0B7E66A-81E5-4180-B44E-C7011DE270BA}" destId="{02B2A6B7-C910-4900-AB05-9ED857E0ACF8}" srcOrd="0" destOrd="0" presId="urn:microsoft.com/office/officeart/2005/8/layout/list1"/>
    <dgm:cxn modelId="{587D14C1-C86D-49CE-92F6-6B803064069D}" type="presParOf" srcId="{02B2A6B7-C910-4900-AB05-9ED857E0ACF8}" destId="{2FC2C99A-7EE8-4436-9C4D-0208BF52B9D5}" srcOrd="0" destOrd="0" presId="urn:microsoft.com/office/officeart/2005/8/layout/list1"/>
    <dgm:cxn modelId="{227C1839-C84D-4CA2-A534-87D3A9C925AD}" type="presParOf" srcId="{02B2A6B7-C910-4900-AB05-9ED857E0ACF8}" destId="{A7200F4B-DFB5-4B18-B517-E950527B051A}" srcOrd="1" destOrd="0" presId="urn:microsoft.com/office/officeart/2005/8/layout/list1"/>
    <dgm:cxn modelId="{3D1FBB10-6D05-4AB0-A37B-3AB29B1C770A}" type="presParOf" srcId="{E0B7E66A-81E5-4180-B44E-C7011DE270BA}" destId="{9AF28EA1-DA79-4BAA-A73D-FB2F13AC1002}" srcOrd="1" destOrd="0" presId="urn:microsoft.com/office/officeart/2005/8/layout/list1"/>
    <dgm:cxn modelId="{44FD0A60-9C30-4E0E-8735-9CB5255774DF}" type="presParOf" srcId="{E0B7E66A-81E5-4180-B44E-C7011DE270BA}" destId="{156835ED-D142-406B-BC39-C8718AFAA2EE}" srcOrd="2" destOrd="0" presId="urn:microsoft.com/office/officeart/2005/8/layout/list1"/>
    <dgm:cxn modelId="{6D94EE5A-13BA-4E37-995E-C3063FB62AD5}" type="presParOf" srcId="{E0B7E66A-81E5-4180-B44E-C7011DE270BA}" destId="{2DFD35D1-C4FB-44AA-B827-1FA95DBF327D}" srcOrd="3" destOrd="0" presId="urn:microsoft.com/office/officeart/2005/8/layout/list1"/>
    <dgm:cxn modelId="{38D77C70-3551-4407-9932-C760EA4F5E86}" type="presParOf" srcId="{E0B7E66A-81E5-4180-B44E-C7011DE270BA}" destId="{BA080CF7-B8D0-4857-9CA6-B4B1E55425F2}" srcOrd="4" destOrd="0" presId="urn:microsoft.com/office/officeart/2005/8/layout/list1"/>
    <dgm:cxn modelId="{2E233C7F-1A2B-468D-8558-7C0E4BCA8020}" type="presParOf" srcId="{BA080CF7-B8D0-4857-9CA6-B4B1E55425F2}" destId="{CC4BA203-9EDE-4EC4-9029-5DFB8ACE88CE}" srcOrd="0" destOrd="0" presId="urn:microsoft.com/office/officeart/2005/8/layout/list1"/>
    <dgm:cxn modelId="{961EA969-0442-477B-AF3B-C1092E0EEC21}" type="presParOf" srcId="{BA080CF7-B8D0-4857-9CA6-B4B1E55425F2}" destId="{00BD3B87-D3BC-462E-AC45-0BE9EE9D449B}" srcOrd="1" destOrd="0" presId="urn:microsoft.com/office/officeart/2005/8/layout/list1"/>
    <dgm:cxn modelId="{E046EDDA-9839-4BE7-889F-136466815BEA}" type="presParOf" srcId="{E0B7E66A-81E5-4180-B44E-C7011DE270BA}" destId="{5FD1B78B-2B58-4423-AAAE-F7B09E7FC6DD}" srcOrd="5" destOrd="0" presId="urn:microsoft.com/office/officeart/2005/8/layout/list1"/>
    <dgm:cxn modelId="{4A357698-5B9E-4E19-8A5F-FE1D15657582}" type="presParOf" srcId="{E0B7E66A-81E5-4180-B44E-C7011DE270BA}" destId="{D0962F2F-5F62-47E6-9FF9-1A11EF6308D1}" srcOrd="6" destOrd="0" presId="urn:microsoft.com/office/officeart/2005/8/layout/list1"/>
    <dgm:cxn modelId="{E732AB0C-1BC8-4DA2-8898-84939AC02924}" type="presParOf" srcId="{E0B7E66A-81E5-4180-B44E-C7011DE270BA}" destId="{78550C40-430F-45AC-B58F-0429A5171191}" srcOrd="7" destOrd="0" presId="urn:microsoft.com/office/officeart/2005/8/layout/list1"/>
    <dgm:cxn modelId="{D1A76FF7-646B-4F0E-8F10-77AF30F35C2B}" type="presParOf" srcId="{E0B7E66A-81E5-4180-B44E-C7011DE270BA}" destId="{D591AB20-4EFC-4E65-98DD-BC6424DD5F0E}" srcOrd="8" destOrd="0" presId="urn:microsoft.com/office/officeart/2005/8/layout/list1"/>
    <dgm:cxn modelId="{C8FDA956-79FF-4B7D-A615-44A33436C593}" type="presParOf" srcId="{D591AB20-4EFC-4E65-98DD-BC6424DD5F0E}" destId="{A8635861-80CF-427C-B5D6-85036F77E430}" srcOrd="0" destOrd="0" presId="urn:microsoft.com/office/officeart/2005/8/layout/list1"/>
    <dgm:cxn modelId="{F649A312-945E-444F-950E-B7A3801D6489}" type="presParOf" srcId="{D591AB20-4EFC-4E65-98DD-BC6424DD5F0E}" destId="{F1297BF4-91BB-49CD-9465-896D68E5F77A}" srcOrd="1" destOrd="0" presId="urn:microsoft.com/office/officeart/2005/8/layout/list1"/>
    <dgm:cxn modelId="{EEB27B2D-74F4-46B5-922C-BA1C65716D86}" type="presParOf" srcId="{E0B7E66A-81E5-4180-B44E-C7011DE270BA}" destId="{8745E639-8C19-4933-AB67-C1900FCE1133}" srcOrd="9" destOrd="0" presId="urn:microsoft.com/office/officeart/2005/8/layout/list1"/>
    <dgm:cxn modelId="{DBB0046B-3B09-4DA8-9B38-BA1A14368189}" type="presParOf" srcId="{E0B7E66A-81E5-4180-B44E-C7011DE270BA}" destId="{5D19C71D-F692-4FE5-9D72-6FA5FE00792F}" srcOrd="10" destOrd="0" presId="urn:microsoft.com/office/officeart/2005/8/layout/list1"/>
    <dgm:cxn modelId="{ABC61070-991B-4D1F-9B81-8BFFBD66C0A7}" type="presParOf" srcId="{E0B7E66A-81E5-4180-B44E-C7011DE270BA}" destId="{1DC491B4-37BF-491B-906D-ACA3F3C7A0A6}" srcOrd="11" destOrd="0" presId="urn:microsoft.com/office/officeart/2005/8/layout/list1"/>
    <dgm:cxn modelId="{C75B5A62-04E5-49A6-AB6A-CA4F0E5AFD31}" type="presParOf" srcId="{E0B7E66A-81E5-4180-B44E-C7011DE270BA}" destId="{48B6F4F4-7BA8-4602-B35E-37EAB72E45BD}" srcOrd="12" destOrd="0" presId="urn:microsoft.com/office/officeart/2005/8/layout/list1"/>
    <dgm:cxn modelId="{07A6B2BD-7D28-417C-8DB2-3D9CF4EA60AE}" type="presParOf" srcId="{48B6F4F4-7BA8-4602-B35E-37EAB72E45BD}" destId="{B7100466-9BB6-487F-8306-3625A0B5C8A8}" srcOrd="0" destOrd="0" presId="urn:microsoft.com/office/officeart/2005/8/layout/list1"/>
    <dgm:cxn modelId="{736A31D3-8CF7-4EA1-AE8D-2DD9BCBEFAD9}" type="presParOf" srcId="{48B6F4F4-7BA8-4602-B35E-37EAB72E45BD}" destId="{577D70A8-92E5-411B-B37A-44060C1D0A71}" srcOrd="1" destOrd="0" presId="urn:microsoft.com/office/officeart/2005/8/layout/list1"/>
    <dgm:cxn modelId="{A4B66050-8542-4E3A-9F83-0A121AF61C8B}" type="presParOf" srcId="{E0B7E66A-81E5-4180-B44E-C7011DE270BA}" destId="{261CDC9D-B2F4-47CD-AED2-DB431D6D7062}" srcOrd="13" destOrd="0" presId="urn:microsoft.com/office/officeart/2005/8/layout/list1"/>
    <dgm:cxn modelId="{5843F387-8763-47A7-B103-958BF1A87430}" type="presParOf" srcId="{E0B7E66A-81E5-4180-B44E-C7011DE270BA}" destId="{F97B9944-ABE6-46C8-8C22-97225CFBE318}" srcOrd="14" destOrd="0" presId="urn:microsoft.com/office/officeart/2005/8/layout/list1"/>
    <dgm:cxn modelId="{FC86090F-FFA7-4BFE-A226-E92DD6002E77}" type="presParOf" srcId="{E0B7E66A-81E5-4180-B44E-C7011DE270BA}" destId="{62B399E6-3AC6-45F3-85E3-9F3B7AF5EF4C}" srcOrd="15" destOrd="0" presId="urn:microsoft.com/office/officeart/2005/8/layout/list1"/>
    <dgm:cxn modelId="{4C30A9C4-DFE5-4D07-8986-0090928FE1D8}" type="presParOf" srcId="{E0B7E66A-81E5-4180-B44E-C7011DE270BA}" destId="{E596E974-25E1-4FB6-B0D9-1FFFB884CD85}" srcOrd="16" destOrd="0" presId="urn:microsoft.com/office/officeart/2005/8/layout/list1"/>
    <dgm:cxn modelId="{5F3C1AB9-DCE0-41F5-B61B-47F4509DD850}" type="presParOf" srcId="{E596E974-25E1-4FB6-B0D9-1FFFB884CD85}" destId="{CBC8C5DE-885F-41A0-AA2F-5C3A0F1EF309}" srcOrd="0" destOrd="0" presId="urn:microsoft.com/office/officeart/2005/8/layout/list1"/>
    <dgm:cxn modelId="{BD61CB32-803C-44E5-85A0-81BF83861BB4}" type="presParOf" srcId="{E596E974-25E1-4FB6-B0D9-1FFFB884CD85}" destId="{DE431D31-020F-4E8D-95B2-C11A3D887C53}" srcOrd="1" destOrd="0" presId="urn:microsoft.com/office/officeart/2005/8/layout/list1"/>
    <dgm:cxn modelId="{B7B9DEAA-1117-4D2A-97AC-0F5C90E79E30}" type="presParOf" srcId="{E0B7E66A-81E5-4180-B44E-C7011DE270BA}" destId="{5B2F7E5F-55AA-4310-88B9-AFF183137457}" srcOrd="17" destOrd="0" presId="urn:microsoft.com/office/officeart/2005/8/layout/list1"/>
    <dgm:cxn modelId="{2899A9EA-80D3-48D6-AD87-F32640380A99}" type="presParOf" srcId="{E0B7E66A-81E5-4180-B44E-C7011DE270BA}" destId="{74647817-04A6-4B2F-B4AA-A6B88A63E9C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96243A-EA07-4B5B-899F-CFDA9CF41D42}">
      <dsp:nvSpPr>
        <dsp:cNvPr id="0" name=""/>
        <dsp:cNvSpPr/>
      </dsp:nvSpPr>
      <dsp:spPr>
        <a:xfrm rot="5400000">
          <a:off x="3603769" y="616949"/>
          <a:ext cx="2255572" cy="2409587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Пряме фінансування (прямий трансфер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3928360" y="1069885"/>
        <a:ext cx="1606391" cy="1503714"/>
      </dsp:txXfrm>
    </dsp:sp>
    <dsp:sp modelId="{CB61A558-3FDC-4EBD-B09D-14434050A808}">
      <dsp:nvSpPr>
        <dsp:cNvPr id="0" name=""/>
        <dsp:cNvSpPr/>
      </dsp:nvSpPr>
      <dsp:spPr>
        <a:xfrm>
          <a:off x="5606811" y="1075396"/>
          <a:ext cx="2517219" cy="1353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588E7E-08AB-49E8-A074-027FB07D3AED}">
      <dsp:nvSpPr>
        <dsp:cNvPr id="0" name=""/>
        <dsp:cNvSpPr/>
      </dsp:nvSpPr>
      <dsp:spPr>
        <a:xfrm rot="5400000">
          <a:off x="1318967" y="770894"/>
          <a:ext cx="2255572" cy="1962348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2447042"/>
            <a:satOff val="10798"/>
            <a:lumOff val="-183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1771378" y="975775"/>
        <a:ext cx="1350750" cy="1552586"/>
      </dsp:txXfrm>
    </dsp:sp>
    <dsp:sp modelId="{2DC4302A-7B5F-4685-BBE8-576B96753C4E}">
      <dsp:nvSpPr>
        <dsp:cNvPr id="0" name=""/>
        <dsp:cNvSpPr/>
      </dsp:nvSpPr>
      <dsp:spPr>
        <a:xfrm rot="5400000">
          <a:off x="2374575" y="2164303"/>
          <a:ext cx="2255572" cy="300459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4894083"/>
            <a:satOff val="21595"/>
            <a:lumOff val="-366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Непряме (опосередковане) фінансування</a:t>
          </a:r>
          <a:r>
            <a:rPr lang="uk-UA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2500831" y="2914741"/>
        <a:ext cx="2003060" cy="1503714"/>
      </dsp:txXfrm>
    </dsp:sp>
    <dsp:sp modelId="{A328BEED-0A20-4A48-9F3A-7EA157685806}">
      <dsp:nvSpPr>
        <dsp:cNvPr id="0" name=""/>
        <dsp:cNvSpPr/>
      </dsp:nvSpPr>
      <dsp:spPr>
        <a:xfrm>
          <a:off x="3968" y="2989926"/>
          <a:ext cx="2436018" cy="13533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734C9C-BEDB-4E6E-A4F0-B2F090885A61}">
      <dsp:nvSpPr>
        <dsp:cNvPr id="0" name=""/>
        <dsp:cNvSpPr/>
      </dsp:nvSpPr>
      <dsp:spPr>
        <a:xfrm rot="5400000">
          <a:off x="4940071" y="2641891"/>
          <a:ext cx="2255572" cy="1962348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7341125"/>
            <a:satOff val="32393"/>
            <a:lumOff val="-549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5392482" y="2846772"/>
        <a:ext cx="1350750" cy="1552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A262D-0B93-49C0-85A8-FF57875272C2}">
      <dsp:nvSpPr>
        <dsp:cNvPr id="0" name=""/>
        <dsp:cNvSpPr/>
      </dsp:nvSpPr>
      <dsp:spPr>
        <a:xfrm rot="5406201">
          <a:off x="-326896" y="1185051"/>
          <a:ext cx="1529228" cy="192879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F4DBFEA-6993-43D2-8550-9C63128083EA}">
      <dsp:nvSpPr>
        <dsp:cNvPr id="0" name=""/>
        <dsp:cNvSpPr/>
      </dsp:nvSpPr>
      <dsp:spPr>
        <a:xfrm>
          <a:off x="2758" y="190693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Інституційний портфель цінних паперів</a:t>
          </a:r>
          <a:endParaRPr lang="ru-RU" sz="1700" kern="1200" noProof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420" y="228355"/>
        <a:ext cx="2067785" cy="1210541"/>
      </dsp:txXfrm>
    </dsp:sp>
    <dsp:sp modelId="{CCAC8506-91A8-4774-BCD5-918B2FB061C2}">
      <dsp:nvSpPr>
        <dsp:cNvPr id="0" name=""/>
        <dsp:cNvSpPr/>
      </dsp:nvSpPr>
      <dsp:spPr>
        <a:xfrm rot="66389">
          <a:off x="436073" y="1992575"/>
          <a:ext cx="2845907" cy="192879"/>
        </a:xfrm>
        <a:prstGeom prst="rect">
          <a:avLst/>
        </a:prstGeom>
        <a:solidFill>
          <a:schemeClr val="accent2">
            <a:hueOff val="-7341125"/>
            <a:satOff val="32393"/>
            <a:lumOff val="-5490"/>
            <a:alphaOff val="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DB9E99D-117D-4690-BA07-D81BD003F12D}">
      <dsp:nvSpPr>
        <dsp:cNvPr id="0" name=""/>
        <dsp:cNvSpPr/>
      </dsp:nvSpPr>
      <dsp:spPr>
        <a:xfrm>
          <a:off x="0" y="1735353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Корпоративний портфель цінних паперів</a:t>
          </a:r>
          <a:endParaRPr lang="ru-RU" sz="1700" kern="1200" noProof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662" y="1773015"/>
        <a:ext cx="2067785" cy="1210541"/>
      </dsp:txXfrm>
    </dsp:sp>
    <dsp:sp modelId="{C163BB09-3452-441A-AA05-73D4B739BBD1}">
      <dsp:nvSpPr>
        <dsp:cNvPr id="0" name=""/>
        <dsp:cNvSpPr/>
      </dsp:nvSpPr>
      <dsp:spPr>
        <a:xfrm>
          <a:off x="2853094" y="1798026"/>
          <a:ext cx="2143109" cy="1285865"/>
        </a:xfrm>
        <a:prstGeom prst="roundRect">
          <a:avLst>
            <a:gd name="adj" fmla="val 10000"/>
          </a:avLst>
        </a:prstGeom>
        <a:solidFill>
          <a:schemeClr val="tx1">
            <a:lumMod val="90000"/>
            <a:lumOff val="10000"/>
          </a:schemeClr>
        </a:solidFill>
        <a:ln>
          <a:noFill/>
        </a:ln>
        <a:effectLst>
          <a:outerShdw blurRad="44450" dist="1397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twoPt" dir="tl"/>
        </a:scene3d>
        <a:sp3d prstMaterial="flat">
          <a:bevelT w="12700" h="2540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Індивідуальний </a:t>
          </a:r>
          <a:r>
            <a:rPr lang="uk-UA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портфель цінних паперів</a:t>
          </a:r>
          <a:endParaRPr lang="ru-RU" sz="1700" kern="1200" noProof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90756" y="1835688"/>
        <a:ext cx="2067785" cy="12105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4C46FB-5E37-4D74-8C03-65AB4FB6F608}">
      <dsp:nvSpPr>
        <dsp:cNvPr id="0" name=""/>
        <dsp:cNvSpPr/>
      </dsp:nvSpPr>
      <dsp:spPr>
        <a:xfrm>
          <a:off x="348594" y="941368"/>
          <a:ext cx="2715299" cy="17649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Фіксовані (пасивні)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4751" y="1027525"/>
        <a:ext cx="2542985" cy="1592630"/>
      </dsp:txXfrm>
    </dsp:sp>
    <dsp:sp modelId="{9A0FC2F4-3E6E-4148-990D-BA779C921074}">
      <dsp:nvSpPr>
        <dsp:cNvPr id="0" name=""/>
        <dsp:cNvSpPr/>
      </dsp:nvSpPr>
      <dsp:spPr>
        <a:xfrm>
          <a:off x="1706244" y="326782"/>
          <a:ext cx="2994117" cy="2994117"/>
        </a:xfrm>
        <a:custGeom>
          <a:avLst/>
          <a:gdLst/>
          <a:ahLst/>
          <a:cxnLst/>
          <a:rect l="0" t="0" r="0" b="0"/>
          <a:pathLst>
            <a:path>
              <a:moveTo>
                <a:pt x="630536" y="276270"/>
              </a:moveTo>
              <a:arcTo wR="1497058" hR="1497058" stAng="14077958" swAng="424408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E60353-BF17-456A-86F0-737F100E4E9A}">
      <dsp:nvSpPr>
        <dsp:cNvPr id="0" name=""/>
        <dsp:cNvSpPr/>
      </dsp:nvSpPr>
      <dsp:spPr>
        <a:xfrm>
          <a:off x="3342711" y="941368"/>
          <a:ext cx="2715299" cy="17649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Гнучкі (активні, керовані)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28868" y="1027525"/>
        <a:ext cx="2542985" cy="1592630"/>
      </dsp:txXfrm>
    </dsp:sp>
    <dsp:sp modelId="{AB29C59D-1CE0-4A02-B59C-A71E4AEEF294}">
      <dsp:nvSpPr>
        <dsp:cNvPr id="0" name=""/>
        <dsp:cNvSpPr/>
      </dsp:nvSpPr>
      <dsp:spPr>
        <a:xfrm>
          <a:off x="1706244" y="326782"/>
          <a:ext cx="2994117" cy="2994117"/>
        </a:xfrm>
        <a:custGeom>
          <a:avLst/>
          <a:gdLst/>
          <a:ahLst/>
          <a:cxnLst/>
          <a:rect l="0" t="0" r="0" b="0"/>
          <a:pathLst>
            <a:path>
              <a:moveTo>
                <a:pt x="2363581" y="2717846"/>
              </a:moveTo>
              <a:arcTo wR="1497058" hR="1497058" stAng="3277958" swAng="424408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1C7BC-1C9D-4A40-92A7-E6DB76F34B4D}">
      <dsp:nvSpPr>
        <dsp:cNvPr id="0" name=""/>
        <dsp:cNvSpPr/>
      </dsp:nvSpPr>
      <dsp:spPr>
        <a:xfrm>
          <a:off x="0" y="552053"/>
          <a:ext cx="9118025" cy="2672644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C8144A-3272-4D80-AA89-70632A88A90C}">
      <dsp:nvSpPr>
        <dsp:cNvPr id="0" name=""/>
        <dsp:cNvSpPr/>
      </dsp:nvSpPr>
      <dsp:spPr>
        <a:xfrm>
          <a:off x="219358" y="782382"/>
          <a:ext cx="4249583" cy="2286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Комбінований портфель</a:t>
          </a:r>
          <a:r>
            <a:rPr lang="ru-RU" sz="1800" kern="1200" dirty="0" smtClean="0"/>
            <a:t> </a:t>
          </a:r>
        </a:p>
        <a:p>
          <a:pPr lvl="0" algn="l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●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Включає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певну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широковрізноманітнену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сукупність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видів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цінних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паперів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Він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може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поєднувати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акції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облігації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та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інші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види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цінних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паперів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19358" y="782382"/>
        <a:ext cx="4249583" cy="2286415"/>
      </dsp:txXfrm>
    </dsp:sp>
    <dsp:sp modelId="{9B2F493C-D9BC-4D6F-8F59-9553ABDD0474}">
      <dsp:nvSpPr>
        <dsp:cNvPr id="0" name=""/>
        <dsp:cNvSpPr/>
      </dsp:nvSpPr>
      <dsp:spPr>
        <a:xfrm>
          <a:off x="5017573" y="754396"/>
          <a:ext cx="3955709" cy="2286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t" anchorCtr="0">
          <a:noAutofit/>
        </a:bodyPr>
        <a:lstStyle/>
        <a:p>
          <a:pPr lvl="0" algn="l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Спеціалізований портфель</a:t>
          </a:r>
          <a:b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● </a:t>
          </a:r>
          <a:r>
            <a:rPr lang="uk-UA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оже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бути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сформований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як портфель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акцій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портфель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облігацій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або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портфель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фінансових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активів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певної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галузі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регіону</a:t>
          </a: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 </a:t>
          </a:r>
          <a:r>
            <a:rPr lang="ru-RU" sz="18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тощо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17573" y="754396"/>
        <a:ext cx="3955709" cy="2286415"/>
      </dsp:txXfrm>
    </dsp:sp>
    <dsp:sp modelId="{6A3E316B-0F59-43FB-9484-42B20CD5E039}">
      <dsp:nvSpPr>
        <dsp:cNvPr id="0" name=""/>
        <dsp:cNvSpPr/>
      </dsp:nvSpPr>
      <dsp:spPr>
        <a:xfrm>
          <a:off x="1438876" y="25911"/>
          <a:ext cx="1010540" cy="1010540"/>
        </a:xfrm>
        <a:prstGeom prst="plus">
          <a:avLst>
            <a:gd name="adj" fmla="val 328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C2EC0C-959C-46AA-BFAF-E33B06C53FE4}">
      <dsp:nvSpPr>
        <dsp:cNvPr id="0" name=""/>
        <dsp:cNvSpPr/>
      </dsp:nvSpPr>
      <dsp:spPr>
        <a:xfrm>
          <a:off x="6432133" y="389326"/>
          <a:ext cx="951096" cy="3259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A3B36-5001-4BDD-B2B0-9E9182AA56EC}">
      <dsp:nvSpPr>
        <dsp:cNvPr id="0" name=""/>
        <dsp:cNvSpPr/>
      </dsp:nvSpPr>
      <dsp:spPr>
        <a:xfrm>
          <a:off x="4559661" y="878224"/>
          <a:ext cx="594" cy="2183746"/>
        </a:xfrm>
        <a:prstGeom prst="line">
          <a:avLst/>
        </a:prstGeom>
        <a:noFill/>
        <a:ln w="1079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835ED-D142-406B-BC39-C8718AFAA2EE}">
      <dsp:nvSpPr>
        <dsp:cNvPr id="0" name=""/>
        <dsp:cNvSpPr/>
      </dsp:nvSpPr>
      <dsp:spPr>
        <a:xfrm>
          <a:off x="0" y="406773"/>
          <a:ext cx="6572069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200F4B-DFB5-4B18-B517-E950527B051A}">
      <dsp:nvSpPr>
        <dsp:cNvPr id="0" name=""/>
        <dsp:cNvSpPr/>
      </dsp:nvSpPr>
      <dsp:spPr>
        <a:xfrm>
          <a:off x="328603" y="52533"/>
          <a:ext cx="4600448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886" tIns="0" rIns="173886" bIns="0" numCol="1" spcCol="1270" anchor="ctr" anchorCtr="0">
          <a:noAutofit/>
        </a:bodyPr>
        <a:lstStyle/>
        <a:p>
          <a:pPr lvl="0" algn="l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 етап – формулювання інвестиційних цілей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188" y="87118"/>
        <a:ext cx="4531278" cy="639310"/>
      </dsp:txXfrm>
    </dsp:sp>
    <dsp:sp modelId="{D0962F2F-5F62-47E6-9FF9-1A11EF6308D1}">
      <dsp:nvSpPr>
        <dsp:cNvPr id="0" name=""/>
        <dsp:cNvSpPr/>
      </dsp:nvSpPr>
      <dsp:spPr>
        <a:xfrm>
          <a:off x="0" y="1495413"/>
          <a:ext cx="6572069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-1835281"/>
              <a:satOff val="8098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BD3B87-D3BC-462E-AC45-0BE9EE9D449B}">
      <dsp:nvSpPr>
        <dsp:cNvPr id="0" name=""/>
        <dsp:cNvSpPr/>
      </dsp:nvSpPr>
      <dsp:spPr>
        <a:xfrm>
          <a:off x="328603" y="1141173"/>
          <a:ext cx="4600448" cy="708480"/>
        </a:xfrm>
        <a:prstGeom prst="roundRect">
          <a:avLst/>
        </a:prstGeom>
        <a:solidFill>
          <a:schemeClr val="accent2">
            <a:hueOff val="-1835281"/>
            <a:satOff val="8098"/>
            <a:lumOff val="-1373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886" tIns="0" rIns="173886" bIns="0" numCol="1" spcCol="1270" anchor="ctr" anchorCtr="0">
          <a:noAutofit/>
        </a:bodyPr>
        <a:lstStyle/>
        <a:p>
          <a:pPr lvl="0" algn="l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ІІ етап – формування інвестиційної політики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188" y="1175758"/>
        <a:ext cx="4531278" cy="639310"/>
      </dsp:txXfrm>
    </dsp:sp>
    <dsp:sp modelId="{5D19C71D-F692-4FE5-9D72-6FA5FE00792F}">
      <dsp:nvSpPr>
        <dsp:cNvPr id="0" name=""/>
        <dsp:cNvSpPr/>
      </dsp:nvSpPr>
      <dsp:spPr>
        <a:xfrm>
          <a:off x="0" y="2584053"/>
          <a:ext cx="6572069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-3670562"/>
              <a:satOff val="16196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297BF4-91BB-49CD-9465-896D68E5F77A}">
      <dsp:nvSpPr>
        <dsp:cNvPr id="0" name=""/>
        <dsp:cNvSpPr/>
      </dsp:nvSpPr>
      <dsp:spPr>
        <a:xfrm>
          <a:off x="328603" y="2229813"/>
          <a:ext cx="4600448" cy="708480"/>
        </a:xfrm>
        <a:prstGeom prst="roundRect">
          <a:avLst/>
        </a:prstGeom>
        <a:solidFill>
          <a:schemeClr val="accent2">
            <a:hueOff val="-3670562"/>
            <a:satOff val="16196"/>
            <a:lumOff val="-2745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886" tIns="0" rIns="173886" bIns="0" numCol="1" spcCol="1270" anchor="ctr" anchorCtr="0">
          <a:noAutofit/>
        </a:bodyPr>
        <a:lstStyle/>
        <a:p>
          <a:pPr lvl="0" algn="l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ІІІ етап – вибір портфельної стратегії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188" y="2264398"/>
        <a:ext cx="4531278" cy="639310"/>
      </dsp:txXfrm>
    </dsp:sp>
    <dsp:sp modelId="{F97B9944-ABE6-46C8-8C22-97225CFBE318}">
      <dsp:nvSpPr>
        <dsp:cNvPr id="0" name=""/>
        <dsp:cNvSpPr/>
      </dsp:nvSpPr>
      <dsp:spPr>
        <a:xfrm>
          <a:off x="0" y="3672693"/>
          <a:ext cx="6572069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-5505844"/>
              <a:satOff val="24295"/>
              <a:lumOff val="-411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7D70A8-92E5-411B-B37A-44060C1D0A71}">
      <dsp:nvSpPr>
        <dsp:cNvPr id="0" name=""/>
        <dsp:cNvSpPr/>
      </dsp:nvSpPr>
      <dsp:spPr>
        <a:xfrm>
          <a:off x="328603" y="3318453"/>
          <a:ext cx="4600448" cy="708480"/>
        </a:xfrm>
        <a:prstGeom prst="roundRect">
          <a:avLst/>
        </a:prstGeom>
        <a:solidFill>
          <a:schemeClr val="accent2">
            <a:hueOff val="-5505844"/>
            <a:satOff val="24295"/>
            <a:lumOff val="-4118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886" tIns="0" rIns="173886" bIns="0" numCol="1" spcCol="1270" anchor="ctr" anchorCtr="0">
          <a:noAutofit/>
        </a:bodyPr>
        <a:lstStyle/>
        <a:p>
          <a:pPr lvl="0" algn="l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І</a:t>
          </a: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r>
            <a:rPr lang="uk-UA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етап - вибір активів на засадах аналізу і прогнозування інвестиційних рішень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188" y="3353038"/>
        <a:ext cx="4531278" cy="639310"/>
      </dsp:txXfrm>
    </dsp:sp>
    <dsp:sp modelId="{74647817-04A6-4B2F-B4AA-A6B88A63E9CF}">
      <dsp:nvSpPr>
        <dsp:cNvPr id="0" name=""/>
        <dsp:cNvSpPr/>
      </dsp:nvSpPr>
      <dsp:spPr>
        <a:xfrm>
          <a:off x="0" y="4761333"/>
          <a:ext cx="6572069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-7341125"/>
              <a:satOff val="32393"/>
              <a:lumOff val="-54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431D31-020F-4E8D-95B2-C11A3D887C53}">
      <dsp:nvSpPr>
        <dsp:cNvPr id="0" name=""/>
        <dsp:cNvSpPr/>
      </dsp:nvSpPr>
      <dsp:spPr>
        <a:xfrm>
          <a:off x="328603" y="4407093"/>
          <a:ext cx="4600448" cy="708480"/>
        </a:xfrm>
        <a:prstGeom prst="roundRect">
          <a:avLst/>
        </a:prstGeom>
        <a:solidFill>
          <a:schemeClr val="accent2">
            <a:hueOff val="-7341125"/>
            <a:satOff val="32393"/>
            <a:lumOff val="-549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3886" tIns="0" rIns="173886" bIns="0" numCol="1" spcCol="1270" anchor="ctr" anchorCtr="0">
          <a:noAutofit/>
        </a:bodyPr>
        <a:lstStyle/>
        <a:p>
          <a:pPr lvl="0" algn="l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V</a:t>
          </a:r>
          <a:r>
            <a:rPr lang="uk-UA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етап - оцінювання ефективності інвестицій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188" y="4441678"/>
        <a:ext cx="4531278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EA710F9-9EFE-4415-AEB9-634C381240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43DA14-DD3A-4A08-A45C-2371EC2E21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17706-7409-4EF9-940A-2026F68B63C8}" type="datetimeFigureOut">
              <a:rPr lang="ru-RU" smtClean="0"/>
              <a:t>03.03.2023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6377754-EB6B-4485-987C-F8F6BAAE53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A651E1-CA71-41C6-8723-B7035038A9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E9C91-21AC-4070-8C0F-B44DCA5183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6174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399D-7B52-4EFB-934D-A09FBF04AF30}" type="datetimeFigureOut">
              <a:rPr lang="ru-RU" smtClean="0"/>
              <a:t>03.03.2023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532BC8-C4F8-4A8B-B2A8-75A59119B8F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0428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32BC8-C4F8-4A8B-B2A8-75A59119B8F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259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32BC8-C4F8-4A8B-B2A8-75A59119B8F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156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32BC8-C4F8-4A8B-B2A8-75A59119B8F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663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532BC8-C4F8-4A8B-B2A8-75A59119B8F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37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8" name="Прямоугольник 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rtlCol="0"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EEF71F-7A0A-4861-9011-90A71EAE001C}" type="datetime1">
              <a:rPr lang="ru-RU" smtClean="0"/>
              <a:t>03.03.2023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660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AC4DE3-F7EC-457B-8008-EFDEBEC90DD4}" type="datetime1">
              <a:rPr lang="ru-RU" smtClean="0"/>
              <a:t>03.03.2023</a:t>
            </a:fld>
            <a:endParaRPr lang="ru-RU" dirty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39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rtlCol="0" anchor="t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BF4E798-9F0E-4A31-9E34-1F8FC31BFA3B}" type="datetime1">
              <a:rPr lang="ru-RU" smtClean="0"/>
              <a:t>03.03.2023</a:t>
            </a:fld>
            <a:endParaRPr lang="ru-RU" dirty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7192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018733-5F44-49E1-ADF9-10E679AD155D}" type="datetime1">
              <a:rPr lang="ru-RU" smtClean="0"/>
              <a:t>03.03.2023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1794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rtlCol="0"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rtlCol="0"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4B1C30-7EFC-41FA-B3E7-0DE3C2D2BFEC}" type="datetime1">
              <a:rPr lang="ru-RU" smtClean="0"/>
              <a:t>03.03.2023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662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Дата 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B1D108-6362-4273-92C1-F7AA9E563BDD}" type="datetime1">
              <a:rPr lang="ru-RU" smtClean="0"/>
              <a:t>03.03.2023</a:t>
            </a:fld>
            <a:endParaRPr lang="ru-RU" dirty="0"/>
          </a:p>
        </p:txBody>
      </p:sp>
      <p:sp>
        <p:nvSpPr>
          <p:cNvPr id="9" name="Нижний колонтитул 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0" name="Номер слайда 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3777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 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rtlCol="0"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2" name="Дата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7A28DC-79FD-45D5-B3D6-93CC137FFC23}" type="datetime1">
              <a:rPr lang="ru-RU" smtClean="0"/>
              <a:t>03.03.2023</a:t>
            </a:fld>
            <a:endParaRPr lang="ru-RU" dirty="0"/>
          </a:p>
        </p:txBody>
      </p:sp>
      <p:sp>
        <p:nvSpPr>
          <p:cNvPr id="11" name="Нижний колонтитул 10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2" name="Номер слайда 1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466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 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2" name="Дата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AEDEEAD-F1A2-4234-8438-8786DD85B424}" type="datetime1">
              <a:rPr lang="ru-RU" smtClean="0"/>
              <a:t>03.03.2023</a:t>
            </a:fld>
            <a:endParaRPr lang="ru-RU" dirty="0"/>
          </a:p>
        </p:txBody>
      </p:sp>
      <p:sp>
        <p:nvSpPr>
          <p:cNvPr id="7" name="Нижний колонтитул 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8" name="Номер слайда 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204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1806E8-0436-4081-BBD1-AA5015FE7B25}" type="datetime1">
              <a:rPr lang="ru-RU" smtClean="0"/>
              <a:t>03.03.2023</a:t>
            </a:fld>
            <a:endParaRPr lang="ru-RU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4920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3906981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Дата 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1FE742-3BED-4677-A2A1-B7C046F7ECFA}" type="datetime1">
              <a:rPr lang="ru-RU" smtClean="0"/>
              <a:t>03.03.2023</a:t>
            </a:fld>
            <a:endParaRPr lang="ru-RU" dirty="0"/>
          </a:p>
        </p:txBody>
      </p:sp>
      <p:sp>
        <p:nvSpPr>
          <p:cNvPr id="9" name="Нижний колонтитул 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0" name="Номер слайда 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Объект 2">
            <a:extLst>
              <a:ext uri="{FF2B5EF4-FFF2-40B4-BE49-F238E27FC236}">
                <a16:creationId xmlns:a16="http://schemas.microsoft.com/office/drawing/2014/main" id="{87B0DF2F-DAFD-4616-9E25-0C28D75BF3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91805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12" name="Объект 2">
            <a:extLst>
              <a:ext uri="{FF2B5EF4-FFF2-40B4-BE49-F238E27FC236}">
                <a16:creationId xmlns:a16="http://schemas.microsoft.com/office/drawing/2014/main" id="{336DA0F9-D851-437C-A45B-EC125A3D3DB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076629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smtClean="0"/>
              <a:t>Образец текста</a:t>
            </a:r>
          </a:p>
          <a:p>
            <a:pPr lvl="1" rtl="0"/>
            <a:r>
              <a:rPr lang="ru-RU" smtClean="0"/>
              <a:t>Второй уровень</a:t>
            </a:r>
          </a:p>
          <a:p>
            <a:pPr lvl="2" rtl="0"/>
            <a:r>
              <a:rPr lang="ru-RU" smtClean="0"/>
              <a:t>Третий уровень</a:t>
            </a:r>
          </a:p>
          <a:p>
            <a:pPr lvl="3" rtl="0"/>
            <a:r>
              <a:rPr lang="ru-RU" smtClean="0"/>
              <a:t>Четвертый уровень</a:t>
            </a:r>
          </a:p>
          <a:p>
            <a:pPr lvl="4" rtl="0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6" name="Текст 5">
            <a:extLst>
              <a:ext uri="{FF2B5EF4-FFF2-40B4-BE49-F238E27FC236}">
                <a16:creationId xmlns:a16="http://schemas.microsoft.com/office/drawing/2014/main" id="{0FF0BA98-3AB4-4D88-B1C2-6279BCACFA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7792" y="3971924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13" name="Текст 5">
            <a:extLst>
              <a:ext uri="{FF2B5EF4-FFF2-40B4-BE49-F238E27FC236}">
                <a16:creationId xmlns:a16="http://schemas.microsoft.com/office/drawing/2014/main" id="{D9DEF72B-B924-4A0D-8C83-3B370632C0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2616" y="3971925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14" name="Текст 5">
            <a:extLst>
              <a:ext uri="{FF2B5EF4-FFF2-40B4-BE49-F238E27FC236}">
                <a16:creationId xmlns:a16="http://schemas.microsoft.com/office/drawing/2014/main" id="{E9D30C54-E9E8-4300-8DA4-352DB3A71A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70240" y="3971924"/>
            <a:ext cx="2458230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7508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/>
              <a:t>Щелкните значок, чтобы добавить изображение</a:t>
            </a:r>
            <a:endParaRPr lang="ru-RU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smtClean="0"/>
              <a:t>Образец текста</a:t>
            </a:r>
          </a:p>
        </p:txBody>
      </p:sp>
      <p:sp>
        <p:nvSpPr>
          <p:cNvPr id="8" name="Дата 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29BA8F4-2D06-4A2B-822D-525E5E48412E}" type="datetime1">
              <a:rPr lang="ru-RU" smtClean="0"/>
              <a:t>03.03.2023</a:t>
            </a:fld>
            <a:endParaRPr lang="ru-RU" dirty="0"/>
          </a:p>
        </p:txBody>
      </p:sp>
      <p:sp>
        <p:nvSpPr>
          <p:cNvPr id="9" name="Нижний колонтитул 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10" name="Номер слайда 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941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8" name="Прямоугольник 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fld id="{8CB5E1A1-C757-453E-9A8E-1A54413EB8F2}" type="datetime1">
              <a:rPr lang="ru-RU" smtClean="0"/>
              <a:t>03.03.2023</a:t>
            </a:fld>
            <a:endParaRPr lang="ru-RU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ru-RU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pPr rtl="0"/>
            <a:fld id="{4FAB73BC-B049-4115-A692-8D63A059BFB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93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1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91885" y="1591380"/>
            <a:ext cx="13019314" cy="200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Портфельне інвестування як важливий напрям</a:t>
            </a:r>
            <a:endParaRPr lang="ru-RU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uk-UA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інвестиційної діяльності</a:t>
            </a:r>
            <a:endParaRPr lang="ru-RU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92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49610" y="5361"/>
            <a:ext cx="8042390" cy="11339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Види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інвестиційних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портфелів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за видами </a:t>
            </a:r>
            <a:r>
              <a:rPr lang="ru-RU" sz="2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організаційних</a:t>
            </a:r>
            <a:r>
              <a:rPr lang="ru-RU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структур</a:t>
            </a:r>
          </a:p>
        </p:txBody>
      </p:sp>
      <p:grpSp>
        <p:nvGrpSpPr>
          <p:cNvPr id="3" name="Полотно 13"/>
          <p:cNvGrpSpPr/>
          <p:nvPr/>
        </p:nvGrpSpPr>
        <p:grpSpPr>
          <a:xfrm>
            <a:off x="5782491" y="1008742"/>
            <a:ext cx="6470469" cy="5479143"/>
            <a:chOff x="0" y="0"/>
            <a:chExt cx="5831205" cy="4683760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0" y="0"/>
              <a:ext cx="5831205" cy="4683760"/>
            </a:xfrm>
            <a:prstGeom prst="rect">
              <a:avLst/>
            </a:prstGeom>
            <a:ln w="6350"/>
          </p:spPr>
        </p:sp>
        <p:sp>
          <p:nvSpPr>
            <p:cNvPr id="5" name="Прямоугольник 4"/>
            <p:cNvSpPr/>
            <p:nvPr/>
          </p:nvSpPr>
          <p:spPr>
            <a:xfrm>
              <a:off x="1328468" y="60369"/>
              <a:ext cx="3502094" cy="439947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sz="1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Види портфелів</a:t>
              </a:r>
              <a:endPara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29285" y="810652"/>
              <a:ext cx="1639130" cy="500332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Кредитний портфель</a:t>
              </a:r>
              <a:endPara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949384" y="810902"/>
              <a:ext cx="1759814" cy="500159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Портфель цінних паперів</a:t>
              </a:r>
              <a:endPara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037546" y="793593"/>
              <a:ext cx="1492621" cy="500284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Портфель реальних проектів</a:t>
              </a:r>
              <a:endPara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129931" y="1440475"/>
              <a:ext cx="1638407" cy="370764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sz="1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Універсальні банки</a:t>
              </a:r>
              <a:endPara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129379" y="1932133"/>
              <a:ext cx="1638960" cy="388189"/>
            </a:xfrm>
            <a:prstGeom prst="rect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Інвестиційні банки</a:t>
              </a:r>
              <a:endPara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29925" y="2466920"/>
              <a:ext cx="1638336" cy="414067"/>
            </a:xfrm>
            <a:prstGeom prst="rect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Іпотечні банки</a:t>
              </a:r>
              <a:endPara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29379" y="3027583"/>
              <a:ext cx="1638960" cy="379562"/>
            </a:xfrm>
            <a:prstGeom prst="rect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Банки розвитку</a:t>
              </a:r>
              <a:endPara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037066" y="1440338"/>
              <a:ext cx="1493102" cy="431321"/>
            </a:xfrm>
            <a:prstGeom prst="rect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Підприємства</a:t>
              </a:r>
              <a:endPara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037730" y="1932158"/>
              <a:ext cx="1492200" cy="464494"/>
            </a:xfrm>
            <a:prstGeom prst="rect">
              <a:avLst/>
            </a:prstGeom>
            <a:ln w="635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Акціонерні та інші товариства</a:t>
              </a:r>
              <a:endPara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949398" y="1483256"/>
              <a:ext cx="1759800" cy="414534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sz="1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Парабанківська</a:t>
              </a:r>
              <a:r>
                <a:rPr lang="uk-UA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система</a:t>
              </a:r>
              <a:endPara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1949314" y="1931949"/>
              <a:ext cx="1759725" cy="455944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Інститути спільного інвестування</a:t>
              </a:r>
              <a:endPara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949329" y="2448991"/>
              <a:ext cx="1759870" cy="414027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Страхові компанії</a:t>
              </a:r>
              <a:endPara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949477" y="3009752"/>
              <a:ext cx="1759881" cy="379526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Пенсійні фонди</a:t>
              </a:r>
              <a:endPara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1949584" y="3509942"/>
              <a:ext cx="1759614" cy="43128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Довірчі товариства</a:t>
              </a:r>
              <a:endPara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1949077" y="4070123"/>
              <a:ext cx="1708524" cy="484236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Небанківські кредитні установи</a:t>
              </a:r>
              <a:endPara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4037075" y="2501179"/>
              <a:ext cx="1492618" cy="405442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Корпорації</a:t>
              </a:r>
              <a:endPara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4037563" y="3027007"/>
              <a:ext cx="1491718" cy="379813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Холдинги</a:t>
              </a:r>
              <a:endPara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4036794" y="3509953"/>
              <a:ext cx="1492487" cy="438709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Асоціації</a:t>
              </a:r>
              <a:endPara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cxnSp>
          <p:nvCxnSpPr>
            <p:cNvPr id="24" name="Прямая со стрелкой 23"/>
            <p:cNvCxnSpPr/>
            <p:nvPr/>
          </p:nvCxnSpPr>
          <p:spPr>
            <a:xfrm flipH="1">
              <a:off x="1078302" y="500275"/>
              <a:ext cx="1863305" cy="29325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/>
            <p:nvPr/>
          </p:nvCxnSpPr>
          <p:spPr>
            <a:xfrm>
              <a:off x="2941481" y="500234"/>
              <a:ext cx="1820300" cy="29322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/>
            <p:cNvCxnSpPr/>
            <p:nvPr/>
          </p:nvCxnSpPr>
          <p:spPr>
            <a:xfrm>
              <a:off x="2941227" y="500234"/>
              <a:ext cx="0" cy="31035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>
              <a:stCxn id="6" idx="1"/>
            </p:cNvCxnSpPr>
            <p:nvPr/>
          </p:nvCxnSpPr>
          <p:spPr>
            <a:xfrm flipH="1" flipV="1">
              <a:off x="34505" y="1060731"/>
              <a:ext cx="94780" cy="8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>
              <a:off x="34504" y="1060731"/>
              <a:ext cx="0" cy="214829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>
              <a:endCxn id="12" idx="1"/>
            </p:cNvCxnSpPr>
            <p:nvPr/>
          </p:nvCxnSpPr>
          <p:spPr>
            <a:xfrm>
              <a:off x="34504" y="3217101"/>
              <a:ext cx="94875" cy="26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>
              <a:endCxn id="11" idx="1"/>
            </p:cNvCxnSpPr>
            <p:nvPr/>
          </p:nvCxnSpPr>
          <p:spPr>
            <a:xfrm>
              <a:off x="34504" y="2665562"/>
              <a:ext cx="95421" cy="83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>
              <a:endCxn id="10" idx="1"/>
            </p:cNvCxnSpPr>
            <p:nvPr/>
          </p:nvCxnSpPr>
          <p:spPr>
            <a:xfrm flipV="1">
              <a:off x="34503" y="2126228"/>
              <a:ext cx="94876" cy="43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>
              <a:endCxn id="9" idx="1"/>
            </p:cNvCxnSpPr>
            <p:nvPr/>
          </p:nvCxnSpPr>
          <p:spPr>
            <a:xfrm flipV="1">
              <a:off x="34504" y="1625857"/>
              <a:ext cx="95427" cy="453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3898804" y="1668485"/>
              <a:ext cx="168" cy="261849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flipH="1">
              <a:off x="3657443" y="4286977"/>
              <a:ext cx="241529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H="1">
              <a:off x="3709198" y="3683178"/>
              <a:ext cx="189270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>
              <a:endCxn id="18" idx="3"/>
            </p:cNvCxnSpPr>
            <p:nvPr/>
          </p:nvCxnSpPr>
          <p:spPr>
            <a:xfrm flipH="1">
              <a:off x="3709358" y="3199253"/>
              <a:ext cx="189614" cy="26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flipH="1">
              <a:off x="3709198" y="2665344"/>
              <a:ext cx="18977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>
              <a:endCxn id="16" idx="3"/>
            </p:cNvCxnSpPr>
            <p:nvPr/>
          </p:nvCxnSpPr>
          <p:spPr>
            <a:xfrm flipH="1">
              <a:off x="3709039" y="2126054"/>
              <a:ext cx="189934" cy="338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>
              <a:endCxn id="15" idx="3"/>
            </p:cNvCxnSpPr>
            <p:nvPr/>
          </p:nvCxnSpPr>
          <p:spPr>
            <a:xfrm flipH="1">
              <a:off x="3709199" y="1668485"/>
              <a:ext cx="189103" cy="2203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/>
            <p:cNvCxnSpPr>
              <a:stCxn id="7" idx="2"/>
            </p:cNvCxnSpPr>
            <p:nvPr/>
          </p:nvCxnSpPr>
          <p:spPr>
            <a:xfrm flipH="1">
              <a:off x="992038" y="1311061"/>
              <a:ext cx="1837253" cy="12915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/>
            <p:cNvCxnSpPr>
              <a:endCxn id="13" idx="0"/>
            </p:cNvCxnSpPr>
            <p:nvPr/>
          </p:nvCxnSpPr>
          <p:spPr>
            <a:xfrm>
              <a:off x="2829169" y="1310954"/>
              <a:ext cx="1954448" cy="12938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 стрелкой 41"/>
            <p:cNvCxnSpPr>
              <a:stCxn id="7" idx="2"/>
              <a:endCxn id="15" idx="0"/>
            </p:cNvCxnSpPr>
            <p:nvPr/>
          </p:nvCxnSpPr>
          <p:spPr>
            <a:xfrm>
              <a:off x="2829291" y="1311061"/>
              <a:ext cx="7" cy="1721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flipV="1">
              <a:off x="5529930" y="1060558"/>
              <a:ext cx="215015" cy="17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5744945" y="1060731"/>
              <a:ext cx="0" cy="262214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flipH="1">
              <a:off x="5529930" y="3682877"/>
              <a:ext cx="21476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flipH="1">
              <a:off x="5529930" y="1668349"/>
              <a:ext cx="214521" cy="13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 flipH="1">
              <a:off x="5529930" y="2125851"/>
              <a:ext cx="214768" cy="452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flipH="1">
              <a:off x="5529930" y="2673735"/>
              <a:ext cx="21476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>
              <a:endCxn id="22" idx="3"/>
            </p:cNvCxnSpPr>
            <p:nvPr/>
          </p:nvCxnSpPr>
          <p:spPr>
            <a:xfrm flipH="1">
              <a:off x="5529281" y="3198729"/>
              <a:ext cx="215171" cy="1818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Прямоугольник 49"/>
          <p:cNvSpPr/>
          <p:nvPr/>
        </p:nvSpPr>
        <p:spPr>
          <a:xfrm>
            <a:off x="7367" y="863664"/>
            <a:ext cx="5794267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Формування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кредитного портфеля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здійснюється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переважно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банківськими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установами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в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багатьох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країнах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діяльність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дозволена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інститутам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парабанківської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системи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25995" y="2640187"/>
            <a:ext cx="5790572" cy="216982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Вкладення банку в цінні папери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групують за портфелями різної функціональної спрямованості: торговий портфель цінних паперів, портфель цінних паперів на продаж, портфель цінних паперів до погашення та інвестиції в асоційовані й дочірні компанії</a:t>
            </a:r>
            <a:endParaRPr lang="ru-RU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-25538" y="4792652"/>
            <a:ext cx="724669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Торговий</a:t>
            </a:r>
            <a:r>
              <a:rPr lang="ru-RU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портфель </a:t>
            </a:r>
            <a:r>
              <a:rPr lang="ru-RU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цінних</a:t>
            </a:r>
            <a:r>
              <a:rPr lang="ru-RU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паперів</a:t>
            </a:r>
            <a:r>
              <a:rPr lang="ru-RU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—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це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сукупність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цінних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паперів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придбаних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банком для перепродажу та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переважно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з метою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отримання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прибутку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короткотермінових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коливань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їхньої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ціни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. До торгового портфеля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цінних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паперів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можна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віднести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лише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високоліквідні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фінансові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активи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9965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58847"/>
            <a:ext cx="681010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Портфель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цінних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паперів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на продаж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—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сукупність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цінних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паперів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до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яких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не належать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цінні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папери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у торговому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портфелі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цінні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папери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утримуються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погашення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Портфель цінних паперів до погашення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— це сукупність боргових цінних паперів, щодо яких є намір і здатність банку утримувати їх до терміну погашення.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До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інвестицій в асоційовані та дочірні компанії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належать пайові цінні папери емітентів, які відповідають визначенням асоційованої чи дочірньої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компанії.   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Асоційована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компанія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— це компанія, в якій інвестор має суттєвий вплив і яка не є ані дочірньою компанією, ані спільним підприємством інвестора.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045234" y="2108253"/>
            <a:ext cx="499001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Дочірньою є компанія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, що контролюється іншою компанією. Контроль передбачає, що материнська компанія прямо або через дочірні компанії володіє більш як 50 % капіталу об’єкта інвестування.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58444" y="4272677"/>
            <a:ext cx="503355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Портфель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реальних інвестиційних проектів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можна розглядати як певний вид інвестиційного портфеля, який формують окремі суб’єкти інвестиційної діяльності: корпорації, інститути спільного інвестування 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6984272" y="1885406"/>
            <a:ext cx="2" cy="4972594"/>
          </a:xfrm>
          <a:prstGeom prst="line">
            <a:avLst/>
          </a:prstGeom>
          <a:ln w="571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074" name="Picture 2" descr="10 цитат успішних інвесторів | MyCredit.in.ua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>
                        <a14:foregroundMark x1="51429" y1="46893" x2="51429" y2="46893"/>
                        <a14:foregroundMark x1="46508" y1="51130" x2="46508" y2="51130"/>
                        <a14:foregroundMark x1="50000" y1="53107" x2="47143" y2="64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993" y="23502"/>
            <a:ext cx="3710149" cy="208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ІНВЕСТИЦІЇ - це що таке, визначення та суть простими словам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492" y="4683976"/>
            <a:ext cx="3180547" cy="211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63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714" y="104729"/>
            <a:ext cx="1175657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Портфель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цінних паперів являє собою цілеспрямовано сформовану сукупність об’єктів фінансового інвестування у формі цінних паперів різних видів, призначених для здійснення інвестиційної діяльності в певному періоді згідно з розробленою інвестиційною стратегією інвестора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7564" y="1515932"/>
            <a:ext cx="3997234" cy="1883657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Портфель зростання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становлять фінансові інструменти, які забезпечують високі темпи збільшення капіталу.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4177" y="1488265"/>
            <a:ext cx="4075611" cy="1938992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Портфель доходу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формується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за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пріоритетністю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забезпечення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високого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рівня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поточного доходу за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незначного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зростання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капіталу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748848" y="1488265"/>
            <a:ext cx="3443152" cy="3785652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роміжний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тип портфеля — </a:t>
            </a: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портфель подвійного призначення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спрямований одночасно на отримання дивідендів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і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зростання курсової вартості цінних паперів (портфель зростання і доходу).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343773"/>
            <a:ext cx="4450080" cy="3002745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До цих активів можуть належати акції підприємств, які велику частку прибутку реінвестують у свою діяльність, внаслідок чого покращуються їхні фінансові показники й зростають курсові вартості акцій; акції успішних компаній; акції перспективних підприємств та венчурних (ризикових) </a:t>
            </a:r>
            <a:r>
              <a:rPr lang="uk-UA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компаній та 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інші цінні папери. 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49140" y="3391504"/>
            <a:ext cx="4273732" cy="341632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sz="16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До 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складу фінансових інструментів такого портфеля насамперед входять прості та привілейовані акції підприємств-емітентів, у яких на прибуток, що розподіляється у вигляді дивідендів, тривалий час спрямовують вагому частину чистого прибутку, та облігації, депозитні й ощадні сертифікати із вищими відсотковими ставками порівняно із </a:t>
            </a:r>
            <a:r>
              <a:rPr lang="uk-UA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середньоринковим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рівнем.</a:t>
            </a:r>
            <a:endParaRPr lang="ru-RU" sz="16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 flipV="1">
            <a:off x="17416" y="1357637"/>
            <a:ext cx="11956869" cy="6642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8966563" y="5218582"/>
            <a:ext cx="3225437" cy="156966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До складу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цього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портфеля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включають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папери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обіцяють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його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власнику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високу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дохідність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при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зростанні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вкладеного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капіталу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45465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 10">
            <a:extLst>
              <a:ext uri="{FF2B5EF4-FFF2-40B4-BE49-F238E27FC236}">
                <a16:creationId xmlns:a16="http://schemas.microsoft.com/office/drawing/2014/main" id="{72AC46CB-E41C-431E-B498-6295C0C5E3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 3" descr="SmartArt">
            <a:extLst>
              <a:ext uri="{FF2B5EF4-FFF2-40B4-BE49-F238E27FC236}">
                <a16:creationId xmlns:a16="http://schemas.microsoft.com/office/drawing/2014/main" id="{DFE8205B-4C0D-4F7E-A9F7-22AEE49E8E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2328875"/>
              </p:ext>
            </p:extLst>
          </p:nvPr>
        </p:nvGraphicFramePr>
        <p:xfrm>
          <a:off x="101543" y="1561292"/>
          <a:ext cx="4998962" cy="3274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6964" y="4447378"/>
            <a:ext cx="55143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Які </a:t>
            </a:r>
            <a:r>
              <a:rPr lang="uk-UA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формують відповідно інституційні інвестори та корпорації (фірми) — юридичні особи та інвестори — фізичні особи. 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6" name="Рисунок 5" descr="Женщина в офисе смотрит на чертежи">
            <a:extLst>
              <a:ext uri="{FF2B5EF4-FFF2-40B4-BE49-F238E27FC236}">
                <a16:creationId xmlns:a16="http://schemas.microsoft.com/office/drawing/2014/main" id="{6F523839-0F2B-44C9-82BE-A2C19B2445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944" r="2462"/>
          <a:stretch/>
        </p:blipFill>
        <p:spPr>
          <a:xfrm>
            <a:off x="3242058" y="759254"/>
            <a:ext cx="2376836" cy="2418720"/>
          </a:xfrm>
          <a:prstGeom prst="rect">
            <a:avLst/>
          </a:prstGeom>
        </p:spPr>
      </p:pic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DFE1F858-2A30-4F73-962A-B70A9326A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39" y="586393"/>
            <a:ext cx="5406158" cy="1255469"/>
          </a:xfrm>
        </p:spPr>
        <p:txBody>
          <a:bodyPr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uk-UA" b="1" dirty="0" smtClean="0"/>
              <a:t>   </a:t>
            </a:r>
            <a:r>
              <a:rPr lang="uk-UA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 </a:t>
            </a:r>
            <a:r>
              <a:rPr lang="uk-UA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 типу інвестора розрізняють 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14623" y="94326"/>
            <a:ext cx="2728494" cy="25853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Збалансований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портфель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характеризується повною реалізацією цілей його формування шляхом відбору фінансових інструментів, які найповніше відповідають даним цілям.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648216" y="771006"/>
            <a:ext cx="3096764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Незбалансований портфель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характеризується невідповідністю складу своїх фінансових інструментів цілям його формування. </a:t>
            </a:r>
            <a:endParaRPr lang="ru-RU" dirty="0"/>
          </a:p>
        </p:txBody>
      </p:sp>
      <p:sp>
        <p:nvSpPr>
          <p:cNvPr id="8" name="Стрелка вниз 7"/>
          <p:cNvSpPr/>
          <p:nvPr/>
        </p:nvSpPr>
        <p:spPr>
          <a:xfrm>
            <a:off x="9974527" y="2296896"/>
            <a:ext cx="444137" cy="6810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561784" y="3003784"/>
            <a:ext cx="3269621" cy="258532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Розбалансований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портфель,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який раніше був збалансованим, але через істотні зміни умов інвестиційної діяльності або її цілей уже не задовольняє інвестора, тобто не відповідає нинішнім цілям формування портфеля.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964" y="5614897"/>
            <a:ext cx="9689219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рівнем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ризику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портфелі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цінних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паперів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можна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поділити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авантюрні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високоризикових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цінних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паперів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агресивні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складається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високодохідних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цінних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паперів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середньоризикові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айоптимальнішим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щодо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поєднання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дохідності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ризику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консервативні</a:t>
            </a:r>
            <a:r>
              <a:rPr lang="ru-RU" dirty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безсистемні</a:t>
            </a:r>
            <a:r>
              <a:rPr lang="ru-RU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випадково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сформований</a:t>
            </a:r>
            <a:r>
              <a:rPr lang="ru-RU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Инвестор картинки - 66 фото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254" y="3285350"/>
            <a:ext cx="2953530" cy="202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89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75000"/>
            </a:schemeClr>
          </a:fgClr>
          <a:bgClr>
            <a:schemeClr val="accent5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198848"/>
            <a:ext cx="6461760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  Портфелі </a:t>
            </a:r>
            <a:r>
              <a:rPr lang="uk-UA" sz="2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Times New Roman" panose="02020603050405020304" pitchFamily="18" charset="0"/>
                <a:cs typeface="Times New Roman" panose="02020603050405020304" pitchFamily="18" charset="0"/>
              </a:rPr>
              <a:t>цінних паперів залежно від методів управління ними </a:t>
            </a:r>
            <a:endParaRPr lang="ru-RU" sz="28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28769895"/>
              </p:ext>
            </p:extLst>
          </p:nvPr>
        </p:nvGraphicFramePr>
        <p:xfrm>
          <a:off x="3728721" y="113211"/>
          <a:ext cx="6406606" cy="3647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00297" y="1238592"/>
            <a:ext cx="3718560" cy="1477328"/>
          </a:xfrm>
          <a:prstGeom prst="rect">
            <a:avLst/>
          </a:prstGeom>
          <a:ln w="28575">
            <a:solidFill>
              <a:schemeClr val="tx1">
                <a:lumMod val="90000"/>
                <a:lumOff val="1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Являє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собою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сукупність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цінних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паперів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яка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залишається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незмінною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на весь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період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існування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портфеля.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Складається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з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державних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цінних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паперів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675223" y="367391"/>
            <a:ext cx="2516777" cy="341632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Формування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інвестором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гнучкого портфеля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передбачає активне управління даним портфелем (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ребалансування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, реструктуризацію) упродовж усього періоду його існування згідно з інвестиційними цілями інвестора.</a:t>
            </a: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533015321"/>
              </p:ext>
            </p:extLst>
          </p:nvPr>
        </p:nvGraphicFramePr>
        <p:xfrm>
          <a:off x="1" y="3598677"/>
          <a:ext cx="9119324" cy="3259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5622" y="3190320"/>
            <a:ext cx="8943703" cy="1141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Залежно</a:t>
            </a:r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набору </a:t>
            </a:r>
            <a:r>
              <a:rPr lang="ru-RU" sz="2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фінансових</a:t>
            </a:r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інструментів</a:t>
            </a:r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які</a:t>
            </a:r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входять</a:t>
            </a:r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до складу портфеля </a:t>
            </a:r>
            <a:r>
              <a:rPr lang="ru-RU" sz="2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цінних</a:t>
            </a:r>
            <a:r>
              <a:rPr lang="ru-RU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паперів</a:t>
            </a:r>
            <a:endParaRPr lang="ru-RU" sz="2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050" name="Picture 2" descr="Что такое инвестиционный портфель? - Финансович - финансовый советник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325" y="4739823"/>
            <a:ext cx="3072675" cy="207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82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8046" y="127504"/>
            <a:ext cx="116956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 Метою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вкладання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інвестором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коштів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цінні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папери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можуть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бути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основні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вигоди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які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він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прагне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отримати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дохід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цінних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паперів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над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підприємствами-емітентами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Виходячи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портфелі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цінних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паперів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поділяють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дохідні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портфелі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743" y="2611959"/>
            <a:ext cx="4885508" cy="258532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Умовний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ринковий портфель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визначають і використовують винятково в аналізі та наукових дослідженнях щодо портфельного інвестування або в разі практичного застосування сучасної портфельної теорії та її подальших розроблень.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86251" y="2435828"/>
            <a:ext cx="6096000" cy="13388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Ринковий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(теоретично сформований, уявний) портфель об’єднує всі цінні папери, які обертаються на ринку (ринкову капіталізацію).</a:t>
            </a:r>
            <a:endParaRPr lang="ru-RU" dirty="0"/>
          </a:p>
        </p:txBody>
      </p:sp>
      <p:pic>
        <p:nvPicPr>
          <p:cNvPr id="6146" name="Picture 2" descr="Инвестиции для начинающих: с чего начать, инструкция | РБК Инвестиц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177" y="3895488"/>
            <a:ext cx="4375555" cy="273472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Приборкання інвестиційного цунамі — Фiнансовий клу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213" y="4829059"/>
            <a:ext cx="2909363" cy="187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30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96592" y="63673"/>
            <a:ext cx="54080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uk-UA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Цілеспрямований 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підбір об’єктів інвестування для формування їх сукупності фахівці розглядають як процес формування інвестиційного портфеля</a:t>
            </a:r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3210" y="5572036"/>
            <a:ext cx="11895909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Провідна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мета формування портфеля — поліпшити результати інвестування, надати сукупності активів такої інвестиційної якості, яка можлива лише за умови комбінації їх.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6305004" cy="5493812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Формування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і управління великим інституційним портфелем цінних паперів зрештою зводиться до послідовної реалізації таких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основних завдань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• вибір типу портфеля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та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визначення його початкового складу з урахуванням кон’юнктури ринку цінних паперів;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• встановлення початкових показників необхідного рівня дохідності і допустимого рівня ризику з урахуванням концепції взаємозв’язку дохідності і ризику;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• оцінювання спроможності у разі необхідності швидкої трансформації певної частини фінансових активів у готівку;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• визначення напрямів і методів та оперативне планування реструктуризації портфеля у близькій перспективі у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межах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заданих цілей;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074" name="Picture 2" descr="Внутренние инвестиции – Информационно-аналитическая система Росконгрес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943" y="2225709"/>
            <a:ext cx="4185322" cy="291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775269" y="2002665"/>
            <a:ext cx="4998720" cy="3309564"/>
          </a:xfrm>
          <a:prstGeom prst="rect">
            <a:avLst/>
          </a:prstGeom>
          <a:solidFill>
            <a:srgbClr val="2F2B20">
              <a:alpha val="25098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5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Заробіток на ринку капіталу - profi-forex.o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16341" y="2134909"/>
            <a:ext cx="5589528" cy="343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42998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ru-RU" sz="2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Інвестиційний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портфель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формують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за принципами,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випливають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із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особливостей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інвестиційної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стратегії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компанії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14651" y="550830"/>
            <a:ext cx="7855131" cy="6324808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• відповідність складу і структури портфеля інвестиційній стратегії компанії;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• оцінювання всіх можливих варіантів за кожним проектом;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• обмеженість інвестиційних проектів ресурсними можливостями;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• забезпечення за рахунок диверсифікації прийнятних для компанії співвідношень між дохідністю і ризиком та дохідністю і ліквідністю;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• колегіальність (для компанії) у прийнятті рішень щодо складу і структури портфеля;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• забезпечення управління портфелем як сукупності активів відповідно до обраної стратегії (моделі);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• здійснення систематичного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відстежування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змін на інвестиційному ринку для своєчасного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зіставставлення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цих змін зі змістом портфеля (моніторинг) з метою усунення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невідповідностей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 інвестиційним цілям;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• реінвестування грошових коштів на випадок розбалансування і необхідності реструктуризації (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ребалансування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) інвестиційного портфеля.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1553" y="2307771"/>
            <a:ext cx="3230880" cy="230832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Принципи інвестиційного портфеля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3794078" y="3152716"/>
            <a:ext cx="658652" cy="4671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03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Бівалютні інвестиції: як заробити за будь-якого руху ринку - Економік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0"/>
          <a:stretch/>
        </p:blipFill>
        <p:spPr bwMode="auto">
          <a:xfrm>
            <a:off x="5695403" y="860721"/>
            <a:ext cx="6496597" cy="397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6096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Процес </a:t>
            </a:r>
            <a:r>
              <a:rPr lang="uk-UA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формування і управління портфелем цінних паперів здебільшого є безперервним і послідовним, його здійснюють </a:t>
            </a:r>
            <a:r>
              <a:rPr lang="uk-UA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поетапно </a:t>
            </a:r>
            <a:endParaRPr lang="ru-R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9860892"/>
              </p:ext>
            </p:extLst>
          </p:nvPr>
        </p:nvGraphicFramePr>
        <p:xfrm>
          <a:off x="534126" y="1439333"/>
          <a:ext cx="657206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" name="Скругленная соединительная линия 4"/>
          <p:cNvCxnSpPr/>
          <p:nvPr/>
        </p:nvCxnSpPr>
        <p:spPr>
          <a:xfrm rot="16200000" flipH="1">
            <a:off x="4833260" y="1010197"/>
            <a:ext cx="862145" cy="635721"/>
          </a:xfrm>
          <a:prstGeom prst="curvedConnector3">
            <a:avLst>
              <a:gd name="adj1" fmla="val 25758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6400801" y="5362193"/>
            <a:ext cx="5791199" cy="1427955"/>
          </a:xfrm>
          <a:prstGeom prst="rect">
            <a:avLst/>
          </a:prstGeom>
          <a:solidFill>
            <a:srgbClr val="99CCFF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Процес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повторення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циклу в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середовищі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фахівців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з портфельного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інвестування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дістав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назву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реструктуризації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портфеля</a:t>
            </a:r>
            <a:endParaRPr lang="ru-RU" sz="2000" b="1" dirty="0"/>
          </a:p>
        </p:txBody>
      </p:sp>
      <p:sp>
        <p:nvSpPr>
          <p:cNvPr id="13" name="Ромб 12"/>
          <p:cNvSpPr/>
          <p:nvPr/>
        </p:nvSpPr>
        <p:spPr>
          <a:xfrm>
            <a:off x="6810103" y="0"/>
            <a:ext cx="5381897" cy="5362193"/>
          </a:xfrm>
          <a:prstGeom prst="diamond">
            <a:avLst/>
          </a:prstGeom>
          <a:solidFill>
            <a:srgbClr val="FF0000">
              <a:alpha val="4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52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3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061372" cy="1141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Цілі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та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пріоритети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інституційного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інвестора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розвинених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країнах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зазвичай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відображаються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у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спеціальному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документі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який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дістав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назву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інвестиційної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декларації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8751" y="1398117"/>
            <a:ext cx="5073761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Активні портфельні стратегії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772103" y="1398117"/>
            <a:ext cx="5048113" cy="5232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Пасивні портфельні стратегії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05507" y="2089446"/>
            <a:ext cx="4981304" cy="2169825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Вимагають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мінімуму інформації про майбутнє. Підґрунтя таких стратегій становить диверсифікація портфеля, що забезпечує максимальну відповідність його дохідності обраному ринковому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індексу.</a:t>
            </a:r>
            <a:endParaRPr lang="ru-RU" dirty="0"/>
          </a:p>
        </p:txBody>
      </p:sp>
      <p:pic>
        <p:nvPicPr>
          <p:cNvPr id="5124" name="Picture 4" descr="Сім простих правил, які допоможуть знизити ризики інвестицій в акції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43" y="5045833"/>
            <a:ext cx="10975273" cy="181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8750" y="2089446"/>
            <a:ext cx="5073762" cy="2956387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Спираються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на пошук й аналіз особливої інформації про ринок і його фінансові інструменти для визначення недооцінених ринком цінних паперів та специфічні методи прогнозування для забезпечення перевищення ефективності інвестицій порівняно з їхньою простою диверсифікацією.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725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 9">
            <a:extLst>
              <a:ext uri="{FF2B5EF4-FFF2-40B4-BE49-F238E27FC236}">
                <a16:creationId xmlns:a16="http://schemas.microsoft.com/office/drawing/2014/main" id="{8869841E-71E7-4F51-8E6F-5E8A5E3756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2" name="Прямоугольник 11">
            <a:extLst>
              <a:ext uri="{FF2B5EF4-FFF2-40B4-BE49-F238E27FC236}">
                <a16:creationId xmlns:a16="http://schemas.microsoft.com/office/drawing/2014/main" id="{594B067E-A161-4B29-A8FA-FEEB194495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14" name="Прямоугольник 13">
            <a:extLst>
              <a:ext uri="{FF2B5EF4-FFF2-40B4-BE49-F238E27FC236}">
                <a16:creationId xmlns:a16="http://schemas.microsoft.com/office/drawing/2014/main" id="{C20C741F-0826-4AB6-A92E-AB4EB50216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6696" y="1439269"/>
            <a:ext cx="730469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1. Портфельне інвестування: поняття, сутність, мотивація. 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2. Інвестиційний портфель і портфель цінних паперів: поняття і типи. 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3. Портфельний підхід і принципи формування інвестиційного 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портфеля</a:t>
            </a:r>
            <a:r>
              <a:rPr lang="uk-UA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6372" y="0"/>
            <a:ext cx="3605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Інвестування - об'єкти, цілі, види, ризи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65" y="1993440"/>
            <a:ext cx="4178973" cy="292528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82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 9">
            <a:extLst>
              <a:ext uri="{FF2B5EF4-FFF2-40B4-BE49-F238E27FC236}">
                <a16:creationId xmlns:a16="http://schemas.microsoft.com/office/drawing/2014/main" id="{DA178560-78C9-4CB5-BE46-05302CDA8E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" name="Рисунок 4" descr="несколько человек смотрит на чертежи&#10;">
            <a:extLst>
              <a:ext uri="{FF2B5EF4-FFF2-40B4-BE49-F238E27FC236}">
                <a16:creationId xmlns:a16="http://schemas.microsoft.com/office/drawing/2014/main" id="{DC582F7A-0108-4267-A3E3-CA43CDA209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2" name="Прямоугольник 11">
            <a:extLst>
              <a:ext uri="{FF2B5EF4-FFF2-40B4-BE49-F238E27FC236}">
                <a16:creationId xmlns:a16="http://schemas.microsoft.com/office/drawing/2014/main" id="{69461EC9-A94F-4225-B526-5C862F340F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8492750-E12D-4995-ABCB-5BB846060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8024"/>
            <a:ext cx="3442952" cy="4018140"/>
          </a:xfrm>
        </p:spPr>
        <p:txBody>
          <a:bodyPr rtlCol="0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Портфельні інвестиції за законодавством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це господарські операції, які передбачають придбання цінних 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деривативів та інших фінансових активів за кошти на фондовому ринку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 13">
            <a:extLst>
              <a:ext uri="{FF2B5EF4-FFF2-40B4-BE49-F238E27FC236}">
                <a16:creationId xmlns:a16="http://schemas.microsoft.com/office/drawing/2014/main" id="{D87160F7-FCB2-48B7-8BB8-BEFF45F6BF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7130" y="754144"/>
            <a:ext cx="7865196" cy="533576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16" name="Прямоугольник 15">
            <a:extLst>
              <a:ext uri="{FF2B5EF4-FFF2-40B4-BE49-F238E27FC236}">
                <a16:creationId xmlns:a16="http://schemas.microsoft.com/office/drawing/2014/main" id="{E9282B84-621E-4580-80B7-222118AE44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80540" y="1349472"/>
            <a:ext cx="76983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Підхід щодо здійснення інвестицій у цінні папери шляхом інтуїтивного чи науково обґрунтованого розподілу їх за різноманітними, але об’єднаними в єдину сукупність об’єктами інвестування з метою отримання доходу і зменшення ризиків, дістав назву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«портфельне інвестування».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91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accent2">
                <a:lumMod val="40000"/>
                <a:lumOff val="60000"/>
              </a:schemeClr>
            </a:gs>
            <a:gs pos="6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31223" y="-63753"/>
            <a:ext cx="6520480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8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Класифікація</a:t>
            </a:r>
            <a:r>
              <a:rPr lang="ru-RU" sz="28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портфельних</a:t>
            </a:r>
            <a:r>
              <a:rPr lang="ru-RU" sz="28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інвестицій</a:t>
            </a:r>
            <a:r>
              <a:rPr lang="ru-RU" sz="28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за </a:t>
            </a:r>
            <a:r>
              <a:rPr lang="ru-RU" sz="28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різними</a:t>
            </a:r>
            <a:r>
              <a:rPr lang="ru-RU" sz="28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 err="1">
                <a:ln/>
                <a:solidFill>
                  <a:schemeClr val="accent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ознаками</a:t>
            </a:r>
            <a:endParaRPr lang="ru-RU" sz="2800" b="1" dirty="0">
              <a:ln/>
              <a:solidFill>
                <a:schemeClr val="accent3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551472"/>
              </p:ext>
            </p:extLst>
          </p:nvPr>
        </p:nvGraphicFramePr>
        <p:xfrm>
          <a:off x="4814057" y="995292"/>
          <a:ext cx="7377943" cy="4663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71263">
                  <a:extLst>
                    <a:ext uri="{9D8B030D-6E8A-4147-A177-3AD203B41FA5}">
                      <a16:colId xmlns:a16="http://schemas.microsoft.com/office/drawing/2014/main" val="2448687020"/>
                    </a:ext>
                  </a:extLst>
                </a:gridCol>
                <a:gridCol w="2506680">
                  <a:extLst>
                    <a:ext uri="{9D8B030D-6E8A-4147-A177-3AD203B41FA5}">
                      <a16:colId xmlns:a16="http://schemas.microsoft.com/office/drawing/2014/main" val="8607367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Класифікаційна ознака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портфельних інвестицій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19839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власності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інвестиційні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ресурси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державні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приватні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9282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власності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об’єкти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інвестування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державні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корпоративні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0334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Термін інвестування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короткострокові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довгострокові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6542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Регіональна ознака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внутрішні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зовнішні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іноземні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24434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вкладення коштів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пайові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боргові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03278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Участь інвестора в процесі інвестування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прямі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непрямі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опосередковані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19176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Інноваційна форма 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•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венчурні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7068682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6594" y="61429"/>
            <a:ext cx="4740919" cy="11339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uk-UA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1. За формами </a:t>
            </a:r>
            <a:r>
              <a:rPr lang="uk-UA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власності портфельні інвестиції поділяються 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4972" y="1266467"/>
            <a:ext cx="3788228" cy="258532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Державні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портфельні інвестиції — вкладення, здійснювані органами влади та управління України, місцевих рад народних депутатів за рахунок коштів бюджетів, позабюджетних фондів і позикових коштів, а також державними підприємствами й установами за рахунок власних і позикових коштів;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30034" y="3922863"/>
            <a:ext cx="3701143" cy="28623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Приватні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портфельні інвестиції — вкладення, здійснювані громадянами, недержавними підприємствами, господарськими асоціаціями, спілками і товариствами, а також громадськими та релігійними організаціями, іншими юридичними особами, що діють на засадах колективної власності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892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альтернативный процесс 1"/>
          <p:cNvSpPr/>
          <p:nvPr/>
        </p:nvSpPr>
        <p:spPr>
          <a:xfrm>
            <a:off x="102113" y="651940"/>
            <a:ext cx="3947342" cy="51077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За об’єктом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інвестування: </a:t>
            </a:r>
            <a:endParaRPr lang="ru-RU" sz="2400" b="1" dirty="0"/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3895524" y="465396"/>
            <a:ext cx="1175657" cy="2612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3854962" y="911853"/>
            <a:ext cx="1045029" cy="176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5067460" y="37432"/>
            <a:ext cx="70679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Державні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, якщо об’єкт інвестування (його емітент) перебуває в державній власності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67460" y="817320"/>
            <a:ext cx="6096000" cy="8788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Корпоративні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, якщо об’єкт інвестування (його емітент) перебуває в недержавній власності</a:t>
            </a:r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869016" y="907329"/>
            <a:ext cx="7266377" cy="0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Блок-схема: альтернативный процесс 11"/>
          <p:cNvSpPr/>
          <p:nvPr/>
        </p:nvSpPr>
        <p:spPr>
          <a:xfrm>
            <a:off x="8366087" y="1886465"/>
            <a:ext cx="3769306" cy="510778"/>
          </a:xfrm>
          <a:prstGeom prst="flowChartAlternateProcess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За періодом інвестування</a:t>
            </a:r>
            <a:endParaRPr lang="ru-RU" sz="2400" b="1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H="1">
            <a:off x="7637871" y="2244915"/>
            <a:ext cx="617855" cy="46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9266272" y="2464438"/>
            <a:ext cx="271899" cy="481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09831" y="1786224"/>
            <a:ext cx="74816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Короткострокові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портфельні інструменти — вкладення коштів на термін, який не перевищує один рік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(короткотермінові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ощадні сертифікати, короткотермінові векселі,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тощо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Їх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відносять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інструментів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грошового ринку.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Їх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мета: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використання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тимчасово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вільних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грошових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коштів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відносно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швидкого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отримання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доходу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076870" y="3073588"/>
            <a:ext cx="6058523" cy="1477328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Довгострокові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портфельні інструменти — вкладення коштів у статутні капітали інших організацій (придбання акцій), придбання казначейських зобов’язань та облігацій із терміном погашення понад один рік.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інструменти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відносять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активів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фондового ринку</a:t>
            </a:r>
            <a:endParaRPr lang="ru-RU" dirty="0"/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109831" y="3651845"/>
            <a:ext cx="3787887" cy="510778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За регіональною ознакою</a:t>
            </a:r>
            <a:endParaRPr lang="ru-RU" sz="24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109831" y="4436099"/>
            <a:ext cx="3241301" cy="230832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З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точки зору як емітента, так і інвестора: внутрішні портфельні інвестиції (у межах держави) — вкладення в об’єкти інвестування, розміщені на території держави, резидентами якої є як емітент, так і інвестор; 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8366087" y="4549676"/>
            <a:ext cx="3563945" cy="230832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З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точки зору емітента: зовнішні портфельні інвестиції — вкладення в об’єкти інвестування, розміщені на території держави, резидентом якої є інвестор, а емітент — нерезидентом (облігації державних зовнішніх позик)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3667501" y="4826675"/>
            <a:ext cx="4382217" cy="175432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З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точки зору інвестора: іноземні портфельні інвестиції — вкладення в об’єкти інвестування емітента-нерезидента на території держави, резидентом якої є інвестор (акцій іноземних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компаній, тощо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  <a:endParaRPr lang="ru-RU" dirty="0"/>
          </a:p>
        </p:txBody>
      </p:sp>
      <p:cxnSp>
        <p:nvCxnSpPr>
          <p:cNvPr id="32" name="Прямая со стрелкой 31"/>
          <p:cNvCxnSpPr/>
          <p:nvPr/>
        </p:nvCxnSpPr>
        <p:spPr>
          <a:xfrm flipH="1">
            <a:off x="2003775" y="4162623"/>
            <a:ext cx="485872" cy="2399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193808" y="4108414"/>
            <a:ext cx="3966918" cy="655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3579223" y="4255503"/>
            <a:ext cx="1009859" cy="499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50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DCE0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9654539" y="2367082"/>
            <a:ext cx="2537461" cy="3416320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Боргові</a:t>
            </a:r>
            <a:r>
              <a:rPr lang="ru-RU" u="sng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портфельні</a:t>
            </a:r>
            <a:r>
              <a:rPr lang="ru-RU" u="sng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інвестиції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інструменти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позики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надають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права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власності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 До них належать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інвестиції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мають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такі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ознаки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виступають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боргові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цінні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папери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мають боргове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походження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мають визначений термін обігу;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921830" y="2260075"/>
            <a:ext cx="3518263" cy="2862322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Пайові</a:t>
            </a:r>
            <a:r>
              <a:rPr lang="ru-RU" u="sng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портфельні</a:t>
            </a:r>
            <a:r>
              <a:rPr lang="ru-RU" u="sng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інвестиції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як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інструменти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власності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засвідчують право власності інвестора на частку в статутному капіталі емітента корпоративних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прав, виступають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у вигляді пайових цінних паперів (акцій) або внесків до статутного капіталу інших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підприємств, мають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необмежений термін обігу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0629" y="149455"/>
            <a:ext cx="5695406" cy="9662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Залежно від характеру участі інвестора в інвестиційному процесі: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0629" y="1302013"/>
            <a:ext cx="5695406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прямі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, здійснення яких передбачає винятково самостійне вкладення інвестором інвестиційних ресурсів безпосередньо в об’єкти інвестування;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непрямі (опосередковані), здійснення яких передбачає наявність в інвестиційному процесі крім інвестора ще й фінансових посередників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184572" y="149455"/>
            <a:ext cx="4632960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Залежно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форми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вкладення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коштів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портфельні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інвестиції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поділяють</a:t>
            </a:r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0629" y="5464487"/>
            <a:ext cx="8725989" cy="96629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Особливий </a:t>
            </a: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вид ризикових портфельних інвестицій (їхню інноваційну форму) становлять венчурні портфельні інвестиції</a:t>
            </a:r>
            <a:endParaRPr lang="ru-RU" sz="2000" b="1" dirty="0"/>
          </a:p>
        </p:txBody>
      </p:sp>
      <p:sp>
        <p:nvSpPr>
          <p:cNvPr id="10" name="Овал 9"/>
          <p:cNvSpPr/>
          <p:nvPr/>
        </p:nvSpPr>
        <p:spPr>
          <a:xfrm>
            <a:off x="6958149" y="1434840"/>
            <a:ext cx="1750423" cy="95794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Пайові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293531" y="1434841"/>
            <a:ext cx="1702526" cy="1027612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Боргові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8273143" y="1115745"/>
            <a:ext cx="740228" cy="251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10032274" y="1115745"/>
            <a:ext cx="809897" cy="3190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6" name="Picture 2" descr="Как стать Квалифицированным инвестором (КИ) - Пошаговое руководст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44" y="3774585"/>
            <a:ext cx="2760617" cy="1802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0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accent2">
                <a:lumMod val="40000"/>
                <a:lumOff val="60000"/>
              </a:schemeClr>
            </a:gs>
            <a:gs pos="56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Инвестиции в Казахста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34" y="1184366"/>
            <a:ext cx="3751163" cy="2110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4281159" y="161499"/>
            <a:ext cx="76374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Типи </a:t>
            </a:r>
            <a:r>
              <a:rPr lang="uk-UA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фінансування портфельних </a:t>
            </a:r>
            <a:r>
              <a:rPr lang="uk-UA" sz="28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інвестицій </a:t>
            </a:r>
            <a:endParaRPr lang="ru-RU" sz="28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518310208"/>
              </p:ext>
            </p:extLst>
          </p:nvPr>
        </p:nvGraphicFramePr>
        <p:xfrm>
          <a:off x="1361440" y="-9893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376159" y="936674"/>
            <a:ext cx="4902925" cy="21698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Це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сукупність каналів переміщення грошових коштів безпосередньо від їхнього власника (інвестора) до емітента. </a:t>
            </a:r>
            <a:r>
              <a:rPr lang="uk-UA" u="sng" dirty="0">
                <a:latin typeface="Times New Roman" panose="02020603050405020304" pitchFamily="18" charset="0"/>
                <a:ea typeface="Calibri" panose="020F0502020204030204" pitchFamily="34" charset="0"/>
              </a:rPr>
              <a:t>Пряме фінансування поділяють на капітальне та боргове фінансування.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08006" y="4382495"/>
            <a:ext cx="6096000" cy="21698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Це фінансування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інвестиційного процесу за участі фінансових посередників.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Це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сукупність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каналів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переміщення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грошових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коштів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їхнього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власника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інвестора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) до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фінансового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посередника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від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нього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емітента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dirty="0"/>
          </a:p>
        </p:txBody>
      </p:sp>
      <p:pic>
        <p:nvPicPr>
          <p:cNvPr id="2050" name="Picture 2" descr="Пасивний прибуток від інвестицій: не все так просто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74" y="3658905"/>
            <a:ext cx="3135632" cy="20887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04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Прямоугольник 9">
            <a:extLst>
              <a:ext uri="{FF2B5EF4-FFF2-40B4-BE49-F238E27FC236}">
                <a16:creationId xmlns:a16="http://schemas.microsoft.com/office/drawing/2014/main" id="{474A7FC5-56F0-4FE3-8383-04EE92963F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pic>
        <p:nvPicPr>
          <p:cNvPr id="5" name="Рисунок 4" descr="Показатели">
            <a:extLst>
              <a:ext uri="{FF2B5EF4-FFF2-40B4-BE49-F238E27FC236}">
                <a16:creationId xmlns:a16="http://schemas.microsoft.com/office/drawing/2014/main" id="{BC829010-59E7-4B6E-AE76-EEE7D0ED0D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8" y="0"/>
            <a:ext cx="12188932" cy="6858000"/>
          </a:xfrm>
          <a:prstGeom prst="rect">
            <a:avLst/>
          </a:prstGeom>
        </p:spPr>
      </p:pic>
      <p:sp>
        <p:nvSpPr>
          <p:cNvPr id="12" name="Прямоугольник 11">
            <a:extLst>
              <a:ext uri="{FF2B5EF4-FFF2-40B4-BE49-F238E27FC236}">
                <a16:creationId xmlns:a16="http://schemas.microsoft.com/office/drawing/2014/main" id="{DE6BEBC3-6A99-4A53-9835-9875E08415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F993299F-3E8A-4BF7-9C3D-B9F22CF94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95" y="910043"/>
            <a:ext cx="9195468" cy="5286104"/>
          </a:xfrm>
        </p:spPr>
        <p:txBody>
          <a:bodyPr rtlCol="0">
            <a:noAutofit/>
          </a:bodyPr>
          <a:lstStyle/>
          <a:p>
            <a:pPr>
              <a:lnSpc>
                <a:spcPct val="150000"/>
              </a:lnSpc>
            </a:pP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Інвестиційний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портфель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цілеспрямовано сформована сукупність об’єктів фінансового 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реального інвестування, призначена для реалізації попередньо розробленої стратегії, що визначає інвестиційну мету</a:t>
            </a: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Інвестиційний 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портфель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це агреговане поняття, що поєднує два типи портфелів — портфель реальних проектів і портфель фінансових активів.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 13">
            <a:extLst>
              <a:ext uri="{FF2B5EF4-FFF2-40B4-BE49-F238E27FC236}">
                <a16:creationId xmlns:a16="http://schemas.microsoft.com/office/drawing/2014/main" id="{D1006911-EDB8-4CDF-AEAA-A3FA060851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81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24634" y="82418"/>
            <a:ext cx="72473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Класифікація (типізація) інвестиційних портфелів</a:t>
            </a:r>
            <a:endParaRPr lang="ru-RU" sz="2400" b="1" dirty="0">
              <a:ln w="9525">
                <a:solidFill>
                  <a:srgbClr val="FF0000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074" name="Picture 2" descr="Инвестор картинки - 66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445" y="1320013"/>
            <a:ext cx="3951114" cy="406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араллелограмм 18"/>
          <p:cNvSpPr/>
          <p:nvPr/>
        </p:nvSpPr>
        <p:spPr>
          <a:xfrm>
            <a:off x="5693581" y="0"/>
            <a:ext cx="6475585" cy="6858000"/>
          </a:xfrm>
          <a:prstGeom prst="parallelogram">
            <a:avLst/>
          </a:prstGeom>
          <a:solidFill>
            <a:srgbClr val="C6D8D7">
              <a:alpha val="65098"/>
            </a:srgb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4244" y="4533213"/>
            <a:ext cx="7968343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Портфель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фінансових активів, що представлений сукупністю винятково цінних паперів, дістав назву 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портфеля цінних паперів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</a:rPr>
              <a:t>. Він формується зазвичай після визначення інвестиційної політики компанії і після формування портфеля реальних інвестиційних проектів, якщо такі інвестиції передбачені інвестором. </a:t>
            </a:r>
            <a:endParaRPr lang="ru-RU" dirty="0"/>
          </a:p>
        </p:txBody>
      </p:sp>
      <p:grpSp>
        <p:nvGrpSpPr>
          <p:cNvPr id="2" name="Полотно 1"/>
          <p:cNvGrpSpPr/>
          <p:nvPr/>
        </p:nvGrpSpPr>
        <p:grpSpPr>
          <a:xfrm>
            <a:off x="124634" y="517661"/>
            <a:ext cx="7604714" cy="4018961"/>
            <a:chOff x="0" y="0"/>
            <a:chExt cx="5908675" cy="2251075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0" y="0"/>
              <a:ext cx="5908675" cy="2251075"/>
            </a:xfrm>
            <a:prstGeom prst="rect">
              <a:avLst/>
            </a:prstGeom>
            <a:ln w="6350"/>
          </p:spPr>
        </p:sp>
        <p:sp>
          <p:nvSpPr>
            <p:cNvPr id="4" name="Прямоугольник 3"/>
            <p:cNvSpPr/>
            <p:nvPr/>
          </p:nvSpPr>
          <p:spPr>
            <a:xfrm>
              <a:off x="1224863" y="77602"/>
              <a:ext cx="3131167" cy="474453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Ознаки типізації інвестиційних портфелів</a:t>
              </a:r>
              <a:endPara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24380" y="810732"/>
              <a:ext cx="1181822" cy="55209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За рівнем ризику</a:t>
              </a:r>
              <a:endPara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371607" y="1587972"/>
              <a:ext cx="1393127" cy="49162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За спеціалізацією</a:t>
              </a:r>
              <a:endPara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1466179" y="810732"/>
              <a:ext cx="1238316" cy="55209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За метою інвестування</a:t>
              </a:r>
              <a:endPara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040912" y="810733"/>
              <a:ext cx="1185732" cy="55209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sz="16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За терміном існування</a:t>
              </a:r>
              <a:endPara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560762" y="810634"/>
              <a:ext cx="1207922" cy="560717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За видом</a:t>
              </a:r>
              <a:endPara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2859463" y="1587883"/>
              <a:ext cx="1472578" cy="483080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50000"/>
                </a:lnSpc>
                <a:spcAft>
                  <a:spcPts val="0"/>
                </a:spcAft>
              </a:pPr>
              <a:r>
                <a:rPr lang="uk-UA" sz="1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За стратегією управління</a:t>
              </a:r>
              <a:endParaRPr lang="ru-RU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  <p:cxnSp>
          <p:nvCxnSpPr>
            <p:cNvPr id="11" name="Прямая со стрелкой 10"/>
            <p:cNvCxnSpPr>
              <a:endCxn id="5" idx="0"/>
            </p:cNvCxnSpPr>
            <p:nvPr/>
          </p:nvCxnSpPr>
          <p:spPr>
            <a:xfrm flipH="1">
              <a:off x="715290" y="551852"/>
              <a:ext cx="2255007" cy="25888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>
              <a:stCxn id="4" idx="2"/>
            </p:cNvCxnSpPr>
            <p:nvPr/>
          </p:nvCxnSpPr>
          <p:spPr>
            <a:xfrm>
              <a:off x="2790447" y="551979"/>
              <a:ext cx="2065190" cy="24976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/>
            <p:cNvCxnSpPr/>
            <p:nvPr/>
          </p:nvCxnSpPr>
          <p:spPr>
            <a:xfrm flipH="1">
              <a:off x="2303253" y="552003"/>
              <a:ext cx="556201" cy="2499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/>
            <p:cNvCxnSpPr/>
            <p:nvPr/>
          </p:nvCxnSpPr>
          <p:spPr>
            <a:xfrm>
              <a:off x="2859454" y="552003"/>
              <a:ext cx="522101" cy="24986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Прямая со стрелкой 14"/>
            <p:cNvCxnSpPr/>
            <p:nvPr/>
          </p:nvCxnSpPr>
          <p:spPr>
            <a:xfrm flipH="1">
              <a:off x="2704686" y="567628"/>
              <a:ext cx="154567" cy="103572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/>
            <p:cNvCxnSpPr/>
            <p:nvPr/>
          </p:nvCxnSpPr>
          <p:spPr>
            <a:xfrm>
              <a:off x="2858847" y="567416"/>
              <a:ext cx="128902" cy="102017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41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мка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77E783-5AB8-45E6-9E56-AE40075231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541854-87B3-4953-A183-EF3BD285377B}">
  <ds:schemaRefs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terms/"/>
    <ds:schemaRef ds:uri="71af3243-3dd4-4a8d-8c0d-dd76da1f02a5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FB9BFA2-1FA5-44A1-B975-10D6BF58EC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Архитектура</Template>
  <TotalTime>0</TotalTime>
  <Words>2043</Words>
  <Application>Microsoft Office PowerPoint</Application>
  <PresentationFormat>Широкоэкранный</PresentationFormat>
  <Paragraphs>159</Paragraphs>
  <Slides>19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Corbel</vt:lpstr>
      <vt:lpstr>Times New Roman</vt:lpstr>
      <vt:lpstr>Wingdings 2</vt:lpstr>
      <vt:lpstr>Рамка</vt:lpstr>
      <vt:lpstr>Презентация PowerPoint</vt:lpstr>
      <vt:lpstr>Презентация PowerPoint</vt:lpstr>
      <vt:lpstr>Портфельні інвестиції за законодавством - це господарські операції, які передбачають придбання цінних пaпepів, деривативів та інших фінансових активів за кошти на фондовому ринку </vt:lpstr>
      <vt:lpstr>Презентация PowerPoint</vt:lpstr>
      <vt:lpstr>Презентация PowerPoint</vt:lpstr>
      <vt:lpstr>Презентация PowerPoint</vt:lpstr>
      <vt:lpstr>Презентация PowerPoint</vt:lpstr>
      <vt:lpstr>    Інвестиційний портфель — цілеспрямовано сформована сукупність об’єктів фінансового та реального інвестування, призначена для реалізації попередньо розробленої стратегії, що визначає інвестиційну мету.    Інвестиційний портфель — це агреговане поняття, що поєднує два типи портфелів — портфель реальних проектів і портфель фінансових активів. </vt:lpstr>
      <vt:lpstr>Презентация PowerPoint</vt:lpstr>
      <vt:lpstr>Презентация PowerPoint</vt:lpstr>
      <vt:lpstr>Презентация PowerPoint</vt:lpstr>
      <vt:lpstr>Презентация PowerPoint</vt:lpstr>
      <vt:lpstr>   Залежно від типу інвестора розрізняють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2023-03-02T10:44:33Z</dcterms:created>
  <dcterms:modified xsi:type="dcterms:W3CDTF">2023-03-03T17:29:06Z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