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>
      <p:cViewPr>
        <p:scale>
          <a:sx n="72" d="100"/>
          <a:sy n="72" d="100"/>
        </p:scale>
        <p:origin x="1617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8:49:55.7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1T09:19:25.8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24575,'0'0'-8191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w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995678"/>
            <a:ext cx="85324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/>
            <a:r>
              <a:rPr lang="uk-UA" sz="1800" b="1" cap="all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ПлАН</a:t>
            </a:r>
            <a:endParaRPr lang="uk-UA" sz="1800" b="1" cap="all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r"/>
            <a:r>
              <a:rPr lang="uk-UA" sz="18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18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uk-UA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Розчини. </a:t>
            </a:r>
            <a:r>
              <a:rPr lang="ru-UA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</a:t>
            </a:r>
            <a:r>
              <a:rPr lang="uk-UA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озчинність</a:t>
            </a:r>
            <a:r>
              <a:rPr lang="uk-UA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Способи вираження концентрації розчинів.</a:t>
            </a:r>
            <a:endParaRPr lang="ru-UA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r"/>
            <a:r>
              <a:rPr lang="uk-UA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1.1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Розчини. Розчинність речовини.</a:t>
            </a:r>
            <a:endParaRPr lang="ru-U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r"/>
            <a:r>
              <a:rPr lang="uk-UA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1.2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Способи вираження концентрації розчинів.</a:t>
            </a:r>
            <a:endParaRPr lang="ru-U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r"/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uk-UA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Техніка приготування і зберігання приблизних розчинів.</a:t>
            </a:r>
            <a:endParaRPr lang="ru-UA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r"/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uk-UA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.1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Приготування розчинів солей.</a:t>
            </a:r>
            <a:endParaRPr lang="ru-U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r"/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uk-UA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.2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Приготування розчинів лугів.</a:t>
            </a:r>
            <a:endParaRPr lang="ru-U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r"/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uk-UA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.3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Приготування розчинів кислот.</a:t>
            </a:r>
            <a:endParaRPr lang="ru-U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r"/>
            <a:r>
              <a:rPr lang="ru-RU" sz="18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uk-UA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Техніка приготування і зберігання точних розчинів.</a:t>
            </a:r>
            <a:endParaRPr lang="ru-UA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r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Приготування розчинів з </a:t>
            </a:r>
            <a:r>
              <a:rPr lang="uk-UA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фіксаналів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U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547664" y="2728943"/>
            <a:ext cx="38164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cap="all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Приготування розчинів</a:t>
            </a:r>
            <a:endParaRPr lang="ru-UA" sz="3200" dirty="0">
              <a:solidFill>
                <a:srgbClr val="00B0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5B3CDCBC-59B9-4ACC-8129-05E639D44CEB}"/>
              </a:ext>
            </a:extLst>
          </p:cNvPr>
          <p:cNvSpPr txBox="1">
            <a:spLocks/>
          </p:cNvSpPr>
          <p:nvPr/>
        </p:nvSpPr>
        <p:spPr>
          <a:xfrm>
            <a:off x="8676456" y="32523"/>
            <a:ext cx="378804" cy="332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U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7D0A154D-7677-4F47-A61F-785AF60F3C2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15616" y="188640"/>
            <a:ext cx="8028384" cy="6480719"/>
          </a:xfrm>
        </p:spPr>
        <p:txBody>
          <a:bodyPr/>
          <a:lstStyle/>
          <a:p>
            <a:pPr algn="ctr"/>
            <a:r>
              <a:rPr lang="uk-UA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Молярна концентрація еквівалента </a:t>
            </a:r>
            <a:br>
              <a:rPr lang="ru-UA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(нормальна концентрація − </a:t>
            </a:r>
            <a:r>
              <a:rPr lang="uk-UA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</a:t>
            </a:r>
            <a:r>
              <a:rPr lang="en-US" sz="2000" b="1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uk-UA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показує, </a:t>
            </a:r>
            <a:br>
              <a:rPr lang="ru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скільки моль-еквівалентів речовини міститься </a:t>
            </a:r>
            <a:br>
              <a:rPr lang="ru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1 л розчину і визначається за формулою:</a:t>
            </a:r>
            <a:endParaRPr lang="ru-UA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UA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</a:t>
            </a:r>
            <a:r>
              <a:rPr lang="uk-UA" sz="20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</a:t>
            </a: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ru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</a:t>
            </a: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uk-UA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(моль-</a:t>
            </a:r>
            <a:r>
              <a:rPr lang="uk-UA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екв</a:t>
            </a:r>
            <a:r>
              <a:rPr lang="uk-UA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/л)</a:t>
            </a:r>
            <a:r>
              <a:rPr lang="ru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 algn="just"/>
            <a:endParaRPr lang="ru-UA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звідки</a:t>
            </a:r>
            <a:endParaRPr lang="ru-UA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uk-UA" sz="20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речовини</a:t>
            </a: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</a:t>
            </a:r>
            <a:r>
              <a:rPr lang="en-US" sz="20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</a:t>
            </a:r>
            <a:r>
              <a:rPr lang="uk-UA" sz="2000" baseline="-25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екв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uk-UA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, </a:t>
            </a:r>
            <a:r>
              <a:rPr lang="uk-UA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(г)</a:t>
            </a:r>
            <a:endParaRPr lang="ru-UA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uk-UA" sz="20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розчину</a:t>
            </a: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</a:t>
            </a:r>
            <a:endParaRPr lang="ru-UA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UA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(л)</a:t>
            </a:r>
            <a:endParaRPr lang="ru-UA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9580" algn="just"/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Молярні маси еквівалентів визначають за формулою: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uk-UA" sz="1800" baseline="-25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екв</a:t>
            </a:r>
            <a:r>
              <a:rPr lang="uk-UA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речовини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ru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,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де: М − молярна маса речовини; </a:t>
            </a:r>
            <a:endParaRPr lang="ru-UA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U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-валентність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(для елементів); </a:t>
            </a:r>
            <a:endParaRPr lang="ru-UA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основність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(для кислот); </a:t>
            </a: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кислотність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(для основ); </a:t>
            </a:r>
            <a:endParaRPr lang="ru-UA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заряд атома металу х кількість атомів металу </a:t>
            </a:r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(для солей)</a:t>
            </a:r>
            <a:endParaRPr lang="ru-U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47D97075-BD8A-4CEA-99C8-8F52EEA8FA57}"/>
              </a:ext>
            </a:extLst>
          </p:cNvPr>
          <p:cNvSpPr txBox="1">
            <a:spLocks/>
          </p:cNvSpPr>
          <p:nvPr/>
        </p:nvSpPr>
        <p:spPr>
          <a:xfrm>
            <a:off x="8532440" y="32522"/>
            <a:ext cx="522820" cy="3721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U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AB2331C-A56C-493D-882E-C66EA7823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4BEE0326-6B8B-4AF1-A8AF-0508038CAE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14298"/>
              </p:ext>
            </p:extLst>
          </p:nvPr>
        </p:nvGraphicFramePr>
        <p:xfrm>
          <a:off x="2195736" y="1542290"/>
          <a:ext cx="1224136" cy="1010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71500" imgH="457200" progId="Equation.3">
                  <p:embed/>
                </p:oleObj>
              </mc:Choice>
              <mc:Fallback>
                <p:oleObj r:id="rId2" imgW="5715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542290"/>
                        <a:ext cx="1224136" cy="10103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>
            <a:extLst>
              <a:ext uri="{FF2B5EF4-FFF2-40B4-BE49-F238E27FC236}">
                <a16:creationId xmlns:a16="http://schemas.microsoft.com/office/drawing/2014/main" id="{5D309DB3-84CD-4741-B986-99F0D522D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941" y="3559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67454518-728B-4395-8AA6-CB5F70C7C2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459257"/>
              </p:ext>
            </p:extLst>
          </p:nvPr>
        </p:nvGraphicFramePr>
        <p:xfrm>
          <a:off x="3148941" y="3559863"/>
          <a:ext cx="8255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647700" imgH="457200" progId="Equation.3">
                  <p:embed/>
                </p:oleObj>
              </mc:Choice>
              <mc:Fallback>
                <p:oleObj r:id="rId4" imgW="6477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941" y="3559863"/>
                        <a:ext cx="82550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>
            <a:extLst>
              <a:ext uri="{FF2B5EF4-FFF2-40B4-BE49-F238E27FC236}">
                <a16:creationId xmlns:a16="http://schemas.microsoft.com/office/drawing/2014/main" id="{D09FCF3C-D028-4B24-A8F4-CB80AB5A0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872" y="5024811"/>
            <a:ext cx="1787424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946985B6-EA70-4E0C-8F9E-D5CB6CCCF5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28204"/>
              </p:ext>
            </p:extLst>
          </p:nvPr>
        </p:nvGraphicFramePr>
        <p:xfrm>
          <a:off x="2973016" y="5042344"/>
          <a:ext cx="446856" cy="769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28501" imgH="393529" progId="Equation.3">
                  <p:embed/>
                </p:oleObj>
              </mc:Choice>
              <mc:Fallback>
                <p:oleObj r:id="rId6" imgW="228501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016" y="5042344"/>
                        <a:ext cx="446856" cy="7695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1">
            <a:extLst>
              <a:ext uri="{FF2B5EF4-FFF2-40B4-BE49-F238E27FC236}">
                <a16:creationId xmlns:a16="http://schemas.microsoft.com/office/drawing/2014/main" id="{5C7523E9-7013-402D-8129-0CA967E83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9460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C7675636-133D-431C-9639-AF70D04EE9B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27584" y="35724"/>
            <a:ext cx="8155668" cy="6492822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uk-U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Наприклад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algn="ctr">
              <a:spcBef>
                <a:spcPts val="0"/>
              </a:spcBef>
              <a:buFont typeface="Times New Roman" panose="02020603050405020304" pitchFamily="18" charset="0"/>
              <a:buChar char="−"/>
            </a:pPr>
            <a: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якщо в 1 л розчину знаходиться 0,1 еквівалент речовини, </a:t>
            </a:r>
            <a:b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 він називається </a:t>
            </a:r>
            <a:r>
              <a:rPr lang="uk-UA" sz="20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децинормальним</a:t>
            </a:r>
            <a:r>
              <a:rPr lang="ru-UA" sz="2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позначається</a:t>
            </a:r>
            <a:r>
              <a:rPr lang="uk-U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0,1 н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algn="ctr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algn="ctr">
              <a:spcBef>
                <a:spcPts val="0"/>
              </a:spcBef>
              <a:buFont typeface="Times New Roman" panose="02020603050405020304" pitchFamily="18" charset="0"/>
              <a:buChar char="−"/>
            </a:pPr>
            <a: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якщо розчин містить 0,01 еквівалент речовини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1 л розчину, то він </a:t>
            </a:r>
            <a:r>
              <a:rPr lang="uk-UA" sz="20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сантинормальний</a:t>
            </a:r>
            <a:r>
              <a:rPr lang="ru-UA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UA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позначається</a:t>
            </a:r>
            <a:r>
              <a:rPr lang="uk-U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0,01 н.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000" b="1" dirty="0">
              <a:solidFill>
                <a:srgbClr val="00B0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Еквівалент</a:t>
            </a:r>
            <a:r>
              <a:rPr lang="uk-UA" sz="20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 кількість, яка з’єднується з 1 атомом Гідрогену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або заміщає ту ж кількість атомів </a:t>
            </a:r>
            <a:r>
              <a:rPr lang="ru-UA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Гідрогену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хімічних реакціях. 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0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Еквівалент</a:t>
            </a:r>
            <a:r>
              <a:rPr lang="uk-UA" sz="20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складної</a:t>
            </a:r>
            <a:r>
              <a:rPr lang="uk-UA" sz="20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сполуки</a:t>
            </a:r>
            <a:r>
              <a:rPr lang="uk-UA" sz="20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це така її кількість,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яка в даній реакції відповідає (еквівалентно) 1 Гідрогену.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0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Еквівалентна маса 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 маса 1 еквівалента елементу.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0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</a:t>
            </a:r>
            <a:r>
              <a:rPr lang="ru-RU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кв</a:t>
            </a: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</a:t>
            </a:r>
            <a:r>
              <a:rPr lang="ru-RU" sz="20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валент</a:t>
            </a:r>
            <a:r>
              <a:rPr lang="ru-RU" sz="20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</a:t>
            </a:r>
            <a:r>
              <a:rPr lang="ru-RU" sz="20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лемента</a:t>
            </a:r>
            <a:r>
              <a:rPr lang="ru-RU" sz="20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дорівнює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</a:t>
            </a:r>
            <a:r>
              <a:rPr lang="uk-UA" sz="2000" b="1" baseline="-25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елемента</a:t>
            </a:r>
            <a:r>
              <a:rPr lang="uk-UA" sz="2000" b="1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uk-U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 / СО </a:t>
            </a:r>
            <a:endParaRPr lang="ru-UA" sz="20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де: М – </a:t>
            </a:r>
            <a:r>
              <a:rPr lang="ru-RU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мольна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маса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</a:t>
            </a:r>
            <a:r>
              <a:rPr lang="ru-RU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лемента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 – </a:t>
            </a:r>
            <a:r>
              <a:rPr lang="ru-RU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</a:t>
            </a:r>
            <a:r>
              <a:rPr lang="ru-RU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нь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окис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</a:t>
            </a:r>
            <a:r>
              <a:rPr lang="ru-RU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ен</a:t>
            </a:r>
            <a: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 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</a:t>
            </a:r>
            <a:r>
              <a:rPr lang="ru-RU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лемента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валентн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</a:t>
            </a:r>
            <a:r>
              <a:rPr lang="ru-RU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сть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</a:t>
            </a:r>
            <a:r>
              <a:rPr lang="uk-UA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полуці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2774F608-7520-4BD8-BDFD-5BD46112502B}"/>
              </a:ext>
            </a:extLst>
          </p:cNvPr>
          <p:cNvSpPr txBox="1">
            <a:spLocks/>
          </p:cNvSpPr>
          <p:nvPr/>
        </p:nvSpPr>
        <p:spPr>
          <a:xfrm>
            <a:off x="8532440" y="32522"/>
            <a:ext cx="522820" cy="3721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U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004671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807A9285-336F-41A0-8339-91BA7A2099B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15616" y="57095"/>
            <a:ext cx="7939644" cy="6800905"/>
          </a:xfrm>
        </p:spPr>
        <p:txBody>
          <a:bodyPr/>
          <a:lstStyle/>
          <a:p>
            <a:pPr indent="450215" algn="ctr">
              <a:spcBef>
                <a:spcPts val="0"/>
              </a:spcBef>
            </a:pP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</a:t>
            </a:r>
            <a:r>
              <a:rPr lang="ru-RU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кв</a:t>
            </a: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</a:t>
            </a:r>
            <a:r>
              <a:rPr lang="ru-RU" sz="20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валент</a:t>
            </a:r>
            <a:r>
              <a:rPr lang="ru-RU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кислот</a:t>
            </a: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uk-UA" sz="20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дорівнює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0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</a:t>
            </a:r>
            <a:r>
              <a:rPr lang="uk-UA" sz="2000" b="1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кислоти 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uk-U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 / х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ru-UA" sz="20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ctr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ctr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де: М – </a:t>
            </a:r>
            <a:r>
              <a:rPr lang="ru-RU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мольна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маса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кислот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ctr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 – </a:t>
            </a:r>
            <a:r>
              <a:rPr lang="ru-RU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</a:t>
            </a:r>
            <a:r>
              <a:rPr lang="ru-RU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сть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кислот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ctr">
              <a:spcBef>
                <a:spcPts val="0"/>
              </a:spcBef>
            </a:pP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</a:t>
            </a:r>
            <a:r>
              <a:rPr lang="ru-RU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кв</a:t>
            </a: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</a:t>
            </a:r>
            <a:r>
              <a:rPr lang="ru-RU" sz="20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валент</a:t>
            </a:r>
            <a:r>
              <a:rPr lang="ru-RU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основ</a:t>
            </a: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uk-UA" sz="20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дорівнює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0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</a:t>
            </a:r>
            <a:r>
              <a:rPr lang="uk-UA" sz="2000" b="1" baseline="-25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основи</a:t>
            </a:r>
            <a:r>
              <a:rPr lang="uk-UA" sz="2000" b="1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uk-U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 / у,</a:t>
            </a:r>
            <a:endParaRPr lang="ru-UA" sz="20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ctr">
              <a:spcBef>
                <a:spcPts val="0"/>
              </a:spcBef>
            </a:pPr>
            <a:r>
              <a:rPr lang="uk-U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20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ctr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де: М – </a:t>
            </a:r>
            <a:r>
              <a:rPr lang="ru-RU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мольна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маса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основ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ctr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– </a:t>
            </a:r>
            <a:r>
              <a:rPr lang="ru-RU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кислотн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</a:t>
            </a:r>
            <a:r>
              <a:rPr lang="ru-RU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сть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основ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ctr">
              <a:spcBef>
                <a:spcPts val="0"/>
              </a:spcBef>
            </a:pPr>
            <a:r>
              <a:rPr lang="uk-UA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ctr">
              <a:spcBef>
                <a:spcPts val="0"/>
              </a:spcBef>
            </a:pP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Еквівалент солі</a:t>
            </a:r>
            <a:r>
              <a:rPr lang="uk-UA" sz="20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дорівнює:  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0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</a:t>
            </a:r>
            <a:r>
              <a:rPr lang="uk-UA" sz="2000" b="1" baseline="-25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солі</a:t>
            </a:r>
            <a:r>
              <a:rPr lang="uk-U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М / 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uk-U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∙ 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uk-U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ru-UA" sz="20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ctr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ctr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де: М – </a:t>
            </a:r>
            <a:r>
              <a:rPr lang="ru-RU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мольна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маса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сол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ctr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валентн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</a:t>
            </a:r>
            <a:r>
              <a:rPr lang="ru-RU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сть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кат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металу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ctr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 – 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кількість 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атом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кат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с</a:t>
            </a:r>
            <a:r>
              <a:rPr lang="uk-UA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полуці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D57919A2-CF7B-4CAB-8119-7450BF3B44E7}"/>
              </a:ext>
            </a:extLst>
          </p:cNvPr>
          <p:cNvSpPr txBox="1">
            <a:spLocks/>
          </p:cNvSpPr>
          <p:nvPr/>
        </p:nvSpPr>
        <p:spPr>
          <a:xfrm>
            <a:off x="8532440" y="32522"/>
            <a:ext cx="522820" cy="3721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U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764961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DC2A429E-7062-44E4-A404-20D4BB0D33F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84908" y="377735"/>
            <a:ext cx="7407571" cy="6336704"/>
          </a:xfrm>
        </p:spPr>
        <p:txBody>
          <a:bodyPr/>
          <a:lstStyle/>
          <a:p>
            <a:pPr indent="450215" algn="ctr">
              <a:spcBef>
                <a:spcPts val="0"/>
              </a:spcBef>
            </a:pP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Наприклад</a:t>
            </a:r>
            <a:r>
              <a:rPr lang="ru-RU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ru-UA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 </a:t>
            </a: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еквівалент Оксигену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(О) дорівнює: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Ео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16 / 2 = 8 г-</a:t>
            </a:r>
            <a:r>
              <a:rPr lang="uk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екв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 </a:t>
            </a: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еквівалент карбонатної кислоти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(Н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дорівнює: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Н2СО3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62 / 2 = 31 г-</a:t>
            </a:r>
            <a:r>
              <a:rPr lang="uk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екв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 </a:t>
            </a: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еквівалент натрій гідроксиду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NaOH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дорівнює: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</a:t>
            </a:r>
            <a:r>
              <a:rPr lang="en-US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NaOH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40 / 1 = 40 г-</a:t>
            </a:r>
            <a:r>
              <a:rPr lang="uk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екв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 </a:t>
            </a: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еквівалент кальцій хлориду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CaCl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дорівнює: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</a:t>
            </a:r>
            <a:r>
              <a:rPr lang="en-US" sz="1800" baseline="-25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CaCl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111 / 2 ∙ 1 = 55,5 г-</a:t>
            </a:r>
            <a:r>
              <a:rPr lang="uk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екв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3679D707-8B6A-4A99-9BD2-DA3ADA80E6C8}"/>
              </a:ext>
            </a:extLst>
          </p:cNvPr>
          <p:cNvSpPr txBox="1">
            <a:spLocks/>
          </p:cNvSpPr>
          <p:nvPr/>
        </p:nvSpPr>
        <p:spPr>
          <a:xfrm>
            <a:off x="8532440" y="32522"/>
            <a:ext cx="522820" cy="3721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U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966464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32522"/>
            <a:ext cx="5940152" cy="3901103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приготування розчинів </a:t>
            </a:r>
            <a:br>
              <a:rPr lang="ru-UA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слід використовувати </a:t>
            </a: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чисті речовини </a:t>
            </a:r>
            <a:b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</a:t>
            </a: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дистильовану воду. </a:t>
            </a:r>
            <a:endParaRPr lang="ru-UA" sz="2000" b="1" dirty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Необхідно підготувати хімічний посуд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приготування розчинів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 посуд для їх зберігання. 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Посуд для приготування та зберігання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розчинів повинен бути добре вимитим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проточною і дистильованою водою, сухим</a:t>
            </a:r>
            <a: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5768DC98-F718-4EDF-B6E9-F7E0D7D3AA16}"/>
              </a:ext>
            </a:extLst>
          </p:cNvPr>
          <p:cNvSpPr txBox="1">
            <a:spLocks/>
          </p:cNvSpPr>
          <p:nvPr/>
        </p:nvSpPr>
        <p:spPr>
          <a:xfrm>
            <a:off x="8460432" y="32522"/>
            <a:ext cx="594828" cy="3721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U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333670-0B6C-468F-9DCD-3396C921D9F8}"/>
              </a:ext>
            </a:extLst>
          </p:cNvPr>
          <p:cNvSpPr txBox="1"/>
          <p:nvPr/>
        </p:nvSpPr>
        <p:spPr>
          <a:xfrm>
            <a:off x="1259632" y="3789040"/>
            <a:ext cx="78843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Перед тим, як готувати розчин, </a:t>
            </a:r>
            <a:r>
              <a:rPr lang="ru-UA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необхідно</a:t>
            </a: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розрахувати </a:t>
            </a:r>
            <a:br>
              <a:rPr lang="ru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кількість розчиненої речовини </a:t>
            </a: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</a:t>
            </a: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кількість розчинника</a:t>
            </a: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UA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приготуванні </a:t>
            </a: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приблизних розчинів </a:t>
            </a: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кількість розчиненої </a:t>
            </a:r>
            <a:br>
              <a:rPr lang="ru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речовини розраховують з точністю </a:t>
            </a: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десятих </a:t>
            </a:r>
            <a:r>
              <a:rPr lang="uk-UA" sz="20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долей</a:t>
            </a: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br>
              <a:rPr lang="ru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значення молекулярних мас беруть </a:t>
            </a: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цілих чисел</a:t>
            </a:r>
            <a:r>
              <a:rPr lang="ru-UA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algn="ctr">
              <a:spcBef>
                <a:spcPts val="0"/>
              </a:spcBef>
            </a:pP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розрахунку кількості рідини </a:t>
            </a: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долі </a:t>
            </a:r>
            <a:r>
              <a:rPr lang="uk-UA" sz="20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мілілітра</a:t>
            </a: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не враховують</a:t>
            </a: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UA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Техніка приготування розчинів різних речовин різна</a:t>
            </a: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UA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545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B211D9D1-7CE9-4C47-8B39-7D51A966118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32522"/>
            <a:ext cx="6948264" cy="3655379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Приготування приблизних розчинів</a:t>
            </a:r>
            <a:endParaRPr lang="ru-UA" sz="2000" dirty="0">
              <a:solidFill>
                <a:srgbClr val="00B0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Зважують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 технохімічних терезах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наважку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 точністю 0,1-0,01 г.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Розраховують масу розчинника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необхідного для приготування розчину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необхідної концентрації.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Розраховують об’єм розчинника,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виходячи з його маси і густини.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Відміряють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 допомогою мірного циліндру,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необхідний для приготування розчину, </a:t>
            </a:r>
            <a:r>
              <a:rPr lang="uk-U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об’єм рідини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2A8624E4-0B4E-4E9F-BD54-07F06EE874EA}"/>
              </a:ext>
            </a:extLst>
          </p:cNvPr>
          <p:cNvSpPr txBox="1">
            <a:spLocks/>
          </p:cNvSpPr>
          <p:nvPr/>
        </p:nvSpPr>
        <p:spPr>
          <a:xfrm>
            <a:off x="8460432" y="32522"/>
            <a:ext cx="594828" cy="3721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U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1DEFFC-CA9D-4856-A978-4A60636E7D03}"/>
              </a:ext>
            </a:extLst>
          </p:cNvPr>
          <p:cNvSpPr txBox="1"/>
          <p:nvPr/>
        </p:nvSpPr>
        <p:spPr>
          <a:xfrm>
            <a:off x="2627784" y="3687901"/>
            <a:ext cx="642747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uk-UA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Переносять</a:t>
            </a:r>
            <a:r>
              <a:rPr lang="uk-UA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речовину</a:t>
            </a: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яку зважили, </a:t>
            </a:r>
            <a:br>
              <a:rPr lang="ru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хімічний стакан (або в плоскодонну колбу). </a:t>
            </a:r>
            <a:br>
              <a:rPr lang="ru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цьому обов’язково промити хімічний стакан </a:t>
            </a:r>
            <a:b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зважування рідиною із циліндру </a:t>
            </a:r>
            <a:br>
              <a:rPr lang="ru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 переливають в хімічний стакан залишок рідини.</a:t>
            </a:r>
            <a:endParaRPr lang="ru-UA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Розчиняють наважку речовини</a:t>
            </a: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br>
              <a:rPr lang="ru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розрахованій кількості рідини, </a:t>
            </a:r>
            <a:b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перемішують за допомогою скляної палички.</a:t>
            </a:r>
            <a:endParaRPr lang="ru-UA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</a:t>
            </a: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прискорення розчинення </a:t>
            </a:r>
            <a:r>
              <a:rPr lang="uk-UA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хімічний стакан </a:t>
            </a:r>
            <a:br>
              <a:rPr lang="ru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 розчином можна підігріти</a:t>
            </a:r>
            <a:r>
              <a:rPr lang="ru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799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B95460EC-CA98-4F85-B5CB-EC698F7E958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-108520" y="0"/>
            <a:ext cx="6912768" cy="3501008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</a:t>
            </a:r>
            <a:r>
              <a:rPr lang="uk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озчини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зберігають у </a:t>
            </a:r>
            <a:r>
              <a:rPr lang="uk-UA" sz="1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бутилях</a:t>
            </a: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u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відповідного об’єму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 підібраною пробкою.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Найкраще зберігати розчини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</a:t>
            </a:r>
            <a:r>
              <a:rPr lang="ru-UA" sz="1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бутилях</a:t>
            </a: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 притертою пробкою</a:t>
            </a:r>
            <a:r>
              <a:rPr lang="ru-UA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розчини лугів, </a:t>
            </a:r>
            <a:endParaRPr lang="ru-UA" sz="1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lang="uk-UA" sz="1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закрива</a:t>
            </a:r>
            <a:r>
              <a:rPr lang="ru-UA" sz="1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ють</a:t>
            </a: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скляними притертими пробками</a:t>
            </a:r>
            <a: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Розчини лугів не можна зберігати в звичайних скляних </a:t>
            </a:r>
            <a:br>
              <a:rPr lang="ru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банках довгий час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так як проходить </a:t>
            </a: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вилуговування скла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цьому бутель для </a:t>
            </a:r>
            <a:r>
              <a:rPr lang="uk-UA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зберігання розчину лугів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покривають всередині парафіном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Бутель </a:t>
            </a:r>
            <a:r>
              <a:rPr lang="uk-UA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закривають хлоркальцієвою трубкою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яка заповнена натрієвим вапном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захисту від карбон (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IV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оксиду.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19BF5BE7-BE9E-41B4-80DB-D2B60FF1BAF0}"/>
              </a:ext>
            </a:extLst>
          </p:cNvPr>
          <p:cNvSpPr txBox="1">
            <a:spLocks/>
          </p:cNvSpPr>
          <p:nvPr/>
        </p:nvSpPr>
        <p:spPr>
          <a:xfrm>
            <a:off x="8460432" y="32522"/>
            <a:ext cx="594828" cy="3721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U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7368E-47BD-4E02-9FBD-4820268BB4E8}"/>
              </a:ext>
            </a:extLst>
          </p:cNvPr>
          <p:cNvSpPr txBox="1"/>
          <p:nvPr/>
        </p:nvSpPr>
        <p:spPr>
          <a:xfrm>
            <a:off x="1115616" y="3441680"/>
            <a:ext cx="786763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Якщо розчин готується в невеликій кількості, </a:t>
            </a:r>
            <a:endParaRPr lang="ru-U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який буде використаний впродовж одного дня, його не обов’язково </a:t>
            </a:r>
            <a:br>
              <a:rPr lang="ru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переливати в бутель, а можна залишити в </a:t>
            </a:r>
            <a:r>
              <a:rPr lang="ru-UA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мірній</a:t>
            </a:r>
            <a:r>
              <a:rPr lang="ru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колбі. </a:t>
            </a:r>
            <a:endParaRPr lang="ru-UA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бутель, в якому буде зберігатися розчин, приклеюють етикетку, </a:t>
            </a:r>
            <a:br>
              <a:rPr lang="ru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 вказують, який розчин в ньому знаходиться </a:t>
            </a:r>
            <a:br>
              <a:rPr lang="ru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 коли він був приготовлений. </a:t>
            </a:r>
            <a:endParaRPr lang="ru-U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UA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uk-UA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калію нітрат, KNO</a:t>
            </a:r>
            <a:r>
              <a:rPr lang="uk-UA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10%-й розчин, </a:t>
            </a:r>
            <a:r>
              <a:rPr lang="ru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07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05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.202</a:t>
            </a:r>
            <a:r>
              <a:rPr lang="ru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UA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Якщо розчин приготовлений для використання впродовж дня, </a:t>
            </a:r>
            <a:br>
              <a:rPr lang="ru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колбі необхідно написати (спеціальним восковим олівцем) </a:t>
            </a:r>
            <a:br>
              <a:rPr lang="ru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формулу розчиненої речовини та концентрацію розчину,</a:t>
            </a:r>
            <a:r>
              <a:rPr lang="uk-UA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u-UA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HCl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5%.</a:t>
            </a:r>
            <a:endParaRPr lang="ru-U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421FF5FC-4F29-4981-84D9-C92903D4FD35}"/>
                  </a:ext>
                </a:extLst>
              </p14:cNvPr>
              <p14:cNvContentPartPr/>
              <p14:nvPr/>
            </p14:nvContentPartPr>
            <p14:xfrm>
              <a:off x="5568508" y="2979773"/>
              <a:ext cx="360" cy="360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421FF5FC-4F29-4981-84D9-C92903D4FD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64188" y="2975453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7550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5BCC67AB-489E-4CB5-84FF-37B1B9AAA11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45943"/>
            <a:ext cx="6732240" cy="3887113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Приготування розчинів солей</a:t>
            </a:r>
            <a:endParaRPr lang="ru-UA" sz="2000" dirty="0">
              <a:solidFill>
                <a:srgbClr val="00B0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приготування розчинів солей необхідно</a:t>
            </a:r>
            <a: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U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зробити розрахунки, наприклад, </a:t>
            </a:r>
            <a:br>
              <a:rPr lang="ru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необхідної </a:t>
            </a: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кількості солі</a:t>
            </a: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кількості води</a:t>
            </a: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br>
              <a:rPr lang="ru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або 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необхідної </a:t>
            </a: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кількості безводної солі</a:t>
            </a: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br>
              <a:rPr lang="ru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потім необхідної </a:t>
            </a: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кількості кристалогідрату солі 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</a:t>
            </a: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кількості води</a:t>
            </a: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UA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U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технохімічних терезах </a:t>
            </a:r>
            <a:r>
              <a:rPr lang="ru-UA" sz="20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зважують</a:t>
            </a:r>
            <a:r>
              <a:rPr lang="uk-U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необхідну </a:t>
            </a:r>
            <a:endParaRPr lang="ru-UA" sz="20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кількість солі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та </a:t>
            </a:r>
            <a:r>
              <a:rPr lang="uk-UA" sz="20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переносять</a:t>
            </a:r>
            <a:r>
              <a:rPr lang="uk-U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її в колбу </a:t>
            </a:r>
            <a:br>
              <a:rPr lang="ru-U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або </a:t>
            </a:r>
            <a:r>
              <a:rPr lang="uk-U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хімічній стакан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 якому буде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проходити розчинення.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UA" dirty="0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ED5B7A5D-7EEB-4EAF-B105-7D65B89D0B1A}"/>
              </a:ext>
            </a:extLst>
          </p:cNvPr>
          <p:cNvSpPr txBox="1">
            <a:spLocks/>
          </p:cNvSpPr>
          <p:nvPr/>
        </p:nvSpPr>
        <p:spPr>
          <a:xfrm>
            <a:off x="8460432" y="32522"/>
            <a:ext cx="594828" cy="3721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U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E1EED1-A5F1-487E-BD50-24B308889B64}"/>
              </a:ext>
            </a:extLst>
          </p:cNvPr>
          <p:cNvSpPr txBox="1"/>
          <p:nvPr/>
        </p:nvSpPr>
        <p:spPr>
          <a:xfrm>
            <a:off x="755576" y="4149080"/>
            <a:ext cx="84437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UA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</a:t>
            </a:r>
            <a:r>
              <a:rPr lang="uk-UA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Відміряють спочатку певний об</a:t>
            </a: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lang="uk-UA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єм</a:t>
            </a:r>
            <a:r>
              <a:rPr lang="uk-UA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води </a:t>
            </a: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мл, за розрахунками. </a:t>
            </a:r>
            <a:endParaRPr lang="ru-UA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UA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</a:t>
            </a: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Енергійним помішуванням </a:t>
            </a:r>
            <a:r>
              <a:rPr lang="uk-UA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досягають </a:t>
            </a:r>
            <a:br>
              <a:rPr lang="ru-UA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повного розчинення взятої наважки</a:t>
            </a: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UA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Інколи для цього необхідне нагрівання. Після розчинення </a:t>
            </a:r>
            <a:br>
              <a:rPr lang="ru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наважки </a:t>
            </a:r>
            <a:r>
              <a:rPr lang="uk-UA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додають останню кількість води</a:t>
            </a: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UA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Якщо розчин мутний, його відфільтровують </a:t>
            </a:r>
            <a:br>
              <a:rPr lang="ru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через складчастий фільтр в підготовлений бутель або колбу. </a:t>
            </a:r>
            <a:endParaRPr lang="ru-UA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785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DC2A429E-7062-44E4-A404-20D4BB0D33F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27584" y="116632"/>
            <a:ext cx="8227676" cy="6597807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uk-UA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Приклад 1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Необхідно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приготувати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1,5 кг 15%-ого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розчину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натрію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хлориду (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NaCl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Розв’язання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Необхідно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розрахувати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кількість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солі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NaCl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згідно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пропорції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 г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розчину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15 г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NaCl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1500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 роз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чину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 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 г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NaCl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 = 15 ∙ 1500 / 100 = 225 г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NaCl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Тобто</a:t>
            </a:r>
            <a: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1500 г розчину міститься 225 г солі (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NaCl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Необхідно розрахувати кількість води: 1500 г – 225 г = 1275 г Н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О. 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Примітка.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Якщо необхідно приготувати 1,5 л того ж самого розчину, </a:t>
            </a:r>
            <a:b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тоді в цьому випадку за довідником шукають його густину,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останню помножують на необхідний об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lang="uk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єм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 таким чином розраховують масу розчину. </a:t>
            </a:r>
            <a:b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Густина 15%-ого розчину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NaCl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при 15 </a:t>
            </a:r>
            <a:r>
              <a:rPr lang="uk-UA" sz="18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дорівнює 1,184 г/см</a:t>
            </a:r>
            <a:r>
              <a:rPr lang="uk-UA" sz="18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b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Тобто, 1500 ∙ 1,184 = 1776 г розчину.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пропорцією: 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 г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розчину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15 г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NaCl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1776 г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розчину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х г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NaCl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 = 15 ∙ 1776 / 100 = 266,4 г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NaCl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Тобто,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кількість речовини для приготування 1,5 кг і 1,5 л розчину різна.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3679D707-8B6A-4A99-9BD2-DA3ADA80E6C8}"/>
              </a:ext>
            </a:extLst>
          </p:cNvPr>
          <p:cNvSpPr txBox="1">
            <a:spLocks/>
          </p:cNvSpPr>
          <p:nvPr/>
        </p:nvSpPr>
        <p:spPr>
          <a:xfrm>
            <a:off x="8532440" y="32522"/>
            <a:ext cx="522820" cy="3721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U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606667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806F5630-68C7-4771-9E67-20C95491D27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59632" y="32522"/>
            <a:ext cx="7884368" cy="6708846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uk-UA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Приклад 2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Необхідно приготувати 2 кг 10%-ого розчину натрію сульфату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використовуючи кристалогідрат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∙ 10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Розв’язання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Молекулярна маса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складає 142,04 г/моль;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молекулярна маса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∙ 10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складає 322,2 г/моль.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Необхідно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розрахувати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кількість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солі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згідно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пропорції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 г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розчину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10 г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2000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 роз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чину</a:t>
            </a:r>
            <a: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 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 г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 = 10 ∙ 2000 / 100 = 200 г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Необхідно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розрахувати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кількість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кристалогідрату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∙ 10Н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згідно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пропорції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142,04 г/моль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322,2 г/моль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∙ 10Н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 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 г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х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∙ 10Н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 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200 ∙ 322,2 / 142,04 = 453,7 г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∙ 10Н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Необхідно розрахувати кількість води: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2000 г – 453,7 г = 1546,3 г Н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О.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 algn="ctr">
              <a:spcBef>
                <a:spcPts val="0"/>
              </a:spcBef>
              <a:buFont typeface="Wingdings" panose="05000000000000000000" pitchFamily="2" charset="2"/>
              <a:buChar char="G"/>
            </a:pP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Примітка.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Так як розчин не завжди готують з перерахунком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сіль без води, тоді на етикетці, яку обов’язково наклеюють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посудину з розчином, необхідно вказати з якої солі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був приготовлений розчин</a:t>
            </a:r>
            <a: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наприклад,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10%-</a:t>
            </a:r>
            <a:r>
              <a:rPr lang="uk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ий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розчин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або 25%-</a:t>
            </a:r>
            <a:r>
              <a:rPr lang="uk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ий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розчин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∙ 10Н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</a:t>
            </a:r>
            <a: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358DD5D4-CA20-4F1B-A24B-025C3D33D094}"/>
              </a:ext>
            </a:extLst>
          </p:cNvPr>
          <p:cNvSpPr txBox="1">
            <a:spLocks/>
          </p:cNvSpPr>
          <p:nvPr/>
        </p:nvSpPr>
        <p:spPr>
          <a:xfrm>
            <a:off x="8532440" y="32522"/>
            <a:ext cx="522820" cy="3721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U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C4ADAA-5D27-4F62-BAC1-71F4B130D1AC}"/>
              </a:ext>
            </a:extLst>
          </p:cNvPr>
          <p:cNvSpPr txBox="1"/>
          <p:nvPr/>
        </p:nvSpPr>
        <p:spPr>
          <a:xfrm>
            <a:off x="2297151" y="-1556980"/>
            <a:ext cx="459430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555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UA" altLang="ko-KR" dirty="0" err="1">
                <a:solidFill>
                  <a:srgbClr val="00B050"/>
                </a:solidFill>
              </a:rPr>
              <a:t>Класифікація</a:t>
            </a:r>
            <a:r>
              <a:rPr lang="ru-UA" altLang="ko-KR" dirty="0">
                <a:solidFill>
                  <a:srgbClr val="00B050"/>
                </a:solidFill>
              </a:rPr>
              <a:t> </a:t>
            </a:r>
            <a:r>
              <a:rPr lang="ru-UA" altLang="ko-KR" dirty="0" err="1">
                <a:solidFill>
                  <a:srgbClr val="00B050"/>
                </a:solidFill>
              </a:rPr>
              <a:t>розчинів</a:t>
            </a:r>
            <a:endParaRPr lang="ko-KR" altLang="en-US" dirty="0">
              <a:solidFill>
                <a:srgbClr val="00B05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1086292"/>
            <a:ext cx="8532440" cy="5367044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Насичений розчин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 розчин, в якому речовина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даних умов більше не розчиняється.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ru-UA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ru-UA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Ненасичений розчин</a:t>
            </a:r>
            <a:r>
              <a:rPr lang="uk-UA" sz="18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 розчин, у якому вміст розчиненої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речовини менший, ніж у насиченому розчині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даної температури.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ru-UA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ru-UA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Перенасичений розчин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містить розчиненої речовини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більше, ніж насичений за даної температури.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Перенасичені розчини нестабільні і за найменшого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впливу досить легко переходять у насичені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 вивільненням надлишку розчиненої речовини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(надлишок розчиненої речовини переходить в осад).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Ці розчини застосовують для очищення речовин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методом перекристалізації та вирощення кристалів.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5768DC98-F718-4EDF-B6E9-F7E0D7D3AA16}"/>
              </a:ext>
            </a:extLst>
          </p:cNvPr>
          <p:cNvSpPr txBox="1">
            <a:spLocks/>
          </p:cNvSpPr>
          <p:nvPr/>
        </p:nvSpPr>
        <p:spPr>
          <a:xfrm>
            <a:off x="8676456" y="32523"/>
            <a:ext cx="378804" cy="332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U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9137BE44-0BCC-4603-93A8-280916ACBC2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15616" y="188640"/>
            <a:ext cx="7939644" cy="6552728"/>
          </a:xfrm>
        </p:spPr>
        <p:txBody>
          <a:bodyPr/>
          <a:lstStyle/>
          <a:p>
            <a:pPr algn="ctr"/>
            <a:r>
              <a:rPr lang="uk-UA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Приклад 3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Необхідно</a:t>
            </a:r>
            <a: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розбавити 20%-</a:t>
            </a:r>
            <a:r>
              <a:rPr lang="uk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ий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розчин амоній сульфату ((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так, щоб отримати 2 л 5%-ого розчину амоній сульфату ((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Розв’язання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довідником шукають, що густина 5%-ого розчину (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15 </a:t>
            </a:r>
            <a:r>
              <a:rPr lang="uk-UA" sz="18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дорівнює 1,0287 г/см</a:t>
            </a:r>
            <a:r>
              <a:rPr lang="uk-UA" sz="18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</a:t>
            </a:r>
            <a:r>
              <a:rPr lang="uk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обто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2000 ∙ 1,0287 = 2057,4 г розчину.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пропорцією: 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 г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розчину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5 г 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2057,4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розчину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х г 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 = 5 ∙ 2057,4 / 100 = 102,87 г (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озрах</a:t>
            </a:r>
            <a:r>
              <a:rPr lang="ru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овують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скільки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необхідно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взяти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20%-ого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розчину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((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щоб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отримати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л 5%-</a:t>
            </a:r>
            <a: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ого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</a:t>
            </a:r>
            <a: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 г розчину – 20 г (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розчину  – 102,87 г (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=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 ∙ 102,87 / 20 = 514,35 г (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Масу розчину необхідно перерахувати на його об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lang="uk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єм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/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ρ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514,35 / 1,1149 = 461,3 мл розчину (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Враховуючи, що при відмірюванні можуть бути втрати,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необхідно 462 мл і довести їх до 2 л,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тобто додати до нього 2000 – 462 = 1538 мл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ru-RU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UA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1AFD866C-5820-4AF7-888F-EE060DBA2369}"/>
              </a:ext>
            </a:extLst>
          </p:cNvPr>
          <p:cNvSpPr txBox="1">
            <a:spLocks/>
          </p:cNvSpPr>
          <p:nvPr/>
        </p:nvSpPr>
        <p:spPr>
          <a:xfrm>
            <a:off x="8532440" y="32522"/>
            <a:ext cx="522820" cy="3721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U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650926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A02FF1ED-6E56-4C40-BFED-ADC2A4950D0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43608" y="32522"/>
            <a:ext cx="8011652" cy="656483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</a:t>
            </a: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Розрахунки, щодо </a:t>
            </a: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розбавлення розчинів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відбуваються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перерахунку на об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lang="uk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єм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так як рідини, особливо в великих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кількостях, легше відміряти за об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’є</a:t>
            </a:r>
            <a:r>
              <a:rPr lang="uk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мом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чим зважити.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Необхідно </a:t>
            </a:r>
            <a:r>
              <a:rPr lang="uk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пам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lang="uk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ятати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що при будь-якій роботі як з розчиненням,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так і з розбавленням ніколи </a:t>
            </a: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слід виливати всю воду </a:t>
            </a:r>
            <a:br>
              <a:rPr lang="ru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посудину.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Водою ополіскують декілька раз посудину,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якій проводили зважування відміряють необхідну речовину,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 кожен раз додають цю воду в посудину для розчину.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 не має такої потреби, щодо точності, при розбавленні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розчинів або змішуванні їх для отримання розчинів іншої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концентрації можна користуватися іншим </a:t>
            </a: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швидким способом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Наприклад,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Розбавлення 20%-ого розчину (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до 5%-ого розчину.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Записують спочатку таким чином,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де: 20 –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концентрація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розчину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який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є в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наявності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 – вода і 5 –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необхідна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концентрація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розчину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після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розбавлення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2C5135B4-FFE0-42A1-BFF7-79A1253A3F13}"/>
              </a:ext>
            </a:extLst>
          </p:cNvPr>
          <p:cNvSpPr txBox="1">
            <a:spLocks/>
          </p:cNvSpPr>
          <p:nvPr/>
        </p:nvSpPr>
        <p:spPr>
          <a:xfrm>
            <a:off x="8532440" y="32522"/>
            <a:ext cx="522820" cy="3721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U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21</a:t>
            </a:r>
          </a:p>
        </p:txBody>
      </p:sp>
      <p:pic>
        <p:nvPicPr>
          <p:cNvPr id="4098" name="Рисунок 1">
            <a:extLst>
              <a:ext uri="{FF2B5EF4-FFF2-40B4-BE49-F238E27FC236}">
                <a16:creationId xmlns:a16="http://schemas.microsoft.com/office/drawing/2014/main" id="{7D1BE788-F2B2-4C0A-9BA3-74DD59E1E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496" y="4869160"/>
            <a:ext cx="689875" cy="7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026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A73AB346-21A0-4CB2-ABAF-F1C943827F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23528" y="188640"/>
            <a:ext cx="8820472" cy="6636838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Необхідно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із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відняти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і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отримане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значення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записують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правому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нижньому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куті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віднімають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нуль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від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5,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записують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цифру в правому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верхньому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куті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Записують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схему таким чином: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Тобто</a:t>
            </a:r>
            <a: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необхідно</a:t>
            </a:r>
            <a:r>
              <a:rPr lang="ru-RU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взяти</a:t>
            </a:r>
            <a:r>
              <a:rPr lang="ru-RU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ru-RU" sz="1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об’ємів</a:t>
            </a:r>
            <a:r>
              <a:rPr lang="ru-RU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20%-ого </a:t>
            </a:r>
            <a:r>
              <a:rPr lang="ru-RU" sz="1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розчину</a:t>
            </a:r>
            <a:r>
              <a:rPr lang="ru-RU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і 15 </a:t>
            </a:r>
            <a:r>
              <a:rPr lang="ru-RU" sz="1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об’ємів</a:t>
            </a:r>
            <a:r>
              <a:rPr lang="ru-RU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води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</a:t>
            </a: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Якщо змішати два розчини одного і того ж самого розчину,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тоді схема зберігається, змінюються лише цифри.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Шляхом змішування 35%-ого розчину і 15%-ого розчину,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необхідно отримати 25%</a:t>
            </a:r>
            <a: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-й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розчин.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</a:t>
            </a: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Ця схема дає приблизні результати і нею можна користуватися </a:t>
            </a:r>
            <a:br>
              <a:rPr lang="ru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тільки тоді, коли особливої точності не треба.</a:t>
            </a:r>
            <a:endParaRPr lang="ru-UA" sz="1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</a:t>
            </a:r>
            <a:r>
              <a:rPr lang="ru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хіміка дуже важливо виховати в собі звичку </a:t>
            </a:r>
            <a:br>
              <a:rPr lang="ru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точності в розрахунках.</a:t>
            </a:r>
            <a:endParaRPr lang="ru-UA" sz="1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UA" dirty="0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FD53191A-543A-4722-9495-7C32D2068283}"/>
              </a:ext>
            </a:extLst>
          </p:cNvPr>
          <p:cNvSpPr txBox="1">
            <a:spLocks/>
          </p:cNvSpPr>
          <p:nvPr/>
        </p:nvSpPr>
        <p:spPr>
          <a:xfrm>
            <a:off x="8532440" y="32522"/>
            <a:ext cx="522820" cy="3721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U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</a:t>
            </a:r>
          </a:p>
        </p:txBody>
      </p:sp>
      <p:pic>
        <p:nvPicPr>
          <p:cNvPr id="5122" name="Рисунок 1">
            <a:extLst>
              <a:ext uri="{FF2B5EF4-FFF2-40B4-BE49-F238E27FC236}">
                <a16:creationId xmlns:a16="http://schemas.microsoft.com/office/drawing/2014/main" id="{0CB18FB1-13DB-498D-AF37-8CFD991AB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352" y="1772816"/>
            <a:ext cx="1339948" cy="94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1">
            <a:extLst>
              <a:ext uri="{FF2B5EF4-FFF2-40B4-BE49-F238E27FC236}">
                <a16:creationId xmlns:a16="http://schemas.microsoft.com/office/drawing/2014/main" id="{106C1849-CFA2-4628-90EB-F610392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001" y="4725144"/>
            <a:ext cx="133994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051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13A06DAE-2DF0-4E7B-9008-45EB8977BC9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23528" y="32522"/>
            <a:ext cx="8820472" cy="6636838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uk-U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Приготування розчинів лугів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Розрахунок кількості лугів, необхідної для приготування розчинів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тієї чи іншої концентрації, проводять також,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 було описано для розчинів солей. 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UA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</a:t>
            </a:r>
            <a:r>
              <a:rPr lang="uk-UA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верді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луги, особливо не дуже гарно очищені,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містять багато домішок. Через це рекомендується відміряти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луги </a:t>
            </a: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2-3% більше розрахованої кількості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Зважену на технохімічних терезах кількість лугу вміщують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велику фарфорову чашку або хімічний стакан. 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посуд наливають таку кількість води,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щоб розчин мав концентрацію 35-40%.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Потім розчин залишають стояти до охолодження та випадання осаду. 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Осад може містити домішки (в основному карбонати),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які не розчиняються в концентрованих розчинах лугів.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Потім додають необхідну кількість води.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 лугів не завжди вдається приготувати </a:t>
            </a:r>
            <a:br>
              <a:rPr lang="ru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даної концентрації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b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Після приготування розчину необхідно визначити його густину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допомогою ареометру та за таблицею знайти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відсоткову кількість лугів.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dirty="0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E89AF0CA-CA04-43E3-8475-255465A1E9D3}"/>
              </a:ext>
            </a:extLst>
          </p:cNvPr>
          <p:cNvSpPr txBox="1">
            <a:spLocks/>
          </p:cNvSpPr>
          <p:nvPr/>
        </p:nvSpPr>
        <p:spPr>
          <a:xfrm>
            <a:off x="8532440" y="32522"/>
            <a:ext cx="522820" cy="3721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U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935307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F44672EE-B906-4010-9822-E1DBF7B619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1560" y="404663"/>
            <a:ext cx="8409460" cy="612068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uk-U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Приготування розчинів кислот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Найчастіше у лабораторіях використовують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HCl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20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en-US" sz="20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</a:t>
            </a:r>
            <a:r>
              <a:rPr lang="en-US" sz="20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COOH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HNO</a:t>
            </a:r>
            <a:r>
              <a:rPr lang="en-US" sz="20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кислоти. 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Технічні кислоти мають багато домішок,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цьому для аналітичних робіт </a:t>
            </a:r>
            <a:r>
              <a:rPr lang="uk-U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використовують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тільки </a:t>
            </a: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чисті кислоти. </a:t>
            </a:r>
            <a:endParaRPr lang="ru-UA" sz="2000" b="1" dirty="0">
              <a:solidFill>
                <a:srgbClr val="00B0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Розрахунки для приготування розчинів кислот інші,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ніж при приготуванні розчинів солей та лугів,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так як розчини кислот не є 100%-ми та містять воду. 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000" b="1" dirty="0">
              <a:solidFill>
                <a:srgbClr val="00B0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Крім того, потрібну кількість кислот </a:t>
            </a:r>
            <a:br>
              <a:rPr lang="ru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відмірюють мірним циліндром.</a:t>
            </a:r>
            <a:endParaRPr lang="ru-UA" sz="2000" b="1" dirty="0">
              <a:solidFill>
                <a:srgbClr val="00B0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приготування розчинів кислот необхідно зробити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розрахунки, наприклад, враховувати густину %-</a:t>
            </a:r>
            <a:r>
              <a:rPr lang="uk-UA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их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розчинів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кислот, за табличними даними.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4605BC73-3DA9-4E84-A0E2-437BC98F25F3}"/>
              </a:ext>
            </a:extLst>
          </p:cNvPr>
          <p:cNvSpPr txBox="1">
            <a:spLocks/>
          </p:cNvSpPr>
          <p:nvPr/>
        </p:nvSpPr>
        <p:spPr>
          <a:xfrm>
            <a:off x="8532440" y="32522"/>
            <a:ext cx="522820" cy="3721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U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534891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6C85BBBE-48EC-4AF3-BFA0-4C7FBE25510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43608" y="32522"/>
            <a:ext cx="8011652" cy="6708846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uk-UA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Приклад 1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Необхідно приготувати 1 л 5%-ого розчину </a:t>
            </a:r>
            <a:r>
              <a:rPr lang="uk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хлоридної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кислоти,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густина якої 1,19 г/см</a:t>
            </a:r>
            <a:r>
              <a:rPr lang="uk-UA" sz="18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Розв’язання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ctr">
              <a:spcBef>
                <a:spcPts val="0"/>
              </a:spcBef>
              <a:buAutoNum type="arabicPeriod"/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довідником шукають, що густина 5%-ого розчину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HCl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15 </a:t>
            </a:r>
            <a:r>
              <a:rPr lang="uk-UA" sz="18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дорівнює 1,0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г/см</a:t>
            </a:r>
            <a:r>
              <a:rPr lang="uk-UA" sz="18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Тобто, 1000 ∙ 1,024 = 1024 г розчину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HCl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Необхідно розрахувати кількість </a:t>
            </a:r>
            <a:r>
              <a:rPr lang="uk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хлоридної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кислоти (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HCl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згідно пропорції: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 г розчину – 5 г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HCl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1024 г розчину – х г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HCl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 = 5 ∙ 1024 / 100 = 51,2 г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HCl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Кислота з густиною 1,024 г/см</a:t>
            </a:r>
            <a:r>
              <a:rPr lang="uk-UA" sz="18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містить 37,28%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HCl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(за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даними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дов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дника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Необхідно розрахувати кількість цієї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хлоридної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кислоти (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HCl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згідно пропорції: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 г розчину – 37,2</a:t>
            </a:r>
            <a: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HCl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 розчину – 51,2 г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HCl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100 ∙ 51,2 / 37,</a:t>
            </a:r>
            <a: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28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137,5 г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HCl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Масу </a:t>
            </a:r>
            <a:r>
              <a:rPr lang="uk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хлоридної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кислоти (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HCl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необхідно перерахувати на її об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lang="uk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єм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/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ρ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137,5 / 1,19 = 115,5 мл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HCl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 густиною 1,19 г/см</a:t>
            </a:r>
            <a:r>
              <a:rPr lang="uk-UA" sz="18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Відміряють 116 мл розчину </a:t>
            </a:r>
            <a:r>
              <a:rPr lang="uk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хлоридної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кислоти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 доводять об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lang="uk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єм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до 1 л.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C6C84CFD-C4D0-4683-9EE3-24685DAB225C}"/>
              </a:ext>
            </a:extLst>
          </p:cNvPr>
          <p:cNvSpPr txBox="1">
            <a:spLocks/>
          </p:cNvSpPr>
          <p:nvPr/>
        </p:nvSpPr>
        <p:spPr>
          <a:xfrm>
            <a:off x="8532440" y="32522"/>
            <a:ext cx="522820" cy="3721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U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4065215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F1107CCB-27F0-4817-BB1A-5AFB16D0CA8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59632" y="32522"/>
            <a:ext cx="7795628" cy="5960168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</a:t>
            </a: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Аналогічно розбавляють сульфатну кислоту.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розбавлянні її слід </a:t>
            </a:r>
            <a:r>
              <a:rPr lang="uk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пам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lang="uk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ятати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що необхідно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приливати кислоту до води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а не навпаки.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024B07AA-B51F-446D-A2CD-4C059FFD1590}"/>
              </a:ext>
            </a:extLst>
          </p:cNvPr>
          <p:cNvSpPr txBox="1">
            <a:spLocks/>
          </p:cNvSpPr>
          <p:nvPr/>
        </p:nvSpPr>
        <p:spPr>
          <a:xfrm>
            <a:off x="8532440" y="32522"/>
            <a:ext cx="522820" cy="3721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U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26</a:t>
            </a:r>
          </a:p>
        </p:txBody>
      </p:sp>
      <p:pic>
        <p:nvPicPr>
          <p:cNvPr id="6146" name="Рисунок 1">
            <a:extLst>
              <a:ext uri="{FF2B5EF4-FFF2-40B4-BE49-F238E27FC236}">
                <a16:creationId xmlns:a16="http://schemas.microsoft.com/office/drawing/2014/main" id="{04D6D26C-2C60-416D-AF98-6E3E38FAE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88" y="1340768"/>
            <a:ext cx="57277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4D524E-C9BB-4FB1-BDE7-C003FCA02D2F}"/>
              </a:ext>
            </a:extLst>
          </p:cNvPr>
          <p:cNvSpPr txBox="1"/>
          <p:nvPr/>
        </p:nvSpPr>
        <p:spPr>
          <a:xfrm>
            <a:off x="1115616" y="4712077"/>
            <a:ext cx="79396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Часто використовують розчини кислот, концентрація яких </a:t>
            </a:r>
            <a:br>
              <a:rPr lang="ru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виражена 1 : х, де х – ціле число, яке показує, скільки об’єму води </a:t>
            </a:r>
            <a:br>
              <a:rPr lang="ru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UA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необхідно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взяти на один об’єм концентрованої кислоти. </a:t>
            </a:r>
            <a:endParaRPr lang="ru-U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UA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uk-UA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розчин кислоти 1 : 5 означає, що при приготуванні розчину змішали 5 об’ємів води з 1 об’ємом концентрованої кислоти.</a:t>
            </a:r>
            <a:endParaRPr lang="ru-U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390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1510F210-9548-4F84-BF8F-5880724FB20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8740" y="116632"/>
            <a:ext cx="9055260" cy="6708846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Техніка приготування і зберігання </a:t>
            </a:r>
            <a:b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точних розчинів</a:t>
            </a:r>
            <a:endParaRPr lang="ru-UA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Концентрацію точних розчинів виражають у вигляді </a:t>
            </a:r>
            <a:r>
              <a:rPr lang="uk-UA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молярної, </a:t>
            </a:r>
            <a:br>
              <a:rPr lang="ru-UA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нормальної концентрації </a:t>
            </a: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або </a:t>
            </a:r>
            <a:r>
              <a:rPr lang="uk-UA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титром</a:t>
            </a:r>
            <a:r>
              <a:rPr lang="ru-UA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використовують при аналітичних роботах.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Титр розчину</a:t>
            </a:r>
            <a:r>
              <a:rPr lang="uk-UA" sz="18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концентрація розчину, яка виражається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кількості грамів розчиненої речовини в 1 мл розчину</a:t>
            </a:r>
            <a:r>
              <a:rPr lang="ru-UA" sz="1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Точні розчин</a:t>
            </a:r>
            <a: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можна приготувати способом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точно взятою наважкою.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Таким способом можна готовити розчини багатьох солей,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деяких твердих кристалічних кислот.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Деякі солі готувати таким способом не можна.</a:t>
            </a:r>
            <a:endParaRPr lang="ru-UA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Речовина, з якої буде виготовлятися точний розчин, </a:t>
            </a:r>
            <a:endParaRPr lang="en-US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повинна бути дуже чистою, практично не містити домішок. </a:t>
            </a:r>
            <a:endParaRPr lang="en-US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Склад її повинен точно відповідати формулі.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Речовина </a:t>
            </a: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повинна бути гігроскопічною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або швидко втрачати на повітрі кристалізаційну воду.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Вона повинна </a:t>
            </a: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бути стійкою у водному розчині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</a:t>
            </a:r>
            <a:r>
              <a:rPr lang="uk-UA" sz="1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кщо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речовина не задовольняє цим потребам, </a:t>
            </a:r>
            <a:br>
              <a:rPr lang="ru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приготувати з неї розчин за точно заданою концентрацією </a:t>
            </a:r>
            <a:br>
              <a:rPr lang="ru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 за точно взятою наважкою неможливо.</a:t>
            </a:r>
            <a:endParaRPr lang="ru-UA" sz="18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UA" dirty="0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733B0337-2EA4-4329-9D02-754DF481FDF4}"/>
              </a:ext>
            </a:extLst>
          </p:cNvPr>
          <p:cNvSpPr txBox="1">
            <a:spLocks/>
          </p:cNvSpPr>
          <p:nvPr/>
        </p:nvSpPr>
        <p:spPr>
          <a:xfrm>
            <a:off x="8532440" y="32522"/>
            <a:ext cx="522820" cy="3721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U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527144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EDBA7709-0612-4F26-8F6E-1137BECFBED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99592" y="32522"/>
            <a:ext cx="8155668" cy="6636838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приготування розчину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діють таким чином.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Мірну колбу </a:t>
            </a: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миють хромовою сумішшю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багато разів промивають </a:t>
            </a:r>
            <a: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проточною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водою з-під крану,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потім 3-4 рази</a:t>
            </a:r>
            <a:r>
              <a:rPr lang="ru-UA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дистильованою водою.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аналітичних терезах зважують на годинниковому склі або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</a:t>
            </a:r>
            <a:r>
              <a:rPr lang="ru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склянному</a:t>
            </a:r>
            <a: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бюксі розраховану наважку речовини,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яка підлягає розчиненню і висипають її у мірну колбу через суху лійку.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Пересипати треба </a:t>
            </a: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обережно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щоб не розсипати повз колби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ні однієї крупинки. Залишки з годинникового скла або з бюкса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дуже гарно промивають.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Потім вимивають внутрішні стінки лійки та зовнішню частину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трубки, злегка піднімаючи її. </a:t>
            </a:r>
            <a:r>
              <a:rPr lang="ru-UA" sz="18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Необхідно</a:t>
            </a:r>
            <a:r>
              <a:rPr lang="ru-UA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спостерігати за тим,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щоб уся кількість води, використана для промивання скла або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бюкса, а також лійки, </a:t>
            </a: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займала не більше половини колби. </a:t>
            </a:r>
            <a:endParaRPr lang="ru-UA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Колбу закривають пробкою та обережним рухом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(колбу не перевертають) перемішують вміст до тих пір,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доки наважка </a:t>
            </a: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повністю не розчиниться </a:t>
            </a:r>
            <a:br>
              <a:rPr lang="ru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 доводять до мітки в мірній колбі водою</a:t>
            </a:r>
            <a: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8C090F81-563F-49BC-914C-2B5CF4357D03}"/>
              </a:ext>
            </a:extLst>
          </p:cNvPr>
          <p:cNvSpPr txBox="1">
            <a:spLocks/>
          </p:cNvSpPr>
          <p:nvPr/>
        </p:nvSpPr>
        <p:spPr>
          <a:xfrm>
            <a:off x="8532440" y="32522"/>
            <a:ext cx="522820" cy="3721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U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73439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03ACF495-CE72-446B-B83A-EEA5BF30E56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1560" y="439541"/>
            <a:ext cx="8532440" cy="5660033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Приготовлені розчини </a:t>
            </a:r>
            <a:r>
              <a:rPr lang="uk-UA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зберігають </a:t>
            </a:r>
            <a:r>
              <a:rPr lang="ru-UA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</a:t>
            </a:r>
            <a:r>
              <a:rPr lang="uk-UA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мірних колбах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Їх переливають у хімічний посуд та щільно закривають пробкою. 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Якщо точний розчин треба перелити в бутель,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діють наступним методом.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Бутель, в який будуть переливати розчин вимивають,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промивають дистильованою водою, висушують.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кожному бутилі повинна бути етикетка з підписом речовини.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C6FA6BB8-6044-48F6-A345-BA2EE6C05020}"/>
              </a:ext>
            </a:extLst>
          </p:cNvPr>
          <p:cNvSpPr txBox="1">
            <a:spLocks/>
          </p:cNvSpPr>
          <p:nvPr/>
        </p:nvSpPr>
        <p:spPr>
          <a:xfrm>
            <a:off x="8532440" y="32522"/>
            <a:ext cx="522820" cy="3721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U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100009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016986" y="393811"/>
            <a:ext cx="8038274" cy="6070377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uk-UA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Концентровані розчини</a:t>
            </a:r>
            <a:r>
              <a:rPr lang="uk-UA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 розчини, </a:t>
            </a:r>
            <a:endParaRPr lang="ru-UA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яких кількості</a:t>
            </a:r>
            <a:r>
              <a:rPr lang="ru-UA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розчиненої речовини і </a:t>
            </a:r>
            <a:br>
              <a:rPr lang="ru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розчинника виражені певними величинами.</a:t>
            </a:r>
            <a:endParaRPr lang="ru-UA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Розведені розчини</a:t>
            </a:r>
            <a:r>
              <a:rPr lang="uk-UA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uk-UA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розчини, в яких вміст </a:t>
            </a:r>
            <a:br>
              <a:rPr lang="ru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розчиненої речовини значно менший, </a:t>
            </a:r>
            <a:br>
              <a:rPr lang="ru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ніж вміст розчинника.</a:t>
            </a:r>
            <a:endParaRPr lang="ru-UA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ctr">
              <a:spcBef>
                <a:spcPts val="0"/>
              </a:spcBef>
              <a:tabLst>
                <a:tab pos="1657350" algn="l"/>
              </a:tabLst>
            </a:pPr>
            <a:endParaRPr lang="ru-UA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ctr">
              <a:spcBef>
                <a:spcPts val="0"/>
              </a:spcBef>
              <a:tabLst>
                <a:tab pos="1657350" algn="l"/>
              </a:tabLst>
            </a:pPr>
            <a:endParaRPr lang="ru-UA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ctr">
              <a:spcBef>
                <a:spcPts val="0"/>
              </a:spcBef>
              <a:tabLst>
                <a:tab pos="1657350" algn="l"/>
              </a:tabLst>
            </a:pPr>
            <a:r>
              <a:rPr lang="uk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Розрізняють розчини:</a:t>
            </a:r>
            <a:endParaRPr lang="ru-UA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ctr">
              <a:spcBef>
                <a:spcPts val="0"/>
              </a:spcBef>
              <a:tabLst>
                <a:tab pos="1657350" algn="l"/>
              </a:tabLst>
            </a:pPr>
            <a:r>
              <a:rPr lang="ru-UA" sz="24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uk-UA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агрегатним станом: </a:t>
            </a:r>
            <a:endParaRPr lang="ru-UA" sz="2400" b="1" dirty="0">
              <a:solidFill>
                <a:srgbClr val="00B0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ctr">
              <a:spcBef>
                <a:spcPts val="0"/>
              </a:spcBef>
              <a:tabLst>
                <a:tab pos="1657350" algn="l"/>
              </a:tabLst>
            </a:pP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рідкі, тверді, газоподібні.</a:t>
            </a:r>
            <a:endParaRPr lang="ru-UA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ctr">
              <a:spcBef>
                <a:spcPts val="0"/>
              </a:spcBef>
              <a:tabLst>
                <a:tab pos="1657350" algn="l"/>
              </a:tabLst>
            </a:pPr>
            <a:r>
              <a:rPr lang="uk-UA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За розчинністю: </a:t>
            </a:r>
            <a:endParaRPr lang="ru-UA" sz="2400" b="1" dirty="0">
              <a:solidFill>
                <a:srgbClr val="00B0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ctr">
              <a:spcBef>
                <a:spcPts val="0"/>
              </a:spcBef>
              <a:tabLst>
                <a:tab pos="1657350" algn="l"/>
              </a:tabLst>
            </a:pP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насичені, ненасичені,</a:t>
            </a:r>
            <a:r>
              <a:rPr lang="ru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перенасичені.</a:t>
            </a:r>
            <a:endParaRPr lang="ru-UA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ctr">
              <a:spcBef>
                <a:spcPts val="0"/>
              </a:spcBef>
              <a:tabLst>
                <a:tab pos="1657350" algn="l"/>
              </a:tabLst>
            </a:pPr>
            <a:r>
              <a:rPr lang="uk-UA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За вмістом розчиненої речовини</a:t>
            </a:r>
            <a:r>
              <a:rPr lang="uk-UA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ru-UA" sz="2400" dirty="0">
              <a:solidFill>
                <a:srgbClr val="00B0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ctr">
              <a:spcBef>
                <a:spcPts val="0"/>
              </a:spcBef>
              <a:tabLst>
                <a:tab pos="1657350" algn="l"/>
              </a:tabLst>
            </a:pP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концентровані, </a:t>
            </a:r>
            <a:r>
              <a:rPr lang="uk-UA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ненасичен</a:t>
            </a:r>
            <a:r>
              <a:rPr lang="ru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 </a:t>
            </a:r>
            <a:r>
              <a:rPr lang="ru-UA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або</a:t>
            </a:r>
            <a:r>
              <a:rPr lang="ru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розведені.</a:t>
            </a:r>
            <a:endParaRPr lang="ru-UA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450215">
              <a:tabLst>
                <a:tab pos="1657350" algn="l"/>
              </a:tabLst>
            </a:pP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/>
            <a:endParaRPr lang="ru-UA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2FE3B0FD-E0B0-4440-B795-F0BFD0A7F9D2}"/>
              </a:ext>
            </a:extLst>
          </p:cNvPr>
          <p:cNvSpPr txBox="1">
            <a:spLocks/>
          </p:cNvSpPr>
          <p:nvPr/>
        </p:nvSpPr>
        <p:spPr>
          <a:xfrm>
            <a:off x="8676456" y="32523"/>
            <a:ext cx="378804" cy="332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U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EC035714-C520-44C4-A39A-962D55CA7DC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27584" y="202332"/>
            <a:ext cx="8244236" cy="6453336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Приготування розчинів з </a:t>
            </a:r>
            <a:r>
              <a:rPr lang="uk-UA" sz="1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фіксаналів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швидкого приготування розчинів точної концентрації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зручно застосовувати заздалегідь приготовлені </a:t>
            </a:r>
            <a:r>
              <a:rPr lang="uk-UA" sz="1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фіксанали</a:t>
            </a: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(запаяні скляні ампули з точно відміряною кількістю реактиву,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необхідного для приготування 1 л 0,1 н або 0,05 н розчину).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Випускають наступні </a:t>
            </a:r>
            <a:r>
              <a:rPr lang="uk-UA" sz="1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фіксанали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HCl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NaOH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KOH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NaHCO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NaCl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KCl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KMnO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AgNO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SCN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KSCN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NaSCN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(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BaCl</a:t>
            </a:r>
            <a:r>
              <a:rPr lang="uk-UA" sz="18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Із </a:t>
            </a:r>
            <a:r>
              <a:rPr lang="uk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фіксаналів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можна готовити також розчини солей та лугів.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Необхідно </a:t>
            </a: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пам’ятати,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що </a:t>
            </a:r>
            <a:r>
              <a:rPr lang="uk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фіксанали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які містять луги, </a:t>
            </a:r>
            <a:br>
              <a:rPr lang="ru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придатні протягом певного часу.</a:t>
            </a:r>
            <a:endParaRPr lang="ru-UA" sz="18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розкривання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ампул з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фіксанали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додаються</a:t>
            </a:r>
            <a:r>
              <a:rPr lang="ru-RU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спеціальні</a:t>
            </a:r>
            <a:r>
              <a:rPr lang="ru-RU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бойки</a:t>
            </a:r>
            <a:r>
              <a:rPr lang="uk-UA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(рис. </a:t>
            </a:r>
            <a: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Інформаці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ю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про об’</a:t>
            </a:r>
            <a:r>
              <a:rPr lang="ru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єм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і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концентрації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розчину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який 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одержу</a:t>
            </a:r>
            <a:r>
              <a:rPr lang="uk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ють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однієї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ампули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фіксанала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наводиться на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етикетці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отримання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розчину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допомогою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фіксанала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вміст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ампули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необхідно кількісно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перенести в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мірну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колбу (рис.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5936B0C3-C9F1-4B30-A8D4-03CA5A480278}"/>
              </a:ext>
            </a:extLst>
          </p:cNvPr>
          <p:cNvSpPr txBox="1">
            <a:spLocks/>
          </p:cNvSpPr>
          <p:nvPr/>
        </p:nvSpPr>
        <p:spPr>
          <a:xfrm>
            <a:off x="8532440" y="32522"/>
            <a:ext cx="522820" cy="3721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U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358249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8C798451-86AB-4E5D-813F-583ED97C698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95936" y="1268760"/>
            <a:ext cx="5148064" cy="4723929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Рисунок</a:t>
            </a:r>
            <a:r>
              <a:rPr lang="ru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Приготування розчинів </a:t>
            </a:r>
            <a:br>
              <a:rPr lang="ru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точної концентрації:</a:t>
            </a:r>
            <a:endParaRPr lang="ru-UA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– мірна колба;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– воронка;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– нижній бойок;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– ампула з </a:t>
            </a:r>
            <a:r>
              <a:rPr lang="uk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фіксаналом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– верхній бойок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C615D98-E0F4-4359-98C0-A5D86213B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3"/>
            <a:ext cx="3024336" cy="628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70232EA9-B66D-4BA9-855B-B125CD954F57}"/>
              </a:ext>
            </a:extLst>
          </p:cNvPr>
          <p:cNvSpPr txBox="1">
            <a:spLocks/>
          </p:cNvSpPr>
          <p:nvPr/>
        </p:nvSpPr>
        <p:spPr>
          <a:xfrm>
            <a:off x="8532440" y="32522"/>
            <a:ext cx="522820" cy="3721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U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934760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021BF12D-D1C0-49B1-817F-430DB8107DA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87624" y="0"/>
            <a:ext cx="7956376" cy="68580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приготування розчинів точної концентрації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br>
              <a:rPr lang="ru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допомогою </a:t>
            </a:r>
            <a:r>
              <a:rPr lang="uk-UA" sz="18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фіксаналу</a:t>
            </a:r>
            <a:r>
              <a:rPr lang="uk-UA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необхідно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мірну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колбу (1)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lang="uk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ємом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л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нали</a:t>
            </a:r>
            <a:r>
              <a:rPr lang="uk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вають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невелику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кількість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води.</a:t>
            </a:r>
            <a:r>
              <a:rPr lang="ru-UA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1800" spc="-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чисто вимиту мірну колбу вставляють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воронку (2),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ретельно вимиту і </a:t>
            </a:r>
            <a:r>
              <a:rPr lang="uk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сполоснуту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дистильованою водою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(якщо в ампулі міститься не розчин, 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сух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речовина,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 воронка повинна бути сухою).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воронку вставляють спеціальний скляний бойок (4)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(зазвичай додається до коробки з </a:t>
            </a:r>
            <a:r>
              <a:rPr lang="uk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фіксаналами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сполоснутий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дистильованою водою.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Ампулу 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(4)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протирають спиртом, щоб видалити напис,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 обмивають дистильованою водою. Потім її вставляють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воронку (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так, щоб </a:t>
            </a:r>
            <a:r>
              <a:rPr lang="uk-UA" sz="1800" spc="-5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вона своїм тонким, втягнутим всередину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дном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торкалася бойка, підводять її та злегка ударяють об кінець бойка (3).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Вміст ампули потрапляє через воронку в колбу. Збоку в ампулі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є поглиблення</a:t>
            </a:r>
            <a:r>
              <a:rPr lang="uk-UA" sz="1800" spc="-1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 якому пробивають отвір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скляною паличкою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із загостреним кінцем (верхній бойок) (5).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Через цей отвір обмивають дистильованою водою,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пром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валки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стінки ампули.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Промивати потрібно багато раз маленькими порціями.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Після цього ополіскують стінки ампули ззовні і ампулу викидають.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0EC5476A-ED53-42B7-A667-F7D127C784C3}"/>
              </a:ext>
            </a:extLst>
          </p:cNvPr>
          <p:cNvSpPr txBox="1">
            <a:spLocks/>
          </p:cNvSpPr>
          <p:nvPr/>
        </p:nvSpPr>
        <p:spPr>
          <a:xfrm>
            <a:off x="8532440" y="32522"/>
            <a:ext cx="522820" cy="3721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U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1452122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6A80C056-6EDC-4168-AF3A-026956D641E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331640" y="260648"/>
            <a:ext cx="7560840" cy="5732041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Ополіскують воронку і бойок; потім піднімають воронку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 обмивають зовнішню частину трубки воронки.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Обмивають верхню частину шийки мірної колби.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Проводячи всі ці операції з промивання, стежать,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щоб кількість води в мірній колбі до кінця всіх операцій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перевищила 2/3 об’єму колби.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Обережно обертальним рухом перемішують вміст колби.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 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Дистильованою водою, доводять вміст колби до мітки так,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 це було описано вище і перемішують вміст колби 12-15 разів.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852BDE2D-09BE-40F2-86E7-70BBE6E68FCE}"/>
              </a:ext>
            </a:extLst>
          </p:cNvPr>
          <p:cNvSpPr txBox="1">
            <a:spLocks/>
          </p:cNvSpPr>
          <p:nvPr/>
        </p:nvSpPr>
        <p:spPr>
          <a:xfrm>
            <a:off x="8532440" y="32522"/>
            <a:ext cx="522820" cy="3721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U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1118744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788024" y="5661248"/>
            <a:ext cx="3816424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UA" sz="3100" b="1" cap="all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ДЯКУЮ ЗА УВАГУ!</a:t>
            </a:r>
            <a:endParaRPr lang="ru-UA" sz="3100" dirty="0">
              <a:solidFill>
                <a:srgbClr val="00B0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5B3CDCBC-59B9-4ACC-8129-05E639D44CEB}"/>
              </a:ext>
            </a:extLst>
          </p:cNvPr>
          <p:cNvSpPr txBox="1">
            <a:spLocks/>
          </p:cNvSpPr>
          <p:nvPr/>
        </p:nvSpPr>
        <p:spPr>
          <a:xfrm>
            <a:off x="8460432" y="32522"/>
            <a:ext cx="594828" cy="3721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U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1218256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0BEE0-117E-4F67-B1A0-437C82745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60648"/>
            <a:ext cx="7867636" cy="1584176"/>
          </a:xfrm>
        </p:spPr>
        <p:txBody>
          <a:bodyPr/>
          <a:lstStyle/>
          <a:p>
            <a:pPr algn="ctr"/>
            <a:br>
              <a:rPr lang="ru-UA" sz="1800" dirty="0">
                <a:ea typeface="Times New Roman" panose="02020603050405020304" pitchFamily="18" charset="0"/>
              </a:rPr>
            </a:br>
            <a:endParaRPr lang="ru-UA" sz="18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3049C8-1935-4559-98C9-3B7EC53AA31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71600" y="30642"/>
            <a:ext cx="8299684" cy="6794835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uk-UA" sz="24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Розчинність </a:t>
            </a:r>
            <a:r>
              <a:rPr lang="ru-UA" sz="24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uk-UA" sz="24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коефіцієнт розчинності</a:t>
            </a:r>
            <a:r>
              <a:rPr lang="ru-UA" sz="24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uk-UA" sz="24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 </a:t>
            </a:r>
            <a:br>
              <a:rPr lang="ru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здатність речовини розчинятися у воді </a:t>
            </a:r>
            <a:br>
              <a:rPr lang="ru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або іншому розчиннику. </a:t>
            </a:r>
            <a:br>
              <a:rPr lang="ru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UA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Розчинність виражають максимальною кількістю г </a:t>
            </a:r>
            <a:br>
              <a:rPr lang="ru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речовини, яку можна розчинити </a:t>
            </a:r>
            <a:br>
              <a:rPr lang="ru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4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100 г розчинника при даній температурі. </a:t>
            </a:r>
            <a:endParaRPr lang="ru-UA" sz="2400" b="1" dirty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400" b="1" dirty="0">
              <a:solidFill>
                <a:srgbClr val="00B0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Розчинність</a:t>
            </a:r>
            <a:r>
              <a:rPr lang="uk-UA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речовини</a:t>
            </a:r>
            <a:r>
              <a:rPr lang="uk-UA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 здатність </a:t>
            </a:r>
            <a:r>
              <a:rPr lang="ru-UA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речовини</a:t>
            </a:r>
            <a:br>
              <a:rPr lang="ru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переходити у розчин. </a:t>
            </a:r>
            <a:endParaRPr lang="ru-UA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Розчинність дорівнює </a:t>
            </a:r>
            <a:br>
              <a:rPr lang="ru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концентрації речовини у насиченому розчині. </a:t>
            </a:r>
            <a:endParaRPr lang="ru-UA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4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UA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Розчинність</a:t>
            </a:r>
            <a:r>
              <a:rPr lang="uk-UA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залежить від</a:t>
            </a:r>
            <a:r>
              <a:rPr lang="ru-UA" sz="24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ctr">
              <a:spcBef>
                <a:spcPts val="0"/>
              </a:spcBef>
            </a:pPr>
            <a:r>
              <a:rPr lang="ru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uk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природи розчиненої речовини</a:t>
            </a:r>
            <a:r>
              <a:rPr lang="ru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br>
              <a:rPr lang="ru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uk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розчинника</a:t>
            </a:r>
            <a:r>
              <a:rPr lang="ru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algn="ctr">
              <a:spcBef>
                <a:spcPts val="0"/>
              </a:spcBef>
            </a:pPr>
            <a:r>
              <a:rPr lang="ru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uk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зовнішніх чинників </a:t>
            </a:r>
            <a:r>
              <a:rPr lang="ru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uk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температури і тиску</a:t>
            </a:r>
            <a:r>
              <a:rPr lang="ru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uk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UA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ctr">
              <a:spcBef>
                <a:spcPts val="0"/>
              </a:spcBef>
              <a:tabLst>
                <a:tab pos="1657350" algn="l"/>
              </a:tabLst>
            </a:pPr>
            <a:r>
              <a:rPr lang="uk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E2E6F1CB-B5C1-4630-B06D-B13C9DA98203}"/>
              </a:ext>
            </a:extLst>
          </p:cNvPr>
          <p:cNvSpPr txBox="1">
            <a:spLocks/>
          </p:cNvSpPr>
          <p:nvPr/>
        </p:nvSpPr>
        <p:spPr>
          <a:xfrm>
            <a:off x="8676456" y="32523"/>
            <a:ext cx="378804" cy="332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U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76514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BF85FBC4-22C0-4682-89DD-014F2E4A461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99592" y="365180"/>
            <a:ext cx="8064896" cy="562751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uk-UA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Розчинність</a:t>
            </a:r>
            <a:r>
              <a:rPr lang="uk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виражають </a:t>
            </a:r>
            <a:br>
              <a:rPr lang="ru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</a:t>
            </a:r>
            <a:r>
              <a:rPr lang="uk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кількості речовини в 1 л розчинника. </a:t>
            </a:r>
            <a:endParaRPr lang="ru-UA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Розрізняють:</a:t>
            </a:r>
            <a:endParaRPr lang="ru-UA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 </a:t>
            </a:r>
            <a:r>
              <a:rPr lang="uk-UA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розчинні речовини</a:t>
            </a:r>
            <a:r>
              <a:rPr lang="uk-UA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UA" sz="2400" dirty="0">
              <a:solidFill>
                <a:srgbClr val="00B0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(розчинність речовини більше 1 г у 100 г води);</a:t>
            </a:r>
            <a:endParaRPr lang="ru-UA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 </a:t>
            </a:r>
            <a:r>
              <a:rPr lang="uk-UA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малорозчинні речовини</a:t>
            </a:r>
            <a:r>
              <a:rPr lang="uk-UA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UA" sz="2400" dirty="0">
              <a:solidFill>
                <a:srgbClr val="00B0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(розчинність речовини від 0,1 г до 1 г у 100 г води);</a:t>
            </a:r>
            <a:endParaRPr lang="ru-UA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 </a:t>
            </a:r>
            <a:r>
              <a:rPr lang="uk-UA" sz="2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нерозчи</a:t>
            </a:r>
            <a:r>
              <a:rPr lang="ru-UA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</a:t>
            </a:r>
            <a:r>
              <a:rPr lang="uk-UA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ні речовини</a:t>
            </a:r>
            <a:r>
              <a:rPr lang="uk-UA" sz="24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UA" sz="2400" dirty="0">
              <a:solidFill>
                <a:srgbClr val="00B0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(розчинність речовини менше 0,1 г у 100 г води).</a:t>
            </a:r>
            <a:r>
              <a:rPr lang="uk-UA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UA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D3E34FCA-350F-476E-827C-D7F6630D1CB8}"/>
              </a:ext>
            </a:extLst>
          </p:cNvPr>
          <p:cNvSpPr txBox="1">
            <a:spLocks/>
          </p:cNvSpPr>
          <p:nvPr/>
        </p:nvSpPr>
        <p:spPr>
          <a:xfrm>
            <a:off x="8676456" y="32523"/>
            <a:ext cx="378804" cy="332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U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89648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03B02179-846A-4767-A28F-597B74918F5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5536" y="188640"/>
            <a:ext cx="8659724" cy="6336704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Розчинність твердих речовин </a:t>
            </a:r>
            <a:br>
              <a:rPr lang="ru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збільшується із збільшенням температури</a:t>
            </a:r>
            <a:r>
              <a:rPr lang="ru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ctr">
              <a:spcBef>
                <a:spcPts val="0"/>
              </a:spcBef>
            </a:pPr>
            <a:br>
              <a:rPr lang="uk-U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UA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Під</a:t>
            </a:r>
            <a: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 приготування розчинів в багатьох випадках 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необхідне нагрівання. 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Властивості розчинів завжди відрізняються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від властивостей розчинника. 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 </a:t>
            </a:r>
            <a:r>
              <a:rPr lang="uk-U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кипить при більш високій температурі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ніж чистий розчинник</a:t>
            </a:r>
            <a: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</a:t>
            </a:r>
            <a:r>
              <a:rPr lang="uk-UA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емпература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затвердіння, навпаки, в розчин</a:t>
            </a:r>
            <a: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нижча,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ніж у розчинника.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характером розчинника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який взяли, розчини </a:t>
            </a:r>
            <a:r>
              <a:rPr lang="ru-UA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розрізняють</a:t>
            </a:r>
            <a:r>
              <a:rPr lang="ru-UA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UA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UA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водні</a:t>
            </a:r>
            <a:r>
              <a:rPr lang="uk-UA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</a:t>
            </a:r>
            <a:r>
              <a:rPr lang="ru-UA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солей, кислот та лугів</a:t>
            </a:r>
            <a:r>
              <a:rPr lang="ru-UA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UA" sz="2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неводні</a:t>
            </a:r>
            <a:r>
              <a:rPr lang="ru-UA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розчини речовин в таких органічних розчинниках, 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 етиловий спирт, ефір, ацетон, </a:t>
            </a:r>
            <a:r>
              <a:rPr lang="uk-UA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бензен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хлороформ та інші</a:t>
            </a:r>
            <a: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5E56839C-666F-4347-B1D7-BA0ED9F80DB9}"/>
              </a:ext>
            </a:extLst>
          </p:cNvPr>
          <p:cNvSpPr txBox="1">
            <a:spLocks/>
          </p:cNvSpPr>
          <p:nvPr/>
        </p:nvSpPr>
        <p:spPr>
          <a:xfrm>
            <a:off x="8676456" y="32523"/>
            <a:ext cx="378804" cy="332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U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7948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AC7A4BEC-55C4-43B0-9984-A03DFD16D50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99592" y="260648"/>
            <a:ext cx="8155668" cy="6408712"/>
          </a:xfrm>
        </p:spPr>
        <p:txBody>
          <a:bodyPr/>
          <a:lstStyle/>
          <a:p>
            <a:pPr algn="ctr">
              <a:spcBef>
                <a:spcPts val="0"/>
              </a:spcBef>
            </a:pPr>
            <a:endParaRPr lang="ru-UA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UA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</a:t>
            </a:r>
            <a:r>
              <a:rPr lang="uk-UA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ожний</a:t>
            </a:r>
            <a:r>
              <a:rPr lang="uk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розчин характеризується концентрацією </a:t>
            </a:r>
            <a:endParaRPr lang="ru-UA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розчиненої речовини, кількістю речовини, </a:t>
            </a:r>
            <a:endParaRPr lang="ru-UA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яка міститься у визначеній кількості розчину. </a:t>
            </a:r>
            <a:endParaRPr lang="ru-UA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Розрізняють </a:t>
            </a:r>
            <a:r>
              <a:rPr lang="uk-UA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приблизні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та </a:t>
            </a:r>
            <a:r>
              <a:rPr lang="uk-UA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точні розчини</a:t>
            </a:r>
            <a:r>
              <a:rPr lang="uk-U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UA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Концентрації </a:t>
            </a:r>
            <a:r>
              <a:rPr lang="uk-UA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приблизних розчинів </a:t>
            </a:r>
            <a:br>
              <a:rPr lang="ru-UA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виражаються в </a:t>
            </a:r>
            <a:r>
              <a:rPr lang="uk-UA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процентах</a:t>
            </a:r>
            <a:r>
              <a:rPr lang="ru-UA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UA" sz="24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UA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4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</a:t>
            </a:r>
            <a:r>
              <a:rPr lang="uk-UA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онцентрації</a:t>
            </a:r>
            <a:r>
              <a:rPr lang="uk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точних розчинів </a:t>
            </a:r>
            <a:r>
              <a:rPr lang="uk-UA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виражаються </a:t>
            </a:r>
            <a:br>
              <a:rPr lang="ru-UA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молях на 1 л речовини, еквівалентах </a:t>
            </a:r>
            <a:br>
              <a:rPr lang="ru-UA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1 л речовини</a:t>
            </a:r>
            <a:r>
              <a:rPr lang="ru-UA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uk-UA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титром. </a:t>
            </a:r>
            <a:endParaRPr lang="ru-UA" sz="24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uk-U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E5789603-F7F3-4F70-A0E7-BD0C02B8F053}"/>
              </a:ext>
            </a:extLst>
          </p:cNvPr>
          <p:cNvSpPr txBox="1">
            <a:spLocks/>
          </p:cNvSpPr>
          <p:nvPr/>
        </p:nvSpPr>
        <p:spPr>
          <a:xfrm>
            <a:off x="8676456" y="32523"/>
            <a:ext cx="378804" cy="332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U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23436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FCEF8E98-EFF9-469B-99DF-1EE85BC0099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79512" y="379570"/>
            <a:ext cx="8875748" cy="6478429"/>
          </a:xfrm>
        </p:spPr>
        <p:txBody>
          <a:bodyPr/>
          <a:lstStyle/>
          <a:p>
            <a:pPr algn="ctr"/>
            <a:r>
              <a:rPr lang="ru-UA" sz="20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</a:t>
            </a:r>
            <a:r>
              <a:rPr lang="uk-U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сова частка розчиненої речовини </a:t>
            </a:r>
            <a:br>
              <a:rPr lang="ru-U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(відсоткова концентрація),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яка показує,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скільки г розчиненої речовини міститься в 100 г розчину,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що обчислюється за формулою: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=  </a:t>
            </a:r>
            <a:r>
              <a:rPr lang="ru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(%);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UA" sz="1800" dirty="0">
              <a:latin typeface="Times New Roman" panose="02020603050405020304" pitchFamily="18" charset="0"/>
            </a:endParaRPr>
          </a:p>
          <a:p>
            <a:pPr algn="ctr"/>
            <a:endParaRPr lang="ru-UA" sz="1800" dirty="0">
              <a:latin typeface="Times New Roman" panose="02020603050405020304" pitchFamily="18" charset="0"/>
            </a:endParaRPr>
          </a:p>
          <a:p>
            <a:pPr algn="ctr"/>
            <a:r>
              <a:rPr lang="uk-UA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звідки</a:t>
            </a:r>
            <a:endParaRPr lang="ru-U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</a:t>
            </a:r>
            <a:endParaRPr lang="ru-U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uk-UA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речовини 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endParaRPr lang="ru-U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UA" sz="1800" dirty="0">
              <a:latin typeface="Times New Roman" panose="02020603050405020304" pitchFamily="18" charset="0"/>
            </a:endParaRPr>
          </a:p>
          <a:p>
            <a:pPr algn="ctr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uk-UA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розчину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</a:t>
            </a:r>
            <a:endParaRPr lang="ru-U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Відсоткові розчини виражаються масовою часткою речовини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розчині (у %), тобто числом г речовини в 100 г розчину.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0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Наприклад,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5%-</a:t>
            </a:r>
            <a:r>
              <a:rPr lang="uk-UA" sz="20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ий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розчин солі, містить 5 г речовини в 100 г розчину. 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sz="1800" dirty="0">
              <a:latin typeface="Times New Roman" panose="02020603050405020304" pitchFamily="18" charset="0"/>
            </a:endParaRPr>
          </a:p>
          <a:p>
            <a:pPr algn="ctr"/>
            <a:endParaRPr lang="ru-UA" dirty="0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C7803721-7D4C-4972-BF4A-217698F404E1}"/>
              </a:ext>
            </a:extLst>
          </p:cNvPr>
          <p:cNvSpPr txBox="1">
            <a:spLocks/>
          </p:cNvSpPr>
          <p:nvPr/>
        </p:nvSpPr>
        <p:spPr>
          <a:xfrm>
            <a:off x="8676456" y="32523"/>
            <a:ext cx="378804" cy="332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U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B56CEBE-B8B8-4E3A-98D8-5FE90CE4E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0F59CB98-979F-48F2-9328-F4CB3FD6E4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219732"/>
              </p:ext>
            </p:extLst>
          </p:nvPr>
        </p:nvGraphicFramePr>
        <p:xfrm>
          <a:off x="3347864" y="1789870"/>
          <a:ext cx="3056340" cy="830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689100" imgH="457200" progId="Equation.3">
                  <p:embed/>
                </p:oleObj>
              </mc:Choice>
              <mc:Fallback>
                <p:oleObj r:id="rId2" imgW="16891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1789870"/>
                        <a:ext cx="3056340" cy="830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>
            <a:extLst>
              <a:ext uri="{FF2B5EF4-FFF2-40B4-BE49-F238E27FC236}">
                <a16:creationId xmlns:a16="http://schemas.microsoft.com/office/drawing/2014/main" id="{91BF5AD4-E935-458C-AD16-72F41CC9A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8520" y="1439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190FEA4F-9175-409B-849C-117EE0F601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639669"/>
              </p:ext>
            </p:extLst>
          </p:nvPr>
        </p:nvGraphicFramePr>
        <p:xfrm>
          <a:off x="5508104" y="3420575"/>
          <a:ext cx="1922454" cy="813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90600" imgH="419100" progId="Equation.3">
                  <p:embed/>
                </p:oleObj>
              </mc:Choice>
              <mc:Fallback>
                <p:oleObj r:id="rId4" imgW="990600" imgH="419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3420575"/>
                        <a:ext cx="1922454" cy="8133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>
            <a:extLst>
              <a:ext uri="{FF2B5EF4-FFF2-40B4-BE49-F238E27FC236}">
                <a16:creationId xmlns:a16="http://schemas.microsoft.com/office/drawing/2014/main" id="{CEA02518-EFC2-4CE8-8C54-678181447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EAAFC4E0-FF34-4482-830A-D33B4D1001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715951"/>
              </p:ext>
            </p:extLst>
          </p:nvPr>
        </p:nvGraphicFramePr>
        <p:xfrm>
          <a:off x="5422927" y="4160659"/>
          <a:ext cx="2092808" cy="832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054100" imgH="419100" progId="Equation.3">
                  <p:embed/>
                </p:oleObj>
              </mc:Choice>
              <mc:Fallback>
                <p:oleObj r:id="rId6" imgW="1054100" imgH="4191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27" y="4160659"/>
                        <a:ext cx="2092808" cy="832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2716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73F45B5F-812C-47E1-8C03-19B698BFEE9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1"/>
            <a:ext cx="8587716" cy="6825476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uk-U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Молярна концентрація (С</a:t>
            </a:r>
            <a:r>
              <a:rPr lang="uk-UA" sz="2000" b="1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</a:t>
            </a:r>
            <a:r>
              <a:rPr lang="uk-U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− показує, скільки молів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розчиненої речовини міститься в 1 л розчину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 дорівнює відношенню кількості розчиненої речовини </a:t>
            </a:r>
            <a:b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об’єму розчину (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2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</a:t>
            </a:r>
            <a:r>
              <a:rPr lang="uk-UA" sz="20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звідки</a:t>
            </a:r>
            <a:endParaRPr lang="ru-UA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uk-UA" sz="2000" baseline="-25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речовини </a:t>
            </a:r>
            <a:r>
              <a:rPr lang="uk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endParaRPr lang="ru-UA" sz="2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UA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ru-UA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scadia Code" panose="020B0609020000020004" pitchFamily="49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Одномолярні</a:t>
            </a: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 розчини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 містять 1 моль речовини в 1 л розчину,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</a:br>
            <a:r>
              <a:rPr lang="uk-UA" sz="1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двомолярні</a:t>
            </a: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 розчини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 – 2 моль речовини і </a:t>
            </a:r>
            <a:r>
              <a:rPr lang="uk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т.д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. </a:t>
            </a:r>
            <a:endParaRPr lang="ru-UA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scadia Code" panose="020B0609020000020004" pitchFamily="49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scadia Code" panose="020B0609020000020004" pitchFamily="49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 для того, щоб установити, скільки даної речовини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міститься в 1 л розчину заданої молярної концентрації,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необхідно розрахувати її молярну масу.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scadia Code" panose="020B0609020000020004" pitchFamily="49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scadia Code" panose="020B0609020000020004" pitchFamily="49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Молярна маса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 – це маса речовини, яка взята в кількості 1 моль,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та кількісно дорівнює його відносній молекулярній масі.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scadia Code" panose="020B0609020000020004" pitchFamily="49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ru-UA" sz="18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scadia Code" panose="020B0609020000020004" pitchFamily="49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Наприклад,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 молекулярна маса </a:t>
            </a:r>
            <a:r>
              <a:rPr lang="uk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NaCl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 = 58,5, 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scadia Code" panose="020B0609020000020004" pitchFamily="49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молярна маса складає 58,5 г/моль.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Таким чином, 1 М речовини </a:t>
            </a:r>
            <a:r>
              <a:rPr lang="uk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NaCl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 містить 58,5 г </a:t>
            </a:r>
            <a:r>
              <a:rPr lang="uk-UA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NaCl</a:t>
            </a: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 </a:t>
            </a:r>
            <a:br>
              <a:rPr lang="ru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scadia Code" panose="020B0609020000020004" pitchFamily="49" charset="0"/>
                <a:cs typeface="Arial" panose="020B0604020202020204" pitchFamily="34" charset="0"/>
              </a:rPr>
              <a:t>в 1 л розчину.</a:t>
            </a:r>
            <a:endParaRPr lang="ru-UA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scadia Code" panose="020B0609020000020004" pitchFamily="49" charset="0"/>
              <a:cs typeface="Arial" panose="020B0604020202020204" pitchFamily="34" charset="0"/>
            </a:endParaRPr>
          </a:p>
          <a:p>
            <a:pPr algn="ctr"/>
            <a:endParaRPr lang="ru-UA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UA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UA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02A3EA40-0C26-4AFB-A4DC-370B96A61F17}"/>
              </a:ext>
            </a:extLst>
          </p:cNvPr>
          <p:cNvSpPr txBox="1">
            <a:spLocks/>
          </p:cNvSpPr>
          <p:nvPr/>
        </p:nvSpPr>
        <p:spPr>
          <a:xfrm>
            <a:off x="8676456" y="32523"/>
            <a:ext cx="378804" cy="332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UA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BE13012-0E03-427B-BDFC-D3106DCF9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128" y="17728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0F7A911-E796-43FC-BD4C-2E611C91F1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685840"/>
              </p:ext>
            </p:extLst>
          </p:nvPr>
        </p:nvGraphicFramePr>
        <p:xfrm>
          <a:off x="5444263" y="1283313"/>
          <a:ext cx="2289960" cy="819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80588" imgH="418918" progId="Equation.3">
                  <p:embed/>
                </p:oleObj>
              </mc:Choice>
              <mc:Fallback>
                <p:oleObj r:id="rId2" imgW="1180588" imgH="418918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4263" y="1283313"/>
                        <a:ext cx="2289960" cy="8196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3A8F1515-9098-4BEC-A003-4B2E1AEC67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529146"/>
              </p:ext>
            </p:extLst>
          </p:nvPr>
        </p:nvGraphicFramePr>
        <p:xfrm>
          <a:off x="2293211" y="2214029"/>
          <a:ext cx="2180724" cy="604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838200" imgH="228600" progId="Equation.3">
                  <p:embed/>
                </p:oleObj>
              </mc:Choice>
              <mc:Fallback>
                <p:oleObj r:id="rId4" imgW="8382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211" y="2214029"/>
                        <a:ext cx="2180724" cy="6042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>
            <a:extLst>
              <a:ext uri="{FF2B5EF4-FFF2-40B4-BE49-F238E27FC236}">
                <a16:creationId xmlns:a16="http://schemas.microsoft.com/office/drawing/2014/main" id="{3613F141-CD17-4916-B427-8A8FC6E40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760" y="420593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5374976A-1496-4867-9234-8C6AA07967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703035"/>
              </p:ext>
            </p:extLst>
          </p:nvPr>
        </p:nvGraphicFramePr>
        <p:xfrm>
          <a:off x="5986051" y="2042983"/>
          <a:ext cx="1584176" cy="946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774364" imgH="457002" progId="Equation.3">
                  <p:embed/>
                </p:oleObj>
              </mc:Choice>
              <mc:Fallback>
                <p:oleObj r:id="rId6" imgW="774364" imgH="45700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6051" y="2042983"/>
                        <a:ext cx="1584176" cy="9463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FEF46C3D-8B21-459D-B137-0062ECCA6348}"/>
                  </a:ext>
                </a:extLst>
              </p14:cNvPr>
              <p14:cNvContentPartPr/>
              <p14:nvPr/>
            </p14:nvContentPartPr>
            <p14:xfrm>
              <a:off x="7623061" y="1920984"/>
              <a:ext cx="360" cy="36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FEF46C3D-8B21-459D-B137-0062ECCA634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18741" y="1916664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8427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4316</Words>
  <Application>Microsoft Office PowerPoint</Application>
  <PresentationFormat>Экран (4:3)</PresentationFormat>
  <Paragraphs>475</Paragraphs>
  <Slides>34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맑은 고딕</vt:lpstr>
      <vt:lpstr>Arial</vt:lpstr>
      <vt:lpstr>Calibri</vt:lpstr>
      <vt:lpstr>Times New Roman</vt:lpstr>
      <vt:lpstr>Wingdings</vt:lpstr>
      <vt:lpstr>Office Theme</vt:lpstr>
      <vt:lpstr>Custom Design</vt:lpstr>
      <vt:lpstr>Equation.3</vt:lpstr>
      <vt:lpstr>Презентация PowerPoint</vt:lpstr>
      <vt:lpstr>Класифікація розчинів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Gencheva.Viktoriia@renters.mans.edu.pl Gencheva</cp:lastModifiedBy>
  <cp:revision>40</cp:revision>
  <dcterms:created xsi:type="dcterms:W3CDTF">2014-04-01T16:35:38Z</dcterms:created>
  <dcterms:modified xsi:type="dcterms:W3CDTF">2024-03-16T16:16:09Z</dcterms:modified>
</cp:coreProperties>
</file>