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ic_13585314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8929718" cy="50109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428660" y="3929066"/>
            <a:ext cx="9572660" cy="247175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algn="ctr"/>
            <a:endParaRPr lang="ru-RU" sz="4400" b="1" cap="all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 algn="ctr"/>
            <a:r>
              <a:rPr lang="ru-RU" sz="4400" b="1" cap="all" dirty="0" smtClean="0">
                <a:solidFill>
                  <a:srgbClr val="0070C0"/>
                </a:solidFill>
                <a:latin typeface="Bookman Old Style" pitchFamily="18" charset="0"/>
              </a:rPr>
              <a:t>Спецкурс </a:t>
            </a:r>
          </a:p>
          <a:p>
            <a:pPr algn="ctr"/>
            <a:r>
              <a:rPr lang="ru-RU" sz="4400" b="1" cap="all" dirty="0" err="1" smtClean="0">
                <a:solidFill>
                  <a:srgbClr val="0070C0"/>
                </a:solidFill>
                <a:latin typeface="Bookman Old Style" pitchFamily="18" charset="0"/>
              </a:rPr>
              <a:t>Преса</a:t>
            </a:r>
            <a:r>
              <a:rPr lang="ru-RU" sz="4400" b="1" cap="all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4400" b="1" cap="all" dirty="0" err="1" smtClean="0">
                <a:solidFill>
                  <a:srgbClr val="0070C0"/>
                </a:solidFill>
                <a:latin typeface="Bookman Old Style" pitchFamily="18" charset="0"/>
              </a:rPr>
              <a:t>п</a:t>
            </a:r>
            <a:r>
              <a:rPr lang="en-US" sz="4400" b="1" cap="all" dirty="0" smtClean="0">
                <a:solidFill>
                  <a:srgbClr val="0070C0"/>
                </a:solidFill>
                <a:latin typeface="Bookman Old Style" pitchFamily="18" charset="0"/>
              </a:rPr>
              <a:t>’</a:t>
            </a:r>
            <a:r>
              <a:rPr lang="uk-UA" sz="4400" b="1" cap="all" dirty="0" err="1" smtClean="0">
                <a:solidFill>
                  <a:srgbClr val="0070C0"/>
                </a:solidFill>
                <a:latin typeface="Bookman Old Style" pitchFamily="18" charset="0"/>
              </a:rPr>
              <a:t>яти</a:t>
            </a:r>
            <a:r>
              <a:rPr lang="uk-UA" sz="4400" b="1" cap="all" dirty="0" smtClean="0">
                <a:solidFill>
                  <a:srgbClr val="0070C0"/>
                </a:solidFill>
                <a:latin typeface="Bookman Old Style" pitchFamily="18" charset="0"/>
              </a:rPr>
              <a:t> континентів</a:t>
            </a:r>
            <a:endParaRPr lang="ru-RU" sz="4400" b="1" cap="all" dirty="0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41788"/>
          </a:xfrm>
        </p:spPr>
        <p:txBody>
          <a:bodyPr>
            <a:normAutofit fontScale="77500" lnSpcReduction="20000"/>
          </a:bodyPr>
          <a:lstStyle/>
          <a:p>
            <a:r>
              <a:rPr lang="uk-UA" b="1" dirty="0" smtClean="0"/>
              <a:t>Мета</a:t>
            </a:r>
            <a:r>
              <a:rPr lang="uk-UA" dirty="0" smtClean="0"/>
              <a:t> – розглянути регіональні та національні особливості друкованих засобів масової  інформації країн та регіонів світу  і таким чином допомогти студентам отримати комплексне уявлення про світову журналістику як багатоплановий та </a:t>
            </a:r>
            <a:r>
              <a:rPr lang="uk-UA" dirty="0" smtClean="0"/>
              <a:t>динамічний </a:t>
            </a:r>
            <a:r>
              <a:rPr lang="uk-UA" dirty="0" smtClean="0"/>
              <a:t>феномен</a:t>
            </a:r>
            <a:r>
              <a:rPr lang="uk-UA" dirty="0" smtClean="0"/>
              <a:t>.</a:t>
            </a:r>
          </a:p>
          <a:p>
            <a:r>
              <a:rPr lang="uk-UA" b="1" dirty="0" smtClean="0"/>
              <a:t>Завдання</a:t>
            </a:r>
            <a:r>
              <a:rPr lang="uk-UA" dirty="0" smtClean="0"/>
              <a:t>:</a:t>
            </a:r>
            <a:endParaRPr lang="ru-RU" dirty="0" smtClean="0"/>
          </a:p>
          <a:p>
            <a:pPr lvl="0"/>
            <a:r>
              <a:rPr lang="uk-UA" dirty="0" smtClean="0"/>
              <a:t>розглянути особливості розвитку та сучасний стан преси таких континентів, як Євразія, Північна та Південна Америки, Африка, Австралія; </a:t>
            </a:r>
            <a:endParaRPr lang="ru-RU" dirty="0" smtClean="0"/>
          </a:p>
          <a:p>
            <a:pPr lvl="0"/>
            <a:r>
              <a:rPr lang="uk-UA" dirty="0" smtClean="0"/>
              <a:t>висвітлити специфіку системи друкованих ЗМІ окремих країн континентів;</a:t>
            </a:r>
            <a:endParaRPr lang="ru-RU" dirty="0" smtClean="0"/>
          </a:p>
          <a:p>
            <a:pPr lvl="0"/>
            <a:r>
              <a:rPr lang="uk-UA" dirty="0" smtClean="0"/>
              <a:t>дослідити еволюцію основних видів газетних і журнальних видань;</a:t>
            </a:r>
            <a:endParaRPr lang="ru-RU" dirty="0" smtClean="0"/>
          </a:p>
          <a:p>
            <a:pPr lvl="0"/>
            <a:r>
              <a:rPr lang="uk-UA" dirty="0" smtClean="0"/>
              <a:t>виявити основні тенденції розвитку зарубіжних друкованих ЗМІ в останні два десятиліття.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30352"/>
            <a:ext cx="8686800" cy="5398978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Згідно з вимогами освітньо-професійної програми студенти повинні досягти таких </a:t>
            </a:r>
            <a:r>
              <a:rPr lang="uk-UA" b="1" dirty="0" smtClean="0"/>
              <a:t>результатів навчання (</a:t>
            </a:r>
            <a:r>
              <a:rPr lang="uk-UA" b="1" dirty="0" err="1" smtClean="0"/>
              <a:t>компетентностей</a:t>
            </a:r>
            <a:r>
              <a:rPr lang="uk-UA" dirty="0" smtClean="0"/>
              <a:t>): </a:t>
            </a:r>
            <a:endParaRPr lang="ru-RU" dirty="0" smtClean="0"/>
          </a:p>
          <a:p>
            <a:r>
              <a:rPr lang="uk-UA" dirty="0" smtClean="0"/>
              <a:t>1)  розглядати журналістські явища з урахуванням передумов  виникнення, закономірностей розвитку та зв’язках з іншими явищами, тобто в діахронії;</a:t>
            </a:r>
            <a:endParaRPr lang="ru-RU" dirty="0" smtClean="0"/>
          </a:p>
          <a:p>
            <a:r>
              <a:rPr lang="uk-UA" dirty="0" smtClean="0"/>
              <a:t>2) на основі засвоєних знань зіставляти та характеризувати факти журналістики з точки зору їхньої внутрішньої еволюції та спадкоємності; </a:t>
            </a:r>
            <a:endParaRPr lang="ru-RU" dirty="0" smtClean="0"/>
          </a:p>
          <a:p>
            <a:r>
              <a:rPr lang="uk-UA" dirty="0" smtClean="0"/>
              <a:t>3) аналізувати різні типи друкованих видань країн світу та визначати їхнє місце в еволюції світових ЗМІ.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</TotalTime>
  <Words>166</Words>
  <PresentationFormat>Экран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Lenovo</cp:lastModifiedBy>
  <cp:revision>2</cp:revision>
  <dcterms:created xsi:type="dcterms:W3CDTF">2020-09-17T09:06:03Z</dcterms:created>
  <dcterms:modified xsi:type="dcterms:W3CDTF">2020-09-17T09:21:16Z</dcterms:modified>
</cp:coreProperties>
</file>