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72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1" r:id="rId6"/>
    <p:sldId id="263" r:id="rId7"/>
    <p:sldId id="264" r:id="rId8"/>
    <p:sldId id="267" r:id="rId9"/>
    <p:sldId id="273" r:id="rId10"/>
    <p:sldId id="266" r:id="rId11"/>
    <p:sldId id="265" r:id="rId12"/>
    <p:sldId id="275" r:id="rId13"/>
    <p:sldId id="276" r:id="rId14"/>
    <p:sldId id="269" r:id="rId15"/>
    <p:sldId id="268" r:id="rId16"/>
    <p:sldId id="270" r:id="rId17"/>
    <p:sldId id="271" r:id="rId18"/>
    <p:sldId id="274" r:id="rId19"/>
    <p:sldId id="260" r:id="rId20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48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C379FFB6-878B-4D89-A9F1-908C5F95E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62E99EC-6DAC-40C4-9CB0-839F706897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BDA83-60F2-4E0C-99F1-3B198C71DA2A}" type="datetimeFigureOut">
              <a:rPr lang="ru-RU" smtClean="0"/>
              <a:t>08.11.2020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F36B973-D323-4241-8653-DEF1D8539A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3A8A117-4B44-48FF-836C-74493A3812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BC633-CCA9-47F5-BCED-A56AA433DCD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140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E1020-F5BA-43CF-AAA9-C04B3B12EF98}" type="datetimeFigureOut">
              <a:rPr lang="ru-RU" smtClean="0"/>
              <a:t>08.11.2020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73D1A-6084-4304-99B6-284B940079F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64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175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73D1A-6084-4304-99B6-284B940079FF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33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5C8F0DE-DCFB-4354-8112-588B45C19F1A}" type="datetime1">
              <a:rPr lang="ru-RU" smtClean="0"/>
              <a:t>08.11.2020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9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B28829-F9CE-4A60-BAD2-B30F1BE4EFBD}" type="datetime1">
              <a:rPr lang="ru-RU" smtClean="0"/>
              <a:t>08.11.2020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7638BE5-3B62-4C03-A438-E1216F2C074B}" type="datetime1">
              <a:rPr lang="ru-RU" smtClean="0"/>
              <a:t>08.11.2020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87B0E0-754C-4477-80CA-88F8319B7DB8}" type="datetime1">
              <a:rPr lang="ru-RU" smtClean="0"/>
              <a:t>08.11.2020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317EAC1-6C84-442C-8E88-63BE1308B9AD}" type="datetime1">
              <a:rPr lang="ru-RU" smtClean="0"/>
              <a:t>08.11.2020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B404C7-1C11-4173-AE97-ACE1CDB1DA83}" type="datetime1">
              <a:rPr lang="ru-RU" smtClean="0"/>
              <a:t>08.11.2020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 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A08C9A-F61E-410C-8D06-F83B63A4711B}" type="datetime1">
              <a:rPr lang="ru-RU" smtClean="0"/>
              <a:t>08.11.2020</a:t>
            </a:fld>
            <a:endParaRPr lang="ru-RU" dirty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D3CD88-AC87-4FC1-8AA2-0F05556AC852}" type="datetime1">
              <a:rPr lang="ru-RU" smtClean="0"/>
              <a:t>08.11.2020</a:t>
            </a:fld>
            <a:endParaRPr lang="ru-RU" dirty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 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8" name="Заголовок 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B0009C-43A7-442E-9A53-3E5FB03870F2}" type="datetime1">
              <a:rPr lang="ru-RU" smtClean="0"/>
              <a:t>08.11.2020</a:t>
            </a:fld>
            <a:endParaRPr lang="ru-RU" dirty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 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9AADAC3-179B-49AA-A8D7-B2E70D0E899B}" type="datetime1">
              <a:rPr lang="ru-RU" smtClean="0"/>
              <a:t>08.11.2020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Щелкните значок, чтобы добавить изображение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E95E6D-EE8A-4AB4-A6E4-CDAE9E775FB7}" type="datetime1">
              <a:rPr lang="ru-RU" smtClean="0"/>
              <a:t>08.11.2020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585DD959-E34E-4321-8E46-EA4484D707DA}" type="datetime1">
              <a:rPr lang="ru-RU" smtClean="0"/>
              <a:t>08.11.2020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 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0" name="Прямоугольник 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1" name="Прямоугольник 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Прямоугольник 14">
            <a:extLst>
              <a:ext uri="{FF2B5EF4-FFF2-40B4-BE49-F238E27FC236}">
                <a16:creationId xmlns:a16="http://schemas.microsoft.com/office/drawing/2014/main" xmlns="" id="{493D4EDA-58E0-40CC-B3CA-14CDEB349D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7" name="Рисунок 6" descr="Цифровые подключения">
            <a:extLst>
              <a:ext uri="{FF2B5EF4-FFF2-40B4-BE49-F238E27FC236}">
                <a16:creationId xmlns:a16="http://schemas.microsoft.com/office/drawing/2014/main" xmlns="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Группа 16">
            <a:extLst>
              <a:ext uri="{FF2B5EF4-FFF2-40B4-BE49-F238E27FC236}">
                <a16:creationId xmlns:a16="http://schemas.microsoft.com/office/drawing/2014/main" xmlns="" id="{AA9EB0BC-A85E-4C26-B355-5DFCEF6CCB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Прямоугольник 17">
              <a:extLst>
                <a:ext uri="{FF2B5EF4-FFF2-40B4-BE49-F238E27FC236}">
                  <a16:creationId xmlns:a16="http://schemas.microsoft.com/office/drawing/2014/main" xmlns="" id="{3643E56B-BD42-413D-B17D-7958270F5D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Прямоугольник 18">
              <a:extLst>
                <a:ext uri="{FF2B5EF4-FFF2-40B4-BE49-F238E27FC236}">
                  <a16:creationId xmlns:a16="http://schemas.microsoft.com/office/drawing/2014/main" xmlns="" id="{96C04F74-9467-4FA5-95DC-8D481A2974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Прямоугольник 19">
              <a:extLst>
                <a:ext uri="{FF2B5EF4-FFF2-40B4-BE49-F238E27FC236}">
                  <a16:creationId xmlns:a16="http://schemas.microsoft.com/office/drawing/2014/main" xmlns="" id="{D73DE1C3-5C37-42E9-A3F0-256F193832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xmlns="" id="{4A2E7EC3-E07C-46CE-9B25-41865A5068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 rtlCol="0">
            <a:noAutofit/>
          </a:bodyPr>
          <a:lstStyle/>
          <a:p>
            <a:pPr rtl="0"/>
            <a:r>
              <a:rPr lang="ru-RU" sz="3200" dirty="0" err="1" smtClean="0">
                <a:solidFill>
                  <a:schemeClr val="bg1"/>
                </a:solidFill>
              </a:rPr>
              <a:t>ХОлАкрат</a:t>
            </a:r>
            <a:r>
              <a:rPr lang="uk-UA" sz="3200" dirty="0" err="1" smtClean="0">
                <a:solidFill>
                  <a:schemeClr val="bg1"/>
                </a:solidFill>
              </a:rPr>
              <a:t>ія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брайна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робертсона</a:t>
            </a:r>
            <a:r>
              <a:rPr lang="uk-UA" sz="3200" dirty="0" smtClean="0">
                <a:solidFill>
                  <a:schemeClr val="bg1"/>
                </a:solidFill>
              </a:rPr>
              <a:t> як революція у менеджменті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xmlns="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</p:spPr>
        <p:txBody>
          <a:bodyPr rtlCol="0">
            <a:normAutofit/>
          </a:bodyPr>
          <a:lstStyle/>
          <a:p>
            <a:pPr rtl="0"/>
            <a:r>
              <a:rPr lang="uk-UA" dirty="0" smtClean="0">
                <a:solidFill>
                  <a:srgbClr val="7CEBFF"/>
                </a:solidFill>
              </a:rPr>
              <a:t>Масюк Олег Петрович</a:t>
            </a:r>
            <a:endParaRPr lang="ru-RU" dirty="0">
              <a:solidFill>
                <a:srgbClr val="7CE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</a:t>
            </a:r>
            <a:r>
              <a:rPr lang="ru-RU" dirty="0"/>
              <a:t>а</a:t>
            </a:r>
            <a:r>
              <a:rPr lang="uk-UA" dirty="0" err="1" smtClean="0"/>
              <a:t>силітація</a:t>
            </a:r>
            <a:r>
              <a:rPr lang="uk-UA" dirty="0" smtClean="0"/>
              <a:t> (</a:t>
            </a:r>
            <a:r>
              <a:rPr lang="en-US" dirty="0" err="1" smtClean="0"/>
              <a:t>menti</a:t>
            </a:r>
            <a:r>
              <a:rPr lang="uk-UA" dirty="0" smtClean="0"/>
              <a:t>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r>
              <a:rPr lang="uk-UA" dirty="0" smtClean="0"/>
              <a:t>У </a:t>
            </a:r>
            <a:r>
              <a:rPr lang="uk-UA" dirty="0" err="1" smtClean="0"/>
              <a:t>фасилітації</a:t>
            </a:r>
            <a:r>
              <a:rPr lang="uk-UA" dirty="0" smtClean="0"/>
              <a:t> робочого процесу ключовими є </a:t>
            </a:r>
            <a:r>
              <a:rPr lang="uk-UA" b="1" dirty="0" smtClean="0"/>
              <a:t>організація простору</a:t>
            </a:r>
            <a:r>
              <a:rPr lang="uk-UA" dirty="0" smtClean="0"/>
              <a:t>, </a:t>
            </a:r>
            <a:r>
              <a:rPr lang="uk-UA" b="1" dirty="0" smtClean="0"/>
              <a:t>залучення та сприяння розкриттю потенціалу учасників та групи в цілому</a:t>
            </a:r>
            <a:r>
              <a:rPr lang="uk-UA" dirty="0" smtClean="0"/>
              <a:t>, а також підтримка учасників у реалізації </a:t>
            </a:r>
            <a:r>
              <a:rPr lang="uk-UA" b="1" dirty="0" smtClean="0"/>
              <a:t>поставлених цілей. 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075" y="2536866"/>
            <a:ext cx="5422900" cy="301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14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Механізм функціонування </a:t>
            </a:r>
            <a:r>
              <a:rPr lang="uk-UA" dirty="0" err="1" smtClean="0"/>
              <a:t>холархії</a:t>
            </a:r>
            <a:r>
              <a:rPr lang="uk-UA" dirty="0" smtClean="0"/>
              <a:t>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92" y="2181225"/>
            <a:ext cx="6591015" cy="3678238"/>
          </a:xfrm>
        </p:spPr>
      </p:pic>
    </p:spTree>
    <p:extLst>
      <p:ext uri="{BB962C8B-B14F-4D97-AF65-F5344CB8AC3E}">
        <p14:creationId xmlns:p14="http://schemas.microsoft.com/office/powerpoint/2010/main" val="4002558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 метрики очікувань: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87" y="1777569"/>
            <a:ext cx="3900568" cy="5018647"/>
          </a:xfrm>
        </p:spPr>
      </p:pic>
    </p:spTree>
    <p:extLst>
      <p:ext uri="{BB962C8B-B14F-4D97-AF65-F5344CB8AC3E}">
        <p14:creationId xmlns:p14="http://schemas.microsoft.com/office/powerpoint/2010/main" val="3308554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Впровадження </a:t>
            </a:r>
            <a:r>
              <a:rPr lang="uk-UA" dirty="0" err="1" smtClean="0"/>
              <a:t>холакратії</a:t>
            </a:r>
            <a:r>
              <a:rPr lang="uk-UA" dirty="0" smtClean="0"/>
              <a:t>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42" y="1779373"/>
            <a:ext cx="6466701" cy="4720281"/>
          </a:xfrm>
        </p:spPr>
      </p:pic>
    </p:spTree>
    <p:extLst>
      <p:ext uri="{BB962C8B-B14F-4D97-AF65-F5344CB8AC3E}">
        <p14:creationId xmlns:p14="http://schemas.microsoft.com/office/powerpoint/2010/main" val="3611079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Порядок управлінських зборів: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400" b="1" dirty="0" smtClean="0"/>
              <a:t>Вступний  раунд </a:t>
            </a:r>
            <a:r>
              <a:rPr lang="uk-UA" sz="2400" dirty="0" smtClean="0"/>
              <a:t>– робота з факторами, що відволікають від зустрічі та налаштування на збори.</a:t>
            </a:r>
          </a:p>
          <a:p>
            <a:pPr algn="just"/>
            <a:r>
              <a:rPr lang="uk-UA" sz="2400" dirty="0" smtClean="0"/>
              <a:t> </a:t>
            </a:r>
            <a:r>
              <a:rPr lang="uk-UA" sz="2400" b="1" dirty="0" smtClean="0"/>
              <a:t>Організаційні моменти </a:t>
            </a:r>
            <a:r>
              <a:rPr lang="uk-UA" sz="2400" dirty="0" smtClean="0"/>
              <a:t>-  тривалість зборів та перерви.</a:t>
            </a:r>
          </a:p>
          <a:p>
            <a:pPr algn="just"/>
            <a:r>
              <a:rPr lang="uk-UA" sz="2400" b="1" dirty="0" smtClean="0"/>
              <a:t>Формування порядку денного </a:t>
            </a:r>
            <a:r>
              <a:rPr lang="uk-UA" sz="2400" dirty="0" smtClean="0"/>
              <a:t>– формулюють одним словом або словосполученням.</a:t>
            </a:r>
          </a:p>
          <a:p>
            <a:pPr algn="just"/>
            <a:r>
              <a:rPr lang="uk-UA" sz="2400" b="1" dirty="0" smtClean="0"/>
              <a:t>Опрацювання кожного пункту </a:t>
            </a:r>
            <a:r>
              <a:rPr lang="uk-UA" sz="2400" dirty="0" smtClean="0"/>
              <a:t>порядку денного шляхом інтегративного процесу прийняття рішень.</a:t>
            </a:r>
          </a:p>
          <a:p>
            <a:pPr algn="just"/>
            <a:r>
              <a:rPr lang="uk-UA" sz="2400" b="1" dirty="0" smtClean="0"/>
              <a:t>Заключний раунд.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63648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переходу на </a:t>
            </a:r>
            <a:r>
              <a:rPr lang="ru-RU" dirty="0" err="1" smtClean="0"/>
              <a:t>хОлАкрат</a:t>
            </a:r>
            <a:r>
              <a:rPr lang="uk-UA" dirty="0" err="1" smtClean="0"/>
              <a:t>ію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400" b="1" dirty="0" err="1" smtClean="0"/>
              <a:t>Холакратія</a:t>
            </a:r>
            <a:r>
              <a:rPr lang="uk-UA" sz="2400" b="1" dirty="0" smtClean="0"/>
              <a:t> </a:t>
            </a:r>
            <a:r>
              <a:rPr lang="uk-UA" sz="2400" dirty="0" smtClean="0"/>
              <a:t>– це системний перехід на нову структуру управління, та проміжного варіанту тут бути не може.</a:t>
            </a:r>
          </a:p>
          <a:p>
            <a:pPr algn="just"/>
            <a:r>
              <a:rPr lang="uk-UA" sz="2400" dirty="0" smtClean="0"/>
              <a:t>Влада належить або керівнику та делегується ним, або конституції </a:t>
            </a:r>
            <a:r>
              <a:rPr lang="uk-UA" sz="2400" dirty="0" err="1" smtClean="0"/>
              <a:t>холакратії</a:t>
            </a:r>
            <a:r>
              <a:rPr lang="uk-UA" sz="2400" dirty="0" smtClean="0"/>
              <a:t>.</a:t>
            </a:r>
          </a:p>
          <a:p>
            <a:pPr algn="just"/>
            <a:r>
              <a:rPr lang="uk-UA" sz="2400" dirty="0" smtClean="0"/>
              <a:t> </a:t>
            </a:r>
            <a:r>
              <a:rPr lang="uk-UA" sz="2400" b="1" dirty="0" err="1" smtClean="0"/>
              <a:t>Холакратія</a:t>
            </a:r>
            <a:r>
              <a:rPr lang="uk-UA" sz="2400" b="1" dirty="0" smtClean="0"/>
              <a:t> </a:t>
            </a:r>
            <a:r>
              <a:rPr lang="uk-UA" sz="2400" dirty="0" smtClean="0"/>
              <a:t>не вийде, якщо ви застосуєте в організації тільки частину правил; проте можна застосувати всі правила у окремій частині організацій.</a:t>
            </a:r>
          </a:p>
          <a:p>
            <a:pPr algn="just"/>
            <a:r>
              <a:rPr lang="uk-UA" sz="2400" b="1" dirty="0" err="1" smtClean="0"/>
              <a:t>Холакратія</a:t>
            </a:r>
            <a:r>
              <a:rPr lang="uk-UA" sz="2400" dirty="0" smtClean="0"/>
              <a:t> – це система управління для організації, а не для групи людей.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075971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угольник 9">
            <a:extLst>
              <a:ext uri="{FF2B5EF4-FFF2-40B4-BE49-F238E27FC236}">
                <a16:creationId xmlns:a16="http://schemas.microsoft.com/office/drawing/2014/main" xmlns="" id="{379F11E2-8BA5-4C5C-AE7C-361E5EA011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" name="Рисунок 4" descr="Числа">
            <a:extLst>
              <a:ext uri="{FF2B5EF4-FFF2-40B4-BE49-F238E27FC236}">
                <a16:creationId xmlns:a16="http://schemas.microsoft.com/office/drawing/2014/main" xmlns="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xmlns="" id="{7C00E1DA-EC7C-40FC-95E3-11FDCD2E42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 rtlCol="0">
            <a:normAutofit/>
          </a:bodyPr>
          <a:lstStyle/>
          <a:p>
            <a:pPr rtl="0"/>
            <a:r>
              <a:rPr lang="ru-RU" dirty="0" err="1" smtClean="0">
                <a:solidFill>
                  <a:srgbClr val="FFFFFF"/>
                </a:solidFill>
              </a:rPr>
              <a:t>Дякую</a:t>
            </a:r>
            <a:r>
              <a:rPr lang="ru-RU" dirty="0" smtClean="0">
                <a:solidFill>
                  <a:srgbClr val="FFFFFF"/>
                </a:solidFill>
              </a:rPr>
              <a:t> за </a:t>
            </a:r>
            <a:r>
              <a:rPr lang="ru-RU" dirty="0" err="1" smtClean="0">
                <a:solidFill>
                  <a:srgbClr val="FFFFFF"/>
                </a:solidFill>
              </a:rPr>
              <a:t>увагу</a:t>
            </a:r>
            <a:r>
              <a:rPr lang="ru-RU" dirty="0" smtClean="0">
                <a:solidFill>
                  <a:srgbClr val="FFFFFF"/>
                </a:solidFill>
              </a:rPr>
              <a:t>! </a:t>
            </a: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4" name="Группа 13">
            <a:extLst>
              <a:ext uri="{FF2B5EF4-FFF2-40B4-BE49-F238E27FC236}">
                <a16:creationId xmlns:a16="http://schemas.microsoft.com/office/drawing/2014/main" xmlns="" id="{9A421166-2996-41A7-B094-AE5316F34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Прямоугольник 14">
              <a:extLst>
                <a:ext uri="{FF2B5EF4-FFF2-40B4-BE49-F238E27FC236}">
                  <a16:creationId xmlns:a16="http://schemas.microsoft.com/office/drawing/2014/main" xmlns="" id="{FDBB1B92-A3EB-43E4-8FAB-D20E8ED14C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Прямоугольник 15">
              <a:extLst>
                <a:ext uri="{FF2B5EF4-FFF2-40B4-BE49-F238E27FC236}">
                  <a16:creationId xmlns:a16="http://schemas.microsoft.com/office/drawing/2014/main" xmlns="" id="{3F3972F4-FE7E-48EA-AAD8-9BE5750A66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Прямоугольник 16">
              <a:extLst>
                <a:ext uri="{FF2B5EF4-FFF2-40B4-BE49-F238E27FC236}">
                  <a16:creationId xmlns:a16="http://schemas.microsoft.com/office/drawing/2014/main" xmlns="" id="{221614E5-870B-4D5E-A43B-8FF7E53234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Вагома цитата: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 smtClean="0"/>
              <a:t>Організаційна культура з’їдає  стратегію на сніданок.</a:t>
            </a:r>
          </a:p>
          <a:p>
            <a:pPr marL="0" indent="0">
              <a:buNone/>
            </a:pPr>
            <a:r>
              <a:rPr lang="uk-UA" sz="2800" b="1" dirty="0" smtClean="0"/>
              <a:t>                                                                                                        П. </a:t>
            </a:r>
            <a:r>
              <a:rPr lang="uk-UA" sz="2800" b="1" dirty="0" err="1" smtClean="0"/>
              <a:t>Друкер</a:t>
            </a:r>
            <a:r>
              <a:rPr lang="uk-UA" sz="2800" b="1" dirty="0" smtClean="0"/>
              <a:t> </a:t>
            </a:r>
          </a:p>
          <a:p>
            <a:pPr marL="0" indent="0" algn="r">
              <a:buNone/>
            </a:pPr>
            <a:endParaRPr lang="uk-UA" sz="2800" b="1" dirty="0" smtClean="0"/>
          </a:p>
          <a:p>
            <a:pPr marL="0" indent="0" algn="just">
              <a:buNone/>
            </a:pPr>
            <a:r>
              <a:rPr lang="uk-UA" sz="2800" b="1" dirty="0" smtClean="0"/>
              <a:t>Висновок: </a:t>
            </a:r>
            <a:r>
              <a:rPr lang="uk-UA" sz="2800" dirty="0" smtClean="0"/>
              <a:t>спочатку треба формувати культуру, а після цього впроваджувати організаційні зміни. Для реалізації </a:t>
            </a:r>
            <a:r>
              <a:rPr lang="uk-UA" sz="2800" dirty="0" err="1" smtClean="0"/>
              <a:t>холакратії</a:t>
            </a:r>
            <a:r>
              <a:rPr lang="uk-UA" sz="2800" dirty="0" smtClean="0"/>
              <a:t> необхідна ринкова (підприємницька) організаційна культура.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89634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Бюрократична організація VS самоорганізація мешканців міста . Яке ваше улюблене місто (</a:t>
            </a:r>
            <a:r>
              <a:rPr lang="ru-RU" dirty="0" smtClean="0"/>
              <a:t>мент</a:t>
            </a:r>
            <a:r>
              <a:rPr lang="uk-UA" dirty="0" smtClean="0"/>
              <a:t>і)</a:t>
            </a:r>
            <a:r>
              <a:rPr lang="ru-RU" dirty="0" smtClean="0"/>
              <a:t>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uk-UA" dirty="0" smtClean="0"/>
              <a:t> У міському середовищі люди разом використовують простір та локальні ресурси. Вони осмислюють існуючі територіальні межі та відповідальність. 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 smtClean="0"/>
              <a:t>У бюрократичних організаціях формується жорстка ієрархічна структура, а відповідальність накопичується у стратегічній верхівці.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72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Вся влада організаційному процесу: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8846" y="3380348"/>
            <a:ext cx="10993546" cy="25780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800" b="1" dirty="0" smtClean="0">
                <a:solidFill>
                  <a:srgbClr val="FF0000"/>
                </a:solidFill>
              </a:rPr>
              <a:t>1 . у </a:t>
            </a:r>
            <a:r>
              <a:rPr lang="uk-UA" sz="2800" b="1" dirty="0" err="1" smtClean="0">
                <a:solidFill>
                  <a:srgbClr val="FF0000"/>
                </a:solidFill>
              </a:rPr>
              <a:t>хОлАкратії</a:t>
            </a:r>
            <a:r>
              <a:rPr lang="uk-UA" sz="2800" b="1" dirty="0" smtClean="0">
                <a:solidFill>
                  <a:srgbClr val="FF0000"/>
                </a:solidFill>
              </a:rPr>
              <a:t> розподіл повноважень не у тому, щоб забрати владу у керівника та передати її будь-кому.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800" b="1" dirty="0" smtClean="0">
                <a:solidFill>
                  <a:srgbClr val="FF0000"/>
                </a:solidFill>
              </a:rPr>
              <a:t> 2. Керівна позиція - це не людина, яка займає високу посаду, а сам процес, який детально викладений у письмовому документі – конституції.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56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Види організаційної структури </a:t>
            </a:r>
            <a:r>
              <a:rPr lang="uk-UA" dirty="0"/>
              <a:t>за </a:t>
            </a:r>
            <a:r>
              <a:rPr lang="uk-UA" dirty="0" smtClean="0"/>
              <a:t>Еліотом </a:t>
            </a:r>
            <a:r>
              <a:rPr lang="uk-UA" dirty="0" err="1"/>
              <a:t>жаке</a:t>
            </a:r>
            <a:r>
              <a:rPr lang="uk-UA" dirty="0"/>
              <a:t>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191" y="3615791"/>
            <a:ext cx="10993546" cy="2224836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uk-UA" sz="20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1. </a:t>
            </a:r>
            <a:r>
              <a:rPr lang="uk-UA" sz="20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формальна структура</a:t>
            </a:r>
            <a:r>
              <a:rPr lang="uk-UA" sz="20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 – структурна схема та посадові інструкції.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uk-UA" sz="20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2. </a:t>
            </a:r>
            <a:r>
              <a:rPr lang="uk-UA" sz="20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Наявна структура </a:t>
            </a:r>
            <a:r>
              <a:rPr lang="uk-UA" sz="20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- це структура, яка функціонує насправді, неформальне спільне уявлення про те, хто які рішення приймає та за які проекти відповідає.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uk-UA" sz="20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3. </a:t>
            </a:r>
            <a:r>
              <a:rPr lang="uk-UA" sz="20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Потенційна (реквізитна) структура </a:t>
            </a:r>
            <a:r>
              <a:rPr lang="uk-UA" sz="20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– структура,  яка найбільш природня та краще всього пристосована до діяльності та цілей організації.</a:t>
            </a:r>
            <a:endParaRPr lang="uk-UA" sz="2000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4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Реальна організаційна структура: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774" y="1853513"/>
            <a:ext cx="6574177" cy="4481383"/>
          </a:xfrm>
        </p:spPr>
      </p:pic>
    </p:spTree>
    <p:extLst>
      <p:ext uri="{BB962C8B-B14F-4D97-AF65-F5344CB8AC3E}">
        <p14:creationId xmlns:p14="http://schemas.microsoft.com/office/powerpoint/2010/main" val="521177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191" y="1020432"/>
            <a:ext cx="10993549" cy="737506"/>
          </a:xfrm>
        </p:spPr>
        <p:txBody>
          <a:bodyPr/>
          <a:lstStyle/>
          <a:p>
            <a:r>
              <a:rPr lang="uk-UA" dirty="0"/>
              <a:t>З</a:t>
            </a:r>
            <a:r>
              <a:rPr lang="uk-UA" dirty="0" smtClean="0"/>
              <a:t>агальний вигляд </a:t>
            </a:r>
            <a:r>
              <a:rPr lang="uk-UA" dirty="0" err="1" smtClean="0"/>
              <a:t>хОлАкратії</a:t>
            </a:r>
            <a:r>
              <a:rPr lang="uk-UA" dirty="0" smtClean="0"/>
              <a:t>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736" y="1757937"/>
            <a:ext cx="7285703" cy="455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47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працює </a:t>
            </a:r>
            <a:r>
              <a:rPr lang="uk-UA" dirty="0" err="1" smtClean="0"/>
              <a:t>халократія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81192" y="1688242"/>
            <a:ext cx="11178638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1.</a:t>
            </a:r>
            <a:r>
              <a:rPr kumimoji="0" lang="uk-UA" alt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Сформулювати ієрархію кіл</a:t>
            </a:r>
            <a:r>
              <a: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uk-UA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холархію</a:t>
            </a:r>
            <a:r>
              <a: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uk-UA" alt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r>
              <a: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2. Сформулювати очікування та призначити метрики для кожного кола.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3. Визначити ролі, необхідні у середині кожного </a:t>
            </a:r>
            <a:r>
              <a:rPr lang="uk-UA" alt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і</a:t>
            </a:r>
            <a:r>
              <a: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 кіл.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4. Сформулювати очікування та призначити метрики для кожної ролі.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5. Заповнити ролі підходящими людьми.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6. Призначити </a:t>
            </a:r>
            <a:r>
              <a:rPr kumimoji="0" lang="uk-UA" alt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Lead-Link</a:t>
            </a:r>
            <a:r>
              <a:rPr kumimoji="0" lang="en-US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зв</a:t>
            </a:r>
            <a:r>
              <a:rPr lang="en-US" altLang="ru-RU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’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язок</a:t>
            </a:r>
            <a:r>
              <a:rPr kumimoji="0" lang="en-US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r>
              <a:rPr kumimoji="0" lang="uk-UA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ролі</a:t>
            </a:r>
            <a:r>
              <a:rPr lang="uk-UA" alt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, які зобов’язані передавати інформацію із зовнішнього кола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uk-UA" alt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    у внутрішні, об'єднувати ролі у </a:t>
            </a:r>
            <a:r>
              <a:rPr lang="uk-UA" altLang="ru-RU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підкола</a:t>
            </a:r>
            <a:r>
              <a:rPr lang="uk-UA" alt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7. Призначити </a:t>
            </a:r>
            <a:r>
              <a:rPr lang="uk-UA" altLang="ru-RU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Rep</a:t>
            </a:r>
            <a:r>
              <a:rPr kumimoji="0" lang="uk-UA" alt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-Link</a:t>
            </a:r>
            <a:r>
              <a:rPr kumimoji="0" lang="uk-UA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uk-UA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роль, яка представляє інтереси внутрішнього</a:t>
            </a:r>
            <a:r>
              <a:rPr kumimoji="0" lang="uk-UA" alt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кола у зовнішньому.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uk-UA" altLang="ru-RU" baseline="0" dirty="0" smtClean="0">
                <a:solidFill>
                  <a:schemeClr val="tx1"/>
                </a:solidFill>
                <a:latin typeface="Arial" panose="020B0604020202020204" pitchFamily="34" charset="0"/>
              </a:rPr>
              <a:t>Акумулювання</a:t>
            </a:r>
            <a:r>
              <a:rPr lang="uk-UA" alt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 питань, проблем та винесення їх на наради у зовнішні кола.</a:t>
            </a:r>
          </a:p>
          <a:p>
            <a:pPr marL="0" lv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dirty="0" smtClean="0"/>
              <a:t>8. Призначення за потреби </a:t>
            </a:r>
            <a:r>
              <a:rPr lang="uk-UA" b="1" dirty="0" err="1" smtClean="0"/>
              <a:t>Cross</a:t>
            </a:r>
            <a:r>
              <a:rPr lang="uk-UA" b="1" dirty="0" smtClean="0"/>
              <a:t> </a:t>
            </a:r>
            <a:r>
              <a:rPr lang="uk-UA" b="1" dirty="0" err="1" smtClean="0"/>
              <a:t>Link</a:t>
            </a:r>
            <a:r>
              <a:rPr lang="uk-UA" b="1" dirty="0" smtClean="0"/>
              <a:t> </a:t>
            </a:r>
            <a:r>
              <a:rPr lang="uk-UA" dirty="0" smtClean="0"/>
              <a:t>– роль, яка спрямована на пошук балансу напружень, які виникли </a:t>
            </a:r>
          </a:p>
          <a:p>
            <a:pPr marL="0" lvl="0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uk-UA" altLang="ru-RU" sz="1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 однакових колах.</a:t>
            </a:r>
            <a:endParaRPr kumimoji="0" lang="uk-UA" alt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333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Фасилітація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Прості задачі </a:t>
            </a:r>
            <a:r>
              <a:rPr lang="uk-UA" dirty="0" smtClean="0"/>
              <a:t>–достатньо доброзичливості. У кожній групі є люди з </a:t>
            </a:r>
            <a:r>
              <a:rPr lang="uk-UA" dirty="0" err="1" smtClean="0"/>
              <a:t>фасилітуючою</a:t>
            </a:r>
            <a:r>
              <a:rPr lang="uk-UA" dirty="0" smtClean="0"/>
              <a:t> поведінкою –вони як змащувальне масло в шестерню механізму </a:t>
            </a:r>
          </a:p>
          <a:p>
            <a:r>
              <a:rPr lang="uk-UA" b="1" dirty="0" smtClean="0"/>
              <a:t>Складні задачі </a:t>
            </a:r>
            <a:r>
              <a:rPr lang="uk-UA" dirty="0" smtClean="0"/>
              <a:t>–процес вирішення потрібно продумувати, не спрощувати задачу, а уникати некорисних зусиль</a:t>
            </a:r>
          </a:p>
          <a:p>
            <a:r>
              <a:rPr lang="uk-UA" b="1" dirty="0" smtClean="0"/>
              <a:t>Професійна </a:t>
            </a:r>
            <a:r>
              <a:rPr lang="uk-UA" b="1" dirty="0" err="1" smtClean="0"/>
              <a:t>фасилітація</a:t>
            </a:r>
            <a:r>
              <a:rPr lang="uk-UA" b="1" dirty="0" smtClean="0"/>
              <a:t> </a:t>
            </a:r>
            <a:r>
              <a:rPr lang="uk-UA" dirty="0" smtClean="0"/>
              <a:t>об’єднує ряд практик, метою яких є </a:t>
            </a:r>
            <a:r>
              <a:rPr lang="uk-UA" b="1" dirty="0" smtClean="0"/>
              <a:t>полегшення виконання задач групи, оптимально використовуючи час і індивідуальні здібності учасників</a:t>
            </a:r>
            <a:endParaRPr lang="uk-UA" dirty="0" smtClean="0"/>
          </a:p>
          <a:p>
            <a:r>
              <a:rPr lang="uk-UA" b="1" dirty="0" smtClean="0"/>
              <a:t>В кращих своїх проявах –не є сумою, а синергією </a:t>
            </a:r>
            <a:endParaRPr lang="uk-UA" dirty="0" smtClean="0"/>
          </a:p>
          <a:p>
            <a:r>
              <a:rPr lang="uk-UA" dirty="0" err="1" smtClean="0"/>
              <a:t>Фасилітація</a:t>
            </a:r>
            <a:r>
              <a:rPr lang="uk-UA" dirty="0" smtClean="0"/>
              <a:t>–це мирна революція або колективна еволюція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79162600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0CF3B2-1F0F-4FC5-8002-3E4869ABAD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BC12AA-1C15-4500-BC9C-8EE83A441DE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F69AFF4-BB30-4BA0-AD22-82CC3C4327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«Дивиденд» для ИТ-бизнеса</Template>
  <TotalTime>0</TotalTime>
  <Words>444</Words>
  <Application>Microsoft Office PowerPoint</Application>
  <PresentationFormat>Широкоэкранный</PresentationFormat>
  <Paragraphs>58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Gill Sans MT</vt:lpstr>
      <vt:lpstr>Wingdings 2</vt:lpstr>
      <vt:lpstr>Дивиденд</vt:lpstr>
      <vt:lpstr>ХОлАкратія брайна робертсона як революція у менеджменті</vt:lpstr>
      <vt:lpstr>Вагома цитата: </vt:lpstr>
      <vt:lpstr>Бюрократична організація VS самоорганізація мешканців міста . Яке ваше улюблене місто (менті)?</vt:lpstr>
      <vt:lpstr>Вся влада організаційному процесу:</vt:lpstr>
      <vt:lpstr>Види організаційної структури за Еліотом жаке:</vt:lpstr>
      <vt:lpstr>Реальна організаційна структура:</vt:lpstr>
      <vt:lpstr>Загальний вигляд хОлАкратії:</vt:lpstr>
      <vt:lpstr>Як працює халократія:</vt:lpstr>
      <vt:lpstr>Фасилітація:</vt:lpstr>
      <vt:lpstr>Фасилітація (menti):</vt:lpstr>
      <vt:lpstr>Механізм функціонування холархії:</vt:lpstr>
      <vt:lpstr>Приклад метрики очікувань:</vt:lpstr>
      <vt:lpstr>Впровадження холакратії:</vt:lpstr>
      <vt:lpstr>Порядок управлінських зборів:</vt:lpstr>
      <vt:lpstr>Правила переходу на хОлАкратію:</vt:lpstr>
      <vt:lpstr>Дякую за увагу! 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2020-11-07T19:54:38Z</dcterms:created>
  <dcterms:modified xsi:type="dcterms:W3CDTF">2020-11-08T16:06:08Z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