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1B22E7-E3DF-4EB1-A2D2-6841EB7E5218}" v="85" dt="2020-12-07T14:55:20.378"/>
    <p1510:client id="{819882C1-7314-45DF-8DE6-A857AF9348D1}" v="727" dt="2020-12-07T16:27:59.4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12/7/2020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12/7/2020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12/7/2020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12/7/2020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12/7/2020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r>
              <a:rPr lang="en-US"/>
              <a:t>
              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err="1">
                <a:ea typeface="+mj-lt"/>
                <a:cs typeface="+mj-lt"/>
              </a:rPr>
              <a:t>Українська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преса</a:t>
            </a:r>
            <a:r>
              <a:rPr lang="en-US" dirty="0">
                <a:ea typeface="+mj-lt"/>
                <a:cs typeface="+mj-lt"/>
              </a:rPr>
              <a:t> </a:t>
            </a:r>
            <a:r>
              <a:rPr lang="en-US" dirty="0" err="1">
                <a:ea typeface="+mj-lt"/>
                <a:cs typeface="+mj-lt"/>
              </a:rPr>
              <a:t>доби</a:t>
            </a:r>
            <a:r>
              <a:rPr lang="en-US">
                <a:ea typeface="+mj-lt"/>
                <a:cs typeface="+mj-lt"/>
              </a:rPr>
              <a:t> ЗУНР</a:t>
            </a:r>
            <a:endParaRPr lang="ru-RU"/>
          </a:p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err="1"/>
              <a:t>Лекція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41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CBFE29-864B-4DCA-BFEC-E4BF32CFE7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3" descr="Изображение выглядит как текст, доска&#10;&#10;Автоматически созданное описание">
            <a:extLst>
              <a:ext uri="{FF2B5EF4-FFF2-40B4-BE49-F238E27FC236}">
                <a16:creationId xmlns:a16="http://schemas.microsoft.com/office/drawing/2014/main" id="{2407C927-AA75-416F-82D9-4756E09B1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735" y="2478881"/>
            <a:ext cx="2626468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" name="Рисунок 4" descr="Изображение выглядит как внутренний, текст, фотография, сидит&#10;&#10;Автоматически созданное описание">
            <a:extLst>
              <a:ext uri="{FF2B5EF4-FFF2-40B4-BE49-F238E27FC236}">
                <a16:creationId xmlns:a16="http://schemas.microsoft.com/office/drawing/2014/main" id="{4C88CDE0-4F9A-4386-BE28-4D748C0514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1181" y="4829003"/>
            <a:ext cx="2743200" cy="20339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C45943-32A2-47C5-A7A2-4380F525C69D}"/>
              </a:ext>
            </a:extLst>
          </p:cNvPr>
          <p:cNvSpPr txBox="1"/>
          <p:nvPr/>
        </p:nvSpPr>
        <p:spPr>
          <a:xfrm>
            <a:off x="3045620" y="1997870"/>
            <a:ext cx="8720136" cy="34163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err="1">
                <a:latin typeface="Arial"/>
                <a:ea typeface="+mn-lt"/>
                <a:cs typeface="+mn-lt"/>
              </a:rPr>
              <a:t>Тижневик</a:t>
            </a:r>
            <a:r>
              <a:rPr lang="ru-RU" sz="2400">
                <a:latin typeface="Arial"/>
                <a:ea typeface="+mn-lt"/>
                <a:cs typeface="+mn-lt"/>
              </a:rPr>
              <a:t> "</a:t>
            </a:r>
            <a:r>
              <a:rPr lang="ru-RU" sz="2400" err="1">
                <a:latin typeface="Arial"/>
                <a:ea typeface="+mn-lt"/>
                <a:cs typeface="+mn-lt"/>
              </a:rPr>
              <a:t>Республиканець</a:t>
            </a:r>
            <a:r>
              <a:rPr lang="ru-RU" sz="2400">
                <a:latin typeface="Arial"/>
                <a:ea typeface="+mn-lt"/>
                <a:cs typeface="+mn-lt"/>
              </a:rPr>
              <a:t>"</a:t>
            </a:r>
            <a:r>
              <a:rPr lang="ru-RU" sz="2400">
                <a:latin typeface="Arial"/>
                <a:cs typeface="Arial"/>
              </a:rPr>
              <a:t> за </a:t>
            </a:r>
            <a:r>
              <a:rPr lang="ru-RU" sz="2400" err="1">
                <a:latin typeface="Arial"/>
                <a:cs typeface="Arial"/>
              </a:rPr>
              <a:t>редакцією</a:t>
            </a:r>
            <a:r>
              <a:rPr lang="ru-RU" sz="2400">
                <a:latin typeface="Arial"/>
                <a:cs typeface="Arial"/>
              </a:rPr>
              <a:t> Д. </a:t>
            </a:r>
            <a:r>
              <a:rPr lang="ru-RU" sz="2400" err="1">
                <a:latin typeface="Arial"/>
                <a:cs typeface="Arial"/>
              </a:rPr>
              <a:t>Дем'янчука</a:t>
            </a:r>
            <a:r>
              <a:rPr lang="ru-RU" sz="2400">
                <a:latin typeface="Arial"/>
                <a:cs typeface="Arial"/>
              </a:rPr>
              <a:t> та О. </a:t>
            </a:r>
            <a:r>
              <a:rPr lang="ru-RU" sz="2400" err="1">
                <a:latin typeface="Arial"/>
                <a:cs typeface="Arial"/>
              </a:rPr>
              <a:t>Устияновича</a:t>
            </a:r>
            <a:r>
              <a:rPr lang="ru-RU" sz="2400">
                <a:latin typeface="Arial"/>
                <a:cs typeface="Arial"/>
              </a:rPr>
              <a:t> </a:t>
            </a:r>
            <a:r>
              <a:rPr lang="ru-RU" sz="2400" err="1">
                <a:latin typeface="Arial"/>
                <a:cs typeface="Arial"/>
              </a:rPr>
              <a:t>представляє</a:t>
            </a:r>
            <a:r>
              <a:rPr lang="ru-RU" sz="2400">
                <a:latin typeface="Arial"/>
                <a:cs typeface="Arial"/>
              </a:rPr>
              <a:t> </a:t>
            </a:r>
            <a:r>
              <a:rPr lang="ru-RU" sz="2400" err="1">
                <a:latin typeface="Arial"/>
                <a:cs typeface="Arial"/>
              </a:rPr>
              <a:t>опозиційний</a:t>
            </a:r>
            <a:r>
              <a:rPr lang="ru-RU" sz="2400">
                <a:latin typeface="Arial"/>
                <a:cs typeface="Arial"/>
              </a:rPr>
              <a:t> до </a:t>
            </a:r>
            <a:r>
              <a:rPr lang="ru-RU" sz="2400" err="1">
                <a:latin typeface="Arial"/>
                <a:cs typeface="Arial"/>
              </a:rPr>
              <a:t>політики</a:t>
            </a:r>
            <a:r>
              <a:rPr lang="ru-RU" sz="2400">
                <a:latin typeface="Arial"/>
                <a:cs typeface="Arial"/>
              </a:rPr>
              <a:t> </a:t>
            </a:r>
            <a:r>
              <a:rPr lang="ru-RU" sz="2400" err="1">
                <a:latin typeface="Arial"/>
                <a:cs typeface="Arial"/>
              </a:rPr>
              <a:t>урядових</a:t>
            </a:r>
            <a:r>
              <a:rPr lang="ru-RU" sz="2400">
                <a:latin typeface="Arial"/>
                <a:cs typeface="Arial"/>
              </a:rPr>
              <a:t> сил ЗУНР. </a:t>
            </a:r>
            <a:r>
              <a:rPr lang="ru-RU" sz="2400" err="1">
                <a:latin typeface="Arial"/>
                <a:cs typeface="Arial"/>
              </a:rPr>
              <a:t>Селянсько-робітничий</a:t>
            </a:r>
            <a:r>
              <a:rPr lang="ru-RU" sz="2400">
                <a:latin typeface="Arial"/>
                <a:cs typeface="Arial"/>
              </a:rPr>
              <a:t> союз стояв на </a:t>
            </a:r>
            <a:r>
              <a:rPr lang="ru-RU" sz="2400" err="1">
                <a:latin typeface="Arial"/>
                <a:cs typeface="Arial"/>
              </a:rPr>
              <a:t>ідеологічних</a:t>
            </a:r>
            <a:r>
              <a:rPr lang="ru-RU" sz="2400">
                <a:latin typeface="Arial"/>
                <a:cs typeface="Arial"/>
              </a:rPr>
              <a:t> </a:t>
            </a:r>
            <a:r>
              <a:rPr lang="ru-RU" sz="2400" err="1">
                <a:latin typeface="Arial"/>
                <a:cs typeface="Arial"/>
              </a:rPr>
              <a:t>позиціях</a:t>
            </a:r>
            <a:r>
              <a:rPr lang="ru-RU" sz="2400">
                <a:latin typeface="Arial"/>
                <a:cs typeface="Arial"/>
              </a:rPr>
              <a:t> "</a:t>
            </a:r>
            <a:r>
              <a:rPr lang="ru-RU" sz="2400" err="1">
                <a:latin typeface="Arial"/>
                <a:cs typeface="Arial"/>
              </a:rPr>
              <a:t>Україна</a:t>
            </a:r>
            <a:r>
              <a:rPr lang="ru-RU" sz="2400">
                <a:latin typeface="Arial"/>
                <a:cs typeface="Arial"/>
              </a:rPr>
              <a:t> без хлопа і пана" та "земля </a:t>
            </a:r>
            <a:r>
              <a:rPr lang="ru-RU" sz="2400" err="1">
                <a:latin typeface="Arial"/>
                <a:cs typeface="Arial"/>
              </a:rPr>
              <a:t>належить</a:t>
            </a:r>
            <a:r>
              <a:rPr lang="ru-RU" sz="2400">
                <a:latin typeface="Arial"/>
                <a:cs typeface="Arial"/>
              </a:rPr>
              <a:t> до селян, фабрика до </a:t>
            </a:r>
            <a:r>
              <a:rPr lang="ru-RU" sz="2400" err="1">
                <a:latin typeface="Arial"/>
                <a:cs typeface="Arial"/>
              </a:rPr>
              <a:t>робітника</a:t>
            </a:r>
            <a:r>
              <a:rPr lang="ru-RU" sz="2400">
                <a:latin typeface="Arial"/>
                <a:cs typeface="Arial"/>
              </a:rPr>
              <a:t>". В </a:t>
            </a:r>
            <a:r>
              <a:rPr lang="ru-RU" sz="2400" err="1">
                <a:latin typeface="Arial"/>
                <a:cs typeface="Arial"/>
              </a:rPr>
              <a:t>ньому</a:t>
            </a:r>
            <a:r>
              <a:rPr lang="ru-RU" sz="2400">
                <a:latin typeface="Arial"/>
                <a:cs typeface="Arial"/>
              </a:rPr>
              <a:t> </a:t>
            </a:r>
            <a:r>
              <a:rPr lang="ru-RU" sz="2400" err="1">
                <a:latin typeface="Arial"/>
                <a:cs typeface="Arial"/>
              </a:rPr>
              <a:t>містилося</a:t>
            </a:r>
            <a:r>
              <a:rPr lang="ru-RU" sz="2400">
                <a:latin typeface="Arial"/>
                <a:cs typeface="Arial"/>
              </a:rPr>
              <a:t> </a:t>
            </a:r>
            <a:r>
              <a:rPr lang="ru-RU" sz="2400" err="1">
                <a:latin typeface="Arial"/>
                <a:cs typeface="Arial"/>
              </a:rPr>
              <a:t>чимало</a:t>
            </a:r>
            <a:r>
              <a:rPr lang="ru-RU" sz="2400">
                <a:latin typeface="Arial"/>
                <a:cs typeface="Arial"/>
              </a:rPr>
              <a:t> </a:t>
            </a:r>
            <a:r>
              <a:rPr lang="ru-RU" sz="2400" err="1">
                <a:latin typeface="Arial"/>
                <a:cs typeface="Arial"/>
              </a:rPr>
              <a:t>критичних</a:t>
            </a:r>
            <a:r>
              <a:rPr lang="ru-RU" sz="2400">
                <a:latin typeface="Arial"/>
                <a:cs typeface="Arial"/>
              </a:rPr>
              <a:t> </a:t>
            </a:r>
            <a:r>
              <a:rPr lang="ru-RU" sz="2400" err="1">
                <a:latin typeface="Arial"/>
                <a:cs typeface="Arial"/>
              </a:rPr>
              <a:t>матеріалів</a:t>
            </a:r>
            <a:r>
              <a:rPr lang="ru-RU" sz="2400">
                <a:latin typeface="Arial"/>
                <a:cs typeface="Arial"/>
              </a:rPr>
              <a:t> на адресу </a:t>
            </a:r>
            <a:r>
              <a:rPr lang="ru-RU" sz="2400" err="1">
                <a:latin typeface="Arial"/>
                <a:cs typeface="Arial"/>
              </a:rPr>
              <a:t>провідників</a:t>
            </a:r>
            <a:r>
              <a:rPr lang="ru-RU" sz="2400">
                <a:latin typeface="Arial"/>
                <a:cs typeface="Arial"/>
              </a:rPr>
              <a:t> ЗУНР, звучали </a:t>
            </a:r>
            <a:r>
              <a:rPr lang="ru-RU" sz="2400" err="1">
                <a:latin typeface="Arial"/>
                <a:cs typeface="Arial"/>
              </a:rPr>
              <a:t>заклики</a:t>
            </a:r>
            <a:r>
              <a:rPr lang="ru-RU" sz="2400">
                <a:latin typeface="Arial"/>
                <a:cs typeface="Arial"/>
              </a:rPr>
              <a:t> до </a:t>
            </a:r>
            <a:r>
              <a:rPr lang="ru-RU" sz="2400" err="1">
                <a:latin typeface="Arial"/>
                <a:cs typeface="Arial"/>
              </a:rPr>
              <a:t>робітників</a:t>
            </a:r>
            <a:r>
              <a:rPr lang="ru-RU" sz="2400">
                <a:latin typeface="Arial"/>
                <a:cs typeface="Arial"/>
              </a:rPr>
              <a:t> і селян про </a:t>
            </a:r>
            <a:r>
              <a:rPr lang="ru-RU" sz="2400" err="1">
                <a:latin typeface="Arial"/>
                <a:cs typeface="Arial"/>
              </a:rPr>
              <a:t>перебудову</a:t>
            </a:r>
            <a:r>
              <a:rPr lang="ru-RU" sz="2400">
                <a:latin typeface="Arial"/>
                <a:cs typeface="Arial"/>
              </a:rPr>
              <a:t> </a:t>
            </a:r>
            <a:r>
              <a:rPr lang="ru-RU" sz="2400" err="1">
                <a:latin typeface="Arial"/>
                <a:cs typeface="Arial"/>
              </a:rPr>
              <a:t>суспільного</a:t>
            </a:r>
            <a:r>
              <a:rPr lang="ru-RU" sz="2400">
                <a:latin typeface="Arial"/>
                <a:cs typeface="Arial"/>
              </a:rPr>
              <a:t> </a:t>
            </a:r>
            <a:r>
              <a:rPr lang="ru-RU" sz="2400" err="1">
                <a:latin typeface="Arial"/>
                <a:cs typeface="Arial"/>
              </a:rPr>
              <a:t>життя</a:t>
            </a:r>
            <a:r>
              <a:rPr lang="ru-RU" sz="2400">
                <a:latin typeface="Arial"/>
                <a:cs typeface="Arial"/>
              </a:rPr>
              <a:t> на основах </a:t>
            </a:r>
            <a:r>
              <a:rPr lang="ru-RU" sz="2400" err="1">
                <a:latin typeface="Arial"/>
                <a:cs typeface="Arial"/>
              </a:rPr>
              <a:t>революційних</a:t>
            </a:r>
            <a:r>
              <a:rPr lang="ru-RU" sz="2400">
                <a:latin typeface="Arial"/>
                <a:cs typeface="Arial"/>
              </a:rPr>
              <a:t> </a:t>
            </a:r>
            <a:r>
              <a:rPr lang="ru-RU" sz="2400" err="1">
                <a:latin typeface="Arial"/>
                <a:cs typeface="Arial"/>
              </a:rPr>
              <a:t>соціалістичних</a:t>
            </a:r>
            <a:r>
              <a:rPr lang="ru-RU" sz="2400">
                <a:latin typeface="Arial"/>
                <a:cs typeface="Arial"/>
              </a:rPr>
              <a:t> </a:t>
            </a:r>
            <a:r>
              <a:rPr lang="ru-RU" sz="2400" err="1">
                <a:latin typeface="Arial"/>
                <a:cs typeface="Arial"/>
              </a:rPr>
              <a:t>ідей</a:t>
            </a:r>
            <a:r>
              <a:rPr lang="ru-RU" sz="240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830306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A0BB66-6FD5-40A5-9EA1-8CC675390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3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E29F3C87-24AA-42AA-AD84-7343CDD7F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4650" y="2356180"/>
            <a:ext cx="5469731" cy="44316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51813D-C02B-44F7-B749-32ED40A63A33}"/>
              </a:ext>
            </a:extLst>
          </p:cNvPr>
          <p:cNvSpPr txBox="1"/>
          <p:nvPr/>
        </p:nvSpPr>
        <p:spPr>
          <a:xfrm>
            <a:off x="69057" y="2295525"/>
            <a:ext cx="6660355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Газета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зачіпала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широкий спектр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суспільних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проблем,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критикувала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негаразди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в державному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управлінні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республіки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,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звертала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увагу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на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негативні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прояви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спекуляції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,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хабарництва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,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службових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зловживань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. За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гостру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критику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зовнішньої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політики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керівництва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ЗУНР за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розпорядженням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Державного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секретаріату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внутрішніх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справ, 24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квітня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1919 р. газета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була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закрита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, а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редакційний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комітет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 </a:t>
            </a:r>
            <a:r>
              <a:rPr lang="ru-RU" sz="2400" err="1">
                <a:solidFill>
                  <a:schemeClr val="accent2"/>
                </a:solidFill>
                <a:latin typeface="Arial"/>
                <a:cs typeface="Times New Roman"/>
              </a:rPr>
              <a:t>заарештований</a:t>
            </a:r>
            <a:r>
              <a:rPr lang="ru-RU" sz="2400">
                <a:solidFill>
                  <a:schemeClr val="accent2"/>
                </a:solidFill>
                <a:latin typeface="Arial"/>
                <a:cs typeface="Times New Roman"/>
              </a:rPr>
              <a:t>. </a:t>
            </a:r>
            <a:endParaRPr lang="ru-RU" sz="240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905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B2DCE9-996F-4223-8016-227C20E4E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/>
              <a:t>ЛІТЕРАТУРА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5C7E37-F708-46E2-81BF-73674A117712}"/>
              </a:ext>
            </a:extLst>
          </p:cNvPr>
          <p:cNvSpPr txBox="1"/>
          <p:nvPr/>
        </p:nvSpPr>
        <p:spPr>
          <a:xfrm>
            <a:off x="1295400" y="2743200"/>
            <a:ext cx="1047750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000">
                <a:latin typeface="Arial"/>
                <a:cs typeface="Arial"/>
              </a:rPr>
              <a:t>1. </a:t>
            </a:r>
            <a:r>
              <a:rPr lang="ru-RU" sz="2000" err="1">
                <a:latin typeface="Arial"/>
                <a:cs typeface="Arial"/>
              </a:rPr>
              <a:t>Волосянко</a:t>
            </a:r>
            <a:r>
              <a:rPr lang="ru-RU" sz="2000">
                <a:latin typeface="Arial"/>
                <a:cs typeface="Arial"/>
              </a:rPr>
              <a:t> Л.Р. </a:t>
            </a:r>
            <a:r>
              <a:rPr lang="ru-RU" sz="2000" err="1">
                <a:latin typeface="Arial"/>
                <a:cs typeface="Arial"/>
              </a:rPr>
              <a:t>Преса</a:t>
            </a:r>
            <a:r>
              <a:rPr lang="ru-RU" sz="2000">
                <a:latin typeface="Arial"/>
                <a:cs typeface="Arial"/>
              </a:rPr>
              <a:t> ЗУНР -</a:t>
            </a:r>
            <a:r>
              <a:rPr lang="ru-RU" sz="2000" err="1">
                <a:latin typeface="Arial"/>
                <a:cs typeface="Arial"/>
              </a:rPr>
              <a:t>джерело</a:t>
            </a:r>
            <a:r>
              <a:rPr lang="ru-RU" sz="2000">
                <a:latin typeface="Arial"/>
                <a:cs typeface="Arial"/>
              </a:rPr>
              <a:t> </a:t>
            </a:r>
            <a:r>
              <a:rPr lang="ru-RU" sz="2000" err="1">
                <a:latin typeface="Arial"/>
                <a:cs typeface="Arial"/>
              </a:rPr>
              <a:t>вивчення</a:t>
            </a:r>
            <a:r>
              <a:rPr lang="ru-RU" sz="2000">
                <a:latin typeface="Arial"/>
                <a:cs typeface="Arial"/>
              </a:rPr>
              <a:t> </a:t>
            </a:r>
            <a:r>
              <a:rPr lang="ru-RU" sz="2000" err="1">
                <a:latin typeface="Arial"/>
                <a:cs typeface="Arial"/>
              </a:rPr>
              <a:t>національно-визвольних</a:t>
            </a:r>
            <a:r>
              <a:rPr lang="ru-RU" sz="2000">
                <a:latin typeface="Arial"/>
                <a:cs typeface="Arial"/>
              </a:rPr>
              <a:t> </a:t>
            </a:r>
            <a:r>
              <a:rPr lang="ru-RU" sz="2000" err="1">
                <a:latin typeface="Arial"/>
                <a:cs typeface="Arial"/>
              </a:rPr>
              <a:t>змагань</a:t>
            </a:r>
            <a:r>
              <a:rPr lang="ru-RU" sz="2000">
                <a:latin typeface="Arial"/>
                <a:cs typeface="Arial"/>
              </a:rPr>
              <a:t> на </a:t>
            </a:r>
            <a:r>
              <a:rPr lang="ru-RU" sz="2000" err="1">
                <a:latin typeface="Arial"/>
                <a:cs typeface="Arial"/>
              </a:rPr>
              <a:t>західноукраїнських</a:t>
            </a:r>
            <a:r>
              <a:rPr lang="ru-RU" sz="2000">
                <a:latin typeface="Arial"/>
                <a:cs typeface="Arial"/>
              </a:rPr>
              <a:t> землях у 1918-1923 </a:t>
            </a:r>
            <a:r>
              <a:rPr lang="ru-RU" sz="2000" err="1">
                <a:latin typeface="Arial"/>
                <a:cs typeface="Arial"/>
              </a:rPr>
              <a:t>pp</a:t>
            </a:r>
            <a:r>
              <a:rPr lang="ru-RU" sz="2000">
                <a:latin typeface="Arial"/>
                <a:cs typeface="Arial"/>
              </a:rPr>
              <a:t>.// </a:t>
            </a:r>
            <a:r>
              <a:rPr lang="ru-RU" sz="2000" err="1">
                <a:latin typeface="Arial"/>
                <a:cs typeface="Arial"/>
              </a:rPr>
              <a:t>Українська</a:t>
            </a:r>
            <a:r>
              <a:rPr lang="ru-RU" sz="2000">
                <a:latin typeface="Arial"/>
                <a:cs typeface="Arial"/>
              </a:rPr>
              <a:t> </a:t>
            </a:r>
            <a:r>
              <a:rPr lang="ru-RU" sz="2000" err="1">
                <a:latin typeface="Arial"/>
                <a:cs typeface="Arial"/>
              </a:rPr>
              <a:t>періодика</a:t>
            </a:r>
            <a:r>
              <a:rPr lang="ru-RU" sz="2000">
                <a:latin typeface="Arial"/>
                <a:cs typeface="Arial"/>
              </a:rPr>
              <a:t>: </a:t>
            </a:r>
            <a:r>
              <a:rPr lang="ru-RU" sz="2000" err="1">
                <a:latin typeface="Arial"/>
                <a:cs typeface="Arial"/>
              </a:rPr>
              <a:t>історія</a:t>
            </a:r>
            <a:r>
              <a:rPr lang="ru-RU" sz="2000">
                <a:latin typeface="Arial"/>
                <a:cs typeface="Arial"/>
              </a:rPr>
              <a:t> і </a:t>
            </a:r>
            <a:r>
              <a:rPr lang="ru-RU" sz="2000" err="1">
                <a:latin typeface="Arial"/>
                <a:cs typeface="Arial"/>
              </a:rPr>
              <a:t>сучасність</a:t>
            </a:r>
            <a:r>
              <a:rPr lang="ru-RU" sz="2000">
                <a:latin typeface="Arial"/>
                <a:cs typeface="Arial"/>
              </a:rPr>
              <a:t>. -</a:t>
            </a:r>
            <a:r>
              <a:rPr lang="ru-RU" sz="2000" err="1">
                <a:latin typeface="Arial"/>
                <a:cs typeface="Arial"/>
              </a:rPr>
              <a:t>Львів</a:t>
            </a:r>
            <a:r>
              <a:rPr lang="ru-RU" sz="2000">
                <a:latin typeface="Arial"/>
                <a:cs typeface="Arial"/>
              </a:rPr>
              <a:t>, 1997. -С. 80–82.</a:t>
            </a:r>
          </a:p>
          <a:p>
            <a:pPr algn="just"/>
            <a:r>
              <a:rPr lang="ru-RU" sz="2000">
                <a:latin typeface="Arial"/>
                <a:cs typeface="Arial"/>
              </a:rPr>
              <a:t>2. </a:t>
            </a:r>
            <a:r>
              <a:rPr lang="ru-RU" sz="2000" err="1">
                <a:latin typeface="Arial"/>
                <a:cs typeface="Arial"/>
              </a:rPr>
              <a:t>Кобута</a:t>
            </a:r>
            <a:r>
              <a:rPr lang="ru-RU" sz="2000">
                <a:latin typeface="Arial"/>
                <a:cs typeface="Arial"/>
              </a:rPr>
              <a:t> Л.  </a:t>
            </a:r>
            <a:r>
              <a:rPr lang="ru-RU" sz="2000" err="1">
                <a:latin typeface="Arial"/>
                <a:cs typeface="Arial"/>
              </a:rPr>
              <a:t>Пресові</a:t>
            </a:r>
            <a:r>
              <a:rPr lang="ru-RU" sz="2000">
                <a:latin typeface="Arial"/>
                <a:cs typeface="Arial"/>
              </a:rPr>
              <a:t> </a:t>
            </a:r>
            <a:r>
              <a:rPr lang="ru-RU" sz="2000" err="1">
                <a:latin typeface="Arial"/>
                <a:cs typeface="Arial"/>
              </a:rPr>
              <a:t>видання</a:t>
            </a:r>
            <a:r>
              <a:rPr lang="ru-RU" sz="2000">
                <a:latin typeface="Arial"/>
                <a:cs typeface="Arial"/>
              </a:rPr>
              <a:t> ЗУНР. URL : </a:t>
            </a:r>
            <a:r>
              <a:rPr lang="ru-RU" sz="2000">
                <a:latin typeface="Arial"/>
                <a:ea typeface="+mn-lt"/>
                <a:cs typeface="+mn-lt"/>
              </a:rPr>
              <a:t>http://dspace.nbuv.gov.ua/xmlui/bitstream/handle/123456789/73359/76-Kobuta.pdf?sequence=1</a:t>
            </a:r>
            <a:endParaRPr lang="ru-RU" sz="200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8829E7-86E1-4695-BD40-A9F2E247FD40}"/>
              </a:ext>
            </a:extLst>
          </p:cNvPr>
          <p:cNvSpPr txBox="1"/>
          <p:nvPr/>
        </p:nvSpPr>
        <p:spPr>
          <a:xfrm>
            <a:off x="1155700" y="4686300"/>
            <a:ext cx="10820400" cy="16312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>
                <a:latin typeface="Arial"/>
                <a:cs typeface="Arial"/>
              </a:rPr>
              <a:t>3. </a:t>
            </a:r>
            <a:r>
              <a:rPr lang="en-US" sz="2000" err="1">
                <a:latin typeface="Arial"/>
                <a:cs typeface="Arial"/>
              </a:rPr>
              <a:t>Романюк</a:t>
            </a:r>
            <a:r>
              <a:rPr lang="en-US" sz="2000">
                <a:latin typeface="Arial"/>
                <a:cs typeface="Arial"/>
              </a:rPr>
              <a:t> М.М. </a:t>
            </a:r>
            <a:r>
              <a:rPr lang="en-US" sz="2000" err="1">
                <a:latin typeface="Arial"/>
                <a:cs typeface="Arial"/>
              </a:rPr>
              <a:t>Українські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часописи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Коломиї</a:t>
            </a:r>
            <a:r>
              <a:rPr lang="en-US" sz="2000">
                <a:latin typeface="Arial"/>
                <a:cs typeface="Arial"/>
              </a:rPr>
              <a:t>. 1865–1994. </a:t>
            </a:r>
            <a:r>
              <a:rPr lang="en-US" sz="2000" err="1">
                <a:latin typeface="Arial"/>
                <a:cs typeface="Arial"/>
              </a:rPr>
              <a:t>Історико-бібліографічне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дослідження</a:t>
            </a:r>
            <a:r>
              <a:rPr lang="en-US" sz="2000">
                <a:latin typeface="Arial"/>
                <a:cs typeface="Arial"/>
              </a:rPr>
              <a:t> / М.М. </a:t>
            </a:r>
            <a:r>
              <a:rPr lang="en-US" sz="2000" err="1">
                <a:latin typeface="Arial"/>
                <a:cs typeface="Arial"/>
              </a:rPr>
              <a:t>Романюк</a:t>
            </a:r>
            <a:r>
              <a:rPr lang="en-US" sz="2000">
                <a:latin typeface="Arial"/>
                <a:cs typeface="Arial"/>
              </a:rPr>
              <a:t>, М.В. </a:t>
            </a:r>
            <a:r>
              <a:rPr lang="en-US" sz="2000" err="1">
                <a:latin typeface="Arial"/>
                <a:cs typeface="Arial"/>
              </a:rPr>
              <a:t>Галушко</a:t>
            </a:r>
            <a:r>
              <a:rPr lang="en-US" sz="2000">
                <a:latin typeface="Arial"/>
                <a:cs typeface="Arial"/>
              </a:rPr>
              <a:t>. </a:t>
            </a:r>
            <a:r>
              <a:rPr lang="en-US" sz="2000" err="1">
                <a:latin typeface="Arial"/>
                <a:cs typeface="Arial"/>
              </a:rPr>
              <a:t>Львів</a:t>
            </a:r>
            <a:r>
              <a:rPr lang="en-US" sz="2000">
                <a:latin typeface="Arial"/>
                <a:cs typeface="Arial"/>
              </a:rPr>
              <a:t>, 1996. </a:t>
            </a:r>
            <a:endParaRPr lang="ru-RU"/>
          </a:p>
          <a:p>
            <a:pPr algn="just"/>
            <a:r>
              <a:rPr lang="en-US" sz="2000">
                <a:latin typeface="Arial"/>
                <a:cs typeface="Arial"/>
              </a:rPr>
              <a:t>4 </a:t>
            </a:r>
            <a:r>
              <a:rPr lang="en-US" sz="2000" err="1">
                <a:latin typeface="Arial"/>
                <a:cs typeface="Arial"/>
              </a:rPr>
              <a:t>Великочий</a:t>
            </a:r>
            <a:r>
              <a:rPr lang="en-US" sz="2000">
                <a:latin typeface="Arial"/>
                <a:cs typeface="Arial"/>
              </a:rPr>
              <a:t> В.С. </a:t>
            </a:r>
            <a:r>
              <a:rPr lang="en-US" sz="2000" err="1">
                <a:latin typeface="Arial"/>
                <a:cs typeface="Arial"/>
              </a:rPr>
              <a:t>Джерела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до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вивчення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державного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будівництва</a:t>
            </a:r>
            <a:r>
              <a:rPr lang="en-US" sz="2000">
                <a:latin typeface="Arial"/>
                <a:cs typeface="Arial"/>
              </a:rPr>
              <a:t> в ЗУНР. </a:t>
            </a:r>
            <a:r>
              <a:rPr lang="en-US" sz="2000" err="1">
                <a:latin typeface="Arial"/>
                <a:cs typeface="Arial"/>
              </a:rPr>
              <a:t>Івано-Франківськ</a:t>
            </a:r>
            <a:r>
              <a:rPr lang="en-US" sz="2000">
                <a:latin typeface="Arial"/>
                <a:cs typeface="Arial"/>
              </a:rPr>
              <a:t>, 2003. </a:t>
            </a:r>
            <a:endParaRPr lang="en-US">
              <a:latin typeface="Century Gothic" panose="020B0502020202020204"/>
              <a:cs typeface="Arial"/>
            </a:endParaRPr>
          </a:p>
          <a:p>
            <a:pPr algn="just"/>
            <a:r>
              <a:rPr lang="en-US" sz="2000">
                <a:latin typeface="Arial"/>
                <a:cs typeface="Arial"/>
              </a:rPr>
              <a:t>5 </a:t>
            </a:r>
            <a:r>
              <a:rPr lang="en-US" sz="2000" err="1">
                <a:latin typeface="Arial"/>
                <a:cs typeface="Arial"/>
              </a:rPr>
              <a:t>Кугутяк</a:t>
            </a:r>
            <a:r>
              <a:rPr lang="en-US" sz="2000">
                <a:latin typeface="Arial"/>
                <a:cs typeface="Arial"/>
              </a:rPr>
              <a:t> М.В. </a:t>
            </a:r>
            <a:r>
              <a:rPr lang="en-US" sz="2000" err="1">
                <a:latin typeface="Arial"/>
                <a:cs typeface="Arial"/>
              </a:rPr>
              <a:t>Історія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української</a:t>
            </a:r>
            <a:r>
              <a:rPr lang="en-US" sz="2000">
                <a:latin typeface="Arial"/>
                <a:cs typeface="Arial"/>
              </a:rPr>
              <a:t> </a:t>
            </a:r>
            <a:r>
              <a:rPr lang="en-US" sz="2000" err="1">
                <a:latin typeface="Arial"/>
                <a:cs typeface="Arial"/>
              </a:rPr>
              <a:t>націоналдемократії</a:t>
            </a:r>
            <a:r>
              <a:rPr lang="en-US" sz="2000">
                <a:latin typeface="Arial"/>
                <a:cs typeface="Arial"/>
              </a:rPr>
              <a:t> (1918–1929). Т. 1. </a:t>
            </a:r>
            <a:r>
              <a:rPr lang="en-US" sz="2000" err="1">
                <a:latin typeface="Arial"/>
                <a:cs typeface="Arial"/>
              </a:rPr>
              <a:t>Київ</a:t>
            </a:r>
            <a:r>
              <a:rPr lang="en-US" sz="2000">
                <a:latin typeface="Arial"/>
                <a:cs typeface="Arial"/>
              </a:rPr>
              <a:t>, 2002.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355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B013D6-0CD9-433F-98A9-D4F6012019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BA2684-B29F-47AC-BD33-CA19F69F6241}"/>
              </a:ext>
            </a:extLst>
          </p:cNvPr>
          <p:cNvSpPr txBox="1"/>
          <p:nvPr/>
        </p:nvSpPr>
        <p:spPr>
          <a:xfrm>
            <a:off x="607327" y="2233684"/>
            <a:ext cx="11091078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400" err="1">
                <a:latin typeface="Arial"/>
                <a:cs typeface="Times New Roman"/>
              </a:rPr>
              <a:t>Жовтень</a:t>
            </a:r>
            <a:r>
              <a:rPr lang="ru-RU" sz="2400">
                <a:latin typeface="Arial"/>
                <a:cs typeface="Times New Roman"/>
              </a:rPr>
              <a:t> 1918 р. </a:t>
            </a:r>
            <a:r>
              <a:rPr lang="ru-RU" sz="2400" u="sng" err="1">
                <a:latin typeface="Arial"/>
                <a:cs typeface="Times New Roman"/>
              </a:rPr>
              <a:t>Львів</a:t>
            </a:r>
            <a:r>
              <a:rPr lang="ru-RU" sz="2400" u="sng">
                <a:latin typeface="Arial"/>
                <a:cs typeface="Times New Roman"/>
              </a:rPr>
              <a:t> став предметом </a:t>
            </a:r>
            <a:r>
              <a:rPr lang="ru-RU" sz="2400" u="sng" err="1">
                <a:latin typeface="Arial"/>
                <a:cs typeface="Times New Roman"/>
              </a:rPr>
              <a:t>суперечок</a:t>
            </a:r>
            <a:r>
              <a:rPr lang="ru-RU" sz="2400" u="sng">
                <a:latin typeface="Arial"/>
                <a:cs typeface="Times New Roman"/>
              </a:rPr>
              <a:t> </a:t>
            </a:r>
            <a:r>
              <a:rPr lang="ru-RU" sz="2400" u="sng" err="1">
                <a:latin typeface="Arial"/>
                <a:cs typeface="Times New Roman"/>
              </a:rPr>
              <a:t>між</a:t>
            </a:r>
            <a:r>
              <a:rPr lang="ru-RU" sz="2400" u="sng">
                <a:latin typeface="Arial"/>
                <a:cs typeface="Times New Roman"/>
              </a:rPr>
              <a:t> </a:t>
            </a:r>
            <a:r>
              <a:rPr lang="ru-RU" sz="2400" u="sng" err="1">
                <a:latin typeface="Arial"/>
                <a:cs typeface="Times New Roman"/>
              </a:rPr>
              <a:t>українцями</a:t>
            </a:r>
            <a:r>
              <a:rPr lang="ru-RU" sz="2400" u="sng">
                <a:latin typeface="Arial"/>
                <a:cs typeface="Times New Roman"/>
              </a:rPr>
              <a:t> і поляками. </a:t>
            </a:r>
            <a:endParaRPr lang="ru-RU" sz="2400" err="1">
              <a:latin typeface="Arial"/>
              <a:cs typeface="Arial"/>
            </a:endParaRPr>
          </a:p>
          <a:p>
            <a:pPr algn="just"/>
            <a:r>
              <a:rPr lang="ru-RU" sz="2400">
                <a:latin typeface="Arial"/>
                <a:cs typeface="Times New Roman"/>
              </a:rPr>
              <a:t>В </a:t>
            </a:r>
            <a:r>
              <a:rPr lang="ru-RU" sz="2400" err="1">
                <a:latin typeface="Arial"/>
                <a:cs typeface="Times New Roman"/>
              </a:rPr>
              <a:t>умовах</a:t>
            </a:r>
            <a:r>
              <a:rPr lang="ru-RU" sz="2400">
                <a:latin typeface="Arial"/>
                <a:cs typeface="Times New Roman"/>
              </a:rPr>
              <a:t> </a:t>
            </a:r>
            <a:r>
              <a:rPr lang="ru-RU" sz="2400" err="1">
                <a:latin typeface="Arial"/>
                <a:cs typeface="Times New Roman"/>
              </a:rPr>
              <a:t>воєнної</a:t>
            </a:r>
            <a:r>
              <a:rPr lang="ru-RU" sz="2400">
                <a:latin typeface="Arial"/>
                <a:cs typeface="Times New Roman"/>
              </a:rPr>
              <a:t> </a:t>
            </a:r>
            <a:r>
              <a:rPr lang="ru-RU" sz="2400" err="1">
                <a:latin typeface="Arial"/>
                <a:cs typeface="Times New Roman"/>
              </a:rPr>
              <a:t>поразки</a:t>
            </a:r>
            <a:r>
              <a:rPr lang="ru-RU" sz="2400">
                <a:latin typeface="Arial"/>
                <a:cs typeface="Times New Roman"/>
              </a:rPr>
              <a:t> Четвертного союзу у </a:t>
            </a:r>
            <a:r>
              <a:rPr lang="ru-RU" sz="2400" err="1">
                <a:latin typeface="Arial"/>
                <a:cs typeface="Times New Roman"/>
              </a:rPr>
              <a:t>Першій</a:t>
            </a:r>
            <a:r>
              <a:rPr lang="ru-RU" sz="2400">
                <a:latin typeface="Arial"/>
                <a:cs typeface="Times New Roman"/>
              </a:rPr>
              <a:t> </a:t>
            </a:r>
            <a:r>
              <a:rPr lang="ru-RU" sz="2400" err="1">
                <a:latin typeface="Arial"/>
                <a:cs typeface="Times New Roman"/>
              </a:rPr>
              <a:t>світовій</a:t>
            </a:r>
            <a:r>
              <a:rPr lang="ru-RU" sz="2400">
                <a:latin typeface="Arial"/>
                <a:cs typeface="Times New Roman"/>
              </a:rPr>
              <a:t> </a:t>
            </a:r>
            <a:r>
              <a:rPr lang="ru-RU" sz="2400" err="1">
                <a:latin typeface="Arial"/>
                <a:cs typeface="Times New Roman"/>
              </a:rPr>
              <a:t>війні</a:t>
            </a:r>
            <a:r>
              <a:rPr lang="ru-RU" sz="2400">
                <a:latin typeface="Arial"/>
                <a:cs typeface="Times New Roman"/>
              </a:rPr>
              <a:t> та </a:t>
            </a:r>
            <a:r>
              <a:rPr lang="ru-RU" sz="2400" err="1">
                <a:latin typeface="Arial"/>
                <a:cs typeface="Times New Roman"/>
              </a:rPr>
              <a:t>національно-визвольної</a:t>
            </a:r>
            <a:r>
              <a:rPr lang="ru-RU" sz="2400">
                <a:latin typeface="Arial"/>
                <a:cs typeface="Times New Roman"/>
              </a:rPr>
              <a:t> </a:t>
            </a:r>
            <a:r>
              <a:rPr lang="ru-RU" sz="2400" err="1">
                <a:latin typeface="Arial"/>
                <a:cs typeface="Times New Roman"/>
              </a:rPr>
              <a:t>боротьби</a:t>
            </a:r>
            <a:r>
              <a:rPr lang="ru-RU" sz="2400">
                <a:latin typeface="Arial"/>
                <a:cs typeface="Times New Roman"/>
              </a:rPr>
              <a:t> </a:t>
            </a:r>
            <a:r>
              <a:rPr lang="ru-RU" sz="2400" err="1">
                <a:latin typeface="Arial"/>
                <a:cs typeface="Times New Roman"/>
              </a:rPr>
              <a:t>народів</a:t>
            </a:r>
            <a:r>
              <a:rPr lang="ru-RU" sz="2400">
                <a:latin typeface="Arial"/>
                <a:cs typeface="Times New Roman"/>
              </a:rPr>
              <a:t> </a:t>
            </a:r>
            <a:r>
              <a:rPr lang="ru-RU" sz="2400" u="sng">
                <a:latin typeface="Arial"/>
                <a:cs typeface="Times New Roman"/>
              </a:rPr>
              <a:t>Австро-</a:t>
            </a:r>
            <a:r>
              <a:rPr lang="ru-RU" sz="2400" u="sng" err="1">
                <a:latin typeface="Arial"/>
                <a:cs typeface="Times New Roman"/>
              </a:rPr>
              <a:t>Угорська</a:t>
            </a:r>
            <a:r>
              <a:rPr lang="ru-RU" sz="2400" u="sng">
                <a:latin typeface="Arial"/>
                <a:cs typeface="Times New Roman"/>
              </a:rPr>
              <a:t> </a:t>
            </a:r>
            <a:r>
              <a:rPr lang="ru-RU" sz="2400" u="sng" err="1">
                <a:latin typeface="Arial"/>
                <a:cs typeface="Times New Roman"/>
              </a:rPr>
              <a:t>імперія</a:t>
            </a:r>
            <a:r>
              <a:rPr lang="ru-RU" sz="2400" u="sng">
                <a:latin typeface="Arial"/>
                <a:cs typeface="Times New Roman"/>
              </a:rPr>
              <a:t> почала </a:t>
            </a:r>
            <a:r>
              <a:rPr lang="ru-RU" sz="2400" u="sng" err="1">
                <a:latin typeface="Arial"/>
                <a:cs typeface="Times New Roman"/>
              </a:rPr>
              <a:t>розпадатися</a:t>
            </a:r>
            <a:r>
              <a:rPr lang="ru-RU" sz="2400" u="sng">
                <a:latin typeface="Arial"/>
                <a:cs typeface="Times New Roman"/>
              </a:rPr>
              <a:t> на </a:t>
            </a:r>
            <a:r>
              <a:rPr lang="ru-RU" sz="2400" u="sng" err="1">
                <a:latin typeface="Arial"/>
                <a:cs typeface="Times New Roman"/>
              </a:rPr>
              <a:t>декілька</a:t>
            </a:r>
            <a:r>
              <a:rPr lang="ru-RU" sz="2400" u="sng">
                <a:latin typeface="Arial"/>
                <a:cs typeface="Times New Roman"/>
              </a:rPr>
              <a:t> </a:t>
            </a:r>
            <a:r>
              <a:rPr lang="ru-RU" sz="2400" u="sng" err="1">
                <a:latin typeface="Arial"/>
                <a:cs typeface="Times New Roman"/>
              </a:rPr>
              <a:t>незалежних</a:t>
            </a:r>
            <a:r>
              <a:rPr lang="ru-RU" sz="2400" u="sng">
                <a:latin typeface="Arial"/>
                <a:cs typeface="Times New Roman"/>
              </a:rPr>
              <a:t> держав. </a:t>
            </a:r>
            <a:r>
              <a:rPr lang="ru-RU" sz="2400" u="sng" err="1">
                <a:latin typeface="Arial"/>
                <a:cs typeface="Times New Roman"/>
              </a:rPr>
              <a:t>Українці</a:t>
            </a:r>
            <a:r>
              <a:rPr lang="ru-RU" sz="2400" u="sng">
                <a:latin typeface="Arial"/>
                <a:cs typeface="Times New Roman"/>
              </a:rPr>
              <a:t> і поляки почали </a:t>
            </a:r>
            <a:r>
              <a:rPr lang="ru-RU" sz="2400" u="sng" err="1">
                <a:latin typeface="Arial"/>
                <a:cs typeface="Times New Roman"/>
              </a:rPr>
              <a:t>вживати</a:t>
            </a:r>
            <a:r>
              <a:rPr lang="ru-RU" sz="2400" u="sng">
                <a:latin typeface="Arial"/>
                <a:cs typeface="Times New Roman"/>
              </a:rPr>
              <a:t> </a:t>
            </a:r>
            <a:r>
              <a:rPr lang="ru-RU" sz="2400" u="sng" err="1">
                <a:latin typeface="Arial"/>
                <a:cs typeface="Times New Roman"/>
              </a:rPr>
              <a:t>рішучих</a:t>
            </a:r>
            <a:r>
              <a:rPr lang="ru-RU" sz="2400" u="sng">
                <a:latin typeface="Arial"/>
                <a:cs typeface="Times New Roman"/>
              </a:rPr>
              <a:t> </a:t>
            </a:r>
            <a:r>
              <a:rPr lang="ru-RU" sz="2400" u="sng" err="1">
                <a:latin typeface="Arial"/>
                <a:cs typeface="Times New Roman"/>
              </a:rPr>
              <a:t>заходів</a:t>
            </a:r>
            <a:r>
              <a:rPr lang="ru-RU" sz="2400" u="sng">
                <a:latin typeface="Arial"/>
                <a:cs typeface="Times New Roman"/>
              </a:rPr>
              <a:t> </a:t>
            </a:r>
            <a:r>
              <a:rPr lang="ru-RU" sz="2400" u="sng" err="1">
                <a:latin typeface="Arial"/>
                <a:cs typeface="Times New Roman"/>
              </a:rPr>
              <a:t>задля</a:t>
            </a:r>
            <a:r>
              <a:rPr lang="ru-RU" sz="2400" u="sng">
                <a:latin typeface="Arial"/>
                <a:cs typeface="Times New Roman"/>
              </a:rPr>
              <a:t> </a:t>
            </a:r>
            <a:r>
              <a:rPr lang="ru-RU" sz="2400" u="sng" err="1">
                <a:latin typeface="Arial"/>
                <a:cs typeface="Times New Roman"/>
              </a:rPr>
              <a:t>створення</a:t>
            </a:r>
            <a:r>
              <a:rPr lang="ru-RU" sz="2400" u="sng">
                <a:latin typeface="Arial"/>
                <a:cs typeface="Times New Roman"/>
              </a:rPr>
              <a:t> </a:t>
            </a:r>
            <a:r>
              <a:rPr lang="ru-RU" sz="2400" u="sng" err="1">
                <a:latin typeface="Arial"/>
                <a:cs typeface="Times New Roman"/>
              </a:rPr>
              <a:t>власних</a:t>
            </a:r>
            <a:r>
              <a:rPr lang="ru-RU" sz="2400" u="sng">
                <a:latin typeface="Arial"/>
                <a:cs typeface="Times New Roman"/>
              </a:rPr>
              <a:t> держав.</a:t>
            </a:r>
          </a:p>
        </p:txBody>
      </p:sp>
      <p:pic>
        <p:nvPicPr>
          <p:cNvPr id="4" name="Рисунок 4" descr="Изображение выглядит как здание, внешний, улица, сцена&#10;&#10;Автоматически созданное описание">
            <a:extLst>
              <a:ext uri="{FF2B5EF4-FFF2-40B4-BE49-F238E27FC236}">
                <a16:creationId xmlns:a16="http://schemas.microsoft.com/office/drawing/2014/main" id="{D6D75A87-23BD-4ED2-82B6-11E1DA8983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7893" y="4425287"/>
            <a:ext cx="4312692" cy="287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253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1B73B7-8EC9-4C19-A2F0-6D408EF92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999" y="380368"/>
            <a:ext cx="9496674" cy="1458574"/>
          </a:xfrm>
        </p:spPr>
        <p:txBody>
          <a:bodyPr/>
          <a:lstStyle/>
          <a:p>
            <a:pPr algn="just"/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16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жовтня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імператор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 Карл І проголосив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маніфест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 «До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моїх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вірних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австрійських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народів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», в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якому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йшлося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 про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надання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національної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автономії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 народам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імперії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 і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перетворення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 Австро-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Угорщини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 на </a:t>
            </a:r>
            <a:r>
              <a:rPr lang="ru" sz="2000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федерацію</a:t>
            </a:r>
            <a:r>
              <a:rPr lang="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.</a:t>
            </a:r>
            <a:r>
              <a:rPr lang="ru-RU" sz="200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ea typeface="+mj-lt"/>
                <a:cs typeface="+mj-lt"/>
              </a:rPr>
              <a:t> </a:t>
            </a:r>
            <a:endParaRPr lang="ru-RU" sz="200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1E3486-BDC3-468E-959C-354BC51E7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 flipH="1">
            <a:off x="393061" y="5024967"/>
            <a:ext cx="761893" cy="860400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4" descr="Изображение выглядит как фотография, внутренний, книг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A70FE897-C7CE-4CA2-82D3-9B6EB6100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8102" y="2078788"/>
            <a:ext cx="3357349" cy="4804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27931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8A01E8-1505-4C48-9E59-D3B86BFDD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6715" y="3286704"/>
            <a:ext cx="8962136" cy="2147602"/>
          </a:xfrm>
        </p:spPr>
        <p:txBody>
          <a:bodyPr>
            <a:normAutofit fontScale="90000"/>
          </a:bodyPr>
          <a:lstStyle/>
          <a:p>
            <a:pPr algn="just"/>
            <a:r>
              <a:rPr lang="uk-UA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18 жовтня 1918 р. у Львові було утворено Українську Національну Раду — політичний представницький орган українського народу в Австро-Угорській імперії. </a:t>
            </a:r>
            <a:r>
              <a:rPr lang="ru-RU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19 </a:t>
            </a:r>
            <a:r>
              <a:rPr lang="ru-RU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жовтня</a:t>
            </a:r>
            <a:r>
              <a:rPr lang="ru-RU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 1918 </a:t>
            </a:r>
            <a:r>
              <a:rPr lang="ru-RU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Українська</a:t>
            </a:r>
            <a:r>
              <a:rPr lang="ru-RU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 </a:t>
            </a:r>
            <a:r>
              <a:rPr lang="ru-RU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Національна</a:t>
            </a:r>
            <a:r>
              <a:rPr lang="ru-RU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 Рада проголосила </a:t>
            </a:r>
            <a:r>
              <a:rPr lang="ru-RU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Українську</a:t>
            </a:r>
            <a:r>
              <a:rPr lang="ru-RU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 державу на </a:t>
            </a:r>
            <a:r>
              <a:rPr lang="ru-RU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території</a:t>
            </a:r>
            <a:r>
              <a:rPr lang="ru-RU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 </a:t>
            </a:r>
            <a:r>
              <a:rPr lang="ru-RU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Східної</a:t>
            </a:r>
            <a:r>
              <a:rPr lang="ru-RU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 </a:t>
            </a:r>
            <a:r>
              <a:rPr lang="ru-RU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Галичини</a:t>
            </a:r>
            <a:r>
              <a:rPr lang="ru-RU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, </a:t>
            </a:r>
            <a:r>
              <a:rPr lang="ru-RU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Північно-західної</a:t>
            </a:r>
            <a:r>
              <a:rPr lang="ru-RU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 </a:t>
            </a:r>
            <a:r>
              <a:rPr lang="ru-RU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Буковини</a:t>
            </a:r>
            <a:r>
              <a:rPr lang="ru-RU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 і </a:t>
            </a:r>
            <a:r>
              <a:rPr lang="ru-RU" err="1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Закарпаття</a:t>
            </a:r>
            <a:r>
              <a:rPr lang="ru-RU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.</a:t>
            </a:r>
            <a:endParaRPr lang="ru-RU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6" name="Рисунок 6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401B293B-D971-459A-915C-BE365559AF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45171" b="45171"/>
          <a:stretch/>
        </p:blipFill>
        <p:spPr>
          <a:xfrm>
            <a:off x="1036209" y="-147637"/>
            <a:ext cx="9105801" cy="343131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76217FE-BDE8-45B3-98E2-D105CCAF5B9D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614A1F5-9AB4-4B23-B7DD-FA62523B46CD}"/>
              </a:ext>
            </a:extLst>
          </p:cNvPr>
          <p:cNvSpPr txBox="1"/>
          <p:nvPr/>
        </p:nvSpPr>
        <p:spPr>
          <a:xfrm>
            <a:off x="1153237" y="630072"/>
            <a:ext cx="88733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endParaRPr lang="ru-RU" sz="24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43057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25CD1B-D457-4217-A7FF-11EEF0144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13730C-206E-4062-A7A0-0F574751F8F6}"/>
              </a:ext>
            </a:extLst>
          </p:cNvPr>
          <p:cNvSpPr txBox="1"/>
          <p:nvPr/>
        </p:nvSpPr>
        <p:spPr>
          <a:xfrm>
            <a:off x="500881" y="2168111"/>
            <a:ext cx="11399042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2800" err="1">
                <a:latin typeface="Arial"/>
                <a:cs typeface="Times New Roman"/>
              </a:rPr>
              <a:t>Зникла</a:t>
            </a:r>
            <a:r>
              <a:rPr lang="ru-RU" sz="2800">
                <a:latin typeface="Arial"/>
                <a:cs typeface="Times New Roman"/>
              </a:rPr>
              <a:t> цензура, </a:t>
            </a:r>
            <a:r>
              <a:rPr lang="ru-RU" sz="2800" err="1">
                <a:latin typeface="Arial"/>
                <a:cs typeface="Times New Roman"/>
              </a:rPr>
              <a:t>поширення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свободи</a:t>
            </a:r>
            <a:r>
              <a:rPr lang="ru-RU" sz="2800">
                <a:latin typeface="Arial"/>
                <a:cs typeface="Times New Roman"/>
              </a:rPr>
              <a:t> слова та </a:t>
            </a:r>
            <a:r>
              <a:rPr lang="ru-RU" sz="2800" err="1">
                <a:latin typeface="Arial"/>
                <a:cs typeface="Times New Roman"/>
              </a:rPr>
              <a:t>друку</a:t>
            </a:r>
            <a:r>
              <a:rPr lang="ru-RU" sz="2800">
                <a:latin typeface="Arial"/>
                <a:cs typeface="Times New Roman"/>
              </a:rPr>
              <a:t>. </a:t>
            </a:r>
            <a:r>
              <a:rPr lang="ru-RU" sz="2800" err="1">
                <a:latin typeface="Arial"/>
                <a:cs typeface="Times New Roman"/>
              </a:rPr>
              <a:t>Постання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української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державності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вивело</a:t>
            </a:r>
            <a:r>
              <a:rPr lang="ru-RU" sz="2800">
                <a:latin typeface="Arial"/>
                <a:cs typeface="Times New Roman"/>
              </a:rPr>
              <a:t> на </a:t>
            </a:r>
            <a:r>
              <a:rPr lang="ru-RU" sz="2800" err="1">
                <a:latin typeface="Arial"/>
                <a:cs typeface="Times New Roman"/>
              </a:rPr>
              <a:t>суспільну</a:t>
            </a:r>
            <a:r>
              <a:rPr lang="ru-RU" sz="2800">
                <a:latin typeface="Arial"/>
                <a:cs typeface="Times New Roman"/>
              </a:rPr>
              <a:t> арену десятки </a:t>
            </a:r>
            <a:r>
              <a:rPr lang="ru-RU" sz="2800" err="1">
                <a:latin typeface="Arial"/>
                <a:cs typeface="Times New Roman"/>
              </a:rPr>
              <a:t>нових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українських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часописів</a:t>
            </a:r>
            <a:r>
              <a:rPr lang="ru-RU" sz="2800">
                <a:latin typeface="Arial"/>
                <a:cs typeface="Times New Roman"/>
              </a:rPr>
              <a:t>, </a:t>
            </a:r>
            <a:r>
              <a:rPr lang="ru-RU" sz="2800" err="1">
                <a:latin typeface="Arial"/>
                <a:cs typeface="Times New Roman"/>
              </a:rPr>
              <a:t>що</a:t>
            </a:r>
            <a:r>
              <a:rPr lang="ru-RU" sz="2800">
                <a:latin typeface="Arial"/>
                <a:cs typeface="Times New Roman"/>
              </a:rPr>
              <a:t> стали </a:t>
            </a:r>
            <a:r>
              <a:rPr lang="ru-RU" sz="2800" err="1">
                <a:latin typeface="Arial"/>
                <a:cs typeface="Times New Roman"/>
              </a:rPr>
              <a:t>відображенням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глибинного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зламу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української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суспільної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свідомості</a:t>
            </a:r>
            <a:r>
              <a:rPr lang="ru-RU" sz="2800">
                <a:latin typeface="Arial"/>
                <a:cs typeface="Times New Roman"/>
              </a:rPr>
              <a:t> за </a:t>
            </a:r>
            <a:r>
              <a:rPr lang="ru-RU" sz="2800" err="1">
                <a:latin typeface="Arial"/>
                <a:cs typeface="Times New Roman"/>
              </a:rPr>
              <a:t>надзвичайно</a:t>
            </a:r>
            <a:r>
              <a:rPr lang="ru-RU" sz="2800">
                <a:latin typeface="Arial"/>
                <a:cs typeface="Times New Roman"/>
              </a:rPr>
              <a:t> короткий </a:t>
            </a:r>
            <a:r>
              <a:rPr lang="ru-RU" sz="2800" err="1">
                <a:latin typeface="Arial"/>
                <a:cs typeface="Times New Roman"/>
              </a:rPr>
              <a:t>період</a:t>
            </a:r>
            <a:r>
              <a:rPr lang="ru-RU" sz="2800">
                <a:latin typeface="Arial"/>
                <a:cs typeface="Times New Roman"/>
              </a:rPr>
              <a:t>. </a:t>
            </a:r>
            <a:endParaRPr lang="ru-RU" sz="2800">
              <a:latin typeface="Arial"/>
              <a:cs typeface="Arial"/>
            </a:endParaRPr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448B5EE-0DB3-4D9A-9A8A-62E8B45B51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569" y="3988593"/>
            <a:ext cx="2305049" cy="2976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685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FA0DC-FCB6-4E24-9286-94BA46E81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"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Преса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,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що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для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людини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ХХ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століття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стала таким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хлібом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насущним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, без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якого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обійтися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годі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, до нас не доходить.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Одне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або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друге число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якої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часописі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,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що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дістанеться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припадково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до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нашого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міста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, не в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силі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заспокоїти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пресового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голоду. Тому й не диво,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що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між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нашою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суспільністю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попираються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найбезглуздіші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поголоски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,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що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затемнюють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ясний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погляд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на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положення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, та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викликують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або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непотрібну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паніку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,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або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безпідставні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надії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,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яких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під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теперішню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</a:t>
            </a:r>
            <a:r>
              <a:rPr lang="ru" sz="2000" err="1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хвилю</a:t>
            </a:r>
            <a:r>
              <a:rPr lang="ru" sz="2000">
                <a:solidFill>
                  <a:schemeClr val="accent2"/>
                </a:solidFill>
                <a:latin typeface="Arial"/>
                <a:ea typeface="+mj-lt"/>
                <a:cs typeface="+mj-lt"/>
              </a:rPr>
              <a:t> не повинно бути". </a:t>
            </a:r>
            <a:endParaRPr lang="ru-RU" sz="2000">
              <a:solidFill>
                <a:schemeClr val="accent2"/>
              </a:solidFill>
              <a:latin typeface="Arial"/>
              <a:cs typeface="Arial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46C628-C3B0-4B34-8C67-0B0AF03C8674}"/>
              </a:ext>
            </a:extLst>
          </p:cNvPr>
          <p:cNvSpPr>
            <a:spLocks noGrp="1"/>
          </p:cNvSpPr>
          <p:nvPr>
            <p:ph type="body" sz="half" idx="13"/>
          </p:nvPr>
        </p:nvSpPr>
        <p:spPr>
          <a:xfrm>
            <a:off x="1763975" y="3883482"/>
            <a:ext cx="7731219" cy="342174"/>
          </a:xfrm>
        </p:spPr>
        <p:txBody>
          <a:bodyPr/>
          <a:lstStyle/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39F2E2-1676-4E4C-9C48-DC2CB03EE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5" descr="Изображение выглядит как газета, текст&#10;&#10;Автоматически созданное описание">
            <a:extLst>
              <a:ext uri="{FF2B5EF4-FFF2-40B4-BE49-F238E27FC236}">
                <a16:creationId xmlns:a16="http://schemas.microsoft.com/office/drawing/2014/main" id="{85A4F8B4-3397-46C2-BB4D-282ADC8EB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8765" y="3533064"/>
            <a:ext cx="2991276" cy="3647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2801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303D0B-39EE-40C6-BE9A-EE9F2CAA5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9C6496-EF1F-4081-8640-DC588BBDD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4954" y="2603500"/>
            <a:ext cx="10508882" cy="34163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just"/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За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підрахунками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сучасних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вітчизняних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дослідників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впродовж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короткого часу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існування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ЗУНР у центрах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виходило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сорок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друкованих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видань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.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Найбільше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повітових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українських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часописів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з'явилося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у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Перемишлі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- 11, у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Коломиї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- 7,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Дрогобичі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- 3; по 2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видання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- у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Золочеві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,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Косові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,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Стрию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,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Товмачі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,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Чорткові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; по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одній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газеті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 у Бережанах,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Борщеві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,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Жовкві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,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Збаражі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,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Калуші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,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Кам'янці-Струмиловій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, Рудках,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Самборі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, </a:t>
            </a:r>
            <a:r>
              <a:rPr lang="ru" sz="2400" err="1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Сокалі</a:t>
            </a:r>
            <a:r>
              <a:rPr lang="ru" sz="2400">
                <a:solidFill>
                  <a:schemeClr val="accent2"/>
                </a:solidFill>
                <a:latin typeface="Arial"/>
                <a:ea typeface="+mn-lt"/>
                <a:cs typeface="+mn-lt"/>
              </a:rPr>
              <a:t>.</a:t>
            </a:r>
            <a:endParaRPr lang="ru-RU" sz="2400">
              <a:solidFill>
                <a:schemeClr val="accent2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100758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E5E38F-7CF2-4444-B8F0-03CAF8FB47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0D7863-EE07-45C9-A21E-860A5D345769}"/>
              </a:ext>
            </a:extLst>
          </p:cNvPr>
          <p:cNvSpPr txBox="1"/>
          <p:nvPr/>
        </p:nvSpPr>
        <p:spPr>
          <a:xfrm>
            <a:off x="755177" y="2245057"/>
            <a:ext cx="11056960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uk-UA" sz="2800">
                <a:latin typeface="Arial"/>
                <a:cs typeface="Times New Roman"/>
              </a:rPr>
              <a:t>О</a:t>
            </a:r>
            <a:r>
              <a:rPr lang="ru-RU" sz="2800" err="1">
                <a:latin typeface="Arial"/>
                <a:cs typeface="Times New Roman"/>
              </a:rPr>
              <a:t>собливостями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тогочасної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української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преси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вважають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обумовлену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воєнним</a:t>
            </a:r>
            <a:r>
              <a:rPr lang="ru-RU" sz="2800">
                <a:latin typeface="Arial"/>
                <a:cs typeface="Times New Roman"/>
              </a:rPr>
              <a:t> часом </a:t>
            </a:r>
            <a:r>
              <a:rPr lang="ru-RU" sz="2800" err="1">
                <a:latin typeface="Arial"/>
                <a:cs typeface="Times New Roman"/>
              </a:rPr>
              <a:t>коротку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тривалість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існування</a:t>
            </a:r>
            <a:r>
              <a:rPr lang="uk-UA" sz="2800">
                <a:latin typeface="Arial"/>
                <a:cs typeface="Times New Roman"/>
              </a:rPr>
              <a:t> видань</a:t>
            </a:r>
            <a:r>
              <a:rPr lang="ru-RU" sz="2800">
                <a:latin typeface="Arial"/>
                <a:cs typeface="Times New Roman"/>
              </a:rPr>
              <a:t>, а </a:t>
            </a:r>
            <a:r>
              <a:rPr lang="ru-RU" sz="2800" err="1">
                <a:latin typeface="Arial"/>
                <a:cs typeface="Times New Roman"/>
              </a:rPr>
              <a:t>також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патріотичну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спрямованість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переважаючої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кількості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видань</a:t>
            </a:r>
            <a:r>
              <a:rPr lang="ru-RU" sz="2800">
                <a:latin typeface="Arial"/>
                <a:cs typeface="Times New Roman"/>
              </a:rPr>
              <a:t>, </a:t>
            </a:r>
            <a:r>
              <a:rPr lang="ru-RU" sz="2800" err="1">
                <a:latin typeface="Arial"/>
                <a:cs typeface="Times New Roman"/>
              </a:rPr>
              <a:t>що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полягала</a:t>
            </a:r>
            <a:r>
              <a:rPr lang="ru-RU" sz="2800">
                <a:latin typeface="Arial"/>
                <a:cs typeface="Times New Roman"/>
              </a:rPr>
              <a:t> в </a:t>
            </a:r>
            <a:r>
              <a:rPr lang="ru-RU" sz="2800" err="1">
                <a:latin typeface="Arial"/>
                <a:cs typeface="Times New Roman"/>
              </a:rPr>
              <a:t>державницькій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позиції</a:t>
            </a:r>
            <a:r>
              <a:rPr lang="ru-RU" sz="2800">
                <a:latin typeface="Arial"/>
                <a:cs typeface="Times New Roman"/>
              </a:rPr>
              <a:t> та </a:t>
            </a:r>
            <a:r>
              <a:rPr lang="ru-RU" sz="2800" err="1">
                <a:latin typeface="Arial"/>
                <a:cs typeface="Times New Roman"/>
              </a:rPr>
              <a:t>прагненні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забезпечити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інформаційну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підтримку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власній</a:t>
            </a:r>
            <a:r>
              <a:rPr lang="ru-RU" sz="2800">
                <a:latin typeface="Arial"/>
                <a:cs typeface="Times New Roman"/>
              </a:rPr>
              <a:t> </a:t>
            </a:r>
            <a:r>
              <a:rPr lang="ru-RU" sz="2800" err="1">
                <a:latin typeface="Arial"/>
                <a:cs typeface="Times New Roman"/>
              </a:rPr>
              <a:t>державі</a:t>
            </a:r>
            <a:r>
              <a:rPr lang="ru-RU" sz="2800">
                <a:latin typeface="Arial"/>
                <a:cs typeface="Times New Roman"/>
              </a:rPr>
              <a:t>. </a:t>
            </a:r>
          </a:p>
          <a:p>
            <a:pPr algn="just"/>
            <a:endParaRPr lang="ru-RU" sz="2800">
              <a:latin typeface="Arial"/>
              <a:cs typeface="Times New Roman"/>
            </a:endParaRPr>
          </a:p>
        </p:txBody>
      </p:sp>
      <p:pic>
        <p:nvPicPr>
          <p:cNvPr id="4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73690B1B-067E-41C9-89F9-E313F437F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1483" y="3967162"/>
            <a:ext cx="1855566" cy="2971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031964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616</Words>
  <Application>Microsoft Office PowerPoint</Application>
  <PresentationFormat>Широкоэкранный</PresentationFormat>
  <Paragraphs>18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 Boardroom</vt:lpstr>
      <vt:lpstr>Українська преса доби ЗУНР </vt:lpstr>
      <vt:lpstr>ЛІТЕРАТУРА</vt:lpstr>
      <vt:lpstr>Презентация PowerPoint</vt:lpstr>
      <vt:lpstr>16 жовтня імператор Карл І проголосив маніфест «До моїх вірних австрійських народів», в якому йшлося про надання національної автономії народам імперії і перетворення Австро-Угорщини на федерацію. </vt:lpstr>
      <vt:lpstr>18 жовтня 1918 р. у Львові було утворено Українську Національну Раду — політичний представницький орган українського народу в Австро-Угорській імперії. 19 жовтня 1918 Українська Національна Рада проголосила Українську державу на території Східної Галичини, Північно-західної Буковини і Закарпаття.</vt:lpstr>
      <vt:lpstr>Презентация PowerPoint</vt:lpstr>
      <vt:lpstr>"Преса, що для людини ХХ століття стала таким хлібом насущним, без якого обійтися годі, до нас не доходить. Одне або друге число якої часописі, що дістанеться припадково до нашого міста, не в силі заспокоїти пресового голоду. Тому й не диво, що між нашою суспільністю попираються найбезглуздіші поголоски, що затемнюють ясний погляд на положення, та викликують або непотрібну паніку, або безпідставні надії, яких під теперішню хвилю не повинно бути". 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111</dc:creator>
  <cp:lastModifiedBy>Olena Usmanova</cp:lastModifiedBy>
  <cp:revision>2</cp:revision>
  <dcterms:created xsi:type="dcterms:W3CDTF">2020-12-07T14:30:57Z</dcterms:created>
  <dcterms:modified xsi:type="dcterms:W3CDTF">2020-12-07T16:33:00Z</dcterms:modified>
</cp:coreProperties>
</file>