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Roboto" charset="0"/>
      <p:regular r:id="rId32"/>
      <p:bold r:id="rId33"/>
      <p:italic r:id="rId34"/>
      <p:boldItalic r:id="rId35"/>
    </p:embeddedFont>
    <p:embeddedFont>
      <p:font typeface="Nunito" charset="-52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69" y="-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098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3c07861d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3c07861d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3c07861d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3c07861d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012ad336a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012ad336a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012ad336a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012ad336a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012ad336a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012ad336a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012ad336a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012ad336a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012ad336a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012ad336a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012ad336a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012ad336a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3c07861d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3c07861d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3c07861d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03c07861d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c01c8cad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c01c8cad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3c07861d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3c07861d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012ad336a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0012ad336a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012ad336a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012ad336a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3c07861d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03c07861d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3c07861d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3c07861d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3c07861d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3c07861d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3c07861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03c07861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3c07861d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03c07861d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012ad336a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0012ad336a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0012ad336a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0012ad336a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012ad336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012ad336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012ad336a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012ad336a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3c07861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3c07861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012ad336a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012ad336a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012ad336a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012ad336a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012ad336a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012ad336a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3c07861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3c07861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89500" y="373175"/>
            <a:ext cx="6881400" cy="22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1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1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911"/>
              <a:t>Лекція 1</a:t>
            </a:r>
            <a:endParaRPr sz="291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422" b="1">
                <a:solidFill>
                  <a:srgbClr val="FFD966"/>
                </a:solidFill>
              </a:rPr>
              <a:t>Вступ до курсу «Історія української та зарубіжної культури»</a:t>
            </a:r>
            <a:endParaRPr sz="3422" b="1">
              <a:solidFill>
                <a:srgbClr val="FFD9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4088975" y="2259375"/>
            <a:ext cx="2438400" cy="22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720" b="1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Культура: сутність, структура, функції</a:t>
            </a:r>
            <a:endParaRPr sz="3720" b="1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500" y="1820200"/>
            <a:ext cx="1912450" cy="27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500" y="2137250"/>
            <a:ext cx="3407299" cy="255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50" y="199375"/>
            <a:ext cx="856629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25" y="152400"/>
            <a:ext cx="862315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472075" y="1256525"/>
            <a:ext cx="8114700" cy="3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33" b="1">
                <a:solidFill>
                  <a:srgbClr val="741B47"/>
                </a:solidFill>
              </a:rPr>
              <a:t>2. Структура та функції культури в суспільстві</a:t>
            </a:r>
            <a:endParaRPr sz="3033" b="1">
              <a:solidFill>
                <a:srgbClr val="741B4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44" b="1"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4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/>
              <a:t>       Культуру традиційно поділяють на матеріальну і духовну. При цьому теоретики, більшу увагу зосереджують  на аналізі духовної, бо вона значно багатша, багатоманітніша і справді є основною формою існування культури.</a:t>
            </a:r>
            <a:endParaRPr sz="27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/>
              <a:t>   Однак, ні поділ культури на матеріальну і духовну, ні розуміння самої суті матеріальної та духовної культури не є усталеними.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1344300"/>
          </a:xfrm>
          <a:prstGeom prst="rect">
            <a:avLst/>
          </a:prstGeom>
          <a:solidFill>
            <a:srgbClr val="E32C1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60">
                <a:solidFill>
                  <a:srgbClr val="5B0F00"/>
                </a:solidFill>
              </a:rPr>
              <a:t>Сучасні погляди на структуру культури ґрунтуються на концепції які виділяють два рівні функціонування культури – спеціалізований і буденний</a:t>
            </a:r>
            <a:endParaRPr sz="3900">
              <a:solidFill>
                <a:srgbClr val="5B0F00"/>
              </a:solidFill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472075" y="1848375"/>
            <a:ext cx="4490100" cy="2912400"/>
          </a:xfrm>
          <a:prstGeom prst="rect">
            <a:avLst/>
          </a:prstGeom>
          <a:solidFill>
            <a:srgbClr val="FF9900"/>
          </a:solidFill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50" b="1">
                <a:solidFill>
                  <a:srgbClr val="5B0F00"/>
                </a:solidFill>
              </a:rPr>
              <a:t>Буденна культура</a:t>
            </a:r>
            <a:r>
              <a:rPr lang="uk" sz="3050">
                <a:solidFill>
                  <a:srgbClr val="741B47"/>
                </a:solidFill>
              </a:rPr>
              <a:t> </a:t>
            </a:r>
            <a:r>
              <a:rPr lang="uk" sz="3050"/>
              <a:t>пов’язана із побутовою практикою людини, засвоюється на рівні виховання і соціальних контактів.</a:t>
            </a:r>
            <a:endParaRPr sz="30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3050" b="1">
                <a:solidFill>
                  <a:srgbClr val="5B0F00"/>
                </a:solidFill>
              </a:rPr>
              <a:t>Спеціалізована культура </a:t>
            </a:r>
            <a:r>
              <a:rPr lang="uk" sz="3050"/>
              <a:t>вимагає спеціалізованої освіти.</a:t>
            </a:r>
            <a:endParaRPr sz="30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2"/>
          </p:nvPr>
        </p:nvSpPr>
        <p:spPr>
          <a:xfrm>
            <a:off x="6531550" y="2137875"/>
            <a:ext cx="2300700" cy="24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.</a:t>
            </a: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225" y="2195975"/>
            <a:ext cx="3870075" cy="2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311700" y="227825"/>
            <a:ext cx="8520600" cy="7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lang="uk" sz="2265" b="1">
                <a:solidFill>
                  <a:srgbClr val="741B47"/>
                </a:solidFill>
              </a:rPr>
              <a:t>У межах спеціалізованої культури виокремлюють її кумулятивний і трансляційний компоненти</a:t>
            </a:r>
            <a:endParaRPr sz="2400" b="1">
              <a:solidFill>
                <a:srgbClr val="741B47"/>
              </a:solidFill>
            </a:endParaRPr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Кумулятивний компонент реалізує процеси накопичення професійного соціокультурного досвіду, акумуляції цінностей суспільства. Кожному кумулятивному елементу на спеціалізованому рівні відповідає елемент на буденному рівні.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Трансляційний компонент забезпечує взаємодію між кумулятивним і побутовим рівнями. Він включає культуру трансляції соціального досвіду між поколіннями, культуру масової інформації, інформаційно-кумулятивну культуру (освіта, телебачення, радіо і преса, музеї, бібліотеки на спеціалізованому рівні, домашнє виховання і народна педагогіка, чутки і плітки, вірування і легенди на буденному рівні).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15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100" b="1">
                <a:solidFill>
                  <a:srgbClr val="4C1130"/>
                </a:solidFill>
              </a:rPr>
              <a:t>Залежно від того, що береться за основу при визначенні специфіки прояву цінностей і норм – окрема особа, група людей чи суспільство взагалі, у структурі культури виділяють її </a:t>
            </a:r>
            <a:r>
              <a:rPr lang="uk" sz="2100" b="1">
                <a:solidFill>
                  <a:schemeClr val="accent3"/>
                </a:solidFill>
              </a:rPr>
              <a:t>особистісний, колективний та суспільний рівні. </a:t>
            </a:r>
            <a:endParaRPr sz="3300" b="1">
              <a:solidFill>
                <a:schemeClr val="accent3"/>
              </a:solidFill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311700" y="1942325"/>
            <a:ext cx="8520600" cy="26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000"/>
              <a:t>До особистісного рівня належать знання, переконання, світогляд і т.п. Колективні цінності можуть охоплювати духовні та практичні пріоритети у сфері політики, релігії, художньо-образної діяльності тощо. У свою чергу, внутрішній світ людини повинен бути наповнений глибиною сприйняття історичного часу й простору, пройнятий толерантністю до людства.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700" b="1"/>
              <a:t>Традиційні формі ретрансляції культури</a:t>
            </a:r>
            <a:endParaRPr sz="3700" b="1"/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.</a:t>
            </a: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2"/>
          </p:nvPr>
        </p:nvSpPr>
        <p:spPr>
          <a:xfrm>
            <a:off x="4939500" y="439200"/>
            <a:ext cx="3837000" cy="40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900"/>
              <a:t>Суспільство виробляє різноманітні форми і способи передачі культурних цінностей – вихованням, навчанням, освітою, мовою, традиціями і звичаями, найкращі зразки яких наслідуються або копіюються. Такі способи називаються традиційними формами ретрансляції культури.</a:t>
            </a:r>
            <a:endParaRPr sz="1900"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30" y="2886425"/>
            <a:ext cx="3550550" cy="198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1119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Серед багатьох функцій, які виконує культура, можна виділити кілька найбільш суттєвих: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• Пізнавальна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• Інформативно-трансляційна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• Комунікативна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• Інтегративна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• Регулятивна, або нормативна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375" y="2173875"/>
            <a:ext cx="3650375" cy="25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998" y="76200"/>
            <a:ext cx="7072014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663" y="152400"/>
            <a:ext cx="717666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11700" y="227825"/>
            <a:ext cx="84180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244" b="1">
                <a:solidFill>
                  <a:schemeClr val="dk2"/>
                </a:solidFill>
              </a:rPr>
              <a:t>План</a:t>
            </a:r>
            <a:endParaRPr sz="3444" b="1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1179000" y="298275"/>
            <a:ext cx="7653300" cy="29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1. Поняття “культура”. Етимологія та зміст терміна.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2. Структура та функції культури в суспільстві.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3. Типологія культур.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4. Місце української культури в контексті світової культури.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025" y="2703296"/>
            <a:ext cx="4339962" cy="20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90" y="0"/>
            <a:ext cx="77510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ctrTitle"/>
          </p:nvPr>
        </p:nvSpPr>
        <p:spPr>
          <a:xfrm>
            <a:off x="598100" y="462675"/>
            <a:ext cx="68259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344">
                <a:solidFill>
                  <a:srgbClr val="F1C232"/>
                </a:solidFill>
              </a:rPr>
              <a:t>3. Типологія культур</a:t>
            </a:r>
            <a:endParaRPr sz="3344">
              <a:solidFill>
                <a:srgbClr val="F1C23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205" name="Google Shape;205;p33"/>
          <p:cNvSpPr txBox="1">
            <a:spLocks noGrp="1"/>
          </p:cNvSpPr>
          <p:nvPr>
            <p:ph type="subTitle" idx="1"/>
          </p:nvPr>
        </p:nvSpPr>
        <p:spPr>
          <a:xfrm>
            <a:off x="847850" y="1378575"/>
            <a:ext cx="7292400" cy="26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900"/>
              <a:t>Безкінечна складність феномена культури та різноманітність його проявів вимагає певного їх впорядкування. Класифікація культури може здійснюватись як в просторі однієї культури, так і стосовно множинних культур як цілісних феноменів. Основою побудови типології культури є певні ознаки, що дають змогу об’єднувати окремі феномени в групи і розрізняти їх за наявністю чи відсутністю цієї ознаки.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988775" y="410000"/>
            <a:ext cx="78435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44" b="1">
                <a:solidFill>
                  <a:srgbClr val="741B47"/>
                </a:solidFill>
              </a:rPr>
              <a:t>Сучасне культурологічне знання представлене </a:t>
            </a:r>
            <a:endParaRPr sz="2244" b="1">
              <a:solidFill>
                <a:srgbClr val="741B47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2244" b="1">
                <a:solidFill>
                  <a:srgbClr val="741B47"/>
                </a:solidFill>
              </a:rPr>
              <a:t>різними типологіями</a:t>
            </a:r>
            <a:endParaRPr sz="3444" b="1">
              <a:solidFill>
                <a:srgbClr val="741B47"/>
              </a:solidFill>
            </a:endParaRPr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883075" y="1554800"/>
            <a:ext cx="7949100" cy="30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      Культури класифікують за такими ознаками: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- за змістом (регресивна, прогресивна, традиційна, модерністська);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- за основним споживачем (масова, елітарна);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- за кількістю домінуючих стилів (моностильові, полістильові);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- за домінантними формами (міфологічна, релігійна, наукова).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525" y="58450"/>
            <a:ext cx="7436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950" y="76200"/>
            <a:ext cx="7450999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488" y="110125"/>
            <a:ext cx="7365575" cy="49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050" y="29225"/>
            <a:ext cx="7510949" cy="508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575" y="113775"/>
            <a:ext cx="6562926" cy="49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title"/>
          </p:nvPr>
        </p:nvSpPr>
        <p:spPr>
          <a:xfrm>
            <a:off x="3337400" y="1026350"/>
            <a:ext cx="5166900" cy="14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22">
                <a:solidFill>
                  <a:srgbClr val="FF9900"/>
                </a:solidFill>
              </a:rPr>
              <a:t>4. Місце української культури в контексті європейської та світової культури</a:t>
            </a:r>
            <a:endParaRPr sz="3000"/>
          </a:p>
        </p:txBody>
      </p:sp>
      <p:sp>
        <p:nvSpPr>
          <p:cNvPr id="242" name="Google Shape;242;p40"/>
          <p:cNvSpPr txBox="1">
            <a:spLocks noGrp="1"/>
          </p:cNvSpPr>
          <p:nvPr>
            <p:ph type="body" idx="1"/>
          </p:nvPr>
        </p:nvSpPr>
        <p:spPr>
          <a:xfrm>
            <a:off x="311700" y="2470850"/>
            <a:ext cx="8520600" cy="22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Людство існує у вигляді окремих національно-культурних спільнот, тому світова культура – це мозаїка національних культур. Кожна з них є незамінною частиною людської культурної спадщини. Кожен народ створює свою особливу, неповторну, унікальну культуру. Розмаїття культур є характерною особливістю розвитку сучасної цивілізації.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Глибокий гуманістичний зміст української культури, її значення для творчого самоусвідомлення багатьох поколінь українського народу в національному саморозвитку та світовій цивілізації зумовили об’єктивне перетворення її на цілісну систему духовного світу українців.</a:t>
            </a:r>
            <a:endParaRPr/>
          </a:p>
        </p:txBody>
      </p:sp>
      <p:pic>
        <p:nvPicPr>
          <p:cNvPr id="243" name="Google Shape;2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50" y="602625"/>
            <a:ext cx="2924049" cy="16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00" b="1"/>
              <a:t>Поняття “українська культура” та “культура України” 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00" b="1"/>
              <a:t>не тотожні</a:t>
            </a:r>
            <a:endParaRPr sz="2300" b="1"/>
          </a:p>
        </p:txBody>
      </p:sp>
      <p:sp>
        <p:nvSpPr>
          <p:cNvPr id="249" name="Google Shape;249;p41"/>
          <p:cNvSpPr txBox="1">
            <a:spLocks noGrp="1"/>
          </p:cNvSpPr>
          <p:nvPr>
            <p:ph type="body" idx="1"/>
          </p:nvPr>
        </p:nvSpPr>
        <p:spPr>
          <a:xfrm>
            <a:off x="311700" y="1402125"/>
            <a:ext cx="8333700" cy="31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Українська культура – це творіння українського народу. До української культури слід віднести і творчість українців, які працювали за межами батьківщини. Нині українці проживають і творять матеріальну й духовну культуру в 64 країнах планети. 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Разом з тим не можна вважати за українські навіть видатні творіння, що прикрашали землю України, коли вони не пов’язані з національною традицією. Нічого “українського” не має, наприклад, збудована великим турецьким зодчим Хаджи Станом мечеть у Євпаторії.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98100" y="439200"/>
            <a:ext cx="7671300" cy="3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>
                <a:solidFill>
                  <a:srgbClr val="FFD966"/>
                </a:solidFill>
              </a:rPr>
              <a:t>1. Поняття “культура”. Етимологія та зміст терміна</a:t>
            </a:r>
            <a:endParaRPr sz="2400" b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/>
              <a:t>Культура є складним і специфічним явищем, тому цей термін є  багатозначним. У 1952 р. американські дослідники А. Кребер і К. Клакхон нарахували 164 визначення терміна “культура”. Вже через 20 років французький культуролог А. Моль вказав 250 визначень. Зараз – близько 500 визначень цього терміна.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3480488"/>
            <a:ext cx="266700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11700" y="239550"/>
            <a:ext cx="8520600" cy="6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lang="uk" sz="2020" b="1">
                <a:solidFill>
                  <a:srgbClr val="741B47"/>
                </a:solidFill>
              </a:rPr>
              <a:t>Основні значення поняття “культура” </a:t>
            </a:r>
            <a:endParaRPr sz="2320" b="1">
              <a:solidFill>
                <a:srgbClr val="741B47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311700" y="674050"/>
            <a:ext cx="8520600" cy="3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По-перше, для позначення загального процесу інтелектуального, естетичного, духовного розвитку.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По-друге, словом “культура” користуються тоді, коли йдеться про суспільство, яке ґрунтується на праві, порядку, моральності. У цьому значенні поняття “культура” подібне до поняття “цивілізація”. 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По-третє, під “культурою” розуміють спосіб життя людей, притаманний певній спільноті (молодіжна культура, професійна культура), нації (українська, японська, німецька), історичній добі (антична культура, культура Ренесансу). 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По-четверте, слово “культура” вживається як абстрактна, узагальнююча назва для різноманітних способів, форм і наслідків інтелектуальної та художньої діяльності людей у галузі літератури, музики, живопису, театру, кіномистецтва тощо.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336" y="76200"/>
            <a:ext cx="7388038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90250" y="274800"/>
            <a:ext cx="5618700" cy="43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/>
              <a:t>Слово “культура” походить від латинських слів “colo”, “cultio” – обробіток, “colere” – обробляти, вирощувати, а пізніше – вклонятися, вшановувати (культ богів, предків). </a:t>
            </a:r>
            <a:endParaRPr sz="21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/>
              <a:t>До середини І ст. до н.е. ці слова пов’язувалися саме із землеробською працею. Поступово поняття “культура” поширюється на такі сфери людської діяльності, як виховання, навчання, вдосконалення самої людини.</a:t>
            </a:r>
            <a:endParaRPr sz="2100"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775" y="224267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457200" y="853440"/>
            <a:ext cx="5950226" cy="4290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dirty="0"/>
              <a:t>У листах </a:t>
            </a:r>
            <a:r>
              <a:rPr lang="uk" sz="2000" dirty="0">
                <a:solidFill>
                  <a:srgbClr val="F1C232"/>
                </a:solidFill>
              </a:rPr>
              <a:t>Марка Тулія Цицерона </a:t>
            </a:r>
            <a:r>
              <a:rPr lang="uk" sz="2000" dirty="0" smtClean="0"/>
              <a:t>(</a:t>
            </a:r>
            <a:r>
              <a:rPr lang="uk" sz="2000" dirty="0"/>
              <a:t>106 – 43 рр. до н.е.), відомих під назвою “Тускуланські бесіди” (45 р. до н.е.), вислів </a:t>
            </a:r>
            <a:r>
              <a:rPr lang="uk" sz="2000" i="1" dirty="0" smtClean="0">
                <a:solidFill>
                  <a:srgbClr val="F1C232"/>
                </a:solidFill>
              </a:rPr>
              <a:t>“</a:t>
            </a:r>
            <a:r>
              <a:rPr lang="uk" sz="2000" i="1" dirty="0">
                <a:solidFill>
                  <a:srgbClr val="F1C232"/>
                </a:solidFill>
              </a:rPr>
              <a:t>cultura animi autem philosophia est</a:t>
            </a:r>
            <a:r>
              <a:rPr lang="uk" sz="2000" i="1" dirty="0" smtClean="0">
                <a:solidFill>
                  <a:srgbClr val="F1C232"/>
                </a:solidFill>
              </a:rPr>
              <a:t>” (“</a:t>
            </a:r>
            <a:r>
              <a:rPr lang="uk" sz="2000" i="1" dirty="0">
                <a:solidFill>
                  <a:srgbClr val="F1C232"/>
                </a:solidFill>
              </a:rPr>
              <a:t>проте культура духу є філософія”) </a:t>
            </a:r>
            <a:r>
              <a:rPr lang="uk" sz="2000" dirty="0" smtClean="0"/>
              <a:t>був </a:t>
            </a:r>
            <a:r>
              <a:rPr lang="uk" sz="2000" dirty="0"/>
              <a:t>спрямований на необхідність духовного, розумового розвитку людини як фактора її вдосконалення. Відтоді слово “культура” починає вживатися як синонім вихованості, освіченості людини, і в цьому значенні воно ввійшло в усі європейські мови, в тому числі й українську.</a:t>
            </a:r>
            <a:endParaRPr sz="2000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dirty="0"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6323" y="1694421"/>
            <a:ext cx="171450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589500" y="803225"/>
            <a:ext cx="7703400" cy="20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i="1">
                <a:solidFill>
                  <a:srgbClr val="F1C232"/>
                </a:solidFill>
              </a:rPr>
              <a:t>Культура</a:t>
            </a:r>
            <a:r>
              <a:rPr lang="uk" sz="2100" i="1"/>
              <a:t> </a:t>
            </a:r>
            <a:r>
              <a:rPr lang="uk" sz="2100"/>
              <a:t>– це сукупність матеріальних і духовних цінностей, створена внаслідок цілеспрямованої діяльності людства протягом його історії, а також взаємовідносини, що склалися в процесі споживання, відтворення цих цінностей та їх розподілу і обміну.</a:t>
            </a:r>
            <a:endParaRPr sz="210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507300" y="2787825"/>
            <a:ext cx="7903200" cy="20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000">
                <a:solidFill>
                  <a:srgbClr val="F1C232"/>
                </a:solidFill>
              </a:rPr>
              <a:t>Всесвітня конференція UNESCO 1982 р. визначила культуру як комплекс матеріальних, духовних, інтелектуальних і емоційних рис суспільства, що включає не лише різні мистецтва, а й спосіб життя, основні правила людського буття, системи цінностей, традицій і вірувань.</a:t>
            </a:r>
            <a:endParaRPr sz="20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75" y="152400"/>
            <a:ext cx="85752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Екран (16:9)</PresentationFormat>
  <Paragraphs>65</Paragraphs>
  <Slides>29</Slides>
  <Notes>29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3" baseType="lpstr">
      <vt:lpstr>Arial</vt:lpstr>
      <vt:lpstr>Roboto</vt:lpstr>
      <vt:lpstr>Nunito</vt:lpstr>
      <vt:lpstr>Geometric</vt:lpstr>
      <vt:lpstr>  Лекція 1 Вступ до курсу «Історія української та зарубіжної культури» </vt:lpstr>
      <vt:lpstr>План</vt:lpstr>
      <vt:lpstr>1. Поняття “культура”. Етимологія та зміст терміна   Культура є складним і специфічним явищем, тому цей термін є  багатозначним. У 1952 р. американські дослідники А. Кребер і К. Клакхон нарахували 164 визначення терміна “культура”. Вже через 20 років французький культуролог А. Моль вказав 250 визначень. Зараз – близько 500 визначень цього терміна. </vt:lpstr>
      <vt:lpstr>Основні значення поняття “культура” </vt:lpstr>
      <vt:lpstr>Презентація PowerPoint</vt:lpstr>
      <vt:lpstr>Слово “культура” походить від латинських слів “colo”, “cultio” – обробіток, “colere” – обробляти, вирощувати, а пізніше – вклонятися, вшановувати (культ богів, предків).  До середини І ст. до н.е. ці слова пов’язувалися саме із землеробською працею. Поступово поняття “культура” поширюється на такі сфери людської діяльності, як виховання, навчання, вдосконалення самої людини.</vt:lpstr>
      <vt:lpstr>У листах Марка Тулія Цицерона (106 – 43 рр. до н.е.), відомих під назвою “Тускуланські бесіди” (45 р. до н.е.), вислів “cultura animi autem philosophia est” (“проте культура духу є філософія”) був спрямований на необхідність духовного, розумового розвитку людини як фактора її вдосконалення. Відтоді слово “культура” починає вживатися як синонім вихованості, освіченості людини, і в цьому значенні воно ввійшло в усі європейські мови, в тому числі й українську.  </vt:lpstr>
      <vt:lpstr>Культура – це сукупність матеріальних і духовних цінностей, створена внаслідок цілеспрямованої діяльності людства протягом його історії, а також взаємовідносини, що склалися в процесі споживання, відтворення цих цінностей та їх розподілу і обміну.</vt:lpstr>
      <vt:lpstr>Презентація PowerPoint</vt:lpstr>
      <vt:lpstr>Презентація PowerPoint</vt:lpstr>
      <vt:lpstr>Презентація PowerPoint</vt:lpstr>
      <vt:lpstr>2. Структура та функції культури в суспільстві          Культуру традиційно поділяють на матеріальну і духовну. При цьому теоретики, більшу увагу зосереджують  на аналізі духовної, бо вона значно багатша, багатоманітніша і справді є основною формою існування культури.    Однак, ні поділ культури на матеріальну і духовну, ні розуміння самої суті матеріальної та духовної культури не є усталеними. </vt:lpstr>
      <vt:lpstr>Сучасні погляди на структуру культури ґрунтуються на концепції які виділяють два рівні функціонування культури – спеціалізований і буденний</vt:lpstr>
      <vt:lpstr>У межах спеціалізованої культури виокремлюють її кумулятивний і трансляційний компоненти</vt:lpstr>
      <vt:lpstr>Залежно від того, що береться за основу при визначенні специфіки прояву цінностей і норм – окрема особа, група людей чи суспільство взагалі, у структурі культури виділяють її особистісний, колективний та суспільний рівні. </vt:lpstr>
      <vt:lpstr>Традиційні формі ретрансляції культури</vt:lpstr>
      <vt:lpstr>Серед багатьох функцій, які виконує культура, можна виділити кілька найбільш суттєвих:  • Пізнавальна  • Інформативно-трансляційна  • Комунікативна  • Інтегративна  • Регулятивна, або нормативна   </vt:lpstr>
      <vt:lpstr>Презентація PowerPoint</vt:lpstr>
      <vt:lpstr>Презентація PowerPoint</vt:lpstr>
      <vt:lpstr>Презентація PowerPoint</vt:lpstr>
      <vt:lpstr>3. Типологія культур </vt:lpstr>
      <vt:lpstr>Сучасне культурологічне знання представлене  різними типологіями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4. Місце української культури в контексті європейської та світової культури</vt:lpstr>
      <vt:lpstr>Поняття “українська культура” та “культура України”  не тотожні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Лекція 1 Вступ до курсу «Історія української та зарубіжної культури» </dc:title>
  <cp:lastModifiedBy>1</cp:lastModifiedBy>
  <cp:revision>1</cp:revision>
  <dcterms:modified xsi:type="dcterms:W3CDTF">2024-09-25T14:42:59Z</dcterms:modified>
</cp:coreProperties>
</file>